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7" r:id="rId2"/>
    <p:sldId id="495" r:id="rId3"/>
    <p:sldId id="521" r:id="rId4"/>
    <p:sldId id="528" r:id="rId5"/>
    <p:sldId id="531" r:id="rId6"/>
    <p:sldId id="499" r:id="rId7"/>
    <p:sldId id="496" r:id="rId8"/>
    <p:sldId id="497" r:id="rId9"/>
    <p:sldId id="510" r:id="rId10"/>
    <p:sldId id="498" r:id="rId11"/>
    <p:sldId id="520" r:id="rId12"/>
    <p:sldId id="502" r:id="rId13"/>
    <p:sldId id="535" r:id="rId14"/>
    <p:sldId id="540" r:id="rId15"/>
    <p:sldId id="539" r:id="rId16"/>
    <p:sldId id="541" r:id="rId17"/>
    <p:sldId id="548" r:id="rId18"/>
    <p:sldId id="547" r:id="rId19"/>
    <p:sldId id="549" r:id="rId20"/>
  </p:sldIdLst>
  <p:sldSz cx="9131300" cy="6845300"/>
  <p:notesSz cx="68580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3399FF"/>
    <a:srgbClr val="C0C0C0"/>
    <a:srgbClr val="DF010C"/>
    <a:srgbClr val="F8F8F8"/>
    <a:srgbClr val="FFFF00"/>
    <a:srgbClr val="FFFF66"/>
    <a:srgbClr val="26000B"/>
    <a:srgbClr val="99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0" autoAdjust="0"/>
    <p:restoredTop sz="86342" autoAdjust="0"/>
  </p:normalViewPr>
  <p:slideViewPr>
    <p:cSldViewPr>
      <p:cViewPr>
        <p:scale>
          <a:sx n="60" d="100"/>
          <a:sy n="60" d="100"/>
        </p:scale>
        <p:origin x="-228" y="-348"/>
      </p:cViewPr>
      <p:guideLst>
        <p:guide orient="horz" pos="2156"/>
        <p:guide pos="2876"/>
      </p:guideLst>
    </p:cSldViewPr>
  </p:slideViewPr>
  <p:outlineViewPr>
    <p:cViewPr>
      <p:scale>
        <a:sx n="33" d="100"/>
        <a:sy n="33" d="100"/>
      </p:scale>
      <p:origin x="0" y="68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606"/>
    </p:cViewPr>
  </p:sorterViewPr>
  <p:notesViewPr>
    <p:cSldViewPr>
      <p:cViewPr varScale="1">
        <p:scale>
          <a:sx n="65" d="100"/>
          <a:sy n="65" d="100"/>
        </p:scale>
        <p:origin x="-1805" y="-67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Office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lrMapOvr bg1="dk2" tx1="lt1" bg2="dk1" tx2="lt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9729974282525981"/>
          <c:y val="0.28701370662000586"/>
          <c:w val="0.69732160184832281"/>
          <c:h val="0.55229893806840524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DLX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SD &lt;1.2</c:v>
                </c:pt>
                <c:pt idx="1">
                  <c:v>SD ≥1.2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44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PBO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SD &lt;1.2</c:v>
                </c:pt>
                <c:pt idx="1">
                  <c:v>SD ≥1.2 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23</c:v>
                </c:pt>
                <c:pt idx="1">
                  <c:v>25</c:v>
                </c:pt>
              </c:numCache>
            </c:numRef>
          </c:val>
        </c:ser>
        <c:axId val="79664640"/>
        <c:axId val="79666176"/>
      </c:barChart>
      <c:catAx>
        <c:axId val="79664640"/>
        <c:scaling>
          <c:orientation val="minMax"/>
        </c:scaling>
        <c:axPos val="b"/>
        <c:numFmt formatCode="General" sourceLinked="1"/>
        <c:majorTickMark val="in"/>
        <c:tickLblPos val="high"/>
        <c:spPr>
          <a:ln w="12700">
            <a:solidFill>
              <a:srgbClr val="000000"/>
            </a:solidFill>
          </a:ln>
        </c:spPr>
        <c:crossAx val="79666176"/>
        <c:crosses val="autoZero"/>
        <c:auto val="1"/>
        <c:lblAlgn val="ctr"/>
        <c:lblOffset val="100"/>
      </c:catAx>
      <c:valAx>
        <c:axId val="79666176"/>
        <c:scaling>
          <c:orientation val="minMax"/>
          <c:max val="70"/>
          <c:min val="0"/>
        </c:scaling>
        <c:axPos val="l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 dirty="0"/>
                  <a:t>50% BOCF (%)</a:t>
                </a:r>
              </a:p>
            </c:rich>
          </c:tx>
          <c:layout>
            <c:manualLayout>
              <c:xMode val="edge"/>
              <c:yMode val="edge"/>
              <c:x val="2.9047206419771772E-2"/>
              <c:y val="0.30803231819563198"/>
            </c:manualLayout>
          </c:layout>
        </c:title>
        <c:numFmt formatCode="General" sourceLinked="1"/>
        <c:tickLblPos val="nextTo"/>
        <c:spPr>
          <a:ln w="12700">
            <a:solidFill>
              <a:srgbClr val="000000"/>
            </a:solidFill>
          </a:ln>
        </c:spPr>
        <c:crossAx val="79664640"/>
        <c:crosses val="autoZero"/>
        <c:crossBetween val="between"/>
        <c:majorUnit val="10"/>
        <c:minorUnit val="5"/>
      </c:valAx>
      <c:spPr>
        <a:noFill/>
        <a:ln w="25388">
          <a:noFill/>
        </a:ln>
      </c:spPr>
    </c:plotArea>
    <c:plotVisOnly val="1"/>
    <c:dispBlanksAs val="gap"/>
  </c:chart>
  <c:spPr>
    <a:solidFill>
      <a:srgbClr val="FFFFFF"/>
    </a:solidFill>
  </c:spPr>
  <c:txPr>
    <a:bodyPr/>
    <a:lstStyle/>
    <a:p>
      <a:pPr>
        <a:defRPr sz="1100">
          <a:solidFill>
            <a:sysClr val="windowText" lastClr="000000"/>
          </a:solidFill>
          <a:latin typeface="Arial" pitchFamily="34" charset="0"/>
          <a:cs typeface="Arial" pitchFamily="34" charset="0"/>
        </a:defRPr>
      </a:pPr>
      <a:endParaRPr lang="en-US"/>
    </a:p>
  </c:txPr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lrMapOvr bg1="dk2" tx1="lt1" bg2="dk1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DPNP</a:t>
            </a:r>
          </a:p>
        </c:rich>
      </c:tx>
      <c:layout>
        <c:manualLayout>
          <c:xMode val="edge"/>
          <c:yMode val="edge"/>
          <c:x val="0.44556182045190679"/>
          <c:y val="2.4115785881680006E-3"/>
        </c:manualLayout>
      </c:layout>
    </c:title>
    <c:plotArea>
      <c:layout>
        <c:manualLayout>
          <c:layoutTarget val="inner"/>
          <c:xMode val="edge"/>
          <c:yMode val="edge"/>
          <c:x val="0.19437256447128437"/>
          <c:y val="0.32981105066918248"/>
          <c:w val="0.69732160184832193"/>
          <c:h val="0.5522989380684048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DLX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SD&lt;1.2 (N=847)</c:v>
                </c:pt>
                <c:pt idx="1">
                  <c:v>SD ≥1.2 (N=177)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55</c:v>
                </c:pt>
                <c:pt idx="1">
                  <c:v>55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PBO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SD&lt;1.2 (N=847)</c:v>
                </c:pt>
                <c:pt idx="1">
                  <c:v>SD ≥1.2 (N=177)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36</c:v>
                </c:pt>
                <c:pt idx="1">
                  <c:v>42</c:v>
                </c:pt>
              </c:numCache>
            </c:numRef>
          </c:val>
        </c:ser>
        <c:axId val="79961088"/>
        <c:axId val="79983360"/>
      </c:barChart>
      <c:catAx>
        <c:axId val="79961088"/>
        <c:scaling>
          <c:orientation val="minMax"/>
        </c:scaling>
        <c:axPos val="b"/>
        <c:numFmt formatCode="General" sourceLinked="1"/>
        <c:majorTickMark val="in"/>
        <c:tickLblPos val="high"/>
        <c:spPr>
          <a:ln w="12700">
            <a:solidFill>
              <a:srgbClr val="000000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79983360"/>
        <c:crosses val="autoZero"/>
        <c:auto val="1"/>
        <c:lblAlgn val="ctr"/>
        <c:lblOffset val="100"/>
      </c:catAx>
      <c:valAx>
        <c:axId val="79983360"/>
        <c:scaling>
          <c:orientation val="minMax"/>
          <c:max val="70"/>
          <c:min val="0"/>
        </c:scaling>
        <c:axPos val="l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 dirty="0"/>
                  <a:t>30% BOCF (%)</a:t>
                </a:r>
              </a:p>
            </c:rich>
          </c:tx>
          <c:layout>
            <c:manualLayout>
              <c:xMode val="edge"/>
              <c:yMode val="edge"/>
              <c:x val="2.2131374438562309E-3"/>
              <c:y val="0.38553705218469136"/>
            </c:manualLayout>
          </c:layout>
        </c:title>
        <c:numFmt formatCode="General" sourceLinked="1"/>
        <c:tickLblPos val="nextTo"/>
        <c:spPr>
          <a:ln w="12700">
            <a:solidFill>
              <a:srgbClr val="000000"/>
            </a:solidFill>
          </a:ln>
        </c:spPr>
        <c:crossAx val="79961088"/>
        <c:crosses val="autoZero"/>
        <c:crossBetween val="between"/>
        <c:majorUnit val="10"/>
        <c:minorUnit val="5"/>
      </c:valAx>
      <c:spPr>
        <a:noFill/>
        <a:ln w="25388">
          <a:noFill/>
        </a:ln>
      </c:spPr>
    </c:plotArea>
    <c:legend>
      <c:legendPos val="r"/>
      <c:layout>
        <c:manualLayout>
          <c:xMode val="edge"/>
          <c:yMode val="edge"/>
          <c:x val="0.58471266436901659"/>
          <c:y val="0.88404437009273851"/>
          <c:w val="0.36259797719883208"/>
          <c:h val="0.11595562990726116"/>
        </c:manualLayout>
      </c:layout>
      <c:overlay val="1"/>
    </c:legend>
    <c:plotVisOnly val="1"/>
    <c:dispBlanksAs val="gap"/>
  </c:chart>
  <c:spPr>
    <a:solidFill>
      <a:srgbClr val="FFFFFF"/>
    </a:solidFill>
  </c:spPr>
  <c:txPr>
    <a:bodyPr/>
    <a:lstStyle/>
    <a:p>
      <a:pPr>
        <a:defRPr sz="1100">
          <a:solidFill>
            <a:sysClr val="windowText" lastClr="000000"/>
          </a:solidFill>
          <a:latin typeface="Arial" pitchFamily="34" charset="0"/>
          <a:cs typeface="Arial" pitchFamily="34" charset="0"/>
        </a:defRPr>
      </a:pPr>
      <a:endParaRPr lang="en-US"/>
    </a:p>
  </c:txPr>
  <c:externalData r:id="rId2"/>
  <c:userShapes r:id="rId3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0.29689</cdr:x>
      <cdr:y>0.4252</cdr:y>
    </cdr:from>
    <cdr:to>
      <cdr:x>0.34482</cdr:x>
      <cdr:y>0.50809</cdr:y>
    </cdr:to>
    <cdr:sp macro="" textlink="">
      <cdr:nvSpPr>
        <cdr:cNvPr id="3" name="Text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H="1">
          <a:off x="1339004" y="1166406"/>
          <a:ext cx="216172" cy="22738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1200" b="1" kern="1200">
              <a:solidFill>
                <a:srgbClr val="FFFFFF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1200" b="1" kern="1200">
              <a:solidFill>
                <a:srgbClr val="FFFFFF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1200" b="1" kern="1200">
              <a:solidFill>
                <a:srgbClr val="FFFFFF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1200" b="1" kern="1200">
              <a:solidFill>
                <a:srgbClr val="FFFFFF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1200" b="1" kern="1200">
              <a:solidFill>
                <a:srgbClr val="FFFFFF"/>
              </a:solidFill>
              <a:latin typeface="Arial" charset="0"/>
            </a:defRPr>
          </a:lvl5pPr>
          <a:lvl6pPr marL="2286000" algn="l" defTabSz="914400" rtl="0" eaLnBrk="1" latinLnBrk="0" hangingPunct="1">
            <a:defRPr sz="1200" b="1" kern="1200">
              <a:solidFill>
                <a:srgbClr val="FFFFFF"/>
              </a:solidFill>
              <a:latin typeface="Arial" charset="0"/>
            </a:defRPr>
          </a:lvl6pPr>
          <a:lvl7pPr marL="2743200" algn="l" defTabSz="914400" rtl="0" eaLnBrk="1" latinLnBrk="0" hangingPunct="1">
            <a:defRPr sz="1200" b="1" kern="1200">
              <a:solidFill>
                <a:srgbClr val="FFFFFF"/>
              </a:solidFill>
              <a:latin typeface="Arial" charset="0"/>
            </a:defRPr>
          </a:lvl7pPr>
          <a:lvl8pPr marL="3200400" algn="l" defTabSz="914400" rtl="0" eaLnBrk="1" latinLnBrk="0" hangingPunct="1">
            <a:defRPr sz="1200" b="1" kern="1200">
              <a:solidFill>
                <a:srgbClr val="FFFFFF"/>
              </a:solidFill>
              <a:latin typeface="Arial" charset="0"/>
            </a:defRPr>
          </a:lvl8pPr>
          <a:lvl9pPr marL="3657600" algn="l" defTabSz="914400" rtl="0" eaLnBrk="1" latinLnBrk="0" hangingPunct="1">
            <a:defRPr sz="1200" b="1" kern="1200">
              <a:solidFill>
                <a:srgbClr val="FFFFFF"/>
              </a:solidFill>
              <a:latin typeface="Arial" charset="0"/>
            </a:defRPr>
          </a:lvl9pPr>
        </a:lstStyle>
        <a:p xmlns:a="http://schemas.openxmlformats.org/drawingml/2006/main">
          <a:r>
            <a:rPr lang="en-US" sz="1400" dirty="0">
              <a:solidFill>
                <a:sysClr val="windowText" lastClr="000000"/>
              </a:solidFill>
            </a:rPr>
            <a:t>*</a:t>
          </a:r>
        </a:p>
      </cdr:txBody>
    </cdr:sp>
  </cdr:relSizeAnchor>
  <cdr:relSizeAnchor xmlns:cdr="http://schemas.openxmlformats.org/drawingml/2006/chartDrawing">
    <cdr:from>
      <cdr:x>0.64577</cdr:x>
      <cdr:y>0.40741</cdr:y>
    </cdr:from>
    <cdr:to>
      <cdr:x>0.6937</cdr:x>
      <cdr:y>0.4903</cdr:y>
    </cdr:to>
    <cdr:sp macro="" textlink="">
      <cdr:nvSpPr>
        <cdr:cNvPr id="4" name="Text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H="1">
          <a:off x="2912528" y="1117602"/>
          <a:ext cx="216172" cy="22738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n-US" sz="1400" dirty="0"/>
            <a:t>*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0.28341</cdr:x>
      <cdr:y>0.35023</cdr:y>
    </cdr:from>
    <cdr:to>
      <cdr:x>0.33134</cdr:x>
      <cdr:y>0.43312</cdr:y>
    </cdr:to>
    <cdr:sp macro="" textlink="">
      <cdr:nvSpPr>
        <cdr:cNvPr id="3" name="Text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H="1">
          <a:off x="1229606" y="1116661"/>
          <a:ext cx="207951" cy="26428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1200" b="1" kern="1200">
              <a:solidFill>
                <a:srgbClr val="FFFFFF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1200" b="1" kern="1200">
              <a:solidFill>
                <a:srgbClr val="FFFFFF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1200" b="1" kern="1200">
              <a:solidFill>
                <a:srgbClr val="FFFFFF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1200" b="1" kern="1200">
              <a:solidFill>
                <a:srgbClr val="FFFFFF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1200" b="1" kern="1200">
              <a:solidFill>
                <a:srgbClr val="FFFFFF"/>
              </a:solidFill>
              <a:latin typeface="Arial" charset="0"/>
            </a:defRPr>
          </a:lvl5pPr>
          <a:lvl6pPr marL="2286000" algn="l" defTabSz="914400" rtl="0" eaLnBrk="1" latinLnBrk="0" hangingPunct="1">
            <a:defRPr sz="1200" b="1" kern="1200">
              <a:solidFill>
                <a:srgbClr val="FFFFFF"/>
              </a:solidFill>
              <a:latin typeface="Arial" charset="0"/>
            </a:defRPr>
          </a:lvl6pPr>
          <a:lvl7pPr marL="2743200" algn="l" defTabSz="914400" rtl="0" eaLnBrk="1" latinLnBrk="0" hangingPunct="1">
            <a:defRPr sz="1200" b="1" kern="1200">
              <a:solidFill>
                <a:srgbClr val="FFFFFF"/>
              </a:solidFill>
              <a:latin typeface="Arial" charset="0"/>
            </a:defRPr>
          </a:lvl7pPr>
          <a:lvl8pPr marL="3200400" algn="l" defTabSz="914400" rtl="0" eaLnBrk="1" latinLnBrk="0" hangingPunct="1">
            <a:defRPr sz="1200" b="1" kern="1200">
              <a:solidFill>
                <a:srgbClr val="FFFFFF"/>
              </a:solidFill>
              <a:latin typeface="Arial" charset="0"/>
            </a:defRPr>
          </a:lvl8pPr>
          <a:lvl9pPr marL="3657600" algn="l" defTabSz="914400" rtl="0" eaLnBrk="1" latinLnBrk="0" hangingPunct="1">
            <a:defRPr sz="1200" b="1" kern="1200">
              <a:solidFill>
                <a:srgbClr val="FFFFFF"/>
              </a:solidFill>
              <a:latin typeface="Arial" charset="0"/>
            </a:defRPr>
          </a:lvl9pPr>
        </a:lstStyle>
        <a:p xmlns:a="http://schemas.openxmlformats.org/drawingml/2006/main">
          <a:r>
            <a:rPr lang="en-US" sz="1400" dirty="0">
              <a:solidFill>
                <a:sysClr val="windowText" lastClr="000000"/>
              </a:solidFill>
            </a:rPr>
            <a:t>*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7763" y="619125"/>
            <a:ext cx="4575175" cy="342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239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61963" indent="-4763" algn="l" defTabSz="9239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23925" indent="-9525" algn="l" defTabSz="9239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85888" indent="-14288" algn="l" defTabSz="9239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47850" indent="-19050" algn="l" defTabSz="9239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In antibiotic treatment of an infectious disease it is easier – brain-body is improving immune function; specific is direct effect of the drug on the bug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So which ones do we want to exclude or reduce?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3" y="2127250"/>
            <a:ext cx="7762875" cy="1466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013" y="3878263"/>
            <a:ext cx="6391275" cy="17494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98450"/>
            <a:ext cx="1790700" cy="52943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98450"/>
            <a:ext cx="5219700" cy="52943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981200"/>
            <a:ext cx="3505200" cy="3611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505200" cy="3611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20000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4850" y="298450"/>
            <a:ext cx="10668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Title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09550" y="1579563"/>
            <a:ext cx="872490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450850" y="1289050"/>
            <a:ext cx="7975600" cy="0"/>
          </a:xfrm>
          <a:prstGeom prst="line">
            <a:avLst/>
          </a:prstGeom>
          <a:noFill/>
          <a:ln w="25400">
            <a:solidFill>
              <a:srgbClr val="FAF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981200"/>
            <a:ext cx="7162800" cy="3611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2054" name="Picture 7" descr="shield_colo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632450"/>
            <a:ext cx="9906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0" y="6503988"/>
            <a:ext cx="984250" cy="3413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imes" charset="0"/>
                <a:cs typeface="Times" charset="0"/>
              </a:rPr>
              <a:t>CCEB</a:t>
            </a:r>
            <a:endParaRPr lang="en-US" b="0" u="sng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" charset="0"/>
              <a:cs typeface="Times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62865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97155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25730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6050" y="222250"/>
            <a:ext cx="8461375" cy="889000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What Accounts for Placebo Group </a:t>
            </a:r>
            <a:br>
              <a:rPr lang="en-US" sz="3200" dirty="0" smtClean="0"/>
            </a:br>
            <a:r>
              <a:rPr lang="en-US" sz="3200" dirty="0" smtClean="0"/>
              <a:t>Improvements and Can They Be Reduced?</a:t>
            </a:r>
            <a:endParaRPr lang="en-US" sz="3200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1850" y="2203450"/>
            <a:ext cx="7613650" cy="39624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800" b="1" u="sng" dirty="0" smtClean="0"/>
              <a:t>John T. Farrar, MD, PhD</a:t>
            </a:r>
            <a:endParaRPr lang="en-US" sz="2800" b="1" dirty="0" smtClean="0"/>
          </a:p>
          <a:p>
            <a:pPr>
              <a:lnSpc>
                <a:spcPct val="80000"/>
              </a:lnSpc>
              <a:defRPr/>
            </a:pP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Departments of Epidemiology </a:t>
            </a:r>
          </a:p>
          <a:p>
            <a:pPr>
              <a:lnSpc>
                <a:spcPct val="80000"/>
              </a:lnSpc>
              <a:defRPr/>
            </a:pPr>
            <a:r>
              <a:rPr lang="en-US" sz="2800" b="1" dirty="0" smtClean="0"/>
              <a:t>Anesthesia (Secondary)</a:t>
            </a:r>
          </a:p>
          <a:p>
            <a:pPr>
              <a:lnSpc>
                <a:spcPct val="80000"/>
              </a:lnSpc>
              <a:defRPr/>
            </a:pPr>
            <a:r>
              <a:rPr lang="en-US" sz="2800" b="1" dirty="0" smtClean="0"/>
              <a:t>and Neurology (Secondary)</a:t>
            </a:r>
          </a:p>
          <a:p>
            <a:pPr>
              <a:lnSpc>
                <a:spcPct val="80000"/>
              </a:lnSpc>
              <a:defRPr/>
            </a:pPr>
            <a:endParaRPr lang="en-US" sz="2800" b="1" dirty="0" smtClean="0"/>
          </a:p>
          <a:p>
            <a:pPr>
              <a:lnSpc>
                <a:spcPct val="80000"/>
              </a:lnSpc>
              <a:defRPr/>
            </a:pPr>
            <a:r>
              <a:rPr lang="en-US" sz="2800" b="1" dirty="0" smtClean="0"/>
              <a:t>University of Pennsylvania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0450" y="298450"/>
            <a:ext cx="7669213" cy="99377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Problems in Placebo “Responder”</a:t>
            </a:r>
            <a:br>
              <a:rPr lang="en-US" dirty="0" smtClean="0"/>
            </a:br>
            <a:r>
              <a:rPr lang="en-US" dirty="0" smtClean="0"/>
              <a:t>Exclusion	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1450"/>
            <a:ext cx="7689850" cy="4876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dirty="0" smtClean="0"/>
              <a:t>Placebo run-in responder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 smtClean="0"/>
              <a:t>Does not definitively identify brain-body placebo responder or non-responder</a:t>
            </a:r>
          </a:p>
          <a:p>
            <a:pPr>
              <a:lnSpc>
                <a:spcPct val="80000"/>
              </a:lnSpc>
              <a:defRPr/>
            </a:pPr>
            <a:r>
              <a:rPr lang="en-US" dirty="0" smtClean="0"/>
              <a:t>Natural history/ Regression to the mean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 smtClean="0"/>
              <a:t>If you remove those getting better will be left with only those getting worse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 smtClean="0"/>
              <a:t>Those may be likely to get better again in the next period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4850" y="298450"/>
            <a:ext cx="6308725" cy="52228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Other Issues to Think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4250" y="1441450"/>
            <a:ext cx="8147050" cy="464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Even if know it is placebo may respond *</a:t>
            </a:r>
          </a:p>
          <a:p>
            <a:pPr>
              <a:defRPr/>
            </a:pPr>
            <a:r>
              <a:rPr lang="en-US" dirty="0" smtClean="0"/>
              <a:t>Ranking of placebo – pill vs shot**</a:t>
            </a:r>
          </a:p>
          <a:p>
            <a:pPr>
              <a:defRPr/>
            </a:pPr>
            <a:r>
              <a:rPr lang="en-US" dirty="0" smtClean="0"/>
              <a:t>Nocebo effect of delayed treatment group </a:t>
            </a:r>
          </a:p>
          <a:p>
            <a:pPr lvl="1">
              <a:defRPr/>
            </a:pPr>
            <a:r>
              <a:rPr lang="en-US" dirty="0" smtClean="0"/>
              <a:t>Knowing not getting the new treatment</a:t>
            </a:r>
          </a:p>
          <a:p>
            <a:pPr>
              <a:defRPr/>
            </a:pPr>
            <a:r>
              <a:rPr lang="en-US" dirty="0" smtClean="0"/>
              <a:t>Proof of concept studies </a:t>
            </a:r>
          </a:p>
          <a:p>
            <a:pPr lvl="1">
              <a:defRPr/>
            </a:pPr>
            <a:r>
              <a:rPr lang="en-US" dirty="0" smtClean="0"/>
              <a:t> If can’t show an effect with unblinded administration, then </a:t>
            </a:r>
            <a:br>
              <a:rPr lang="en-US" dirty="0" smtClean="0"/>
            </a:br>
            <a:r>
              <a:rPr lang="en-US" dirty="0" smtClean="0"/>
              <a:t>unlikely to be an appreciable effect</a:t>
            </a:r>
            <a:endParaRPr lang="en-US" dirty="0"/>
          </a:p>
        </p:txBody>
      </p:sp>
      <p:sp>
        <p:nvSpPr>
          <p:cNvPr id="12292" name="TextBox 3"/>
          <p:cNvSpPr txBox="1">
            <a:spLocks noChangeArrowheads="1"/>
          </p:cNvSpPr>
          <p:nvPr/>
        </p:nvSpPr>
        <p:spPr bwMode="auto">
          <a:xfrm>
            <a:off x="1517650" y="5756275"/>
            <a:ext cx="6172200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* Kaptchuk TJ, Friedlander E, Kelley JM, et al. Placebos without deception: a randomized controlled trial in irritable bowel syndrome. </a:t>
            </a:r>
            <a:r>
              <a:rPr lang="en-US" sz="1200" i="1"/>
              <a:t>PLoS One. 2010;5(12):e15591.</a:t>
            </a:r>
          </a:p>
          <a:p>
            <a:r>
              <a:rPr lang="en-US" sz="1200"/>
              <a:t>**Kaptchuk TJ, Stason WB, Davis RB, et al. Sham device v inert pill: randomised controlled trial of two placebo treatments. </a:t>
            </a:r>
            <a:r>
              <a:rPr lang="en-US" sz="1200" i="1"/>
              <a:t>BMJ. Feb 18 2006;332(7538):391-397.</a:t>
            </a:r>
          </a:p>
          <a:p>
            <a:endParaRPr lang="en-US" sz="1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74850" y="298450"/>
            <a:ext cx="5105400" cy="5175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Design Considerations</a:t>
            </a:r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13650" cy="36115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Placebo run in </a:t>
            </a:r>
          </a:p>
          <a:p>
            <a:pPr lvl="1">
              <a:defRPr/>
            </a:pPr>
            <a:r>
              <a:rPr lang="en-US" dirty="0" smtClean="0"/>
              <a:t>Has not made a difference in depression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Suppressing placebo response may be unhelpful or even counter productive*</a:t>
            </a:r>
          </a:p>
          <a:p>
            <a:pPr>
              <a:defRPr/>
            </a:pPr>
            <a:endParaRPr lang="en-US" dirty="0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670050" y="6089650"/>
            <a:ext cx="4648200" cy="285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0"/>
              <a:t>*Quessy, Rowbotham: Pain 2008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Osteo-Arthritis Trials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Did study to look at M-F response to Cox-2 vs Non-specific vs Placebo</a:t>
            </a:r>
          </a:p>
          <a:p>
            <a:pPr>
              <a:defRPr/>
            </a:pPr>
            <a:r>
              <a:rPr lang="en-US" dirty="0" smtClean="0"/>
              <a:t>Harmonized 6 OA and 5 RA studies</a:t>
            </a:r>
          </a:p>
          <a:p>
            <a:pPr>
              <a:defRPr/>
            </a:pPr>
            <a:r>
              <a:rPr lang="en-US" dirty="0" smtClean="0"/>
              <a:t>Analyzed to look at prediction of response in placebo and treatment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98450"/>
            <a:ext cx="7232749" cy="522194"/>
          </a:xfrm>
        </p:spPr>
        <p:txBody>
          <a:bodyPr/>
          <a:lstStyle/>
          <a:p>
            <a:r>
              <a:rPr lang="en-US" dirty="0" smtClean="0"/>
              <a:t>Data</a:t>
            </a:r>
            <a:r>
              <a:rPr lang="en-US" baseline="0" dirty="0" smtClean="0"/>
              <a:t> Shown – Not Yet</a:t>
            </a:r>
            <a:r>
              <a:rPr lang="en-US" dirty="0" smtClean="0"/>
              <a:t> Published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Demographics of 9 NSAID Trials</a:t>
            </a:r>
          </a:p>
          <a:p>
            <a:pPr lvl="0"/>
            <a:r>
              <a:rPr lang="en-US" dirty="0" smtClean="0"/>
              <a:t>Comparison of Male and Female </a:t>
            </a:r>
            <a:br>
              <a:rPr lang="en-US" dirty="0" smtClean="0"/>
            </a:br>
            <a:r>
              <a:rPr lang="en-US" dirty="0" smtClean="0"/>
              <a:t>Response</a:t>
            </a:r>
          </a:p>
          <a:p>
            <a:pPr lvl="0">
              <a:defRPr/>
            </a:pPr>
            <a:r>
              <a:rPr lang="en-US" dirty="0" smtClean="0"/>
              <a:t>Predictive Models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Neuropathic Pain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7689850" cy="36115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Harmonized 8 studies with pain diaries </a:t>
            </a:r>
          </a:p>
          <a:p>
            <a:pPr lvl="1">
              <a:defRPr/>
            </a:pPr>
            <a:r>
              <a:rPr lang="en-US" dirty="0" smtClean="0"/>
              <a:t>Neuropathic Pain Group</a:t>
            </a:r>
          </a:p>
          <a:p>
            <a:pPr lvl="2">
              <a:defRPr/>
            </a:pPr>
            <a:r>
              <a:rPr lang="en-US" dirty="0" smtClean="0"/>
              <a:t> 3 Diabetic Neuropathy</a:t>
            </a:r>
          </a:p>
          <a:p>
            <a:pPr lvl="2">
              <a:defRPr/>
            </a:pPr>
            <a:r>
              <a:rPr lang="en-US" dirty="0" smtClean="0"/>
              <a:t> 1 Post-herpetic neuralgia</a:t>
            </a:r>
          </a:p>
          <a:p>
            <a:pPr lvl="2">
              <a:defRPr/>
            </a:pPr>
            <a:r>
              <a:rPr lang="en-US" dirty="0" smtClean="0"/>
              <a:t> 1 Mixed neuropathic pain</a:t>
            </a:r>
          </a:p>
          <a:p>
            <a:pPr lvl="1">
              <a:defRPr/>
            </a:pPr>
            <a:endParaRPr lang="en-US" u="sng" dirty="0" smtClean="0"/>
          </a:p>
          <a:p>
            <a:pPr lvl="1">
              <a:defRPr/>
            </a:pPr>
            <a:r>
              <a:rPr lang="en-US" dirty="0" smtClean="0"/>
              <a:t> 3 Fibromyalgia Studies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850" y="450850"/>
            <a:ext cx="7232749" cy="522194"/>
          </a:xfrm>
        </p:spPr>
        <p:txBody>
          <a:bodyPr/>
          <a:lstStyle/>
          <a:p>
            <a:r>
              <a:rPr lang="en-US" dirty="0" smtClean="0"/>
              <a:t>Data Shown – Not </a:t>
            </a:r>
            <a:r>
              <a:rPr lang="en-US" smtClean="0"/>
              <a:t>Yet Published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Demographics for Neuropathic Pain</a:t>
            </a:r>
          </a:p>
          <a:p>
            <a:pPr lvl="0"/>
            <a:r>
              <a:rPr lang="en-US" dirty="0" smtClean="0"/>
              <a:t>Univariate Model Neuropathic Pain</a:t>
            </a:r>
          </a:p>
          <a:p>
            <a:pPr lvl="0"/>
            <a:r>
              <a:rPr lang="en-US" dirty="0" smtClean="0"/>
              <a:t>Multivariate Model Neuropathic Pain</a:t>
            </a:r>
          </a:p>
          <a:p>
            <a:pPr lvl="0"/>
            <a:r>
              <a:rPr lang="en-US" dirty="0" smtClean="0"/>
              <a:t>Demographics for Fibromyalgia</a:t>
            </a:r>
          </a:p>
          <a:p>
            <a:pPr lvl="0"/>
            <a:r>
              <a:rPr lang="en-US" dirty="0" smtClean="0"/>
              <a:t>Univariate Model  Fibromyalgia</a:t>
            </a:r>
          </a:p>
          <a:p>
            <a:pPr lvl="0"/>
            <a:r>
              <a:rPr lang="en-US" dirty="0" smtClean="0"/>
              <a:t>Multivariate Model Fibromyalgia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0" y="298450"/>
            <a:ext cx="8771632" cy="993092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BOCF Response Rate in DPNP Studies 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Variation of Baseline Daily Pain Rating</a:t>
            </a:r>
            <a:endParaRPr lang="en-US" dirty="0"/>
          </a:p>
        </p:txBody>
      </p:sp>
      <p:graphicFrame>
        <p:nvGraphicFramePr>
          <p:cNvPr id="4" name="Object 5"/>
          <p:cNvGraphicFramePr>
            <a:graphicFrameLocks/>
          </p:cNvGraphicFramePr>
          <p:nvPr/>
        </p:nvGraphicFramePr>
        <p:xfrm>
          <a:off x="4489450" y="2127250"/>
          <a:ext cx="438488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Object 5"/>
          <p:cNvGraphicFramePr>
            <a:graphicFrameLocks/>
          </p:cNvGraphicFramePr>
          <p:nvPr/>
        </p:nvGraphicFramePr>
        <p:xfrm>
          <a:off x="222250" y="2112578"/>
          <a:ext cx="3948197" cy="3215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41450" y="6013450"/>
            <a:ext cx="69342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Zhang S,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Skljarevski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V,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Dworkin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RH  Poster @ADEPT 2011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4850" y="298450"/>
            <a:ext cx="5052665" cy="522194"/>
          </a:xfrm>
        </p:spPr>
        <p:txBody>
          <a:bodyPr/>
          <a:lstStyle/>
          <a:p>
            <a:r>
              <a:rPr lang="en-US" dirty="0" smtClean="0"/>
              <a:t>Future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1450" y="1517650"/>
            <a:ext cx="7162800" cy="4260850"/>
          </a:xfrm>
        </p:spPr>
        <p:txBody>
          <a:bodyPr/>
          <a:lstStyle/>
          <a:p>
            <a:r>
              <a:rPr lang="en-US" dirty="0" smtClean="0"/>
              <a:t>Look at other patient characteristics</a:t>
            </a:r>
          </a:p>
          <a:p>
            <a:pPr lvl="1"/>
            <a:r>
              <a:rPr lang="en-US" dirty="0" smtClean="0"/>
              <a:t>Baseline SF-36 subscales</a:t>
            </a:r>
          </a:p>
          <a:p>
            <a:pPr lvl="1"/>
            <a:r>
              <a:rPr lang="en-US" dirty="0" smtClean="0"/>
              <a:t>Depression measures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Look at other study characteristics</a:t>
            </a:r>
          </a:p>
          <a:p>
            <a:pPr lvl="1"/>
            <a:r>
              <a:rPr lang="en-US" dirty="0" smtClean="0"/>
              <a:t>Number of arms</a:t>
            </a:r>
          </a:p>
          <a:p>
            <a:pPr lvl="1"/>
            <a:r>
              <a:rPr lang="en-US" dirty="0" smtClean="0"/>
              <a:t>Countries included</a:t>
            </a:r>
          </a:p>
          <a:p>
            <a:pPr lvl="1"/>
            <a:r>
              <a:rPr lang="en-US" dirty="0" smtClean="0"/>
              <a:t>Number of recruits per site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4850" y="298450"/>
            <a:ext cx="2436564" cy="522194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Andrea </a:t>
            </a:r>
            <a:r>
              <a:rPr lang="en-US" dirty="0" err="1" smtClean="0"/>
              <a:t>Troxel</a:t>
            </a:r>
            <a:endParaRPr lang="en-US" dirty="0" smtClean="0"/>
          </a:p>
          <a:p>
            <a:r>
              <a:rPr lang="en-US" dirty="0" smtClean="0"/>
              <a:t>Kevin Haynes</a:t>
            </a:r>
          </a:p>
          <a:p>
            <a:r>
              <a:rPr lang="en-US" dirty="0" smtClean="0"/>
              <a:t>Ann Tierney</a:t>
            </a:r>
          </a:p>
          <a:p>
            <a:r>
              <a:rPr lang="en-US" dirty="0" smtClean="0"/>
              <a:t>FDA</a:t>
            </a:r>
          </a:p>
          <a:p>
            <a:r>
              <a:rPr lang="en-US" smtClean="0"/>
              <a:t>ACTION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7575" y="298450"/>
            <a:ext cx="6488113" cy="99377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“Placebo Response” Versus </a:t>
            </a:r>
            <a:br>
              <a:rPr lang="en-US" dirty="0" smtClean="0"/>
            </a:br>
            <a:r>
              <a:rPr lang="en-US" dirty="0" smtClean="0"/>
              <a:t>Placebo Group Response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0450" y="1441450"/>
            <a:ext cx="7689850" cy="4800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Response in a placebo treated group</a:t>
            </a:r>
          </a:p>
          <a:p>
            <a:pPr lvl="1">
              <a:defRPr/>
            </a:pPr>
            <a:r>
              <a:rPr lang="en-US" dirty="0" smtClean="0"/>
              <a:t>Natural history of disease</a:t>
            </a:r>
          </a:p>
          <a:p>
            <a:pPr lvl="1">
              <a:defRPr/>
            </a:pPr>
            <a:r>
              <a:rPr lang="en-US" dirty="0" smtClean="0"/>
              <a:t>Regression to the mean</a:t>
            </a:r>
          </a:p>
          <a:p>
            <a:pPr lvl="1">
              <a:defRPr/>
            </a:pPr>
            <a:r>
              <a:rPr lang="en-US" dirty="0" smtClean="0"/>
              <a:t>Brain-body effect (placebo effect)</a:t>
            </a:r>
          </a:p>
          <a:p>
            <a:pPr>
              <a:defRPr/>
            </a:pPr>
            <a:r>
              <a:rPr lang="en-US" dirty="0" smtClean="0"/>
              <a:t>Response in a drug treated group</a:t>
            </a:r>
          </a:p>
          <a:p>
            <a:pPr lvl="1">
              <a:defRPr/>
            </a:pPr>
            <a:r>
              <a:rPr lang="en-US" dirty="0" smtClean="0"/>
              <a:t>Natural history of disease</a:t>
            </a:r>
          </a:p>
          <a:p>
            <a:pPr lvl="1">
              <a:defRPr/>
            </a:pPr>
            <a:r>
              <a:rPr lang="en-US" dirty="0" smtClean="0"/>
              <a:t>Regression to the mean</a:t>
            </a:r>
          </a:p>
          <a:p>
            <a:pPr lvl="1">
              <a:defRPr/>
            </a:pPr>
            <a:r>
              <a:rPr lang="en-US" dirty="0" smtClean="0"/>
              <a:t>Brain-body effect (placebo effect)</a:t>
            </a:r>
          </a:p>
          <a:p>
            <a:pPr lvl="1">
              <a:defRPr/>
            </a:pPr>
            <a:r>
              <a:rPr lang="en-US" dirty="0" smtClean="0"/>
              <a:t>Specific effect of the therapy</a:t>
            </a:r>
          </a:p>
          <a:p>
            <a:pPr lvl="1">
              <a:defRPr/>
            </a:pPr>
            <a:endParaRPr lang="en-US" dirty="0" smtClean="0"/>
          </a:p>
        </p:txBody>
      </p:sp>
      <p:sp>
        <p:nvSpPr>
          <p:cNvPr id="4" name="Oval 3"/>
          <p:cNvSpPr/>
          <p:nvPr/>
        </p:nvSpPr>
        <p:spPr bwMode="auto">
          <a:xfrm>
            <a:off x="1212850" y="5556250"/>
            <a:ext cx="5638800" cy="838200"/>
          </a:xfrm>
          <a:prstGeom prst="ellipse">
            <a:avLst/>
          </a:prstGeom>
          <a:noFill/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Oval 4"/>
          <p:cNvSpPr/>
          <p:nvPr/>
        </p:nvSpPr>
        <p:spPr bwMode="auto">
          <a:xfrm>
            <a:off x="1441450" y="2889250"/>
            <a:ext cx="5943600" cy="838200"/>
          </a:xfrm>
          <a:prstGeom prst="ellipse">
            <a:avLst/>
          </a:prstGeom>
          <a:noFill/>
          <a:ln w="381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8825" y="146050"/>
            <a:ext cx="4616450" cy="99377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Factors That Affect</a:t>
            </a:r>
            <a:br>
              <a:rPr lang="en-US" dirty="0" smtClean="0"/>
            </a:br>
            <a:r>
              <a:rPr lang="en-US" dirty="0" smtClean="0"/>
              <a:t>Individual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650" y="1746250"/>
            <a:ext cx="7162800" cy="3810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Natural history</a:t>
            </a:r>
          </a:p>
          <a:p>
            <a:pPr>
              <a:defRPr/>
            </a:pPr>
            <a:r>
              <a:rPr lang="en-US" dirty="0" smtClean="0"/>
              <a:t>Regression to the mean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Brain-body effect</a:t>
            </a:r>
          </a:p>
          <a:p>
            <a:pPr lvl="1">
              <a:defRPr/>
            </a:pPr>
            <a:r>
              <a:rPr lang="en-US" dirty="0" smtClean="0"/>
              <a:t>This is the only truly individual characteristic “placebo” effect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Specific effect of therapy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352800" y="147638"/>
          <a:ext cx="5299075" cy="6540500"/>
        </p:xfrm>
        <a:graphic>
          <a:graphicData uri="http://schemas.openxmlformats.org/presentationml/2006/ole">
            <p:oleObj spid="_x0000_s1026" name="Photo House" r:id="rId3" imgW="6549611" imgH="7189638" progId="">
              <p:embed/>
            </p:oleObj>
          </a:graphicData>
        </a:graphic>
      </p:graphicFrame>
      <p:sp>
        <p:nvSpPr>
          <p:cNvPr id="371715" name="Text Box 3"/>
          <p:cNvSpPr txBox="1">
            <a:spLocks noChangeArrowheads="1"/>
          </p:cNvSpPr>
          <p:nvPr/>
        </p:nvSpPr>
        <p:spPr bwMode="auto">
          <a:xfrm>
            <a:off x="455613" y="1673225"/>
            <a:ext cx="2208212" cy="2038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87772" tIns="43886" rIns="87772" bIns="43886">
            <a:spAutoFit/>
          </a:bodyPr>
          <a:lstStyle/>
          <a:p>
            <a:pPr defTabSz="877888">
              <a:lnSpc>
                <a:spcPct val="100000"/>
              </a:lnSpc>
              <a:spcBef>
                <a:spcPct val="50000"/>
              </a:spcBef>
              <a:defRPr/>
            </a:pPr>
            <a:r>
              <a:rPr lang="en-US" sz="3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Descending Pain Modulation Pathways</a:t>
            </a:r>
          </a:p>
        </p:txBody>
      </p:sp>
      <p:sp>
        <p:nvSpPr>
          <p:cNvPr id="371716" name="Text Box 4"/>
          <p:cNvSpPr txBox="1">
            <a:spLocks noChangeArrowheads="1"/>
          </p:cNvSpPr>
          <p:nvPr/>
        </p:nvSpPr>
        <p:spPr bwMode="auto">
          <a:xfrm>
            <a:off x="398463" y="5722938"/>
            <a:ext cx="2538412" cy="581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87772" tIns="43886" rIns="87772" bIns="43886">
            <a:spAutoFit/>
          </a:bodyPr>
          <a:lstStyle/>
          <a:p>
            <a:pPr defTabSz="877888">
              <a:lnSpc>
                <a:spcPct val="100000"/>
              </a:lnSpc>
              <a:spcBef>
                <a:spcPct val="50000"/>
              </a:spcBef>
              <a:defRPr/>
            </a:pPr>
            <a:r>
              <a:rPr lang="en-US" sz="15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Kandel and Schwartz, </a:t>
            </a:r>
            <a:br>
              <a:rPr lang="en-US" sz="15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</a:br>
            <a:r>
              <a:rPr lang="en-US" sz="15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Principles of Neural Science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650" y="146050"/>
            <a:ext cx="6616700" cy="9937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Issues in Considering </a:t>
            </a:r>
            <a:br>
              <a:rPr lang="en-US" dirty="0" smtClean="0"/>
            </a:br>
            <a:r>
              <a:rPr lang="en-US" dirty="0" smtClean="0"/>
              <a:t>Placebo Response Reduction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60450" y="1593850"/>
            <a:ext cx="7162800" cy="36115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Physiologic placebo response</a:t>
            </a:r>
          </a:p>
          <a:p>
            <a:pPr lvl="1">
              <a:defRPr/>
            </a:pPr>
            <a:r>
              <a:rPr lang="en-US" dirty="0" smtClean="0"/>
              <a:t>Appropriate to control</a:t>
            </a:r>
          </a:p>
          <a:p>
            <a:pPr lvl="2">
              <a:defRPr/>
            </a:pPr>
            <a:r>
              <a:rPr lang="en-US" dirty="0" smtClean="0"/>
              <a:t>Independent from treatment response</a:t>
            </a:r>
          </a:p>
          <a:p>
            <a:pPr lvl="2">
              <a:defRPr/>
            </a:pPr>
            <a:r>
              <a:rPr lang="en-US" dirty="0" smtClean="0"/>
              <a:t>No major overlap with treatment response</a:t>
            </a:r>
          </a:p>
          <a:p>
            <a:pPr lvl="1">
              <a:defRPr/>
            </a:pPr>
            <a:r>
              <a:rPr lang="en-US" dirty="0" smtClean="0"/>
              <a:t>In-appropriate to control</a:t>
            </a:r>
          </a:p>
          <a:p>
            <a:pPr lvl="2">
              <a:defRPr/>
            </a:pPr>
            <a:r>
              <a:rPr lang="en-US" dirty="0" smtClean="0"/>
              <a:t>Similar or related to treatment mechanism</a:t>
            </a:r>
          </a:p>
          <a:p>
            <a:pPr lvl="2">
              <a:defRPr/>
            </a:pPr>
            <a:r>
              <a:rPr lang="en-US" dirty="0" smtClean="0"/>
              <a:t>Facilitates treatment response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63" y="146050"/>
            <a:ext cx="6873875" cy="99377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Potential Reasons to Reduce </a:t>
            </a:r>
            <a:br>
              <a:rPr lang="en-US" dirty="0" smtClean="0"/>
            </a:br>
            <a:r>
              <a:rPr lang="en-US" dirty="0" smtClean="0"/>
              <a:t>Placebo Group Response Rate	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162800" cy="40322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Statistical – Comparison of change in group levels is harder to detect the closer the underlying group response is to 0.5 or 50%</a:t>
            </a:r>
          </a:p>
          <a:p>
            <a:pPr>
              <a:defRPr/>
            </a:pPr>
            <a:r>
              <a:rPr lang="en-US" dirty="0" smtClean="0"/>
              <a:t>Measurement – Ceiling affect</a:t>
            </a:r>
          </a:p>
          <a:p>
            <a:pPr>
              <a:defRPr/>
            </a:pPr>
            <a:r>
              <a:rPr lang="en-US" dirty="0" smtClean="0"/>
              <a:t>Reduction in size of the detectable difference between groups (more efficient)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>
          <a:xfrm>
            <a:off x="908050" y="222250"/>
            <a:ext cx="7283450" cy="99377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Does the Placebo Response</a:t>
            </a:r>
            <a:br>
              <a:rPr lang="en-US" dirty="0" smtClean="0"/>
            </a:br>
            <a:r>
              <a:rPr lang="en-US" dirty="0" smtClean="0"/>
              <a:t>Affect the Success Rate of RCTs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974850"/>
            <a:ext cx="8001000" cy="39560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Larger placebo response is </a:t>
            </a:r>
            <a:r>
              <a:rPr lang="en-US" u="sng" dirty="0" smtClean="0"/>
              <a:t>associated</a:t>
            </a:r>
            <a:r>
              <a:rPr lang="en-US" dirty="0" smtClean="0"/>
              <a:t> with lower likelihood of a statistically positive study*</a:t>
            </a:r>
          </a:p>
          <a:p>
            <a:pPr>
              <a:defRPr/>
            </a:pPr>
            <a:r>
              <a:rPr lang="en-US" dirty="0" smtClean="0"/>
              <a:t>This does not prove that the higher group placebo rate </a:t>
            </a:r>
            <a:r>
              <a:rPr lang="en-US" u="sng" dirty="0" smtClean="0"/>
              <a:t>causes</a:t>
            </a:r>
            <a:r>
              <a:rPr lang="en-US" dirty="0" smtClean="0"/>
              <a:t> the study failure</a:t>
            </a:r>
          </a:p>
          <a:p>
            <a:pPr>
              <a:defRPr/>
            </a:pPr>
            <a:r>
              <a:rPr lang="en-US" dirty="0" smtClean="0"/>
              <a:t>Also does not prove that excluding placebo responders would change the results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670050" y="6242050"/>
            <a:ext cx="4800600" cy="285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*Katz, Finnerup, Dworkin:  Neurology 2008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28775" y="298450"/>
            <a:ext cx="6053138" cy="99377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Thoughts About Reducing </a:t>
            </a:r>
            <a:br>
              <a:rPr lang="en-US" dirty="0" smtClean="0"/>
            </a:br>
            <a:r>
              <a:rPr lang="en-US" dirty="0" smtClean="0"/>
              <a:t>Placebo Response Rate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900" y="1746250"/>
            <a:ext cx="8534400" cy="3803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Exclude placebo responders? (which type?)</a:t>
            </a:r>
          </a:p>
          <a:p>
            <a:pPr>
              <a:defRPr/>
            </a:pPr>
            <a:r>
              <a:rPr lang="en-US" dirty="0" smtClean="0"/>
              <a:t>Conduct longer trials – placebo response may not last as long (controversial)</a:t>
            </a:r>
          </a:p>
          <a:p>
            <a:pPr>
              <a:defRPr/>
            </a:pPr>
            <a:r>
              <a:rPr lang="en-US" dirty="0" smtClean="0"/>
              <a:t>Select patients with worse pain</a:t>
            </a:r>
          </a:p>
          <a:p>
            <a:pPr lvl="1">
              <a:defRPr/>
            </a:pPr>
            <a:r>
              <a:rPr lang="en-US" dirty="0" smtClean="0"/>
              <a:t>Lower physiologic placebo response (maybe)</a:t>
            </a:r>
          </a:p>
          <a:p>
            <a:pPr lvl="1">
              <a:defRPr/>
            </a:pPr>
            <a:r>
              <a:rPr lang="en-US" dirty="0" smtClean="0"/>
              <a:t>Larger placebo group response (probably)</a:t>
            </a:r>
          </a:p>
          <a:p>
            <a:pPr lvl="2">
              <a:defRPr/>
            </a:pPr>
            <a:r>
              <a:rPr lang="en-US" dirty="0" smtClean="0"/>
              <a:t>(Regression to the mean?)</a:t>
            </a:r>
          </a:p>
          <a:p>
            <a:pPr lvl="1">
              <a:defRPr/>
            </a:pPr>
            <a:endParaRPr lang="en-US" dirty="0" smtClean="0"/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1441450" y="5937250"/>
            <a:ext cx="61722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1.Dworkin RH, Turk DC, Peirce-Sandner S, et al. Placebo and treatment group responses in postherpetic neuralgia vs. painful diabetic peripheral neuropathy clinical trials in the REPORT database. </a:t>
            </a:r>
            <a:r>
              <a:rPr lang="en-US" sz="1200" i="1"/>
              <a:t>Pain. Jul 2010;150(1):12-16.</a:t>
            </a:r>
            <a:endParaRPr lang="en-US" sz="1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36650" y="298450"/>
            <a:ext cx="6770688" cy="99377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Placebo Rates in Neuropathic </a:t>
            </a:r>
            <a:br>
              <a:rPr lang="en-US" dirty="0" smtClean="0"/>
            </a:br>
            <a:r>
              <a:rPr lang="en-US" dirty="0" smtClean="0"/>
              <a:t>Pain Clinical Trials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Placebo response level increased with time up to 19 weeks</a:t>
            </a:r>
          </a:p>
          <a:p>
            <a:pPr>
              <a:defRPr/>
            </a:pPr>
            <a:r>
              <a:rPr lang="en-US" dirty="0" smtClean="0"/>
              <a:t>Calendar time (since 1990s )</a:t>
            </a:r>
            <a:br>
              <a:rPr lang="en-US" dirty="0" smtClean="0"/>
            </a:br>
            <a:r>
              <a:rPr lang="en-US" dirty="0" smtClean="0"/>
              <a:t>– placebo rates have been flat</a:t>
            </a:r>
          </a:p>
          <a:p>
            <a:pPr>
              <a:defRPr/>
            </a:pPr>
            <a:r>
              <a:rPr lang="en-US" dirty="0" smtClean="0"/>
              <a:t>Placebo response by disease:</a:t>
            </a:r>
          </a:p>
          <a:p>
            <a:pPr lvl="1">
              <a:defRPr/>
            </a:pPr>
            <a:r>
              <a:rPr lang="en-US" dirty="0" smtClean="0"/>
              <a:t>PHN average 15%</a:t>
            </a:r>
          </a:p>
          <a:p>
            <a:pPr lvl="1">
              <a:defRPr/>
            </a:pPr>
            <a:r>
              <a:rPr lang="en-US" dirty="0" smtClean="0"/>
              <a:t>DPN average 26%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670050" y="6089650"/>
            <a:ext cx="4648200" cy="285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0"/>
              <a:t>*Quessy, Rowbotham:  Pain 2008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81D58"/>
      </a:dk1>
      <a:lt1>
        <a:srgbClr val="FFFFFF"/>
      </a:lt1>
      <a:dk2>
        <a:srgbClr val="00279F"/>
      </a:dk2>
      <a:lt2>
        <a:srgbClr val="FFFFFF"/>
      </a:lt2>
      <a:accent1>
        <a:srgbClr val="F57B49"/>
      </a:accent1>
      <a:accent2>
        <a:srgbClr val="00B7A5"/>
      </a:accent2>
      <a:accent3>
        <a:srgbClr val="AAACCD"/>
      </a:accent3>
      <a:accent4>
        <a:srgbClr val="DADADA"/>
      </a:accent4>
      <a:accent5>
        <a:srgbClr val="F9BFB1"/>
      </a:accent5>
      <a:accent6>
        <a:srgbClr val="00A695"/>
      </a:accent6>
      <a:hlink>
        <a:srgbClr val="B760F9"/>
      </a:hlink>
      <a:folHlink>
        <a:srgbClr val="063DE8"/>
      </a:folHlink>
    </a:clrScheme>
    <a:fontScheme name="Default Design">
      <a:majorFont>
        <a:latin typeface="Helvetic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6B61"/>
    </a:dk1>
    <a:lt1>
      <a:srgbClr val="FFFFFF"/>
    </a:lt1>
    <a:dk2>
      <a:srgbClr val="0413DC"/>
    </a:dk2>
    <a:lt2>
      <a:srgbClr val="FFFFFF"/>
    </a:lt2>
    <a:accent1>
      <a:srgbClr val="FC0601"/>
    </a:accent1>
    <a:accent2>
      <a:srgbClr val="FC0601"/>
    </a:accent2>
    <a:accent3>
      <a:srgbClr val="AAAAEB"/>
    </a:accent3>
    <a:accent4>
      <a:srgbClr val="DADADA"/>
    </a:accent4>
    <a:accent5>
      <a:srgbClr val="FDAAAA"/>
    </a:accent5>
    <a:accent6>
      <a:srgbClr val="E40501"/>
    </a:accent6>
    <a:hlink>
      <a:srgbClr val="618FFD"/>
    </a:hlink>
    <a:folHlink>
      <a:srgbClr val="00DFCA"/>
    </a:folHlink>
  </a:clrScheme>
  <a:fontScheme name="Alaina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">
    <a:dk1>
      <a:srgbClr val="006B61"/>
    </a:dk1>
    <a:lt1>
      <a:srgbClr val="FFFFFF"/>
    </a:lt1>
    <a:dk2>
      <a:srgbClr val="0413DC"/>
    </a:dk2>
    <a:lt2>
      <a:srgbClr val="FFFFFF"/>
    </a:lt2>
    <a:accent1>
      <a:srgbClr val="FC0601"/>
    </a:accent1>
    <a:accent2>
      <a:srgbClr val="FC0601"/>
    </a:accent2>
    <a:accent3>
      <a:srgbClr val="AAAAEB"/>
    </a:accent3>
    <a:accent4>
      <a:srgbClr val="DADADA"/>
    </a:accent4>
    <a:accent5>
      <a:srgbClr val="FDAAAA"/>
    </a:accent5>
    <a:accent6>
      <a:srgbClr val="E40501"/>
    </a:accent6>
    <a:hlink>
      <a:srgbClr val="618FFD"/>
    </a:hlink>
    <a:folHlink>
      <a:srgbClr val="00DFCA"/>
    </a:folHlink>
  </a:clrScheme>
  <a:fontScheme name="Alaina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4842</TotalTime>
  <Words>751</Words>
  <Application>Microsoft Office PowerPoint</Application>
  <PresentationFormat>Custom</PresentationFormat>
  <Paragraphs>128</Paragraphs>
  <Slides>19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Photo House</vt:lpstr>
      <vt:lpstr>What Accounts for Placebo Group  Improvements and Can They Be Reduced?</vt:lpstr>
      <vt:lpstr>“Placebo Response” Versus  Placebo Group Response</vt:lpstr>
      <vt:lpstr>Factors That Affect Individual Response</vt:lpstr>
      <vt:lpstr>Slide 4</vt:lpstr>
      <vt:lpstr>Issues in Considering  Placebo Response Reduction</vt:lpstr>
      <vt:lpstr>Potential Reasons to Reduce  Placebo Group Response Rate </vt:lpstr>
      <vt:lpstr>Does the Placebo Response Affect the Success Rate of RCTs</vt:lpstr>
      <vt:lpstr>Thoughts About Reducing  Placebo Response Rate</vt:lpstr>
      <vt:lpstr>Placebo Rates in Neuropathic  Pain Clinical Trials</vt:lpstr>
      <vt:lpstr>Problems in Placebo “Responder” Exclusion </vt:lpstr>
      <vt:lpstr>Other Issues to Think About</vt:lpstr>
      <vt:lpstr>Design Considerations</vt:lpstr>
      <vt:lpstr>Osteo-Arthritis Trials</vt:lpstr>
      <vt:lpstr>Data Shown – Not Yet Published</vt:lpstr>
      <vt:lpstr>Neuropathic Pain Studies</vt:lpstr>
      <vt:lpstr>Data Shown – Not Yet Published</vt:lpstr>
      <vt:lpstr>BOCF Response Rate in DPNP Studies  Variation of Baseline Daily Pain Rating</vt:lpstr>
      <vt:lpstr>Future Considerations</vt:lpstr>
      <vt:lpstr>Thank you</vt:lpstr>
    </vt:vector>
  </TitlesOfParts>
  <Company>University of Pennsylvania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Talk Title</dc:title>
  <dc:creator>John T. Farrar, MD, MSCE</dc:creator>
  <cp:lastModifiedBy>John T. Farrar</cp:lastModifiedBy>
  <cp:revision>131</cp:revision>
  <cp:lastPrinted>2001-08-28T19:20:19Z</cp:lastPrinted>
  <dcterms:created xsi:type="dcterms:W3CDTF">2000-11-21T04:15:31Z</dcterms:created>
  <dcterms:modified xsi:type="dcterms:W3CDTF">2011-06-28T13:36:09Z</dcterms:modified>
</cp:coreProperties>
</file>