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4" r:id="rId4"/>
    <p:sldId id="305" r:id="rId5"/>
    <p:sldId id="271" r:id="rId6"/>
    <p:sldId id="267" r:id="rId7"/>
    <p:sldId id="270" r:id="rId8"/>
    <p:sldId id="306" r:id="rId9"/>
    <p:sldId id="272" r:id="rId10"/>
    <p:sldId id="281" r:id="rId11"/>
    <p:sldId id="274" r:id="rId12"/>
    <p:sldId id="275" r:id="rId13"/>
    <p:sldId id="300" r:id="rId14"/>
    <p:sldId id="307" r:id="rId15"/>
    <p:sldId id="276" r:id="rId16"/>
    <p:sldId id="277" r:id="rId17"/>
    <p:sldId id="278" r:id="rId18"/>
    <p:sldId id="279" r:id="rId19"/>
    <p:sldId id="296" r:id="rId20"/>
    <p:sldId id="283" r:id="rId21"/>
    <p:sldId id="287" r:id="rId22"/>
    <p:sldId id="288" r:id="rId23"/>
    <p:sldId id="289" r:id="rId24"/>
    <p:sldId id="294" r:id="rId25"/>
    <p:sldId id="292" r:id="rId26"/>
    <p:sldId id="258" r:id="rId27"/>
    <p:sldId id="313" r:id="rId28"/>
    <p:sldId id="314" r:id="rId29"/>
    <p:sldId id="315" r:id="rId30"/>
    <p:sldId id="316" r:id="rId31"/>
    <p:sldId id="31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1F497D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00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0AEEC-283B-45A1-B8D9-82FAB453D2D6}" type="datetimeFigureOut">
              <a:rPr lang="en-US" smtClean="0"/>
              <a:pPr/>
              <a:t>6/14/2011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BDCE5-9B2A-4EA4-A7C2-84B36A31E3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0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pitchFamily="34" charset="0"/>
              </a:rPr>
              <a:t>The NIH under the road map program funded the first 2 disease specific standardization initiative. These focused on 2 specific disease areas for TB and Cardiovascular. 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7E682D-D60F-4B4C-B061-1C564D58183B}" type="slidenum">
              <a:rPr lang="en-US" smtClean="0">
                <a:latin typeface="Arial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A3C61C-120D-4D06-9AC7-8470BF5FF091}" type="slidenum">
              <a:rPr lang="en-GB">
                <a:cs typeface="Arial" pitchFamily="34" charset="0"/>
              </a:rPr>
              <a:pPr>
                <a:defRPr/>
              </a:pPr>
              <a:t>15</a:t>
            </a:fld>
            <a:endParaRPr lang="en-GB" dirty="0">
              <a:cs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714375"/>
            <a:ext cx="4573587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59275"/>
            <a:ext cx="5032375" cy="276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638491-85F5-4D87-A464-D2B5C0380F62}" type="slidenum">
              <a:rPr lang="en-US" smtClean="0">
                <a:latin typeface="Arial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DD2C01-20A7-4CC8-9C7A-B71DE0618612}" type="slidenum">
              <a:rPr lang="en-US" smtClean="0">
                <a:latin typeface="Arial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2A7CC5-DCE4-4994-8DCF-D6CF2DFB8C52}" type="slidenum">
              <a:rPr lang="en-US" smtClean="0">
                <a:latin typeface="Arial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CBE00B-FA20-4C25-B245-88D582913C21}" type="slidenum">
              <a:rPr lang="en-US" smtClean="0">
                <a:latin typeface="Arial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C85CD8-1B86-46A2-8E3E-F31472E78435}" type="slidenum">
              <a:rPr lang="en-GB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GB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C7D1AD-EEB8-4AB1-B2E4-3DE89314BFFC}" type="slidenum">
              <a:rPr lang="en-US" smtClean="0">
                <a:latin typeface="Arial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1C26E5-7CD7-469D-9FC5-4FF7DCB5FEE9}" type="slidenum">
              <a:rPr lang="en-US" smtClean="0">
                <a:latin typeface="Arial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0BF4C2-272F-4C74-8BDC-3C460778B8A7}" type="slidenum">
              <a:rPr lang="en-US" smtClean="0">
                <a:latin typeface="Arial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17DFFE-DF34-4AFA-A0D0-4A7836DACAF7}" type="slidenum">
              <a:rPr lang="en-US" smtClean="0">
                <a:latin typeface="Arial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EADCB8-9E4B-40E1-AC40-B31A9F981C39}" type="slidenum">
              <a:rPr lang="en-US" smtClean="0">
                <a:latin typeface="Arial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CBE00B-FA20-4C25-B245-88D582913C21}" type="slidenum">
              <a:rPr lang="en-US" smtClean="0">
                <a:latin typeface="Arial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1A1E04-33F7-4609-9956-2FA651977518}" type="slidenum">
              <a:rPr lang="en-US" smtClean="0">
                <a:latin typeface="Arial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Our goal is to have as a single collaborative set of work products serving stakeholders across the healthcare industry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340E3D-97D2-4714-885E-1E290F6AE0B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6498DB-40BB-48F6-A825-B35D2AD812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57F4E9-F088-41DE-BFED-CC96ECFCB2BE}" type="slidenum">
              <a:rPr lang="en-US" smtClean="0">
                <a:latin typeface="Arial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607581-74AB-4A37-ACD3-6BD1480A7BCE}" type="slidenum">
              <a:rPr lang="en-US" smtClean="0">
                <a:latin typeface="Arial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1AFA0D-5C99-4E21-8ABD-19BDB3FEACA9}" type="slidenum">
              <a:rPr lang="en-US" smtClean="0">
                <a:latin typeface="Arial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C46BEA-EF41-4EAF-A7F4-19972D4998C9}" type="slidenum">
              <a:rPr lang="en-US" smtClean="0">
                <a:latin typeface="Arial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C46BEA-EF41-4EAF-A7F4-19972D4998C9}" type="slidenum">
              <a:rPr lang="en-US" smtClean="0">
                <a:latin typeface="Arial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7AD2-4E51-4D87-B13F-43CD0BBF9BC7}" type="datetimeFigureOut">
              <a:rPr lang="en-US" smtClean="0"/>
              <a:pPr/>
              <a:t>6/14/2011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C3C-2357-478D-BAC8-A26F9D69E9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7AD2-4E51-4D87-B13F-43CD0BBF9BC7}" type="datetimeFigureOut">
              <a:rPr lang="en-US" smtClean="0"/>
              <a:pPr/>
              <a:t>6/14/2011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C3C-2357-478D-BAC8-A26F9D69E9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7AD2-4E51-4D87-B13F-43CD0BBF9BC7}" type="datetimeFigureOut">
              <a:rPr lang="en-US" smtClean="0"/>
              <a:pPr/>
              <a:t>6/14/2011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C3C-2357-478D-BAC8-A26F9D69E9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>
            <a:spLocks noChangeArrowheads="1"/>
          </p:cNvSpPr>
          <p:nvPr userDrawn="1"/>
        </p:nvSpPr>
        <p:spPr bwMode="auto">
          <a:xfrm>
            <a:off x="152400" y="152400"/>
            <a:ext cx="6904038" cy="6553200"/>
          </a:xfrm>
          <a:custGeom>
            <a:avLst/>
            <a:gdLst>
              <a:gd name="T0" fmla="*/ 2147483647 w 11866"/>
              <a:gd name="T1" fmla="*/ 2147483647 h 11520"/>
              <a:gd name="T2" fmla="*/ 2147483647 w 11866"/>
              <a:gd name="T3" fmla="*/ 0 h 11520"/>
              <a:gd name="T4" fmla="*/ 0 w 11866"/>
              <a:gd name="T5" fmla="*/ 0 h 11520"/>
              <a:gd name="T6" fmla="*/ 0 w 11866"/>
              <a:gd name="T7" fmla="*/ 2147483647 h 11520"/>
              <a:gd name="T8" fmla="*/ 2147483647 w 11866"/>
              <a:gd name="T9" fmla="*/ 2147483647 h 115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866" h="11520">
                <a:moveTo>
                  <a:pt x="7026" y="11533"/>
                </a:moveTo>
                <a:lnTo>
                  <a:pt x="11866" y="0"/>
                </a:lnTo>
                <a:lnTo>
                  <a:pt x="0" y="0"/>
                </a:lnTo>
                <a:lnTo>
                  <a:pt x="0" y="11520"/>
                </a:lnTo>
                <a:lnTo>
                  <a:pt x="7026" y="11533"/>
                </a:lnTo>
                <a:close/>
              </a:path>
            </a:pathLst>
          </a:custGeom>
          <a:solidFill>
            <a:srgbClr val="00228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Freeform 4"/>
          <p:cNvSpPr>
            <a:spLocks noChangeArrowheads="1"/>
          </p:cNvSpPr>
          <p:nvPr userDrawn="1"/>
        </p:nvSpPr>
        <p:spPr bwMode="auto">
          <a:xfrm>
            <a:off x="4437063" y="152400"/>
            <a:ext cx="4554537" cy="6553200"/>
          </a:xfrm>
          <a:custGeom>
            <a:avLst/>
            <a:gdLst>
              <a:gd name="T0" fmla="*/ 1638865211 w 7827"/>
              <a:gd name="T1" fmla="*/ 0 h 11520"/>
              <a:gd name="T2" fmla="*/ 0 w 7827"/>
              <a:gd name="T3" fmla="*/ 2147483647 h 11520"/>
              <a:gd name="T4" fmla="*/ 2147483647 w 7827"/>
              <a:gd name="T5" fmla="*/ 2147483647 h 11520"/>
              <a:gd name="T6" fmla="*/ 2147483647 w 7827"/>
              <a:gd name="T7" fmla="*/ 0 h 11520"/>
              <a:gd name="T8" fmla="*/ 1638865211 w 7827"/>
              <a:gd name="T9" fmla="*/ 0 h 115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827" h="11520">
                <a:moveTo>
                  <a:pt x="4840" y="0"/>
                </a:moveTo>
                <a:lnTo>
                  <a:pt x="0" y="11533"/>
                </a:lnTo>
                <a:lnTo>
                  <a:pt x="7826" y="11520"/>
                </a:lnTo>
                <a:lnTo>
                  <a:pt x="7826" y="0"/>
                </a:lnTo>
                <a:lnTo>
                  <a:pt x="4840" y="0"/>
                </a:lnTo>
                <a:close/>
              </a:path>
            </a:pathLst>
          </a:custGeom>
          <a:solidFill>
            <a:srgbClr val="5E616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9B9B-4691-4ACF-9B0E-908702C518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7AD2-4E51-4D87-B13F-43CD0BBF9BC7}" type="datetimeFigureOut">
              <a:rPr lang="en-US" smtClean="0"/>
              <a:pPr/>
              <a:t>6/14/2011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C3C-2357-478D-BAC8-A26F9D69E9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7AD2-4E51-4D87-B13F-43CD0BBF9BC7}" type="datetimeFigureOut">
              <a:rPr lang="en-US" smtClean="0"/>
              <a:pPr/>
              <a:t>6/14/2011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C3C-2357-478D-BAC8-A26F9D69E9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7AD2-4E51-4D87-B13F-43CD0BBF9BC7}" type="datetimeFigureOut">
              <a:rPr lang="en-US" smtClean="0"/>
              <a:pPr/>
              <a:t>6/14/2011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C3C-2357-478D-BAC8-A26F9D69E9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7AD2-4E51-4D87-B13F-43CD0BBF9BC7}" type="datetimeFigureOut">
              <a:rPr lang="en-US" smtClean="0"/>
              <a:pPr/>
              <a:t>6/14/2011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C3C-2357-478D-BAC8-A26F9D69E9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7AD2-4E51-4D87-B13F-43CD0BBF9BC7}" type="datetimeFigureOut">
              <a:rPr lang="en-US" smtClean="0"/>
              <a:pPr/>
              <a:t>6/14/2011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C3C-2357-478D-BAC8-A26F9D69E9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7AD2-4E51-4D87-B13F-43CD0BBF9BC7}" type="datetimeFigureOut">
              <a:rPr lang="en-US" smtClean="0"/>
              <a:pPr/>
              <a:t>6/14/2011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C3C-2357-478D-BAC8-A26F9D69E9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7AD2-4E51-4D87-B13F-43CD0BBF9BC7}" type="datetimeFigureOut">
              <a:rPr lang="en-US" smtClean="0"/>
              <a:pPr/>
              <a:t>6/14/2011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C3C-2357-478D-BAC8-A26F9D69E9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7AD2-4E51-4D87-B13F-43CD0BBF9BC7}" type="datetimeFigureOut">
              <a:rPr lang="en-US" smtClean="0"/>
              <a:pPr/>
              <a:t>6/14/2011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C3C-2357-478D-BAC8-A26F9D69E9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67AD2-4E51-4D87-B13F-43CD0BBF9BC7}" type="datetimeFigureOut">
              <a:rPr lang="en-US" smtClean="0"/>
              <a:pPr/>
              <a:t>6/14/2011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8BC3C-2357-478D-BAC8-A26F9D69E9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mapi-institute.com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11" Type="http://schemas.openxmlformats.org/officeDocument/2006/relationships/image" Target="../media/image3.png"/><Relationship Id="rId5" Type="http://schemas.openxmlformats.org/officeDocument/2006/relationships/hyperlink" Target="http://www.cancer.gov/index.html" TargetMode="External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8229600" cy="2133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STANDARDS </a:t>
            </a:r>
            <a:br>
              <a:rPr lang="en-US" b="1" dirty="0" smtClean="0"/>
            </a:br>
            <a:r>
              <a:rPr lang="en-US" b="1" dirty="0" smtClean="0"/>
              <a:t>Working Group Update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2700" b="1" dirty="0" smtClean="0">
                <a:solidFill>
                  <a:schemeClr val="accent2"/>
                </a:solidFill>
              </a:rPr>
              <a:t>Steve Kopko, CDISC Project Mgr</a:t>
            </a:r>
            <a:br>
              <a:rPr lang="en-US" sz="2700" b="1" dirty="0" smtClean="0">
                <a:solidFill>
                  <a:schemeClr val="accent2"/>
                </a:solidFill>
              </a:rPr>
            </a:br>
            <a:r>
              <a:rPr lang="en-US" sz="2700" b="1" dirty="0" smtClean="0">
                <a:solidFill>
                  <a:schemeClr val="accent2"/>
                </a:solidFill>
              </a:rPr>
              <a:t> Rob Allen, MD, Working Group Co-Chair</a:t>
            </a:r>
            <a:endParaRPr lang="en-US" sz="3100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343400"/>
            <a:ext cx="6400800" cy="2286000"/>
          </a:xfrm>
        </p:spPr>
        <p:txBody>
          <a:bodyPr>
            <a:normAutofit fontScale="70000" lnSpcReduction="20000"/>
          </a:bodyPr>
          <a:lstStyle/>
          <a:p>
            <a:r>
              <a:rPr lang="en-US" sz="5100" b="1" dirty="0" smtClean="0">
                <a:solidFill>
                  <a:schemeClr val="tx1"/>
                </a:solidFill>
              </a:rPr>
              <a:t>Inaugural Scientific Workshop  </a:t>
            </a:r>
          </a:p>
          <a:p>
            <a:r>
              <a:rPr lang="en-US" sz="5100" b="1" dirty="0" smtClean="0">
                <a:solidFill>
                  <a:schemeClr val="tx1"/>
                </a:solidFill>
              </a:rPr>
              <a:t>For ACTION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@</a:t>
            </a:r>
          </a:p>
          <a:p>
            <a:r>
              <a:rPr lang="en-US" sz="4000" b="1" dirty="0" smtClean="0">
                <a:solidFill>
                  <a:schemeClr val="accent2"/>
                </a:solidFill>
              </a:rPr>
              <a:t>FDA White Oak Campus</a:t>
            </a:r>
          </a:p>
          <a:p>
            <a:r>
              <a:rPr lang="en-US" sz="3400" b="1" dirty="0" smtClean="0">
                <a:solidFill>
                  <a:schemeClr val="accent2"/>
                </a:solidFill>
              </a:rPr>
              <a:t>June-15-2011</a:t>
            </a:r>
            <a:endParaRPr lang="en-US" sz="3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5EB989C5-9575-45FB-81C7-08DC08C649AB}" type="slidenum">
              <a:rPr lang="en-US" smtClean="0">
                <a:latin typeface="Arial" pitchFamily="34" charset="0"/>
                <a:ea typeface="MS PGothic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4579" name="Title 6"/>
          <p:cNvSpPr>
            <a:spLocks noGrp="1"/>
          </p:cNvSpPr>
          <p:nvPr>
            <p:ph type="title"/>
          </p:nvPr>
        </p:nvSpPr>
        <p:spPr>
          <a:xfrm>
            <a:off x="152400" y="131763"/>
            <a:ext cx="8616950" cy="11477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CDISC Mission</a:t>
            </a: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542925" y="2514600"/>
            <a:ext cx="7991475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3200" b="1" i="1" dirty="0">
                <a:solidFill>
                  <a:srgbClr val="003366"/>
                </a:solidFill>
                <a:latin typeface="Times New Roman" pitchFamily="18" charset="0"/>
              </a:rPr>
              <a:t>..</a:t>
            </a:r>
            <a:r>
              <a:rPr lang="en-US" sz="3200" i="1" dirty="0">
                <a:solidFill>
                  <a:srgbClr val="003366"/>
                </a:solidFill>
                <a:latin typeface="Times New Roman" pitchFamily="18" charset="0"/>
              </a:rPr>
              <a:t>to develop and support global, platform-independent data standards that enable information system interoperability </a:t>
            </a:r>
          </a:p>
          <a:p>
            <a:pPr marL="342900" indent="-342900" algn="ctr"/>
            <a:r>
              <a:rPr lang="en-US" sz="3200" i="1" dirty="0">
                <a:solidFill>
                  <a:srgbClr val="003366"/>
                </a:solidFill>
                <a:latin typeface="Times New Roman" pitchFamily="18" charset="0"/>
              </a:rPr>
              <a:t>to</a:t>
            </a:r>
            <a:r>
              <a:rPr lang="en-US" sz="3200" b="1" i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n-US" sz="3200" i="1" u="sng" dirty="0">
                <a:solidFill>
                  <a:srgbClr val="003366"/>
                </a:solidFill>
                <a:latin typeface="Times New Roman" pitchFamily="18" charset="0"/>
              </a:rPr>
              <a:t>improve medical research </a:t>
            </a:r>
            <a:r>
              <a:rPr lang="en-US" sz="3200" i="1" dirty="0">
                <a:solidFill>
                  <a:srgbClr val="003366"/>
                </a:solidFill>
                <a:latin typeface="Times New Roman" pitchFamily="18" charset="0"/>
              </a:rPr>
              <a:t/>
            </a:r>
            <a:br>
              <a:rPr lang="en-US" sz="3200" i="1" dirty="0">
                <a:solidFill>
                  <a:srgbClr val="003366"/>
                </a:solidFill>
                <a:latin typeface="Times New Roman" pitchFamily="18" charset="0"/>
              </a:rPr>
            </a:br>
            <a:r>
              <a:rPr lang="en-US" sz="3200" i="1" dirty="0">
                <a:solidFill>
                  <a:srgbClr val="003366"/>
                </a:solidFill>
                <a:latin typeface="Times New Roman" pitchFamily="18" charset="0"/>
              </a:rPr>
              <a:t>and </a:t>
            </a:r>
            <a:r>
              <a:rPr lang="en-US" sz="3200" i="1" u="sng" dirty="0">
                <a:solidFill>
                  <a:srgbClr val="003366"/>
                </a:solidFill>
                <a:latin typeface="Times New Roman" pitchFamily="18" charset="0"/>
              </a:rPr>
              <a:t>related areas of healthcare</a:t>
            </a:r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1219200" y="1687513"/>
            <a:ext cx="68199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Clinical Data Interchange Standards Consortium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518650" cy="9515475"/>
            <a:chOff x="0" y="-1674"/>
            <a:chExt cx="5996" cy="5994"/>
          </a:xfrm>
        </p:grpSpPr>
        <p:pic>
          <p:nvPicPr>
            <p:cNvPr id="17417" name="Picture 3" descr="image001 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20"/>
              <a:ext cx="3000" cy="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8" name="Picture 4" descr="image001 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96" y="1320"/>
              <a:ext cx="3000" cy="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9" name="Picture 5" descr="image001 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674"/>
              <a:ext cx="3000" cy="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0" name="Picture 6" descr="image001 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96" y="-1674"/>
              <a:ext cx="3000" cy="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0" y="0"/>
            <a:ext cx="9144000" cy="1947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0" y="4800600"/>
            <a:ext cx="91440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4724400" y="1828800"/>
            <a:ext cx="4419600" cy="304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14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315200" cy="1066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000066"/>
                </a:solidFill>
              </a:rPr>
              <a:t>Modern clinical research is a complex, interconnected system</a:t>
            </a:r>
          </a:p>
        </p:txBody>
      </p:sp>
      <p:sp>
        <p:nvSpPr>
          <p:cNvPr id="20487" name="Text Box 15"/>
          <p:cNvSpPr txBox="1">
            <a:spLocks noChangeArrowheads="1"/>
          </p:cNvSpPr>
          <p:nvPr/>
        </p:nvSpPr>
        <p:spPr bwMode="auto">
          <a:xfrm>
            <a:off x="0" y="6400800"/>
            <a:ext cx="3727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-128"/>
              </a:rPr>
              <a:t>Source: Doug Fridsma,  Arizona State University</a:t>
            </a:r>
          </a:p>
        </p:txBody>
      </p:sp>
      <p:sp>
        <p:nvSpPr>
          <p:cNvPr id="1122320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828800"/>
            <a:ext cx="4267200" cy="4267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</a:t>
            </a:r>
            <a:r>
              <a:rPr lang="en-US" sz="2400" dirty="0" smtClean="0"/>
              <a:t>Global drug development  is comprised of a complex system of organizations, people and information systems that require detailed descriptions of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data and information (the “what”)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 workflow and process of care  (the “how”)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22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2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122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2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22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2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32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518650" cy="9515475"/>
            <a:chOff x="0" y="-1674"/>
            <a:chExt cx="5996" cy="5994"/>
          </a:xfrm>
        </p:grpSpPr>
        <p:pic>
          <p:nvPicPr>
            <p:cNvPr id="18441" name="Picture 3" descr="image001 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20"/>
              <a:ext cx="3000" cy="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2" name="Picture 4" descr="image001 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96" y="1320"/>
              <a:ext cx="3000" cy="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Picture 5" descr="image001 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674"/>
              <a:ext cx="3000" cy="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4" name="Picture 6" descr="image001 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96" y="-1674"/>
              <a:ext cx="3000" cy="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0" y="0"/>
            <a:ext cx="9144000" cy="1947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0" y="4800600"/>
            <a:ext cx="91440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4724400" y="1828800"/>
            <a:ext cx="4419600" cy="304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4362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951038"/>
            <a:ext cx="42672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600" dirty="0" smtClean="0"/>
              <a:t>	</a:t>
            </a:r>
            <a:r>
              <a:rPr lang="en-US" sz="2400" dirty="0" smtClean="0"/>
              <a:t>Clinical data must be able to interoperate within the larger research and healthcare enterprise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5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Other systems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Other applications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Other departments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Other organizations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Other countries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600" dirty="0" smtClean="0"/>
              <a:t>	</a:t>
            </a:r>
            <a:r>
              <a:rPr lang="en-US" sz="2400" dirty="0" smtClean="0"/>
              <a:t>Standardization and the ability to “hand off” data and research results is critical to innovation</a:t>
            </a:r>
          </a:p>
        </p:txBody>
      </p:sp>
      <p:sp>
        <p:nvSpPr>
          <p:cNvPr id="21511" name="Text Box 19"/>
          <p:cNvSpPr txBox="1">
            <a:spLocks noChangeArrowheads="1"/>
          </p:cNvSpPr>
          <p:nvPr/>
        </p:nvSpPr>
        <p:spPr bwMode="auto">
          <a:xfrm>
            <a:off x="6350" y="6400800"/>
            <a:ext cx="3727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-128"/>
              </a:rPr>
              <a:t>Source: Doug Fridsma,  Arizona State University</a:t>
            </a:r>
          </a:p>
        </p:txBody>
      </p:sp>
      <p:sp>
        <p:nvSpPr>
          <p:cNvPr id="18440" name="Rectangle 21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2296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000066"/>
                </a:solidFill>
              </a:rPr>
              <a:t>Modern clinical research is a </a:t>
            </a:r>
            <a:br>
              <a:rPr lang="en-US" sz="3600" b="1" dirty="0" smtClean="0">
                <a:solidFill>
                  <a:srgbClr val="000066"/>
                </a:solidFill>
              </a:rPr>
            </a:br>
            <a:r>
              <a:rPr lang="en-US" sz="3600" b="1" dirty="0" smtClean="0">
                <a:solidFill>
                  <a:srgbClr val="000066"/>
                </a:solidFill>
              </a:rPr>
              <a:t>complex, interconnected system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4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4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4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4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24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4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4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F5130181-680E-4FA4-BBBE-C8F760A0B504}" type="slidenum">
              <a:rPr lang="en-US" smtClean="0">
                <a:latin typeface="Arial" pitchFamily="34" charset="0"/>
                <a:ea typeface="MS PGothic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3795" name="Title 6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6950" cy="11477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504D"/>
                </a:solidFill>
              </a:rPr>
              <a:t>CDISC Data Standards Lessons Learned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9144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+mn-lt"/>
                <a:ea typeface="ＭＳ Ｐゴシック" charset="-128"/>
                <a:cs typeface="ＭＳ Ｐゴシック" charset="-128"/>
              </a:rPr>
              <a:t>Define a small manageable disease areas</a:t>
            </a:r>
          </a:p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+mn-lt"/>
                <a:ea typeface="ＭＳ Ｐゴシック" charset="-128"/>
                <a:cs typeface="ＭＳ Ｐゴシック" charset="-128"/>
              </a:rPr>
              <a:t>CV - Acute Coronary </a:t>
            </a:r>
            <a:r>
              <a:rPr lang="en-US" sz="2800" kern="0" dirty="0" smtClean="0">
                <a:latin typeface="+mn-lt"/>
                <a:ea typeface="ＭＳ Ｐゴシック" charset="-128"/>
                <a:cs typeface="ＭＳ Ｐゴシック" charset="-128"/>
              </a:rPr>
              <a:t>Syndrome</a:t>
            </a:r>
          </a:p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+mn-lt"/>
                <a:ea typeface="ＭＳ Ｐゴシック" charset="-128"/>
                <a:cs typeface="ＭＳ Ｐゴシック" charset="-128"/>
              </a:rPr>
              <a:t>TB </a:t>
            </a:r>
            <a:r>
              <a:rPr lang="en-US" sz="2800" kern="0" dirty="0">
                <a:latin typeface="+mn-lt"/>
                <a:ea typeface="ＭＳ Ｐゴシック" charset="-128"/>
                <a:cs typeface="ＭＳ Ｐゴシック" charset="-128"/>
              </a:rPr>
              <a:t>- Diagnosis and Treatment of </a:t>
            </a:r>
            <a:r>
              <a:rPr lang="en-US" sz="2800" kern="0" dirty="0" smtClean="0">
                <a:latin typeface="+mn-lt"/>
                <a:ea typeface="ＭＳ Ｐゴシック" charset="-128"/>
                <a:cs typeface="ＭＳ Ｐゴシック" charset="-128"/>
              </a:rPr>
              <a:t>Pulmonary</a:t>
            </a:r>
          </a:p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ea typeface="ＭＳ Ｐゴシック" charset="-128"/>
                <a:cs typeface="ＭＳ Ｐゴシック" charset="-128"/>
              </a:rPr>
              <a:t>Alzheimer’s Disease</a:t>
            </a:r>
          </a:p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+mn-lt"/>
                <a:ea typeface="ＭＳ Ｐゴシック" charset="-128"/>
                <a:cs typeface="ＭＳ Ｐゴシック" charset="-128"/>
              </a:rPr>
              <a:t>Parkinson’s Disease</a:t>
            </a:r>
          </a:p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ea typeface="ＭＳ Ｐゴシック" charset="-128"/>
                <a:cs typeface="ＭＳ Ｐゴシック" charset="-128"/>
              </a:rPr>
              <a:t>Polycystic Kidney Disease</a:t>
            </a:r>
            <a:endParaRPr lang="en-US" sz="2800" kern="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050" kern="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+mn-lt"/>
                <a:ea typeface="ＭＳ Ｐゴシック" charset="-128"/>
                <a:cs typeface="ＭＳ Ｐゴシック" charset="-128"/>
              </a:rPr>
              <a:t>Filter out defined SDTM domain variables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050" kern="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+mn-lt"/>
                <a:ea typeface="ＭＳ Ｐゴシック" charset="-128"/>
                <a:cs typeface="ＭＳ Ｐゴシック" charset="-128"/>
              </a:rPr>
              <a:t>Have clinicians focus on disease definitions </a:t>
            </a:r>
          </a:p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+mn-lt"/>
                <a:ea typeface="ＭＳ Ｐゴシック" charset="-128"/>
                <a:cs typeface="ＭＳ Ｐゴシック" charset="-128"/>
              </a:rPr>
              <a:t>Defer definitions to other groups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defRPr/>
            </a:pPr>
            <a:endParaRPr lang="en-US" sz="1050" kern="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+mn-lt"/>
                <a:ea typeface="ＭＳ Ｐゴシック" charset="-128"/>
                <a:cs typeface="ＭＳ Ｐゴシック" charset="-128"/>
              </a:rPr>
              <a:t>Develop disease specific user guide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050" kern="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+mn-lt"/>
                <a:ea typeface="ＭＳ Ｐゴシック" charset="-128"/>
                <a:cs typeface="ＭＳ Ｐゴシック" charset="-128"/>
              </a:rPr>
              <a:t>Align terminology with already developed </a:t>
            </a:r>
            <a:r>
              <a:rPr lang="en-US" sz="2800" kern="0" dirty="0" smtClean="0">
                <a:latin typeface="+mn-lt"/>
                <a:ea typeface="ＭＳ Ｐゴシック" charset="-128"/>
                <a:cs typeface="ＭＳ Ｐゴシック" charset="-128"/>
              </a:rPr>
              <a:t>code lists</a:t>
            </a:r>
            <a:endParaRPr lang="en-US" sz="2800" kern="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5912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F5130181-680E-4FA4-BBBE-C8F760A0B504}" type="slidenum">
              <a:rPr lang="en-US" smtClean="0">
                <a:latin typeface="Arial" pitchFamily="34" charset="0"/>
                <a:ea typeface="MS PGothic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3795" name="Title 6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6950" cy="5334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C0504D"/>
                </a:solidFill>
              </a:rPr>
              <a:t>CDISC Data Standards Lessons Learned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533400"/>
            <a:ext cx="868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+mn-lt"/>
                <a:ea typeface="ＭＳ Ｐゴシック" charset="-128"/>
                <a:cs typeface="ＭＳ Ｐゴシック" charset="-128"/>
              </a:rPr>
              <a:t>Disease area examples to be used consistently</a:t>
            </a:r>
            <a:endParaRPr lang="en-US" sz="2400" kern="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latin typeface="+mn-lt"/>
                <a:ea typeface="ＭＳ Ｐゴシック" charset="-128"/>
                <a:cs typeface="ＭＳ Ｐゴシック" charset="-128"/>
              </a:rPr>
              <a:t>CV - Acute Coronary </a:t>
            </a:r>
            <a:r>
              <a:rPr lang="en-US" sz="2200" kern="0" dirty="0" smtClean="0">
                <a:latin typeface="+mn-lt"/>
                <a:ea typeface="ＭＳ Ｐゴシック" charset="-128"/>
                <a:cs typeface="ＭＳ Ｐゴシック" charset="-128"/>
              </a:rPr>
              <a:t>Syndrome</a:t>
            </a:r>
          </a:p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 smtClean="0">
                <a:latin typeface="+mn-lt"/>
                <a:ea typeface="ＭＳ Ｐゴシック" charset="-128"/>
                <a:cs typeface="ＭＳ Ｐゴシック" charset="-128"/>
              </a:rPr>
              <a:t>TB </a:t>
            </a:r>
            <a:r>
              <a:rPr lang="en-US" sz="2200" kern="0" dirty="0">
                <a:latin typeface="+mn-lt"/>
                <a:ea typeface="ＭＳ Ｐゴシック" charset="-128"/>
                <a:cs typeface="ＭＳ Ｐゴシック" charset="-128"/>
              </a:rPr>
              <a:t>- Diagnosis and Treatment of </a:t>
            </a:r>
            <a:r>
              <a:rPr lang="en-US" sz="2200" kern="0" dirty="0" smtClean="0">
                <a:latin typeface="+mn-lt"/>
                <a:ea typeface="ＭＳ Ｐゴシック" charset="-128"/>
                <a:cs typeface="ＭＳ Ｐゴシック" charset="-128"/>
              </a:rPr>
              <a:t>Pulmonary</a:t>
            </a:r>
          </a:p>
          <a:p>
            <a:pPr marL="1524000" lvl="2" indent="-609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ea typeface="ＭＳ Ｐゴシック" charset="-128"/>
                <a:cs typeface="ＭＳ Ｐゴシック" charset="-128"/>
              </a:rPr>
              <a:t>Need for Clinical Data Element definitions early in the process</a:t>
            </a:r>
          </a:p>
          <a:p>
            <a:pPr marL="1524000" lvl="2" indent="-609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ea typeface="ＭＳ Ｐゴシック" charset="-128"/>
                <a:cs typeface="ＭＳ Ｐゴシック" charset="-128"/>
              </a:rPr>
              <a:t>Need for Universal Medical </a:t>
            </a:r>
            <a:r>
              <a:rPr lang="en-US" sz="2000" kern="0" dirty="0" smtClean="0">
                <a:ea typeface="ＭＳ Ｐゴシック" charset="-128"/>
                <a:cs typeface="ＭＳ Ｐゴシック" charset="-128"/>
              </a:rPr>
              <a:t>Terminology for consistent interpretation (ACC &amp; DCRI)</a:t>
            </a:r>
          </a:p>
          <a:p>
            <a:pPr marL="1524000" lvl="2" indent="-609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ea typeface="ＭＳ Ｐゴシック" charset="-128"/>
                <a:cs typeface="ＭＳ Ｐゴシック" charset="-128"/>
              </a:rPr>
              <a:t>Consistent Terminology</a:t>
            </a:r>
            <a:endParaRPr lang="en-US" sz="2800" kern="0" dirty="0" smtClean="0">
              <a:latin typeface="+mn-lt"/>
              <a:ea typeface="ＭＳ Ｐゴシック" charset="-128"/>
              <a:cs typeface="ＭＳ Ｐゴシック" charset="-128"/>
            </a:endParaRPr>
          </a:p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 smtClean="0">
                <a:ea typeface="ＭＳ Ｐゴシック" charset="-128"/>
                <a:cs typeface="ＭＳ Ｐゴシック" charset="-128"/>
              </a:rPr>
              <a:t>Alzheimer’s Disease</a:t>
            </a:r>
          </a:p>
          <a:p>
            <a:pPr marL="1524000" lvl="2" indent="-609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ea typeface="ＭＳ Ｐゴシック" charset="-128"/>
                <a:cs typeface="ＭＳ Ｐゴシック" charset="-128"/>
              </a:rPr>
              <a:t>Need for safety domain specifics</a:t>
            </a:r>
          </a:p>
          <a:p>
            <a:pPr marL="1981200" lvl="3" indent="-609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ea typeface="ＭＳ Ｐゴシック" charset="-128"/>
                <a:cs typeface="ＭＳ Ｐゴシック" charset="-128"/>
              </a:rPr>
              <a:t>DM, CM, MH (incl. FH), LB, SC, Imaging Domain (NIH, CPATH, </a:t>
            </a:r>
            <a:r>
              <a:rPr lang="en-US" sz="2000" dirty="0"/>
              <a:t>Quantitative Imaging Biomarker Alliance (QIBA)</a:t>
            </a:r>
            <a:endParaRPr lang="en-US" sz="2000" kern="0" dirty="0" smtClean="0">
              <a:ea typeface="ＭＳ Ｐゴシック" charset="-128"/>
              <a:cs typeface="ＭＳ Ｐゴシック" charset="-128"/>
            </a:endParaRPr>
          </a:p>
          <a:p>
            <a:pPr marL="1524000" lvl="2" indent="-609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ea typeface="ＭＳ Ｐゴシック" charset="-128"/>
                <a:cs typeface="ＭＳ Ｐゴシック" charset="-128"/>
              </a:rPr>
              <a:t>Consistent Terminology</a:t>
            </a:r>
          </a:p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 smtClean="0">
                <a:latin typeface="+mn-lt"/>
                <a:ea typeface="ＭＳ Ｐゴシック" charset="-128"/>
                <a:cs typeface="ＭＳ Ｐゴシック" charset="-128"/>
              </a:rPr>
              <a:t>Parkinson’s Disease</a:t>
            </a:r>
          </a:p>
          <a:p>
            <a:pPr marL="1524000" lvl="2" indent="-609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ea typeface="ＭＳ Ｐゴシック" charset="-128"/>
                <a:cs typeface="ＭＳ Ｐゴシック" charset="-128"/>
              </a:rPr>
              <a:t>Need for Procedures/Surgery (PR/SG), Neuropathology (NP)domains</a:t>
            </a:r>
          </a:p>
          <a:p>
            <a:pPr marL="1524000" lvl="2" indent="-609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ea typeface="ＭＳ Ｐゴシック" charset="-128"/>
                <a:cs typeface="ＭＳ Ｐゴシック" charset="-128"/>
              </a:rPr>
              <a:t>D</a:t>
            </a:r>
            <a:r>
              <a:rPr lang="en-US" sz="2000" kern="0" dirty="0" smtClean="0">
                <a:latin typeface="+mn-lt"/>
                <a:ea typeface="ＭＳ Ｐゴシック" charset="-128"/>
                <a:cs typeface="ＭＳ Ｐゴシック" charset="-128"/>
              </a:rPr>
              <a:t>efine a streamlined Questionnaire DEV/REV approach</a:t>
            </a:r>
          </a:p>
          <a:p>
            <a:pPr marL="1524000" lvl="2" indent="-609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ea typeface="ＭＳ Ｐゴシック" charset="-128"/>
                <a:cs typeface="ＭＳ Ｐゴシック" charset="-128"/>
              </a:rPr>
              <a:t>Consistent terminology</a:t>
            </a:r>
            <a:endParaRPr lang="en-US" sz="2800" kern="0" dirty="0" smtClean="0">
              <a:latin typeface="+mn-lt"/>
              <a:ea typeface="ＭＳ Ｐゴシック" charset="-128"/>
              <a:cs typeface="ＭＳ Ｐゴシック" charset="-128"/>
            </a:endParaRPr>
          </a:p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 smtClean="0">
                <a:ea typeface="ＭＳ Ｐゴシック" charset="-128"/>
                <a:cs typeface="ＭＳ Ｐゴシック" charset="-128"/>
              </a:rPr>
              <a:t>Polycystic Kidney Disease</a:t>
            </a:r>
          </a:p>
          <a:p>
            <a:pPr marL="1524000" lvl="2" indent="-609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ea typeface="ＭＳ Ｐゴシック" charset="-128"/>
                <a:cs typeface="ＭＳ Ｐゴシック" charset="-128"/>
              </a:rPr>
              <a:t>Need for Organ Measurements (OM)</a:t>
            </a:r>
          </a:p>
          <a:p>
            <a:pPr marL="1524000" lvl="2" indent="-609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+mn-lt"/>
                <a:ea typeface="ＭＳ Ｐゴシック" charset="-128"/>
                <a:cs typeface="ＭＳ Ｐゴシック" charset="-128"/>
              </a:rPr>
              <a:t>Consistent Terminology</a:t>
            </a:r>
            <a:endParaRPr lang="en-US" sz="2000" kern="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050" kern="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4660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0" y="6235700"/>
            <a:ext cx="9144000" cy="622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234950" y="1122363"/>
            <a:ext cx="8629650" cy="510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9460" name="Picture 12" descr="Desktop P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3" descr="Desktop P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133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14"/>
          <p:cNvSpPr txBox="1">
            <a:spLocks noChangeArrowheads="1"/>
          </p:cNvSpPr>
          <p:nvPr/>
        </p:nvSpPr>
        <p:spPr bwMode="auto">
          <a:xfrm>
            <a:off x="457200" y="1143000"/>
            <a:ext cx="1066800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 dirty="0">
                <a:latin typeface="Rockwell" pitchFamily="18" charset="0"/>
              </a:rPr>
              <a:t>Protocol</a:t>
            </a:r>
          </a:p>
          <a:p>
            <a:endParaRPr lang="en-GB" sz="1600" b="1" dirty="0">
              <a:latin typeface="Rockwell" pitchFamily="18" charset="0"/>
            </a:endParaRPr>
          </a:p>
          <a:p>
            <a:endParaRPr lang="en-GB" sz="1600" b="1" dirty="0">
              <a:latin typeface="Rockwell" pitchFamily="18" charset="0"/>
            </a:endParaRPr>
          </a:p>
        </p:txBody>
      </p:sp>
      <p:sp>
        <p:nvSpPr>
          <p:cNvPr id="19463" name="Text Box 15"/>
          <p:cNvSpPr txBox="1">
            <a:spLocks noChangeArrowheads="1"/>
          </p:cNvSpPr>
          <p:nvPr/>
        </p:nvSpPr>
        <p:spPr bwMode="auto">
          <a:xfrm>
            <a:off x="1524000" y="1143000"/>
            <a:ext cx="1143000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 dirty="0">
                <a:latin typeface="Rockwell" pitchFamily="18" charset="0"/>
              </a:rPr>
              <a:t>Form Setup &amp; Config</a:t>
            </a:r>
          </a:p>
        </p:txBody>
      </p:sp>
      <p:cxnSp>
        <p:nvCxnSpPr>
          <p:cNvPr id="19464" name="AutoShape 16"/>
          <p:cNvCxnSpPr>
            <a:cxnSpLocks noChangeShapeType="1"/>
          </p:cNvCxnSpPr>
          <p:nvPr/>
        </p:nvCxnSpPr>
        <p:spPr bwMode="auto">
          <a:xfrm>
            <a:off x="1371600" y="2552700"/>
            <a:ext cx="304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465" name="Text Box 17"/>
          <p:cNvSpPr txBox="1">
            <a:spLocks noChangeArrowheads="1"/>
          </p:cNvSpPr>
          <p:nvPr/>
        </p:nvSpPr>
        <p:spPr bwMode="auto">
          <a:xfrm>
            <a:off x="2667000" y="1143000"/>
            <a:ext cx="1143000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 dirty="0">
                <a:latin typeface="Rockwell" pitchFamily="18" charset="0"/>
              </a:rPr>
              <a:t>Data Capture</a:t>
            </a:r>
          </a:p>
          <a:p>
            <a:endParaRPr lang="en-GB" sz="1600" b="1" dirty="0">
              <a:latin typeface="Rockwell" pitchFamily="18" charset="0"/>
            </a:endParaRPr>
          </a:p>
        </p:txBody>
      </p:sp>
      <p:sp>
        <p:nvSpPr>
          <p:cNvPr id="19466" name="Text Box 18"/>
          <p:cNvSpPr txBox="1">
            <a:spLocks noChangeArrowheads="1"/>
          </p:cNvSpPr>
          <p:nvPr/>
        </p:nvSpPr>
        <p:spPr bwMode="auto">
          <a:xfrm>
            <a:off x="3810000" y="1143000"/>
            <a:ext cx="1122363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 dirty="0">
                <a:latin typeface="Rockwell" pitchFamily="18" charset="0"/>
              </a:rPr>
              <a:t>Data </a:t>
            </a:r>
          </a:p>
          <a:p>
            <a:r>
              <a:rPr lang="en-GB" sz="1600" b="1" dirty="0">
                <a:latin typeface="Rockwell" pitchFamily="18" charset="0"/>
              </a:rPr>
              <a:t>Mgmt</a:t>
            </a:r>
          </a:p>
          <a:p>
            <a:endParaRPr lang="en-GB" sz="1600" b="1" dirty="0">
              <a:latin typeface="Rockwell" pitchFamily="18" charset="0"/>
            </a:endParaRPr>
          </a:p>
        </p:txBody>
      </p:sp>
      <p:sp>
        <p:nvSpPr>
          <p:cNvPr id="19467" name="Text Box 19"/>
          <p:cNvSpPr txBox="1">
            <a:spLocks noChangeArrowheads="1"/>
          </p:cNvSpPr>
          <p:nvPr/>
        </p:nvSpPr>
        <p:spPr bwMode="auto">
          <a:xfrm>
            <a:off x="4953000" y="1143000"/>
            <a:ext cx="1143000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 dirty="0">
                <a:latin typeface="Rockwell" pitchFamily="18" charset="0"/>
              </a:rPr>
              <a:t>Analysis</a:t>
            </a:r>
          </a:p>
          <a:p>
            <a:endParaRPr lang="en-GB" sz="1600" b="1" dirty="0">
              <a:latin typeface="Rockwell" pitchFamily="18" charset="0"/>
            </a:endParaRPr>
          </a:p>
          <a:p>
            <a:endParaRPr lang="en-GB" sz="1600" b="1" dirty="0">
              <a:latin typeface="Rockwell" pitchFamily="18" charset="0"/>
            </a:endParaRPr>
          </a:p>
        </p:txBody>
      </p:sp>
      <p:sp>
        <p:nvSpPr>
          <p:cNvPr id="19468" name="Text Box 20"/>
          <p:cNvSpPr txBox="1">
            <a:spLocks noChangeArrowheads="1"/>
          </p:cNvSpPr>
          <p:nvPr/>
        </p:nvSpPr>
        <p:spPr bwMode="auto">
          <a:xfrm>
            <a:off x="6096000" y="1143000"/>
            <a:ext cx="137160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 dirty="0">
                <a:latin typeface="Rockwell" pitchFamily="18" charset="0"/>
              </a:rPr>
              <a:t>Submission</a:t>
            </a:r>
          </a:p>
          <a:p>
            <a:r>
              <a:rPr lang="en-GB" sz="1600" b="1" dirty="0">
                <a:latin typeface="Rockwell" pitchFamily="18" charset="0"/>
              </a:rPr>
              <a:t> and/or</a:t>
            </a:r>
          </a:p>
          <a:p>
            <a:r>
              <a:rPr lang="en-GB" sz="1600" b="1" dirty="0">
                <a:latin typeface="Rockwell" pitchFamily="18" charset="0"/>
              </a:rPr>
              <a:t>Reporting</a:t>
            </a:r>
          </a:p>
        </p:txBody>
      </p:sp>
      <p:sp>
        <p:nvSpPr>
          <p:cNvPr id="19469" name="Text Box 21"/>
          <p:cNvSpPr txBox="1">
            <a:spLocks noChangeArrowheads="1"/>
          </p:cNvSpPr>
          <p:nvPr/>
        </p:nvSpPr>
        <p:spPr bwMode="auto">
          <a:xfrm>
            <a:off x="7467600" y="1143000"/>
            <a:ext cx="1155700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 dirty="0">
                <a:latin typeface="Rockwell" pitchFamily="18" charset="0"/>
              </a:rPr>
              <a:t>Review</a:t>
            </a:r>
          </a:p>
          <a:p>
            <a:endParaRPr lang="en-GB" sz="1600" b="1" dirty="0">
              <a:latin typeface="Rockwell" pitchFamily="18" charset="0"/>
            </a:endParaRPr>
          </a:p>
          <a:p>
            <a:endParaRPr lang="en-GB" sz="1600" b="1" dirty="0">
              <a:latin typeface="Rockwell" pitchFamily="18" charset="0"/>
            </a:endParaRPr>
          </a:p>
        </p:txBody>
      </p:sp>
      <p:pic>
        <p:nvPicPr>
          <p:cNvPr id="19470" name="Picture 22" descr="Desktop P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133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23" descr="Desktop P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133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472" name="AutoShape 24"/>
          <p:cNvCxnSpPr>
            <a:cxnSpLocks noChangeShapeType="1"/>
          </p:cNvCxnSpPr>
          <p:nvPr/>
        </p:nvCxnSpPr>
        <p:spPr bwMode="auto">
          <a:xfrm>
            <a:off x="5943600" y="2552700"/>
            <a:ext cx="381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9473" name="Picture 25" descr="Desktop P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2133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474" name="AutoShape 26"/>
          <p:cNvCxnSpPr>
            <a:cxnSpLocks noChangeShapeType="1"/>
          </p:cNvCxnSpPr>
          <p:nvPr/>
        </p:nvCxnSpPr>
        <p:spPr bwMode="auto">
          <a:xfrm>
            <a:off x="7162800" y="25527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9475" name="Picture 27" descr="Desktop P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133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476" name="AutoShape 28"/>
          <p:cNvCxnSpPr>
            <a:cxnSpLocks noChangeShapeType="1"/>
          </p:cNvCxnSpPr>
          <p:nvPr/>
        </p:nvCxnSpPr>
        <p:spPr bwMode="auto">
          <a:xfrm>
            <a:off x="2514600" y="2552700"/>
            <a:ext cx="304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9477" name="Picture 29" descr="Desktop P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133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478" name="AutoShape 30"/>
          <p:cNvCxnSpPr>
            <a:cxnSpLocks noChangeShapeType="1"/>
          </p:cNvCxnSpPr>
          <p:nvPr/>
        </p:nvCxnSpPr>
        <p:spPr bwMode="auto">
          <a:xfrm>
            <a:off x="3657600" y="2552700"/>
            <a:ext cx="304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9" name="AutoShape 31"/>
          <p:cNvCxnSpPr>
            <a:cxnSpLocks noChangeShapeType="1"/>
          </p:cNvCxnSpPr>
          <p:nvPr/>
        </p:nvCxnSpPr>
        <p:spPr bwMode="auto">
          <a:xfrm>
            <a:off x="4800600" y="2552700"/>
            <a:ext cx="304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480" name="Line 49"/>
          <p:cNvSpPr>
            <a:spLocks noChangeShapeType="1"/>
          </p:cNvSpPr>
          <p:nvPr/>
        </p:nvSpPr>
        <p:spPr bwMode="auto">
          <a:xfrm>
            <a:off x="457200" y="20574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9481" name="Line 50"/>
          <p:cNvSpPr>
            <a:spLocks noChangeShapeType="1"/>
          </p:cNvSpPr>
          <p:nvPr/>
        </p:nvSpPr>
        <p:spPr bwMode="auto">
          <a:xfrm>
            <a:off x="1524000" y="20574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9482" name="Line 56"/>
          <p:cNvSpPr>
            <a:spLocks noChangeShapeType="1"/>
          </p:cNvSpPr>
          <p:nvPr/>
        </p:nvSpPr>
        <p:spPr bwMode="auto">
          <a:xfrm>
            <a:off x="8610600" y="20574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9483" name="Text Box 63"/>
          <p:cNvSpPr txBox="1">
            <a:spLocks noChangeArrowheads="1"/>
          </p:cNvSpPr>
          <p:nvPr/>
        </p:nvSpPr>
        <p:spPr bwMode="auto">
          <a:xfrm>
            <a:off x="1828800" y="2971800"/>
            <a:ext cx="1981200" cy="573088"/>
          </a:xfrm>
          <a:prstGeom prst="rect">
            <a:avLst/>
          </a:prstGeom>
          <a:gradFill rotWithShape="1">
            <a:gsLst>
              <a:gs pos="0">
                <a:srgbClr val="FFCC91"/>
              </a:gs>
              <a:gs pos="50000">
                <a:srgbClr val="DDAB79"/>
              </a:gs>
              <a:gs pos="100000">
                <a:srgbClr val="9A765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b="1" dirty="0">
                <a:latin typeface="Tahoma" pitchFamily="34" charset="0"/>
              </a:rPr>
              <a:t>       </a:t>
            </a:r>
            <a:r>
              <a:rPr lang="en-GB" b="1" dirty="0">
                <a:solidFill>
                  <a:schemeClr val="tx2"/>
                </a:solidFill>
                <a:latin typeface="Tahoma" pitchFamily="34" charset="0"/>
              </a:rPr>
              <a:t>CDASH</a:t>
            </a:r>
          </a:p>
        </p:txBody>
      </p:sp>
      <p:sp>
        <p:nvSpPr>
          <p:cNvPr id="19484" name="Text Box 64"/>
          <p:cNvSpPr txBox="1">
            <a:spLocks noChangeArrowheads="1"/>
          </p:cNvSpPr>
          <p:nvPr/>
        </p:nvSpPr>
        <p:spPr bwMode="auto">
          <a:xfrm>
            <a:off x="228600" y="2971800"/>
            <a:ext cx="1539875" cy="573088"/>
          </a:xfrm>
          <a:prstGeom prst="rect">
            <a:avLst/>
          </a:prstGeom>
          <a:gradFill rotWithShape="1">
            <a:gsLst>
              <a:gs pos="0">
                <a:srgbClr val="FFCC91"/>
              </a:gs>
              <a:gs pos="50000">
                <a:srgbClr val="DDAB79"/>
              </a:gs>
              <a:gs pos="100000">
                <a:srgbClr val="9A765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b="1" dirty="0">
                <a:latin typeface="Tahoma" pitchFamily="34" charset="0"/>
              </a:rPr>
              <a:t>    Protocol</a:t>
            </a:r>
          </a:p>
        </p:txBody>
      </p:sp>
      <p:sp>
        <p:nvSpPr>
          <p:cNvPr id="19485" name="Text Box 66"/>
          <p:cNvSpPr txBox="1">
            <a:spLocks noChangeArrowheads="1"/>
          </p:cNvSpPr>
          <p:nvPr/>
        </p:nvSpPr>
        <p:spPr bwMode="auto">
          <a:xfrm>
            <a:off x="3886200" y="2971800"/>
            <a:ext cx="4648200" cy="573088"/>
          </a:xfrm>
          <a:prstGeom prst="rect">
            <a:avLst/>
          </a:prstGeom>
          <a:gradFill rotWithShape="1">
            <a:gsLst>
              <a:gs pos="0">
                <a:srgbClr val="FFCC91"/>
              </a:gs>
              <a:gs pos="50000">
                <a:srgbClr val="DDAB79"/>
              </a:gs>
              <a:gs pos="100000">
                <a:srgbClr val="9A765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b="1" dirty="0">
                <a:latin typeface="Tahoma" pitchFamily="34" charset="0"/>
              </a:rPr>
              <a:t>           </a:t>
            </a:r>
            <a:r>
              <a:rPr lang="en-GB" b="1" dirty="0">
                <a:solidFill>
                  <a:schemeClr val="tx2"/>
                </a:solidFill>
                <a:latin typeface="Tahoma" pitchFamily="34" charset="0"/>
              </a:rPr>
              <a:t>SDTM and ADaM</a:t>
            </a:r>
          </a:p>
        </p:txBody>
      </p:sp>
      <p:sp>
        <p:nvSpPr>
          <p:cNvPr id="127044" name="AutoShape 68"/>
          <p:cNvSpPr>
            <a:spLocks noChangeArrowheads="1"/>
          </p:cNvSpPr>
          <p:nvPr/>
        </p:nvSpPr>
        <p:spPr bwMode="auto">
          <a:xfrm>
            <a:off x="533400" y="4138613"/>
            <a:ext cx="8135938" cy="53340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b="1" dirty="0">
                <a:solidFill>
                  <a:schemeClr val="tx2"/>
                </a:solidFill>
              </a:rPr>
              <a:t>        Disease Standards (TB, Cardio, Alzheimer, Parkinson, </a:t>
            </a:r>
            <a:r>
              <a:rPr lang="en-GB" b="1" dirty="0" smtClean="0">
                <a:solidFill>
                  <a:schemeClr val="tx2"/>
                </a:solidFill>
              </a:rPr>
              <a:t>PKD, Pain/Analgesics</a:t>
            </a:r>
            <a:r>
              <a:rPr lang="en-GB" b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8462" name="Slide Number Placeholder 6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A25C2F50-AFD4-492D-AEC2-6C29E062203D}" type="slidenum">
              <a:rPr lang="en-US"/>
              <a:pPr algn="l">
                <a:defRPr/>
              </a:pPr>
              <a:t>15</a:t>
            </a:fld>
            <a:endParaRPr lang="en-US" dirty="0"/>
          </a:p>
        </p:txBody>
      </p:sp>
      <p:sp>
        <p:nvSpPr>
          <p:cNvPr id="19488" name="Title 69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639763"/>
          </a:xfrm>
        </p:spPr>
        <p:txBody>
          <a:bodyPr/>
          <a:lstStyle/>
          <a:p>
            <a:r>
              <a:rPr lang="en-US" sz="2800" b="1" dirty="0" smtClean="0"/>
              <a:t>Disease Specific Standards</a:t>
            </a:r>
          </a:p>
        </p:txBody>
      </p:sp>
      <p:sp>
        <p:nvSpPr>
          <p:cNvPr id="70" name="AutoShape 68"/>
          <p:cNvSpPr>
            <a:spLocks noChangeArrowheads="1"/>
          </p:cNvSpPr>
          <p:nvPr/>
        </p:nvSpPr>
        <p:spPr bwMode="auto">
          <a:xfrm>
            <a:off x="1828800" y="5257800"/>
            <a:ext cx="6781800" cy="533400"/>
          </a:xfrm>
          <a:prstGeom prst="roundRect">
            <a:avLst>
              <a:gd name="adj" fmla="val 16667"/>
            </a:avLst>
          </a:prstGeom>
          <a:solidFill>
            <a:schemeClr val="accent2">
              <a:lumMod val="25000"/>
              <a:lumOff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en-GB" b="1" dirty="0">
                <a:solidFill>
                  <a:schemeClr val="tx2"/>
                </a:solidFill>
                <a:latin typeface="Arial" charset="0"/>
                <a:cs typeface="MS PGothic" pitchFamily="34" charset="-128"/>
              </a:rPr>
              <a:t>                                 Controlled Terminology</a:t>
            </a:r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 flipH="1" flipV="1">
            <a:off x="2971800" y="3529013"/>
            <a:ext cx="0" cy="585787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 type="triangle"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charset="0"/>
              <a:cs typeface="MS PGothic" pitchFamily="34" charset="-128"/>
            </a:endParaRPr>
          </a:p>
        </p:txBody>
      </p:sp>
      <p:sp>
        <p:nvSpPr>
          <p:cNvPr id="72" name="Line 7"/>
          <p:cNvSpPr>
            <a:spLocks noChangeShapeType="1"/>
          </p:cNvSpPr>
          <p:nvPr/>
        </p:nvSpPr>
        <p:spPr bwMode="auto">
          <a:xfrm flipH="1" flipV="1">
            <a:off x="5867400" y="3529013"/>
            <a:ext cx="0" cy="585787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 type="triangle"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charset="0"/>
              <a:cs typeface="MS PGothic" pitchFamily="34" charset="-128"/>
            </a:endParaRPr>
          </a:p>
        </p:txBody>
      </p:sp>
      <p:sp>
        <p:nvSpPr>
          <p:cNvPr id="73" name="Line 7"/>
          <p:cNvSpPr>
            <a:spLocks noChangeShapeType="1"/>
          </p:cNvSpPr>
          <p:nvPr/>
        </p:nvSpPr>
        <p:spPr bwMode="auto">
          <a:xfrm flipH="1" flipV="1">
            <a:off x="5029200" y="4648200"/>
            <a:ext cx="0" cy="585788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 type="triangle"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charset="0"/>
              <a:cs typeface="MS PGothic" pitchFamily="34" charset="-128"/>
            </a:endParaRPr>
          </a:p>
        </p:txBody>
      </p:sp>
      <p:sp>
        <p:nvSpPr>
          <p:cNvPr id="74" name="Line 7"/>
          <p:cNvSpPr>
            <a:spLocks noChangeShapeType="1"/>
          </p:cNvSpPr>
          <p:nvPr/>
        </p:nvSpPr>
        <p:spPr bwMode="auto">
          <a:xfrm flipH="1" flipV="1">
            <a:off x="5715000" y="4648200"/>
            <a:ext cx="0" cy="585788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 type="triangle"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charset="0"/>
              <a:cs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44" grpId="0" animBg="1"/>
      <p:bldP spid="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446664CE-0810-4BE8-815E-A54737A1614F}" type="slidenum">
              <a:rPr lang="en-US" smtClean="0">
                <a:latin typeface="Arial" pitchFamily="34" charset="0"/>
                <a:ea typeface="MS PGothic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0483" name="Line 19"/>
          <p:cNvSpPr>
            <a:spLocks noChangeShapeType="1"/>
          </p:cNvSpPr>
          <p:nvPr/>
        </p:nvSpPr>
        <p:spPr bwMode="auto">
          <a:xfrm flipH="1">
            <a:off x="4392613" y="971550"/>
            <a:ext cx="39687" cy="1127125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28600" y="1463675"/>
            <a:ext cx="8247063" cy="4652963"/>
            <a:chOff x="228601" y="1463691"/>
            <a:chExt cx="8246406" cy="4652466"/>
          </a:xfrm>
        </p:grpSpPr>
        <p:sp>
          <p:nvSpPr>
            <p:cNvPr id="20491" name="Oval 2"/>
            <p:cNvSpPr>
              <a:spLocks noChangeArrowheads="1"/>
            </p:cNvSpPr>
            <p:nvPr/>
          </p:nvSpPr>
          <p:spPr bwMode="auto">
            <a:xfrm>
              <a:off x="4496478" y="3764111"/>
              <a:ext cx="2604128" cy="2352046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475E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0492" name="Oval 3"/>
            <p:cNvSpPr>
              <a:spLocks noChangeArrowheads="1"/>
            </p:cNvSpPr>
            <p:nvPr/>
          </p:nvSpPr>
          <p:spPr bwMode="auto">
            <a:xfrm>
              <a:off x="1675339" y="3759723"/>
              <a:ext cx="2604128" cy="2352046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475E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0493" name="AutoShape 5"/>
            <p:cNvSpPr>
              <a:spLocks noChangeArrowheads="1"/>
            </p:cNvSpPr>
            <p:nvPr/>
          </p:nvSpPr>
          <p:spPr bwMode="auto">
            <a:xfrm>
              <a:off x="2543382" y="4215144"/>
              <a:ext cx="940380" cy="651425"/>
            </a:xfrm>
            <a:prstGeom prst="triangle">
              <a:avLst>
                <a:gd name="adj" fmla="val 50000"/>
              </a:avLst>
            </a:prstGeom>
            <a:solidFill>
              <a:srgbClr val="9900CC"/>
            </a:solidFill>
            <a:ln w="63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94" name="AutoShape 6"/>
            <p:cNvSpPr>
              <a:spLocks noChangeArrowheads="1"/>
            </p:cNvSpPr>
            <p:nvPr/>
          </p:nvSpPr>
          <p:spPr bwMode="auto">
            <a:xfrm>
              <a:off x="5436857" y="4313145"/>
              <a:ext cx="795706" cy="622600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95" name="Oval 7"/>
            <p:cNvSpPr>
              <a:spLocks noChangeArrowheads="1"/>
            </p:cNvSpPr>
            <p:nvPr/>
          </p:nvSpPr>
          <p:spPr bwMode="auto">
            <a:xfrm>
              <a:off x="5870879" y="1463691"/>
              <a:ext cx="2604128" cy="2352046"/>
            </a:xfrm>
            <a:prstGeom prst="ellipse">
              <a:avLst/>
            </a:prstGeom>
            <a:gradFill rotWithShape="1">
              <a:gsLst>
                <a:gs pos="0">
                  <a:srgbClr val="475E76"/>
                </a:gs>
                <a:gs pos="100000">
                  <a:srgbClr val="99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0496" name="AutoShape 8"/>
            <p:cNvSpPr>
              <a:spLocks noChangeArrowheads="1"/>
            </p:cNvSpPr>
            <p:nvPr/>
          </p:nvSpPr>
          <p:spPr bwMode="auto">
            <a:xfrm>
              <a:off x="6850135" y="2829902"/>
              <a:ext cx="795706" cy="760956"/>
            </a:xfrm>
            <a:prstGeom prst="diamond">
              <a:avLst/>
            </a:prstGeom>
            <a:solidFill>
              <a:srgbClr val="FF7C80"/>
            </a:solidFill>
            <a:ln w="63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97" name="Text Box 9"/>
            <p:cNvSpPr txBox="1">
              <a:spLocks noChangeArrowheads="1"/>
            </p:cNvSpPr>
            <p:nvPr/>
          </p:nvSpPr>
          <p:spPr bwMode="auto">
            <a:xfrm>
              <a:off x="6324322" y="2071162"/>
              <a:ext cx="1774879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/>
                <a:t>Industry</a:t>
              </a:r>
            </a:p>
            <a:p>
              <a:pPr algn="ctr"/>
              <a:r>
                <a:rPr lang="en-US" sz="1600" dirty="0"/>
                <a:t>(Pharma, CROs)</a:t>
              </a:r>
            </a:p>
          </p:txBody>
        </p:sp>
        <p:sp>
          <p:nvSpPr>
            <p:cNvPr id="20498" name="Oval 10"/>
            <p:cNvSpPr>
              <a:spLocks noChangeArrowheads="1"/>
            </p:cNvSpPr>
            <p:nvPr/>
          </p:nvSpPr>
          <p:spPr bwMode="auto">
            <a:xfrm>
              <a:off x="3049740" y="1463691"/>
              <a:ext cx="2604128" cy="2352046"/>
            </a:xfrm>
            <a:prstGeom prst="ellipse">
              <a:avLst/>
            </a:prstGeom>
            <a:gradFill rotWithShape="1">
              <a:gsLst>
                <a:gs pos="0">
                  <a:srgbClr val="475E76"/>
                </a:gs>
                <a:gs pos="100000">
                  <a:srgbClr val="99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0499" name="Rectangle 11"/>
            <p:cNvSpPr>
              <a:spLocks noChangeArrowheads="1"/>
            </p:cNvSpPr>
            <p:nvPr/>
          </p:nvSpPr>
          <p:spPr bwMode="auto">
            <a:xfrm>
              <a:off x="4065172" y="2828410"/>
              <a:ext cx="670623" cy="662954"/>
            </a:xfrm>
            <a:prstGeom prst="rect">
              <a:avLst/>
            </a:prstGeom>
            <a:solidFill>
              <a:srgbClr val="FFFF66"/>
            </a:solidFill>
            <a:ln w="63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00" name="Text Box 12"/>
            <p:cNvSpPr txBox="1">
              <a:spLocks noChangeArrowheads="1"/>
            </p:cNvSpPr>
            <p:nvPr/>
          </p:nvSpPr>
          <p:spPr bwMode="auto">
            <a:xfrm>
              <a:off x="3733621" y="2060196"/>
              <a:ext cx="1398033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/>
                <a:t>Regulators</a:t>
              </a:r>
            </a:p>
            <a:p>
              <a:pPr algn="ctr"/>
              <a:r>
                <a:rPr lang="en-US" sz="1600" dirty="0"/>
                <a:t>(FDA, EMA)</a:t>
              </a:r>
            </a:p>
          </p:txBody>
        </p:sp>
        <p:sp>
          <p:nvSpPr>
            <p:cNvPr id="20501" name="Oval 13"/>
            <p:cNvSpPr>
              <a:spLocks noChangeArrowheads="1"/>
            </p:cNvSpPr>
            <p:nvPr/>
          </p:nvSpPr>
          <p:spPr bwMode="auto">
            <a:xfrm>
              <a:off x="228601" y="1463691"/>
              <a:ext cx="2604128" cy="2352046"/>
            </a:xfrm>
            <a:prstGeom prst="ellipse">
              <a:avLst/>
            </a:prstGeom>
            <a:gradFill rotWithShape="1">
              <a:gsLst>
                <a:gs pos="0">
                  <a:srgbClr val="475E76"/>
                </a:gs>
                <a:gs pos="100000">
                  <a:srgbClr val="99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0502" name="Oval 14"/>
            <p:cNvSpPr>
              <a:spLocks noChangeArrowheads="1"/>
            </p:cNvSpPr>
            <p:nvPr/>
          </p:nvSpPr>
          <p:spPr bwMode="auto">
            <a:xfrm>
              <a:off x="1117145" y="2776475"/>
              <a:ext cx="868043" cy="779691"/>
            </a:xfrm>
            <a:prstGeom prst="ellipse">
              <a:avLst/>
            </a:prstGeom>
            <a:solidFill>
              <a:srgbClr val="FF9933"/>
            </a:solidFill>
            <a:ln w="6350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03" name="Text Box 15"/>
            <p:cNvSpPr txBox="1">
              <a:spLocks noChangeArrowheads="1"/>
            </p:cNvSpPr>
            <p:nvPr/>
          </p:nvSpPr>
          <p:spPr bwMode="auto">
            <a:xfrm>
              <a:off x="726562" y="2047212"/>
              <a:ext cx="1657839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/>
                <a:t>Patient Care</a:t>
              </a:r>
            </a:p>
            <a:p>
              <a:pPr algn="ctr"/>
              <a:r>
                <a:rPr lang="en-US" sz="1600" dirty="0"/>
                <a:t>(EHR Systems</a:t>
              </a:r>
              <a:r>
                <a:rPr lang="en-US" sz="1200" dirty="0"/>
                <a:t>)</a:t>
              </a:r>
            </a:p>
          </p:txBody>
        </p:sp>
        <p:sp>
          <p:nvSpPr>
            <p:cNvPr id="20504" name="Text Box 16"/>
            <p:cNvSpPr txBox="1">
              <a:spLocks noChangeArrowheads="1"/>
            </p:cNvSpPr>
            <p:nvPr/>
          </p:nvSpPr>
          <p:spPr bwMode="auto">
            <a:xfrm>
              <a:off x="2214433" y="5140271"/>
              <a:ext cx="1604309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/>
                <a:t>NIH &amp; Academia</a:t>
              </a:r>
            </a:p>
          </p:txBody>
        </p:sp>
        <p:sp>
          <p:nvSpPr>
            <p:cNvPr id="20505" name="Text Box 17"/>
            <p:cNvSpPr txBox="1">
              <a:spLocks noChangeArrowheads="1"/>
            </p:cNvSpPr>
            <p:nvPr/>
          </p:nvSpPr>
          <p:spPr bwMode="auto">
            <a:xfrm>
              <a:off x="5166598" y="5172950"/>
              <a:ext cx="1416434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/>
                <a:t>Comparative</a:t>
              </a:r>
            </a:p>
            <a:p>
              <a:pPr algn="ctr"/>
              <a:r>
                <a:rPr lang="en-US" sz="1600" dirty="0"/>
                <a:t>Effectiveness</a:t>
              </a:r>
            </a:p>
          </p:txBody>
        </p:sp>
      </p:grpSp>
      <p:sp>
        <p:nvSpPr>
          <p:cNvPr id="12294" name="Line 21"/>
          <p:cNvSpPr>
            <a:spLocks noChangeShapeType="1"/>
          </p:cNvSpPr>
          <p:nvPr/>
        </p:nvSpPr>
        <p:spPr bwMode="auto">
          <a:xfrm flipH="1">
            <a:off x="2112963" y="854075"/>
            <a:ext cx="1081087" cy="21129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295" name="Line 22"/>
          <p:cNvSpPr>
            <a:spLocks noChangeShapeType="1"/>
          </p:cNvSpPr>
          <p:nvPr/>
        </p:nvSpPr>
        <p:spPr bwMode="auto">
          <a:xfrm>
            <a:off x="4267200" y="914400"/>
            <a:ext cx="152400" cy="1905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296" name="Line 23"/>
          <p:cNvSpPr>
            <a:spLocks noChangeShapeType="1"/>
          </p:cNvSpPr>
          <p:nvPr/>
        </p:nvSpPr>
        <p:spPr bwMode="auto">
          <a:xfrm flipH="1">
            <a:off x="3122613" y="854075"/>
            <a:ext cx="650875" cy="33210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0488" name="Title 1"/>
          <p:cNvSpPr>
            <a:spLocks noGrp="1"/>
          </p:cNvSpPr>
          <p:nvPr>
            <p:ph type="title"/>
          </p:nvPr>
        </p:nvSpPr>
        <p:spPr>
          <a:xfrm>
            <a:off x="263525" y="131763"/>
            <a:ext cx="8616950" cy="1147762"/>
          </a:xfrm>
        </p:spPr>
        <p:txBody>
          <a:bodyPr/>
          <a:lstStyle/>
          <a:p>
            <a:pPr eaLnBrk="1" hangingPunct="1"/>
            <a:r>
              <a:rPr lang="en-CA" sz="2800" dirty="0" smtClean="0"/>
              <a:t>                  </a:t>
            </a:r>
            <a:r>
              <a:rPr lang="en-CA" sz="2800" b="1" dirty="0" smtClean="0">
                <a:solidFill>
                  <a:srgbClr val="C0504D"/>
                </a:solidFill>
              </a:rPr>
              <a:t>Data Element: PAIN SCALE (NRS)</a:t>
            </a:r>
          </a:p>
        </p:txBody>
      </p:sp>
      <p:sp>
        <p:nvSpPr>
          <p:cNvPr id="12291" name="Line 18"/>
          <p:cNvSpPr>
            <a:spLocks noChangeShapeType="1"/>
          </p:cNvSpPr>
          <p:nvPr/>
        </p:nvSpPr>
        <p:spPr bwMode="auto">
          <a:xfrm>
            <a:off x="5105400" y="914400"/>
            <a:ext cx="1447800" cy="1981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5083175" y="1006475"/>
            <a:ext cx="795338" cy="33210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228600" y="1463675"/>
            <a:ext cx="8247063" cy="4652963"/>
            <a:chOff x="228601" y="1463691"/>
            <a:chExt cx="8246406" cy="4652466"/>
          </a:xfrm>
        </p:grpSpPr>
        <p:sp>
          <p:nvSpPr>
            <p:cNvPr id="21521" name="Oval 2"/>
            <p:cNvSpPr>
              <a:spLocks noChangeArrowheads="1"/>
            </p:cNvSpPr>
            <p:nvPr/>
          </p:nvSpPr>
          <p:spPr bwMode="auto">
            <a:xfrm>
              <a:off x="4496478" y="3764111"/>
              <a:ext cx="2604128" cy="2352046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475E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1522" name="Oval 3"/>
            <p:cNvSpPr>
              <a:spLocks noChangeArrowheads="1"/>
            </p:cNvSpPr>
            <p:nvPr/>
          </p:nvSpPr>
          <p:spPr bwMode="auto">
            <a:xfrm>
              <a:off x="1675339" y="3759723"/>
              <a:ext cx="2604128" cy="2352046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475E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1523" name="AutoShape 5"/>
            <p:cNvSpPr>
              <a:spLocks noChangeArrowheads="1"/>
            </p:cNvSpPr>
            <p:nvPr/>
          </p:nvSpPr>
          <p:spPr bwMode="auto">
            <a:xfrm>
              <a:off x="2543382" y="4215144"/>
              <a:ext cx="940380" cy="651425"/>
            </a:xfrm>
            <a:prstGeom prst="triangle">
              <a:avLst>
                <a:gd name="adj" fmla="val 50000"/>
              </a:avLst>
            </a:prstGeom>
            <a:solidFill>
              <a:srgbClr val="9900CC"/>
            </a:solidFill>
            <a:ln w="63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4" name="AutoShape 6"/>
            <p:cNvSpPr>
              <a:spLocks noChangeArrowheads="1"/>
            </p:cNvSpPr>
            <p:nvPr/>
          </p:nvSpPr>
          <p:spPr bwMode="auto">
            <a:xfrm>
              <a:off x="5436857" y="4313145"/>
              <a:ext cx="795706" cy="622600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5" name="Oval 7"/>
            <p:cNvSpPr>
              <a:spLocks noChangeArrowheads="1"/>
            </p:cNvSpPr>
            <p:nvPr/>
          </p:nvSpPr>
          <p:spPr bwMode="auto">
            <a:xfrm>
              <a:off x="5870879" y="1463691"/>
              <a:ext cx="2604128" cy="2352046"/>
            </a:xfrm>
            <a:prstGeom prst="ellipse">
              <a:avLst/>
            </a:prstGeom>
            <a:gradFill rotWithShape="1">
              <a:gsLst>
                <a:gs pos="0">
                  <a:srgbClr val="475E76"/>
                </a:gs>
                <a:gs pos="100000">
                  <a:srgbClr val="99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1526" name="AutoShape 8"/>
            <p:cNvSpPr>
              <a:spLocks noChangeArrowheads="1"/>
            </p:cNvSpPr>
            <p:nvPr/>
          </p:nvSpPr>
          <p:spPr bwMode="auto">
            <a:xfrm>
              <a:off x="6850135" y="2829902"/>
              <a:ext cx="795706" cy="760956"/>
            </a:xfrm>
            <a:prstGeom prst="diamond">
              <a:avLst/>
            </a:prstGeom>
            <a:solidFill>
              <a:srgbClr val="FF7C80"/>
            </a:solidFill>
            <a:ln w="63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7" name="Text Box 9"/>
            <p:cNvSpPr txBox="1">
              <a:spLocks noChangeArrowheads="1"/>
            </p:cNvSpPr>
            <p:nvPr/>
          </p:nvSpPr>
          <p:spPr bwMode="auto">
            <a:xfrm>
              <a:off x="6324322" y="2071162"/>
              <a:ext cx="1774879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/>
                <a:t>Industry</a:t>
              </a:r>
            </a:p>
            <a:p>
              <a:pPr algn="ctr"/>
              <a:r>
                <a:rPr lang="en-US" sz="1600" dirty="0"/>
                <a:t>(Pharma, CROs)</a:t>
              </a:r>
            </a:p>
          </p:txBody>
        </p:sp>
        <p:sp>
          <p:nvSpPr>
            <p:cNvPr id="21528" name="Oval 10"/>
            <p:cNvSpPr>
              <a:spLocks noChangeArrowheads="1"/>
            </p:cNvSpPr>
            <p:nvPr/>
          </p:nvSpPr>
          <p:spPr bwMode="auto">
            <a:xfrm>
              <a:off x="3049740" y="1463691"/>
              <a:ext cx="2604128" cy="2352046"/>
            </a:xfrm>
            <a:prstGeom prst="ellipse">
              <a:avLst/>
            </a:prstGeom>
            <a:gradFill rotWithShape="1">
              <a:gsLst>
                <a:gs pos="0">
                  <a:srgbClr val="475E76"/>
                </a:gs>
                <a:gs pos="100000">
                  <a:srgbClr val="99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1529" name="Rectangle 11"/>
            <p:cNvSpPr>
              <a:spLocks noChangeArrowheads="1"/>
            </p:cNvSpPr>
            <p:nvPr/>
          </p:nvSpPr>
          <p:spPr bwMode="auto">
            <a:xfrm>
              <a:off x="4065172" y="2828410"/>
              <a:ext cx="670623" cy="662954"/>
            </a:xfrm>
            <a:prstGeom prst="rect">
              <a:avLst/>
            </a:prstGeom>
            <a:solidFill>
              <a:srgbClr val="FFFF66"/>
            </a:solidFill>
            <a:ln w="63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30" name="Text Box 12"/>
            <p:cNvSpPr txBox="1">
              <a:spLocks noChangeArrowheads="1"/>
            </p:cNvSpPr>
            <p:nvPr/>
          </p:nvSpPr>
          <p:spPr bwMode="auto">
            <a:xfrm>
              <a:off x="3733621" y="2060196"/>
              <a:ext cx="1398033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/>
                <a:t>Regulators</a:t>
              </a:r>
            </a:p>
            <a:p>
              <a:pPr algn="ctr"/>
              <a:r>
                <a:rPr lang="en-US" sz="1600" dirty="0"/>
                <a:t>(FDA, EMA)</a:t>
              </a:r>
            </a:p>
          </p:txBody>
        </p:sp>
        <p:sp>
          <p:nvSpPr>
            <p:cNvPr id="21531" name="Oval 13"/>
            <p:cNvSpPr>
              <a:spLocks noChangeArrowheads="1"/>
            </p:cNvSpPr>
            <p:nvPr/>
          </p:nvSpPr>
          <p:spPr bwMode="auto">
            <a:xfrm>
              <a:off x="228601" y="1463691"/>
              <a:ext cx="2604128" cy="2352046"/>
            </a:xfrm>
            <a:prstGeom prst="ellipse">
              <a:avLst/>
            </a:prstGeom>
            <a:gradFill rotWithShape="1">
              <a:gsLst>
                <a:gs pos="0">
                  <a:srgbClr val="475E76"/>
                </a:gs>
                <a:gs pos="100000">
                  <a:srgbClr val="99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1532" name="Oval 14"/>
            <p:cNvSpPr>
              <a:spLocks noChangeArrowheads="1"/>
            </p:cNvSpPr>
            <p:nvPr/>
          </p:nvSpPr>
          <p:spPr bwMode="auto">
            <a:xfrm>
              <a:off x="1117145" y="2776475"/>
              <a:ext cx="868043" cy="779691"/>
            </a:xfrm>
            <a:prstGeom prst="ellipse">
              <a:avLst/>
            </a:prstGeom>
            <a:solidFill>
              <a:srgbClr val="FF9933"/>
            </a:solidFill>
            <a:ln w="6350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33" name="Text Box 15"/>
            <p:cNvSpPr txBox="1">
              <a:spLocks noChangeArrowheads="1"/>
            </p:cNvSpPr>
            <p:nvPr/>
          </p:nvSpPr>
          <p:spPr bwMode="auto">
            <a:xfrm>
              <a:off x="726562" y="2047212"/>
              <a:ext cx="1657839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/>
                <a:t>Patient Care</a:t>
              </a:r>
            </a:p>
            <a:p>
              <a:pPr algn="ctr"/>
              <a:r>
                <a:rPr lang="en-US" sz="1600" dirty="0"/>
                <a:t>(EHR Systems</a:t>
              </a:r>
              <a:r>
                <a:rPr lang="en-US" sz="1200" dirty="0"/>
                <a:t>)</a:t>
              </a:r>
            </a:p>
          </p:txBody>
        </p:sp>
        <p:sp>
          <p:nvSpPr>
            <p:cNvPr id="21534" name="Text Box 16"/>
            <p:cNvSpPr txBox="1">
              <a:spLocks noChangeArrowheads="1"/>
            </p:cNvSpPr>
            <p:nvPr/>
          </p:nvSpPr>
          <p:spPr bwMode="auto">
            <a:xfrm>
              <a:off x="2214433" y="5140271"/>
              <a:ext cx="1604309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/>
                <a:t>NIH &amp; Academia</a:t>
              </a:r>
            </a:p>
          </p:txBody>
        </p:sp>
        <p:sp>
          <p:nvSpPr>
            <p:cNvPr id="21535" name="Text Box 17"/>
            <p:cNvSpPr txBox="1">
              <a:spLocks noChangeArrowheads="1"/>
            </p:cNvSpPr>
            <p:nvPr/>
          </p:nvSpPr>
          <p:spPr bwMode="auto">
            <a:xfrm>
              <a:off x="5166598" y="5172950"/>
              <a:ext cx="1416434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/>
                <a:t>Comparative</a:t>
              </a:r>
            </a:p>
            <a:p>
              <a:pPr algn="ctr"/>
              <a:r>
                <a:rPr lang="en-US" sz="1600" dirty="0"/>
                <a:t>Effectiveness</a:t>
              </a:r>
            </a:p>
          </p:txBody>
        </p:sp>
      </p:grp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F4713EFC-D030-4FF7-B120-B0C0C0BE1313}" type="slidenum">
              <a:rPr lang="en-US" smtClean="0">
                <a:latin typeface="Arial" pitchFamily="34" charset="0"/>
                <a:ea typeface="MS PGothic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717550" y="2963863"/>
            <a:ext cx="7681913" cy="1814512"/>
            <a:chOff x="533400" y="2743200"/>
            <a:chExt cx="8229600" cy="2057400"/>
          </a:xfrm>
        </p:grpSpPr>
        <p:sp>
          <p:nvSpPr>
            <p:cNvPr id="21513" name="Rectangle 18"/>
            <p:cNvSpPr>
              <a:spLocks noChangeArrowheads="1"/>
            </p:cNvSpPr>
            <p:nvPr/>
          </p:nvSpPr>
          <p:spPr bwMode="auto">
            <a:xfrm>
              <a:off x="533400" y="2743200"/>
              <a:ext cx="8229600" cy="20574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1514" name="Oval 19"/>
            <p:cNvSpPr>
              <a:spLocks noChangeArrowheads="1"/>
            </p:cNvSpPr>
            <p:nvPr/>
          </p:nvSpPr>
          <p:spPr bwMode="auto">
            <a:xfrm>
              <a:off x="1018364" y="3390947"/>
              <a:ext cx="914400" cy="858837"/>
            </a:xfrm>
            <a:prstGeom prst="ellipse">
              <a:avLst/>
            </a:prstGeom>
            <a:solidFill>
              <a:srgbClr val="FF9933"/>
            </a:solidFill>
            <a:ln w="6350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5" name="Rectangle 20"/>
            <p:cNvSpPr>
              <a:spLocks noChangeArrowheads="1"/>
            </p:cNvSpPr>
            <p:nvPr/>
          </p:nvSpPr>
          <p:spPr bwMode="auto">
            <a:xfrm>
              <a:off x="2646363" y="3458029"/>
              <a:ext cx="706437" cy="730249"/>
            </a:xfrm>
            <a:prstGeom prst="rect">
              <a:avLst/>
            </a:prstGeom>
            <a:solidFill>
              <a:srgbClr val="FFFF66"/>
            </a:solidFill>
            <a:ln w="63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6" name="AutoShape 21"/>
            <p:cNvSpPr>
              <a:spLocks noChangeArrowheads="1"/>
            </p:cNvSpPr>
            <p:nvPr/>
          </p:nvSpPr>
          <p:spPr bwMode="auto">
            <a:xfrm>
              <a:off x="4114800" y="3426279"/>
              <a:ext cx="838200" cy="838199"/>
            </a:xfrm>
            <a:prstGeom prst="diamond">
              <a:avLst/>
            </a:prstGeom>
            <a:solidFill>
              <a:srgbClr val="FF7C80"/>
            </a:solidFill>
            <a:ln w="63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7" name="AutoShape 22"/>
            <p:cNvSpPr>
              <a:spLocks noChangeArrowheads="1"/>
            </p:cNvSpPr>
            <p:nvPr/>
          </p:nvSpPr>
          <p:spPr bwMode="auto">
            <a:xfrm>
              <a:off x="5638800" y="3456033"/>
              <a:ext cx="990600" cy="717550"/>
            </a:xfrm>
            <a:prstGeom prst="triangle">
              <a:avLst>
                <a:gd name="adj" fmla="val 50000"/>
              </a:avLst>
            </a:prstGeom>
            <a:solidFill>
              <a:srgbClr val="9900CC"/>
            </a:solidFill>
            <a:ln w="63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8" name="AutoShape 23"/>
            <p:cNvSpPr>
              <a:spLocks noChangeArrowheads="1"/>
            </p:cNvSpPr>
            <p:nvPr/>
          </p:nvSpPr>
          <p:spPr bwMode="auto">
            <a:xfrm>
              <a:off x="7391400" y="3502479"/>
              <a:ext cx="838200" cy="685800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9" name="Text Box 24"/>
            <p:cNvSpPr txBox="1">
              <a:spLocks noChangeArrowheads="1"/>
            </p:cNvSpPr>
            <p:nvPr/>
          </p:nvSpPr>
          <p:spPr bwMode="auto">
            <a:xfrm>
              <a:off x="1819482" y="3537406"/>
              <a:ext cx="974380" cy="523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</a:rPr>
                <a:t>&lt;&gt;</a:t>
              </a:r>
            </a:p>
          </p:txBody>
        </p:sp>
        <p:sp>
          <p:nvSpPr>
            <p:cNvPr id="21520" name="Text Box 28"/>
            <p:cNvSpPr txBox="1">
              <a:spLocks noChangeArrowheads="1"/>
            </p:cNvSpPr>
            <p:nvPr/>
          </p:nvSpPr>
          <p:spPr bwMode="auto">
            <a:xfrm>
              <a:off x="3581398" y="2870200"/>
              <a:ext cx="2335849" cy="453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u="sng" dirty="0">
                  <a:solidFill>
                    <a:schemeClr val="accent2"/>
                  </a:solidFill>
                </a:rPr>
                <a:t>Data Mapping</a:t>
              </a:r>
              <a:endParaRPr lang="en-US" sz="2000" dirty="0"/>
            </a:p>
          </p:txBody>
        </p:sp>
      </p:grpSp>
      <p:sp>
        <p:nvSpPr>
          <p:cNvPr id="21509" name="Text Box 24"/>
          <p:cNvSpPr txBox="1">
            <a:spLocks noChangeArrowheads="1"/>
          </p:cNvSpPr>
          <p:nvPr/>
        </p:nvSpPr>
        <p:spPr bwMode="auto">
          <a:xfrm>
            <a:off x="3273425" y="3665538"/>
            <a:ext cx="909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&lt;&gt;</a:t>
            </a:r>
          </a:p>
        </p:txBody>
      </p:sp>
      <p:sp>
        <p:nvSpPr>
          <p:cNvPr id="21510" name="Text Box 24"/>
          <p:cNvSpPr txBox="1">
            <a:spLocks noChangeArrowheads="1"/>
          </p:cNvSpPr>
          <p:nvPr/>
        </p:nvSpPr>
        <p:spPr bwMode="auto">
          <a:xfrm>
            <a:off x="4733925" y="3667125"/>
            <a:ext cx="909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&lt;&gt;</a:t>
            </a:r>
          </a:p>
        </p:txBody>
      </p:sp>
      <p:sp>
        <p:nvSpPr>
          <p:cNvPr id="21511" name="Text Box 24"/>
          <p:cNvSpPr txBox="1">
            <a:spLocks noChangeArrowheads="1"/>
          </p:cNvSpPr>
          <p:nvPr/>
        </p:nvSpPr>
        <p:spPr bwMode="auto">
          <a:xfrm>
            <a:off x="6259513" y="3692525"/>
            <a:ext cx="9096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&lt;&gt;</a:t>
            </a:r>
          </a:p>
        </p:txBody>
      </p:sp>
      <p:sp>
        <p:nvSpPr>
          <p:cNvPr id="21512" name="Title 1"/>
          <p:cNvSpPr>
            <a:spLocks noGrp="1"/>
          </p:cNvSpPr>
          <p:nvPr>
            <p:ph type="title"/>
          </p:nvPr>
        </p:nvSpPr>
        <p:spPr>
          <a:xfrm>
            <a:off x="152400" y="131763"/>
            <a:ext cx="8616950" cy="1147762"/>
          </a:xfrm>
        </p:spPr>
        <p:txBody>
          <a:bodyPr/>
          <a:lstStyle/>
          <a:p>
            <a:pPr eaLnBrk="1" hangingPunct="1"/>
            <a:r>
              <a:rPr lang="en-CA" sz="2800" b="1" dirty="0" smtClean="0">
                <a:solidFill>
                  <a:srgbClr val="C0504D"/>
                </a:solidFill>
              </a:rPr>
              <a:t>Data Element: PAIN SCALE (NRS)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228600" y="1463675"/>
            <a:ext cx="8247063" cy="4652963"/>
            <a:chOff x="228601" y="1463691"/>
            <a:chExt cx="8246406" cy="4652466"/>
          </a:xfrm>
        </p:grpSpPr>
        <p:sp>
          <p:nvSpPr>
            <p:cNvPr id="22536" name="Oval 2"/>
            <p:cNvSpPr>
              <a:spLocks noChangeArrowheads="1"/>
            </p:cNvSpPr>
            <p:nvPr/>
          </p:nvSpPr>
          <p:spPr bwMode="auto">
            <a:xfrm>
              <a:off x="4496478" y="3764111"/>
              <a:ext cx="2604128" cy="2352046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475E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2537" name="Oval 3"/>
            <p:cNvSpPr>
              <a:spLocks noChangeArrowheads="1"/>
            </p:cNvSpPr>
            <p:nvPr/>
          </p:nvSpPr>
          <p:spPr bwMode="auto">
            <a:xfrm>
              <a:off x="1675339" y="3759723"/>
              <a:ext cx="2604128" cy="2352046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475E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2538" name="Oval 7"/>
            <p:cNvSpPr>
              <a:spLocks noChangeArrowheads="1"/>
            </p:cNvSpPr>
            <p:nvPr/>
          </p:nvSpPr>
          <p:spPr bwMode="auto">
            <a:xfrm>
              <a:off x="5870879" y="1463691"/>
              <a:ext cx="2604128" cy="2352046"/>
            </a:xfrm>
            <a:prstGeom prst="ellipse">
              <a:avLst/>
            </a:prstGeom>
            <a:gradFill rotWithShape="1">
              <a:gsLst>
                <a:gs pos="0">
                  <a:srgbClr val="475E76"/>
                </a:gs>
                <a:gs pos="100000">
                  <a:srgbClr val="99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2539" name="Text Box 9"/>
            <p:cNvSpPr txBox="1">
              <a:spLocks noChangeArrowheads="1"/>
            </p:cNvSpPr>
            <p:nvPr/>
          </p:nvSpPr>
          <p:spPr bwMode="auto">
            <a:xfrm>
              <a:off x="6324322" y="2071162"/>
              <a:ext cx="1774879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/>
                <a:t>Industry</a:t>
              </a:r>
            </a:p>
            <a:p>
              <a:pPr algn="ctr"/>
              <a:r>
                <a:rPr lang="en-US" sz="1600" dirty="0"/>
                <a:t>(Pharma, CROs)</a:t>
              </a:r>
            </a:p>
          </p:txBody>
        </p:sp>
        <p:sp>
          <p:nvSpPr>
            <p:cNvPr id="22540" name="Oval 10"/>
            <p:cNvSpPr>
              <a:spLocks noChangeArrowheads="1"/>
            </p:cNvSpPr>
            <p:nvPr/>
          </p:nvSpPr>
          <p:spPr bwMode="auto">
            <a:xfrm>
              <a:off x="3049740" y="1463691"/>
              <a:ext cx="2604128" cy="2352046"/>
            </a:xfrm>
            <a:prstGeom prst="ellipse">
              <a:avLst/>
            </a:prstGeom>
            <a:gradFill rotWithShape="1">
              <a:gsLst>
                <a:gs pos="0">
                  <a:srgbClr val="475E76"/>
                </a:gs>
                <a:gs pos="100000">
                  <a:srgbClr val="99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2541" name="Text Box 12"/>
            <p:cNvSpPr txBox="1">
              <a:spLocks noChangeArrowheads="1"/>
            </p:cNvSpPr>
            <p:nvPr/>
          </p:nvSpPr>
          <p:spPr bwMode="auto">
            <a:xfrm>
              <a:off x="3733621" y="2060196"/>
              <a:ext cx="1398033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/>
                <a:t>Regulators</a:t>
              </a:r>
            </a:p>
            <a:p>
              <a:pPr algn="ctr"/>
              <a:r>
                <a:rPr lang="en-US" sz="1600" dirty="0"/>
                <a:t>(FDA, EMA)</a:t>
              </a:r>
            </a:p>
          </p:txBody>
        </p:sp>
        <p:sp>
          <p:nvSpPr>
            <p:cNvPr id="22542" name="Oval 13"/>
            <p:cNvSpPr>
              <a:spLocks noChangeArrowheads="1"/>
            </p:cNvSpPr>
            <p:nvPr/>
          </p:nvSpPr>
          <p:spPr bwMode="auto">
            <a:xfrm>
              <a:off x="228601" y="1463691"/>
              <a:ext cx="2604128" cy="2352046"/>
            </a:xfrm>
            <a:prstGeom prst="ellipse">
              <a:avLst/>
            </a:prstGeom>
            <a:gradFill rotWithShape="1">
              <a:gsLst>
                <a:gs pos="0">
                  <a:srgbClr val="475E76"/>
                </a:gs>
                <a:gs pos="100000">
                  <a:srgbClr val="99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2543" name="Oval 14"/>
            <p:cNvSpPr>
              <a:spLocks noChangeArrowheads="1"/>
            </p:cNvSpPr>
            <p:nvPr/>
          </p:nvSpPr>
          <p:spPr bwMode="auto">
            <a:xfrm>
              <a:off x="1117145" y="2776475"/>
              <a:ext cx="868043" cy="779691"/>
            </a:xfrm>
            <a:prstGeom prst="ellipse">
              <a:avLst/>
            </a:prstGeom>
            <a:solidFill>
              <a:srgbClr val="FF9933"/>
            </a:solidFill>
            <a:ln w="6350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44" name="Text Box 15"/>
            <p:cNvSpPr txBox="1">
              <a:spLocks noChangeArrowheads="1"/>
            </p:cNvSpPr>
            <p:nvPr/>
          </p:nvSpPr>
          <p:spPr bwMode="auto">
            <a:xfrm>
              <a:off x="726562" y="2047212"/>
              <a:ext cx="1657839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/>
                <a:t>Patient Care</a:t>
              </a:r>
            </a:p>
            <a:p>
              <a:pPr algn="ctr"/>
              <a:r>
                <a:rPr lang="en-US" sz="1600" dirty="0"/>
                <a:t>(EHR Systems</a:t>
              </a:r>
              <a:r>
                <a:rPr lang="en-US" sz="1200" dirty="0"/>
                <a:t>)</a:t>
              </a:r>
            </a:p>
          </p:txBody>
        </p:sp>
        <p:sp>
          <p:nvSpPr>
            <p:cNvPr id="22545" name="Text Box 16"/>
            <p:cNvSpPr txBox="1">
              <a:spLocks noChangeArrowheads="1"/>
            </p:cNvSpPr>
            <p:nvPr/>
          </p:nvSpPr>
          <p:spPr bwMode="auto">
            <a:xfrm>
              <a:off x="2214433" y="5140271"/>
              <a:ext cx="1604309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/>
                <a:t>NIH &amp; Academia</a:t>
              </a:r>
            </a:p>
          </p:txBody>
        </p:sp>
        <p:sp>
          <p:nvSpPr>
            <p:cNvPr id="22546" name="Text Box 17"/>
            <p:cNvSpPr txBox="1">
              <a:spLocks noChangeArrowheads="1"/>
            </p:cNvSpPr>
            <p:nvPr/>
          </p:nvSpPr>
          <p:spPr bwMode="auto">
            <a:xfrm>
              <a:off x="5166598" y="5172950"/>
              <a:ext cx="1416434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/>
                <a:t>Comparative</a:t>
              </a:r>
            </a:p>
            <a:p>
              <a:pPr algn="ctr"/>
              <a:r>
                <a:rPr lang="en-US" sz="1600" dirty="0"/>
                <a:t>Effectiveness</a:t>
              </a:r>
            </a:p>
          </p:txBody>
        </p:sp>
        <p:sp>
          <p:nvSpPr>
            <p:cNvPr id="22547" name="Oval 14"/>
            <p:cNvSpPr>
              <a:spLocks noChangeArrowheads="1"/>
            </p:cNvSpPr>
            <p:nvPr/>
          </p:nvSpPr>
          <p:spPr bwMode="auto">
            <a:xfrm>
              <a:off x="2578376" y="4250587"/>
              <a:ext cx="868043" cy="779691"/>
            </a:xfrm>
            <a:prstGeom prst="ellipse">
              <a:avLst/>
            </a:prstGeom>
            <a:solidFill>
              <a:srgbClr val="FF9933"/>
            </a:solidFill>
            <a:ln w="6350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48" name="Oval 14"/>
            <p:cNvSpPr>
              <a:spLocks noChangeArrowheads="1"/>
            </p:cNvSpPr>
            <p:nvPr/>
          </p:nvSpPr>
          <p:spPr bwMode="auto">
            <a:xfrm>
              <a:off x="5413232" y="4273407"/>
              <a:ext cx="868043" cy="779691"/>
            </a:xfrm>
            <a:prstGeom prst="ellipse">
              <a:avLst/>
            </a:prstGeom>
            <a:solidFill>
              <a:srgbClr val="FF9933"/>
            </a:solidFill>
            <a:ln w="6350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D464A346-6152-4BE1-BF8B-BE9D363C248E}" type="slidenum">
              <a:rPr lang="en-US" smtClean="0">
                <a:latin typeface="Arial" pitchFamily="34" charset="0"/>
                <a:ea typeface="MS PGothic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263525" y="131763"/>
            <a:ext cx="8616950" cy="1147762"/>
          </a:xfrm>
        </p:spPr>
        <p:txBody>
          <a:bodyPr/>
          <a:lstStyle/>
          <a:p>
            <a:r>
              <a:rPr lang="en-CA" sz="2800" b="1" dirty="0" smtClean="0">
                <a:solidFill>
                  <a:srgbClr val="C0504D"/>
                </a:solidFill>
              </a:rPr>
              <a:t>Standard Data Element: </a:t>
            </a:r>
            <a:r>
              <a:rPr lang="en-CA" sz="2800" b="1" dirty="0">
                <a:solidFill>
                  <a:srgbClr val="C0504D"/>
                </a:solidFill>
              </a:rPr>
              <a:t>PAIN SCALE (NRS)</a:t>
            </a:r>
            <a:endParaRPr lang="en-CA" sz="2800" dirty="0" smtClean="0">
              <a:solidFill>
                <a:srgbClr val="C0504D"/>
              </a:solidFill>
            </a:endParaRPr>
          </a:p>
        </p:txBody>
      </p:sp>
      <p:sp>
        <p:nvSpPr>
          <p:cNvPr id="22533" name="Oval 14"/>
          <p:cNvSpPr>
            <a:spLocks noChangeArrowheads="1"/>
          </p:cNvSpPr>
          <p:nvPr/>
        </p:nvSpPr>
        <p:spPr bwMode="auto">
          <a:xfrm>
            <a:off x="4003675" y="2773363"/>
            <a:ext cx="868363" cy="779462"/>
          </a:xfrm>
          <a:prstGeom prst="ellipse">
            <a:avLst/>
          </a:prstGeom>
          <a:solidFill>
            <a:srgbClr val="FF9933"/>
          </a:solidFill>
          <a:ln w="6350">
            <a:solidFill>
              <a:srgbClr val="5F5F5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4" name="Oval 14"/>
          <p:cNvSpPr>
            <a:spLocks noChangeArrowheads="1"/>
          </p:cNvSpPr>
          <p:nvPr/>
        </p:nvSpPr>
        <p:spPr bwMode="auto">
          <a:xfrm>
            <a:off x="6813550" y="2809875"/>
            <a:ext cx="866775" cy="779463"/>
          </a:xfrm>
          <a:prstGeom prst="ellipse">
            <a:avLst/>
          </a:prstGeom>
          <a:solidFill>
            <a:srgbClr val="FF9933"/>
          </a:solidFill>
          <a:ln w="6350">
            <a:solidFill>
              <a:srgbClr val="5F5F5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5" name="Rectangle 18"/>
          <p:cNvSpPr>
            <a:spLocks noChangeArrowheads="1"/>
          </p:cNvSpPr>
          <p:nvPr/>
        </p:nvSpPr>
        <p:spPr bwMode="auto">
          <a:xfrm>
            <a:off x="1105324" y="3199606"/>
            <a:ext cx="7287397" cy="1219994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Global Data Standards:</a:t>
            </a:r>
          </a:p>
          <a:p>
            <a:pPr>
              <a:buFontTx/>
              <a:buAutoNum type="arabicParenBoth"/>
            </a:pPr>
            <a:r>
              <a:rPr lang="en-US" sz="2000" dirty="0">
                <a:solidFill>
                  <a:schemeClr val="accent2"/>
                </a:solidFill>
              </a:rPr>
              <a:t> an agreed upon set of common data elements </a:t>
            </a:r>
            <a:r>
              <a:rPr lang="en-US" sz="2000" dirty="0" smtClean="0">
                <a:solidFill>
                  <a:schemeClr val="accent2"/>
                </a:solidFill>
              </a:rPr>
              <a:t>and definitions;</a:t>
            </a:r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 smtClean="0">
                <a:solidFill>
                  <a:schemeClr val="accent2"/>
                </a:solidFill>
              </a:rPr>
              <a:t>(</a:t>
            </a:r>
            <a:r>
              <a:rPr lang="en-US" sz="2000" dirty="0">
                <a:solidFill>
                  <a:schemeClr val="accent2"/>
                </a:solidFill>
              </a:rPr>
              <a:t>2) consistency in how they are represented </a:t>
            </a:r>
            <a:r>
              <a:rPr lang="en-US" sz="2000" dirty="0" smtClean="0">
                <a:solidFill>
                  <a:schemeClr val="accent2"/>
                </a:solidFill>
              </a:rPr>
              <a:t>and “look” electronically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C0504D"/>
                </a:solidFill>
              </a:rPr>
              <a:t>Understanding the Data Elements </a:t>
            </a:r>
            <a:endParaRPr lang="en-US" sz="4800" b="1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Company 1:</a:t>
            </a:r>
            <a:r>
              <a:rPr lang="en-US" sz="2000" b="1" dirty="0" smtClean="0"/>
              <a:t> PAIN </a:t>
            </a:r>
            <a:r>
              <a:rPr lang="en-US" sz="2000" b="1" dirty="0"/>
              <a:t>INTENSITY </a:t>
            </a:r>
            <a:r>
              <a:rPr lang="en-US" sz="2000" b="1" dirty="0" smtClean="0"/>
              <a:t>SCALE </a:t>
            </a:r>
            <a:r>
              <a:rPr lang="en-US" sz="2000" b="1" dirty="0"/>
              <a:t>(11–point Numerical Rating Scale </a:t>
            </a:r>
            <a:r>
              <a:rPr lang="en-US" sz="2000" b="1" dirty="0" smtClean="0"/>
              <a:t>0-10)</a:t>
            </a:r>
          </a:p>
          <a:p>
            <a:pPr algn="ctr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0=No </a:t>
            </a:r>
            <a:r>
              <a:rPr lang="en-US" sz="2000" b="1" dirty="0">
                <a:solidFill>
                  <a:srgbClr val="0070C0"/>
                </a:solidFill>
              </a:rPr>
              <a:t>Pain	10=Pain as Bad as you can </a:t>
            </a:r>
            <a:r>
              <a:rPr lang="en-US" sz="2000" b="1" dirty="0" smtClean="0">
                <a:solidFill>
                  <a:srgbClr val="0070C0"/>
                </a:solidFill>
              </a:rPr>
              <a:t>Imagine</a:t>
            </a:r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r>
              <a:rPr lang="en-US" sz="2000" b="1" dirty="0">
                <a:solidFill>
                  <a:srgbClr val="FF0000"/>
                </a:solidFill>
              </a:rPr>
              <a:t>Company </a:t>
            </a:r>
            <a:r>
              <a:rPr lang="en-US" sz="2000" b="1" dirty="0" smtClean="0">
                <a:solidFill>
                  <a:srgbClr val="FF0000"/>
                </a:solidFill>
              </a:rPr>
              <a:t>2:</a:t>
            </a:r>
            <a:r>
              <a:rPr lang="en-US" sz="2000" b="1" dirty="0" smtClean="0"/>
              <a:t> </a:t>
            </a:r>
            <a:r>
              <a:rPr lang="en-US" sz="2000" b="1" dirty="0"/>
              <a:t>What is your pain level at this time?</a:t>
            </a:r>
          </a:p>
          <a:p>
            <a:pPr algn="ctr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(0-10)</a:t>
            </a:r>
          </a:p>
          <a:p>
            <a:pPr algn="ctr">
              <a:buNone/>
            </a:pPr>
            <a:endParaRPr lang="en-US" sz="2000" b="1" dirty="0"/>
          </a:p>
          <a:p>
            <a:pPr algn="ctr">
              <a:buNone/>
            </a:pPr>
            <a:r>
              <a:rPr lang="en-US" sz="2000" b="1" dirty="0">
                <a:solidFill>
                  <a:srgbClr val="FF0000"/>
                </a:solidFill>
              </a:rPr>
              <a:t>Company </a:t>
            </a:r>
            <a:r>
              <a:rPr lang="en-US" sz="2000" b="1" dirty="0" smtClean="0">
                <a:solidFill>
                  <a:srgbClr val="FF0000"/>
                </a:solidFill>
              </a:rPr>
              <a:t>3:</a:t>
            </a:r>
            <a:r>
              <a:rPr lang="en-US" sz="2000" b="1" dirty="0" smtClean="0"/>
              <a:t> </a:t>
            </a:r>
            <a:r>
              <a:rPr lang="en-US" sz="2000" b="1" dirty="0"/>
              <a:t>Pain </a:t>
            </a:r>
            <a:r>
              <a:rPr lang="en-US" sz="2000" b="1" dirty="0" smtClean="0"/>
              <a:t>Intensity</a:t>
            </a:r>
          </a:p>
          <a:p>
            <a:pPr algn="ctr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(0-10)</a:t>
            </a:r>
          </a:p>
          <a:p>
            <a:pPr algn="ctr">
              <a:buNone/>
            </a:pPr>
            <a:endParaRPr lang="en-US" sz="2000" b="1" dirty="0"/>
          </a:p>
          <a:p>
            <a:pPr algn="ctr">
              <a:buNone/>
            </a:pPr>
            <a:r>
              <a:rPr lang="en-US" sz="2000" b="1" dirty="0">
                <a:solidFill>
                  <a:srgbClr val="FF0000"/>
                </a:solidFill>
              </a:rPr>
              <a:t>Company </a:t>
            </a:r>
            <a:r>
              <a:rPr lang="en-US" sz="2000" b="1" dirty="0" smtClean="0">
                <a:solidFill>
                  <a:srgbClr val="FF0000"/>
                </a:solidFill>
              </a:rPr>
              <a:t>4:</a:t>
            </a:r>
            <a:r>
              <a:rPr lang="en-US" sz="2000" b="1" dirty="0" smtClean="0"/>
              <a:t> </a:t>
            </a:r>
            <a:r>
              <a:rPr lang="en-US" sz="2000" b="1" dirty="0"/>
              <a:t>Mod. APS Pain </a:t>
            </a:r>
            <a:r>
              <a:rPr lang="en-US" sz="2000" b="1" dirty="0" smtClean="0"/>
              <a:t>Measure</a:t>
            </a:r>
          </a:p>
          <a:p>
            <a:pPr algn="ctr">
              <a:buFontTx/>
              <a:buChar char="-"/>
            </a:pPr>
            <a:r>
              <a:rPr lang="en-US" sz="2000" b="1" dirty="0" smtClean="0"/>
              <a:t>How </a:t>
            </a:r>
            <a:r>
              <a:rPr lang="en-US" sz="2000" b="1" dirty="0"/>
              <a:t>much Pain</a:t>
            </a:r>
            <a:r>
              <a:rPr lang="en-US" sz="2000" b="1" dirty="0" smtClean="0"/>
              <a:t>?</a:t>
            </a:r>
          </a:p>
          <a:p>
            <a:pPr algn="ctr">
              <a:buFontTx/>
              <a:buChar char="-"/>
            </a:pPr>
            <a:r>
              <a:rPr lang="en-US" sz="2000" b="1" dirty="0"/>
              <a:t>Worst Pain past </a:t>
            </a:r>
            <a:r>
              <a:rPr lang="en-US" sz="2000" b="1" dirty="0" smtClean="0"/>
              <a:t>24hr</a:t>
            </a:r>
          </a:p>
          <a:p>
            <a:pPr algn="ctr">
              <a:buFontTx/>
              <a:buChar char="-"/>
            </a:pPr>
            <a:r>
              <a:rPr lang="en-US" sz="2000" b="1" dirty="0" smtClean="0"/>
              <a:t>Average </a:t>
            </a:r>
            <a:r>
              <a:rPr lang="en-US" sz="2000" b="1" dirty="0"/>
              <a:t>Pain past </a:t>
            </a:r>
            <a:r>
              <a:rPr lang="en-US" sz="2000" b="1" dirty="0" smtClean="0"/>
              <a:t>24hr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0=No </a:t>
            </a:r>
            <a:r>
              <a:rPr lang="en-US" sz="2000" b="1" dirty="0">
                <a:solidFill>
                  <a:srgbClr val="0070C0"/>
                </a:solidFill>
              </a:rPr>
              <a:t>Pain	10=Worst </a:t>
            </a:r>
            <a:r>
              <a:rPr lang="en-US" sz="2000" b="1" dirty="0" smtClean="0">
                <a:solidFill>
                  <a:srgbClr val="0070C0"/>
                </a:solidFill>
              </a:rPr>
              <a:t>Possible </a:t>
            </a:r>
            <a:r>
              <a:rPr lang="en-US" sz="2000" b="1" dirty="0">
                <a:solidFill>
                  <a:srgbClr val="0070C0"/>
                </a:solidFill>
              </a:rPr>
              <a:t>Pain</a:t>
            </a:r>
          </a:p>
          <a:p>
            <a:pPr algn="ctr">
              <a:buNone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Overview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Working Group: Mission / Goals / Objective</a:t>
            </a:r>
          </a:p>
          <a:p>
            <a:pPr lvl="1"/>
            <a:r>
              <a:rPr lang="en-US" dirty="0"/>
              <a:t>Foundation for future research aligned with the FDA Critical Path Initiative and supported by the ACTION public-private partnership</a:t>
            </a:r>
          </a:p>
          <a:p>
            <a:r>
              <a:rPr lang="en-US" b="1" dirty="0" smtClean="0"/>
              <a:t>Working Group Members</a:t>
            </a:r>
          </a:p>
          <a:p>
            <a:r>
              <a:rPr lang="en-US" b="1" dirty="0" smtClean="0"/>
              <a:t>Therapy Areas of Focus  </a:t>
            </a:r>
          </a:p>
          <a:p>
            <a:pPr lvl="1"/>
            <a:r>
              <a:rPr lang="en-US" dirty="0" smtClean="0"/>
              <a:t>Acute and Chronic Pain</a:t>
            </a:r>
            <a:endParaRPr lang="en-US" b="1" dirty="0" smtClean="0"/>
          </a:p>
          <a:p>
            <a:r>
              <a:rPr lang="en-US" b="1" dirty="0" smtClean="0"/>
              <a:t>Progress to Date</a:t>
            </a:r>
          </a:p>
          <a:p>
            <a:pPr lvl="1"/>
            <a:r>
              <a:rPr lang="en-US" dirty="0" smtClean="0"/>
              <a:t>Standard Industry Docs: Study Synopsis / CRF’s</a:t>
            </a:r>
          </a:p>
          <a:p>
            <a:r>
              <a:rPr lang="en-US" b="1" dirty="0" smtClean="0"/>
              <a:t>The CDISC Disease Area Standards Process</a:t>
            </a:r>
          </a:p>
          <a:p>
            <a:r>
              <a:rPr lang="en-US" b="1" dirty="0" smtClean="0"/>
              <a:t>Timelines for Completion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E4B1FF1D-4DA4-4D9B-9F11-18D2AD83AFF2}" type="slidenum">
              <a:rPr lang="en-US" smtClean="0">
                <a:latin typeface="Arial" pitchFamily="34" charset="0"/>
                <a:ea typeface="MS PGothic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6627" name="Title 6"/>
          <p:cNvSpPr>
            <a:spLocks noGrp="1"/>
          </p:cNvSpPr>
          <p:nvPr>
            <p:ph type="title"/>
          </p:nvPr>
        </p:nvSpPr>
        <p:spPr>
          <a:xfrm>
            <a:off x="152400" y="131763"/>
            <a:ext cx="8616950" cy="11477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504D"/>
                </a:solidFill>
              </a:rPr>
              <a:t>Data Element – Pain Intensity Scale</a:t>
            </a:r>
          </a:p>
        </p:txBody>
      </p:sp>
      <p:graphicFrame>
        <p:nvGraphicFramePr>
          <p:cNvPr id="9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711752"/>
              </p:ext>
            </p:extLst>
          </p:nvPr>
        </p:nvGraphicFramePr>
        <p:xfrm>
          <a:off x="381000" y="1524000"/>
          <a:ext cx="8305800" cy="4492625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5222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Data Element Name: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Pain Intensity Scale (11 Point)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30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Clinical Definition: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Indicate the intensity of pain that a patient has experienced based on the condition being treated.  This can include: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 TBD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2. ……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Valid Values: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0=No Pain to 10=Worst Possible Pain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Down Arrow 62"/>
          <p:cNvSpPr/>
          <p:nvPr/>
        </p:nvSpPr>
        <p:spPr>
          <a:xfrm rot="16200000">
            <a:off x="5167312" y="-344487"/>
            <a:ext cx="646113" cy="4179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4" name="Down Arrow 63"/>
          <p:cNvSpPr/>
          <p:nvPr/>
        </p:nvSpPr>
        <p:spPr>
          <a:xfrm rot="16200000">
            <a:off x="5126038" y="847725"/>
            <a:ext cx="646112" cy="4179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5" name="Down Arrow 64"/>
          <p:cNvSpPr/>
          <p:nvPr/>
        </p:nvSpPr>
        <p:spPr>
          <a:xfrm rot="16200000">
            <a:off x="5126038" y="2511425"/>
            <a:ext cx="646112" cy="4179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167188" y="838201"/>
            <a:ext cx="2716212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Definitions are recommended by </a:t>
            </a:r>
            <a:r>
              <a:rPr lang="en-GB" sz="1600" dirty="0" smtClean="0"/>
              <a:t>the working group and </a:t>
            </a:r>
            <a:r>
              <a:rPr lang="en-GB" sz="1600" dirty="0" smtClean="0"/>
              <a:t>experts </a:t>
            </a:r>
            <a:r>
              <a:rPr lang="en-GB" sz="1600" dirty="0" smtClean="0"/>
              <a:t>in the Disease Area </a:t>
            </a:r>
            <a:r>
              <a:rPr lang="en-GB" sz="1600" dirty="0"/>
              <a:t>and formally vetted via CDISC, </a:t>
            </a:r>
            <a:r>
              <a:rPr lang="en-GB" sz="1600" dirty="0" smtClean="0"/>
              <a:t>Subject Matter Expert’s </a:t>
            </a:r>
            <a:r>
              <a:rPr lang="en-GB" sz="1600" dirty="0"/>
              <a:t>&amp; public processes to produce consensus version.  ACTION </a:t>
            </a:r>
            <a:r>
              <a:rPr lang="en-GB" sz="1600" dirty="0" smtClean="0"/>
              <a:t>will serve </a:t>
            </a:r>
            <a:r>
              <a:rPr lang="en-GB" sz="1600" dirty="0"/>
              <a:t>as </a:t>
            </a:r>
            <a:r>
              <a:rPr lang="en-GB" sz="1600" dirty="0" smtClean="0"/>
              <a:t>the stewarding </a:t>
            </a:r>
            <a:r>
              <a:rPr lang="en-GB" sz="1600" dirty="0"/>
              <a:t>organization of resulting standards.</a:t>
            </a:r>
          </a:p>
          <a:p>
            <a:pPr algn="ctr">
              <a:defRPr/>
            </a:pPr>
            <a:endParaRPr lang="en-US" sz="1400" dirty="0"/>
          </a:p>
        </p:txBody>
      </p:sp>
      <p:pic>
        <p:nvPicPr>
          <p:cNvPr id="30726" name="Picture 2" descr="C:\Documents and Settings\daveih\My Documents\My Received Files\3QAluminum-Ice-Buck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0313" y="3182938"/>
            <a:ext cx="10001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itle 1"/>
          <p:cNvSpPr>
            <a:spLocks noGrp="1"/>
          </p:cNvSpPr>
          <p:nvPr>
            <p:ph type="title"/>
          </p:nvPr>
        </p:nvSpPr>
        <p:spPr>
          <a:xfrm>
            <a:off x="762000" y="127000"/>
            <a:ext cx="7515226" cy="79692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200" b="1" dirty="0" smtClean="0">
                <a:solidFill>
                  <a:srgbClr val="C0504D"/>
                </a:solidFill>
              </a:rPr>
              <a:t>Aggregation &amp; Harmonization Process</a:t>
            </a:r>
          </a:p>
        </p:txBody>
      </p:sp>
      <p:sp>
        <p:nvSpPr>
          <p:cNvPr id="46" name="Oval 45"/>
          <p:cNvSpPr/>
          <p:nvPr/>
        </p:nvSpPr>
        <p:spPr>
          <a:xfrm flipV="1">
            <a:off x="7816850" y="3711575"/>
            <a:ext cx="174625" cy="13335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7" name="Oval 46"/>
          <p:cNvSpPr/>
          <p:nvPr/>
        </p:nvSpPr>
        <p:spPr>
          <a:xfrm flipV="1">
            <a:off x="8102600" y="3854450"/>
            <a:ext cx="174625" cy="13335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8" name="Oval 47"/>
          <p:cNvSpPr/>
          <p:nvPr/>
        </p:nvSpPr>
        <p:spPr>
          <a:xfrm>
            <a:off x="8224838" y="3611563"/>
            <a:ext cx="171450" cy="161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7867650" y="3468688"/>
            <a:ext cx="171450" cy="161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30732" name="Picture 2" descr="C:\Documents and Settings\daveih\My Documents\My Received Files\3QAluminum-Ice-Buck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1063" y="2390775"/>
            <a:ext cx="10001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>
            <a:off x="2563813" y="3022600"/>
            <a:ext cx="171450" cy="161925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7" name="Oval 26"/>
          <p:cNvSpPr/>
          <p:nvPr/>
        </p:nvSpPr>
        <p:spPr>
          <a:xfrm>
            <a:off x="2711450" y="2776538"/>
            <a:ext cx="171450" cy="161925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30735" name="Picture 2" descr="C:\Documents and Settings\daveih\My Documents\My Received Files\3QAluminum-Ice-Buck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0113" y="1158875"/>
            <a:ext cx="1000125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2" descr="C:\Documents and Settings\daveih\My Documents\My Received Files\3QAluminum-Ice-Buck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6513" y="4745038"/>
            <a:ext cx="10001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Oval 40"/>
          <p:cNvSpPr/>
          <p:nvPr/>
        </p:nvSpPr>
        <p:spPr>
          <a:xfrm>
            <a:off x="7959725" y="5387975"/>
            <a:ext cx="171450" cy="161925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2" name="Oval 41"/>
          <p:cNvSpPr/>
          <p:nvPr/>
        </p:nvSpPr>
        <p:spPr>
          <a:xfrm>
            <a:off x="7943850" y="5203825"/>
            <a:ext cx="171450" cy="1619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3" name="Oval 42"/>
          <p:cNvSpPr/>
          <p:nvPr/>
        </p:nvSpPr>
        <p:spPr>
          <a:xfrm>
            <a:off x="8301038" y="5173663"/>
            <a:ext cx="169862" cy="161925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9" name="Oval 48"/>
          <p:cNvSpPr/>
          <p:nvPr/>
        </p:nvSpPr>
        <p:spPr>
          <a:xfrm>
            <a:off x="7943850" y="5030788"/>
            <a:ext cx="169863" cy="161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2" name="Oval 51"/>
          <p:cNvSpPr/>
          <p:nvPr/>
        </p:nvSpPr>
        <p:spPr>
          <a:xfrm>
            <a:off x="8215313" y="4960938"/>
            <a:ext cx="169862" cy="161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3" name="Oval 52"/>
          <p:cNvSpPr/>
          <p:nvPr/>
        </p:nvSpPr>
        <p:spPr>
          <a:xfrm>
            <a:off x="2449513" y="1663700"/>
            <a:ext cx="171450" cy="161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4" name="Oval 53"/>
          <p:cNvSpPr/>
          <p:nvPr/>
        </p:nvSpPr>
        <p:spPr>
          <a:xfrm>
            <a:off x="2792413" y="1628775"/>
            <a:ext cx="171450" cy="161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2" name="Down Arrow 61"/>
          <p:cNvSpPr/>
          <p:nvPr/>
        </p:nvSpPr>
        <p:spPr>
          <a:xfrm>
            <a:off x="7627938" y="2513013"/>
            <a:ext cx="854075" cy="547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0745" name="Rectangle 35"/>
          <p:cNvSpPr>
            <a:spLocks noChangeArrowheads="1"/>
          </p:cNvSpPr>
          <p:nvPr/>
        </p:nvSpPr>
        <p:spPr bwMode="auto">
          <a:xfrm>
            <a:off x="13421" y="4684712"/>
            <a:ext cx="20589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/>
              <a:t>3. Elements needed to support FDA Endpoint definitions</a:t>
            </a:r>
            <a:endParaRPr lang="en-US" dirty="0"/>
          </a:p>
        </p:txBody>
      </p:sp>
      <p:sp>
        <p:nvSpPr>
          <p:cNvPr id="30746" name="Rectangle 3"/>
          <p:cNvSpPr>
            <a:spLocks noChangeArrowheads="1"/>
          </p:cNvSpPr>
          <p:nvPr/>
        </p:nvSpPr>
        <p:spPr bwMode="auto">
          <a:xfrm>
            <a:off x="157163" y="1087438"/>
            <a:ext cx="1978025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/>
              <a:t>1</a:t>
            </a:r>
            <a:r>
              <a:rPr lang="en-GB" sz="1600" dirty="0"/>
              <a:t>. </a:t>
            </a:r>
            <a:r>
              <a:rPr lang="en-US" sz="1600" dirty="0"/>
              <a:t>ProQolid developed by </a:t>
            </a:r>
            <a:r>
              <a:rPr lang="en-US" sz="1600" b="1" u="sng" dirty="0">
                <a:hlinkClick r:id="rId4"/>
              </a:rPr>
              <a:t>MAPI Research Institute</a:t>
            </a:r>
            <a:r>
              <a:rPr lang="en-US" sz="1600" b="1" dirty="0"/>
              <a:t> </a:t>
            </a:r>
            <a:r>
              <a:rPr lang="en-US" sz="1600" b="1" dirty="0" smtClean="0"/>
              <a:t> </a:t>
            </a:r>
            <a:r>
              <a:rPr lang="en-US" sz="1600" dirty="0" smtClean="0"/>
              <a:t>or other source aims </a:t>
            </a:r>
            <a:r>
              <a:rPr lang="en-US" sz="1600" dirty="0"/>
              <a:t>to identify and describe PRO and QOL instruments for use in clinical trials</a:t>
            </a:r>
          </a:p>
        </p:txBody>
      </p:sp>
      <p:sp>
        <p:nvSpPr>
          <p:cNvPr id="30747" name="Rectangle 28"/>
          <p:cNvSpPr>
            <a:spLocks noChangeArrowheads="1"/>
          </p:cNvSpPr>
          <p:nvPr/>
        </p:nvSpPr>
        <p:spPr bwMode="auto">
          <a:xfrm>
            <a:off x="-42141" y="3132641"/>
            <a:ext cx="21701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/>
              <a:t>2. Select data elements for harmonization and inclusion in standard</a:t>
            </a:r>
            <a:endParaRPr lang="en-US" dirty="0"/>
          </a:p>
        </p:txBody>
      </p:sp>
      <p:sp>
        <p:nvSpPr>
          <p:cNvPr id="31" name="Down Arrow 30"/>
          <p:cNvSpPr/>
          <p:nvPr/>
        </p:nvSpPr>
        <p:spPr>
          <a:xfrm>
            <a:off x="7697788" y="4235450"/>
            <a:ext cx="854075" cy="547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30749" name="Picture 2" descr="C:\Documents and Settings\daveih\My Documents\My Received Files\3QAluminum-Ice-Buck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638" y="4114800"/>
            <a:ext cx="1000125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Oval 34"/>
          <p:cNvSpPr/>
          <p:nvPr/>
        </p:nvSpPr>
        <p:spPr>
          <a:xfrm>
            <a:off x="2719388" y="4746625"/>
            <a:ext cx="169862" cy="1619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7" name="Oval 36"/>
          <p:cNvSpPr/>
          <p:nvPr/>
        </p:nvSpPr>
        <p:spPr>
          <a:xfrm>
            <a:off x="2762250" y="4579938"/>
            <a:ext cx="171450" cy="1619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30752" name="Picture 5" descr="F:\ICONS\Business_V3\JPG\Regular\No Shadow\128x128\Group Diversity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5413" y="4051300"/>
            <a:ext cx="750887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Oval 43"/>
          <p:cNvSpPr/>
          <p:nvPr/>
        </p:nvSpPr>
        <p:spPr>
          <a:xfrm>
            <a:off x="8156575" y="5365750"/>
            <a:ext cx="169863" cy="1619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0754" name="Rectangle 4"/>
          <p:cNvSpPr>
            <a:spLocks noChangeArrowheads="1"/>
          </p:cNvSpPr>
          <p:nvPr/>
        </p:nvSpPr>
        <p:spPr bwMode="auto">
          <a:xfrm>
            <a:off x="4167188" y="1016000"/>
            <a:ext cx="27162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STANDARDS </a:t>
            </a:r>
            <a:r>
              <a:rPr lang="en-GB" sz="1600" b="1" dirty="0" smtClean="0">
                <a:solidFill>
                  <a:schemeClr val="bg1"/>
                </a:solidFill>
              </a:rPr>
              <a:t>Work Group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Down Arrow 44"/>
          <p:cNvSpPr/>
          <p:nvPr/>
        </p:nvSpPr>
        <p:spPr>
          <a:xfrm>
            <a:off x="7729538" y="5719763"/>
            <a:ext cx="854075" cy="547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0756" name="Rectangle 6"/>
          <p:cNvSpPr>
            <a:spLocks noChangeArrowheads="1"/>
          </p:cNvSpPr>
          <p:nvPr/>
        </p:nvSpPr>
        <p:spPr bwMode="auto">
          <a:xfrm>
            <a:off x="6172200" y="6211888"/>
            <a:ext cx="3578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/>
              <a:t>4. CDISC Standards Development Processes</a:t>
            </a:r>
            <a:endParaRPr lang="en-US" dirty="0"/>
          </a:p>
        </p:txBody>
      </p:sp>
      <p:sp>
        <p:nvSpPr>
          <p:cNvPr id="30757" name="Rectangle 54"/>
          <p:cNvSpPr>
            <a:spLocks noChangeArrowheads="1"/>
          </p:cNvSpPr>
          <p:nvPr/>
        </p:nvSpPr>
        <p:spPr bwMode="auto">
          <a:xfrm>
            <a:off x="76200" y="6553200"/>
            <a:ext cx="20589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/>
              <a:t>Source: Brian McCourt</a:t>
            </a:r>
          </a:p>
        </p:txBody>
      </p:sp>
      <p:pic>
        <p:nvPicPr>
          <p:cNvPr id="30758" name="Picture 2" descr="C:\Documents and Settings\daveih\My Documents\My Received Files\3QAluminum-Ice-Buck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4913" y="1266825"/>
            <a:ext cx="1000125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Oval 59"/>
          <p:cNvSpPr/>
          <p:nvPr/>
        </p:nvSpPr>
        <p:spPr>
          <a:xfrm>
            <a:off x="7835900" y="1773238"/>
            <a:ext cx="169863" cy="161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1" name="Oval 60"/>
          <p:cNvSpPr/>
          <p:nvPr/>
        </p:nvSpPr>
        <p:spPr>
          <a:xfrm>
            <a:off x="8177213" y="1736725"/>
            <a:ext cx="171450" cy="161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" name="Bent Arrow 10"/>
          <p:cNvSpPr/>
          <p:nvPr/>
        </p:nvSpPr>
        <p:spPr>
          <a:xfrm rot="16200000">
            <a:off x="4902200" y="5305425"/>
            <a:ext cx="1679575" cy="96837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62" name="Picture 5" descr="F:\ICONS\Business_V3\JPG\Regular\No Shadow\128x128\Group Diversity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1350" y="4689475"/>
            <a:ext cx="750888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268821A3-7CF4-4E9B-9133-5B81A0369A62}" type="slidenum">
              <a:rPr lang="en-US" smtClean="0">
                <a:latin typeface="Arial" pitchFamily="34" charset="0"/>
                <a:ea typeface="MS PGothic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8132" name="Title 6"/>
          <p:cNvSpPr>
            <a:spLocks noGrp="1"/>
          </p:cNvSpPr>
          <p:nvPr>
            <p:ph type="title"/>
          </p:nvPr>
        </p:nvSpPr>
        <p:spPr>
          <a:xfrm>
            <a:off x="146050" y="76200"/>
            <a:ext cx="8616950" cy="106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100" b="1" dirty="0" smtClean="0">
                <a:solidFill>
                  <a:srgbClr val="C0504D"/>
                </a:solidFill>
                <a:ea typeface="ＭＳ Ｐゴシック" charset="-128"/>
              </a:rPr>
              <a:t>CDISC Disease Area Standards Development Methodology</a:t>
            </a:r>
            <a:endParaRPr lang="en-US" sz="2800" b="1" dirty="0" smtClean="0">
              <a:solidFill>
                <a:srgbClr val="C0504D"/>
              </a:solidFill>
              <a:ea typeface="ＭＳ Ｐゴシック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470025"/>
            <a:ext cx="891540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2800" kern="0" dirty="0">
                <a:solidFill>
                  <a:srgbClr val="00B050"/>
                </a:solidFill>
                <a:latin typeface="+mn-lt"/>
                <a:ea typeface="ＭＳ Ｐゴシック" charset="-128"/>
                <a:cs typeface="ＭＳ Ｐゴシック" charset="-128"/>
              </a:rPr>
              <a:t>Identify and prioritize </a:t>
            </a:r>
            <a:r>
              <a:rPr lang="en-US" sz="2800" kern="0" dirty="0" smtClean="0">
                <a:solidFill>
                  <a:srgbClr val="00B050"/>
                </a:solidFill>
                <a:latin typeface="+mn-lt"/>
                <a:ea typeface="ＭＳ Ｐゴシック" charset="-128"/>
                <a:cs typeface="ＭＳ Ｐゴシック" charset="-128"/>
              </a:rPr>
              <a:t>Disease </a:t>
            </a:r>
            <a:r>
              <a:rPr lang="en-US" sz="2800" kern="0" dirty="0">
                <a:solidFill>
                  <a:srgbClr val="00B050"/>
                </a:solidFill>
                <a:latin typeface="+mn-lt"/>
                <a:ea typeface="ＭＳ Ｐゴシック" charset="-128"/>
                <a:cs typeface="ＭＳ Ｐゴシック" charset="-128"/>
              </a:rPr>
              <a:t>Area for Standardization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en-US" sz="1050" kern="0" dirty="0">
              <a:solidFill>
                <a:srgbClr val="00B05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2800" kern="0" dirty="0">
                <a:solidFill>
                  <a:srgbClr val="00B050"/>
                </a:solidFill>
                <a:latin typeface="+mn-lt"/>
                <a:ea typeface="ＭＳ Ｐゴシック" charset="-128"/>
                <a:cs typeface="ＭＳ Ｐゴシック" charset="-128"/>
              </a:rPr>
              <a:t>Communicate and coordinate priorities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en-US" sz="1050" kern="0" dirty="0">
              <a:solidFill>
                <a:srgbClr val="00B05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2800" kern="0" dirty="0">
                <a:solidFill>
                  <a:srgbClr val="00B050"/>
                </a:solidFill>
                <a:latin typeface="+mn-lt"/>
                <a:ea typeface="ＭＳ Ｐゴシック" charset="-128"/>
                <a:cs typeface="ＭＳ Ｐゴシック" charset="-128"/>
              </a:rPr>
              <a:t>Engage necessary stakeholders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en-US" sz="1050" kern="0" dirty="0">
              <a:solidFill>
                <a:srgbClr val="00B05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2800" kern="0" dirty="0">
                <a:solidFill>
                  <a:srgbClr val="00B050"/>
                </a:solidFill>
                <a:latin typeface="+mn-lt"/>
                <a:ea typeface="ＭＳ Ｐゴシック" charset="-128"/>
                <a:cs typeface="ＭＳ Ｐゴシック" charset="-128"/>
              </a:rPr>
              <a:t>Identify core team leads, </a:t>
            </a:r>
            <a:r>
              <a:rPr lang="en-US" sz="2800" kern="0" dirty="0">
                <a:solidFill>
                  <a:srgbClr val="92D050"/>
                </a:solidFill>
                <a:latin typeface="+mn-lt"/>
                <a:ea typeface="ＭＳ Ｐゴシック" charset="-128"/>
                <a:cs typeface="ＭＳ Ｐゴシック" charset="-128"/>
              </a:rPr>
              <a:t>clinical</a:t>
            </a:r>
            <a:r>
              <a:rPr lang="en-US" sz="2800" kern="0" dirty="0">
                <a:solidFill>
                  <a:srgbClr val="00B050"/>
                </a:solidFill>
                <a:latin typeface="+mn-lt"/>
                <a:ea typeface="ＭＳ Ｐゴシック" charset="-128"/>
                <a:cs typeface="ＭＳ Ｐゴシック" charset="-128"/>
              </a:rPr>
              <a:t> experts and FDA for working group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en-US" sz="1050" i="1" kern="0" dirty="0">
              <a:solidFill>
                <a:srgbClr val="00B05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2800" kern="0" dirty="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rPr>
              <a:t>Gather representative controlled vocabularies; work with </a:t>
            </a:r>
            <a:r>
              <a:rPr lang="en-US" sz="2800" kern="0" dirty="0" smtClean="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rPr>
              <a:t>National Cancer Institute Enterprise Vocabulary Services (NCI EVS) </a:t>
            </a:r>
            <a:r>
              <a:rPr lang="en-US" sz="2800" kern="0" dirty="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rPr>
              <a:t>terminology experts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en-US" sz="1050" kern="0" dirty="0">
              <a:solidFill>
                <a:srgbClr val="0070C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2800" kern="0" dirty="0">
                <a:latin typeface="+mn-lt"/>
                <a:ea typeface="ＭＳ Ｐゴシック" charset="-128"/>
                <a:cs typeface="ＭＳ Ｐゴシック" charset="-128"/>
              </a:rPr>
              <a:t>Parse out unnecessary data elements; focus on those that are clinically specific and relevant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5E1DAD0B-B45E-4222-A0B2-11A62FFCA7DC}" type="slidenum">
              <a:rPr lang="en-US" smtClean="0">
                <a:latin typeface="Arial" pitchFamily="34" charset="0"/>
                <a:ea typeface="MS PGothic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2771" name="Title 6"/>
          <p:cNvSpPr>
            <a:spLocks noGrp="1"/>
          </p:cNvSpPr>
          <p:nvPr>
            <p:ph type="title"/>
          </p:nvPr>
        </p:nvSpPr>
        <p:spPr>
          <a:xfrm>
            <a:off x="146050" y="147638"/>
            <a:ext cx="8616950" cy="1147762"/>
          </a:xfrm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rgbClr val="C0504D"/>
                </a:solidFill>
                <a:ea typeface="ＭＳ Ｐゴシック" charset="-128"/>
              </a:rPr>
              <a:t>CDISC Disease Area Standards Development </a:t>
            </a:r>
            <a:r>
              <a:rPr lang="en-US" sz="3100" b="1" dirty="0" smtClean="0">
                <a:solidFill>
                  <a:srgbClr val="C0504D"/>
                </a:solidFill>
                <a:ea typeface="ＭＳ Ｐゴシック" charset="-128"/>
              </a:rPr>
              <a:t>Methodology</a:t>
            </a:r>
            <a:endParaRPr lang="en-US" sz="3100" b="1" dirty="0" smtClean="0">
              <a:solidFill>
                <a:srgbClr val="C0504D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524000"/>
            <a:ext cx="8382000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7"/>
              <a:defRPr/>
            </a:pPr>
            <a:r>
              <a:rPr lang="en-US" sz="2800" kern="0" dirty="0">
                <a:latin typeface="+mn-lt"/>
                <a:ea typeface="ＭＳ Ｐゴシック" charset="-128"/>
                <a:cs typeface="ＭＳ Ｐゴシック" charset="-128"/>
              </a:rPr>
              <a:t>Develop and finalize draft set of data elements, clinical definitions and controlled terminology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7"/>
              <a:defRPr/>
            </a:pPr>
            <a:endParaRPr lang="en-US" sz="1050" kern="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7"/>
              <a:defRPr/>
            </a:pPr>
            <a:r>
              <a:rPr lang="en-US" sz="2800" kern="0" dirty="0">
                <a:latin typeface="+mn-lt"/>
                <a:ea typeface="ＭＳ Ｐゴシック" charset="-128"/>
                <a:cs typeface="ＭＳ Ｐゴシック" charset="-128"/>
              </a:rPr>
              <a:t>Align with CDISC standards and develop any new CDISC products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7"/>
              <a:defRPr/>
            </a:pPr>
            <a:endParaRPr lang="en-US" sz="1050" kern="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7"/>
              <a:defRPr/>
            </a:pPr>
            <a:r>
              <a:rPr lang="en-US" sz="2800" kern="0" dirty="0">
                <a:latin typeface="+mn-lt"/>
                <a:ea typeface="ＭＳ Ｐゴシック" charset="-128"/>
                <a:cs typeface="ＭＳ Ｐゴシック" charset="-128"/>
              </a:rPr>
              <a:t>Release draft Therapeutic Area standard for global public review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7"/>
              <a:defRPr/>
            </a:pPr>
            <a:endParaRPr lang="en-US" sz="1050" i="1" kern="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7"/>
              <a:defRPr/>
            </a:pPr>
            <a:r>
              <a:rPr lang="en-US" sz="2800" kern="0" dirty="0">
                <a:latin typeface="+mn-lt"/>
                <a:ea typeface="ＭＳ Ｐゴシック" charset="-128"/>
                <a:cs typeface="ＭＳ Ｐゴシック" charset="-128"/>
              </a:rPr>
              <a:t>Address public comments and release final Therapeutic Area standard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7"/>
              <a:defRPr/>
            </a:pPr>
            <a:endParaRPr lang="en-US" sz="1050" kern="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7"/>
              <a:defRPr/>
            </a:pPr>
            <a:r>
              <a:rPr lang="en-US" sz="2800" kern="0" dirty="0">
                <a:latin typeface="+mn-lt"/>
                <a:ea typeface="ＭＳ Ｐゴシック" charset="-128"/>
                <a:cs typeface="ＭＳ Ｐゴシック" charset="-128"/>
              </a:rPr>
              <a:t>Load new standard into electronic environment for access, download and implementation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b="1" dirty="0" smtClean="0">
                <a:solidFill>
                  <a:srgbClr val="C0504D"/>
                </a:solidFill>
              </a:rPr>
              <a:t>Project Timelines</a:t>
            </a:r>
            <a:endParaRPr lang="en-US" b="1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July-Sept		</a:t>
            </a:r>
            <a:r>
              <a:rPr lang="en-US" sz="2400" dirty="0" smtClean="0"/>
              <a:t>WG </a:t>
            </a:r>
            <a:r>
              <a:rPr lang="en-US" sz="2400" kern="0" dirty="0">
                <a:ea typeface="ＭＳ Ｐゴシック" charset="-128"/>
                <a:cs typeface="ＭＳ Ｐゴシック" charset="-128"/>
              </a:rPr>
              <a:t>Parse out unnecessary data </a:t>
            </a:r>
            <a:r>
              <a:rPr lang="en-US" sz="2400" kern="0" dirty="0" smtClean="0">
                <a:ea typeface="ＭＳ Ｐゴシック" charset="-128"/>
                <a:cs typeface="ＭＳ Ｐゴシック" charset="-128"/>
              </a:rPr>
              <a:t>elements				and develop/finalize </a:t>
            </a:r>
            <a:r>
              <a:rPr lang="en-US" sz="2400" kern="0" dirty="0">
                <a:ea typeface="ＭＳ Ｐゴシック" charset="-128"/>
                <a:cs typeface="ＭＳ Ｐゴシック" charset="-128"/>
              </a:rPr>
              <a:t>draft set of data </a:t>
            </a:r>
            <a:r>
              <a:rPr lang="en-US" sz="2400" kern="0" dirty="0" smtClean="0">
                <a:ea typeface="ＭＳ Ｐゴシック" charset="-128"/>
                <a:cs typeface="ＭＳ Ｐゴシック" charset="-128"/>
              </a:rPr>
              <a:t>					elements</a:t>
            </a:r>
            <a:r>
              <a:rPr lang="en-US" sz="2400" kern="0" dirty="0">
                <a:ea typeface="ＭＳ Ｐゴシック" charset="-128"/>
                <a:cs typeface="ＭＳ Ｐゴシック" charset="-128"/>
              </a:rPr>
              <a:t>, clinical definitions and controlled </a:t>
            </a:r>
            <a:r>
              <a:rPr lang="en-US" sz="2400" kern="0" dirty="0" smtClean="0">
                <a:ea typeface="ＭＳ Ｐゴシック" charset="-128"/>
                <a:cs typeface="ＭＳ Ｐゴシック" charset="-128"/>
              </a:rPr>
              <a:t>				terminology</a:t>
            </a:r>
            <a:endParaRPr lang="en-US" sz="2400" kern="0" dirty="0">
              <a:ea typeface="ＭＳ Ｐゴシック" charset="-128"/>
              <a:cs typeface="ＭＳ Ｐゴシック" charset="-128"/>
            </a:endParaRPr>
          </a:p>
          <a:p>
            <a:r>
              <a:rPr lang="en-US" dirty="0" smtClean="0"/>
              <a:t>Oct-Nov 		</a:t>
            </a:r>
            <a:r>
              <a:rPr lang="en-US" sz="2400" kern="0" dirty="0">
                <a:ea typeface="ＭＳ Ｐゴシック" charset="-128"/>
                <a:cs typeface="ＭＳ Ｐゴシック" charset="-128"/>
              </a:rPr>
              <a:t>Align with CDISC standards and develop </a:t>
            </a:r>
            <a:r>
              <a:rPr lang="en-US" sz="2400" kern="0" dirty="0" smtClean="0">
                <a:ea typeface="ＭＳ Ｐゴシック" charset="-128"/>
                <a:cs typeface="ＭＳ Ｐゴシック" charset="-128"/>
              </a:rPr>
              <a:t> 				CDISC </a:t>
            </a:r>
            <a:r>
              <a:rPr lang="en-US" sz="2400" kern="0" dirty="0">
                <a:ea typeface="ＭＳ Ｐゴシック" charset="-128"/>
                <a:cs typeface="ＭＳ Ｐゴシック" charset="-128"/>
              </a:rPr>
              <a:t>products</a:t>
            </a:r>
          </a:p>
          <a:p>
            <a:r>
              <a:rPr lang="en-US" dirty="0" smtClean="0"/>
              <a:t>Dec		</a:t>
            </a:r>
            <a:r>
              <a:rPr lang="en-US" sz="2400" dirty="0" smtClean="0"/>
              <a:t>Public Review of draft Analgesics CDISC 					SDTM data standards</a:t>
            </a:r>
          </a:p>
          <a:p>
            <a:r>
              <a:rPr lang="en-US" dirty="0" smtClean="0"/>
              <a:t>Jan			</a:t>
            </a:r>
            <a:r>
              <a:rPr lang="en-US" sz="2400" dirty="0" smtClean="0"/>
              <a:t>CDISC addresses public comments and updates 				all documentation</a:t>
            </a:r>
          </a:p>
          <a:p>
            <a:r>
              <a:rPr lang="en-US" dirty="0" smtClean="0"/>
              <a:t>Feb			</a:t>
            </a:r>
            <a:r>
              <a:rPr lang="en-US" sz="2400" dirty="0" smtClean="0"/>
              <a:t>Release of STANDARDS WG Analgesic CDISC SDTM 			Data Standard</a:t>
            </a:r>
          </a:p>
          <a:p>
            <a:r>
              <a:rPr lang="en-US" dirty="0" smtClean="0"/>
              <a:t>2Q12		</a:t>
            </a:r>
            <a:r>
              <a:rPr lang="en-US" sz="2400" dirty="0" smtClean="0"/>
              <a:t>STANDARDS Manuscript on the Analgesics 				Standardization Process</a:t>
            </a:r>
            <a:endParaRPr lang="en-US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AF023-9A71-4A07-86A5-EA8128A3440F}" type="slidenum">
              <a:rPr lang="en-US" smtClean="0">
                <a:latin typeface="Arial" pitchFamily="34" charset="0"/>
                <a:ea typeface="MS PGothic" pitchFamily="34" charset="-128"/>
              </a:rPr>
              <a:pPr>
                <a:defRPr/>
              </a:pPr>
              <a:t>25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6750"/>
            <a:ext cx="9144000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352800" y="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Thank You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2DE96D86-B040-442B-8B7E-FE209356EE60}" type="slidenum">
              <a:rPr lang="en-US" smtClean="0">
                <a:latin typeface="Arial" pitchFamily="34" charset="0"/>
                <a:ea typeface="MS PGothic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3555" name="Title 6"/>
          <p:cNvSpPr>
            <a:spLocks noGrp="1"/>
          </p:cNvSpPr>
          <p:nvPr>
            <p:ph type="title"/>
          </p:nvPr>
        </p:nvSpPr>
        <p:spPr>
          <a:xfrm>
            <a:off x="263525" y="131763"/>
            <a:ext cx="8616950" cy="1147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are the Standards needed for?</a:t>
            </a:r>
          </a:p>
        </p:txBody>
      </p:sp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685800" y="14620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/>
              <a:t>Data Collection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200" dirty="0"/>
              <a:t>Research Case Report Forms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200" dirty="0"/>
              <a:t>EHR (</a:t>
            </a:r>
            <a:r>
              <a:rPr lang="en-US" sz="2200" dirty="0" smtClean="0"/>
              <a:t>Electronic Healthcare Records)implementation</a:t>
            </a:r>
            <a:endParaRPr lang="en-US" sz="2200" dirty="0"/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/>
              <a:t>Data Exchange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200" dirty="0"/>
              <a:t>Clinical trial sponsor to FDA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200" dirty="0"/>
              <a:t>EHR to EHR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200" dirty="0"/>
              <a:t>EHR to outcomes registry or clinical trial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/>
              <a:t>Data Aggregation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200" dirty="0"/>
              <a:t>FDA Data Warehouse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200" dirty="0"/>
              <a:t>Comparative Effectiveness Research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None/>
            </a:pPr>
            <a:endParaRPr lang="en-US" sz="2800" dirty="0"/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6397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008060"/>
              </p:ext>
            </p:extLst>
          </p:nvPr>
        </p:nvGraphicFramePr>
        <p:xfrm>
          <a:off x="1981200" y="1243014"/>
          <a:ext cx="4419600" cy="372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Worksheet" showAsIcon="1" r:id="rId3" imgW="914400" imgH="771480" progId="Excel.Sheet.12">
                  <p:embed/>
                </p:oleObj>
              </mc:Choice>
              <mc:Fallback>
                <p:oleObj name="Worksheet" showAsIcon="1" r:id="rId3" imgW="914400" imgH="771480" progId="Excel.Shee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243014"/>
                        <a:ext cx="4419600" cy="3729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336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/>
              <a:t>Understanding the Data Elements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dirty="0">
                <a:solidFill>
                  <a:srgbClr val="FF0000"/>
                </a:solidFill>
              </a:rPr>
              <a:t>Company </a:t>
            </a:r>
            <a:r>
              <a:rPr lang="en-US" sz="2000" b="1" dirty="0" smtClean="0">
                <a:solidFill>
                  <a:srgbClr val="FF0000"/>
                </a:solidFill>
              </a:rPr>
              <a:t>1:</a:t>
            </a:r>
            <a:r>
              <a:rPr lang="en-US" sz="2000" b="1" dirty="0" smtClean="0"/>
              <a:t> </a:t>
            </a:r>
            <a:r>
              <a:rPr lang="en-US" sz="2000" b="1" dirty="0"/>
              <a:t>Pain Intensity </a:t>
            </a:r>
            <a:r>
              <a:rPr lang="en-US" sz="2000" b="1" dirty="0" smtClean="0"/>
              <a:t>Assessment</a:t>
            </a:r>
          </a:p>
          <a:p>
            <a:pPr algn="ctr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0=None</a:t>
            </a:r>
            <a:r>
              <a:rPr lang="en-US" sz="2000" b="1" dirty="0">
                <a:solidFill>
                  <a:srgbClr val="0070C0"/>
                </a:solidFill>
              </a:rPr>
              <a:t>	1=Mild	</a:t>
            </a:r>
            <a:r>
              <a:rPr lang="en-US" sz="2000" b="1" dirty="0" smtClean="0">
                <a:solidFill>
                  <a:srgbClr val="0070C0"/>
                </a:solidFill>
              </a:rPr>
              <a:t>2-Moderate   3-Severe	</a:t>
            </a:r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r>
              <a:rPr lang="en-US" sz="2000" b="1" dirty="0">
                <a:solidFill>
                  <a:srgbClr val="FF0000"/>
                </a:solidFill>
              </a:rPr>
              <a:t>Company </a:t>
            </a:r>
            <a:r>
              <a:rPr lang="en-US" sz="2000" b="1" dirty="0" smtClean="0">
                <a:solidFill>
                  <a:srgbClr val="FF0000"/>
                </a:solidFill>
              </a:rPr>
              <a:t>2:</a:t>
            </a:r>
            <a:r>
              <a:rPr lang="en-US" sz="2000" b="1" dirty="0" smtClean="0"/>
              <a:t> </a:t>
            </a:r>
            <a:r>
              <a:rPr lang="en-US" sz="2000" b="1" dirty="0"/>
              <a:t>Pain </a:t>
            </a:r>
            <a:r>
              <a:rPr lang="en-US" sz="2000" b="1" dirty="0" smtClean="0"/>
              <a:t>Intensity</a:t>
            </a:r>
            <a:endParaRPr lang="en-US" sz="2000" b="1" dirty="0"/>
          </a:p>
          <a:p>
            <a:pPr algn="ctr">
              <a:buNone/>
            </a:pPr>
            <a:r>
              <a:rPr lang="en-US" sz="2000" b="1" dirty="0">
                <a:solidFill>
                  <a:srgbClr val="0070C0"/>
                </a:solidFill>
              </a:rPr>
              <a:t>0=None	1=Mild	2-Moderate   3-Severe</a:t>
            </a:r>
            <a:endParaRPr lang="en-US" sz="2000" b="1" dirty="0" smtClean="0"/>
          </a:p>
          <a:p>
            <a:pPr algn="ctr">
              <a:buNone/>
            </a:pPr>
            <a:endParaRPr lang="en-US" sz="2000" b="1" dirty="0"/>
          </a:p>
          <a:p>
            <a:pPr algn="ctr">
              <a:buNone/>
            </a:pPr>
            <a:r>
              <a:rPr lang="en-US" sz="2000" b="1" dirty="0">
                <a:solidFill>
                  <a:srgbClr val="FF0000"/>
                </a:solidFill>
              </a:rPr>
              <a:t>Company </a:t>
            </a:r>
            <a:r>
              <a:rPr lang="en-US" sz="2000" b="1" dirty="0" smtClean="0">
                <a:solidFill>
                  <a:srgbClr val="FF0000"/>
                </a:solidFill>
              </a:rPr>
              <a:t>3:</a:t>
            </a:r>
            <a:r>
              <a:rPr lang="en-US" sz="2000" b="1" dirty="0" smtClean="0"/>
              <a:t> </a:t>
            </a:r>
            <a:r>
              <a:rPr lang="en-US" sz="2000" b="1" dirty="0"/>
              <a:t>Pain Assessment</a:t>
            </a:r>
          </a:p>
          <a:p>
            <a:pPr algn="ctr">
              <a:buNone/>
            </a:pPr>
            <a:r>
              <a:rPr lang="en-US" sz="2000" b="1" dirty="0">
                <a:solidFill>
                  <a:srgbClr val="0070C0"/>
                </a:solidFill>
              </a:rPr>
              <a:t>0=None	1=Mild	2-Moderate   3-Severe</a:t>
            </a:r>
            <a:endParaRPr lang="en-US" sz="2000" b="1" dirty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r>
              <a:rPr lang="en-US" sz="2000" b="1" dirty="0">
                <a:solidFill>
                  <a:srgbClr val="FF0000"/>
                </a:solidFill>
              </a:rPr>
              <a:t>Company </a:t>
            </a:r>
            <a:r>
              <a:rPr lang="en-US" sz="2000" b="1" dirty="0" smtClean="0">
                <a:solidFill>
                  <a:srgbClr val="FF0000"/>
                </a:solidFill>
              </a:rPr>
              <a:t>4:</a:t>
            </a:r>
            <a:r>
              <a:rPr lang="en-US" sz="2000" b="1" dirty="0" smtClean="0"/>
              <a:t> </a:t>
            </a:r>
            <a:r>
              <a:rPr lang="en-US" sz="2000" b="1" dirty="0"/>
              <a:t>Maximum Pain </a:t>
            </a:r>
            <a:r>
              <a:rPr lang="en-US" sz="2000" b="1" dirty="0" smtClean="0"/>
              <a:t>Intensity</a:t>
            </a:r>
          </a:p>
          <a:p>
            <a:pPr algn="ctr">
              <a:buNone/>
            </a:pPr>
            <a:r>
              <a:rPr lang="en-US" sz="2000" b="1" dirty="0">
                <a:solidFill>
                  <a:srgbClr val="0070C0"/>
                </a:solidFill>
              </a:rPr>
              <a:t>0=None	1=Mild	2-Moderate   </a:t>
            </a:r>
            <a:r>
              <a:rPr lang="en-US" sz="2000" b="1" dirty="0" smtClean="0">
                <a:solidFill>
                  <a:srgbClr val="0070C0"/>
                </a:solidFill>
              </a:rPr>
              <a:t>3-Severe</a:t>
            </a:r>
          </a:p>
          <a:p>
            <a:pPr algn="ctr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algn="ctr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9508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4AD22AAA-CB52-4D52-A850-905F7EB1C2EA}" type="slidenum">
              <a:rPr lang="en-US" smtClean="0">
                <a:latin typeface="Arial" pitchFamily="34" charset="0"/>
                <a:ea typeface="MS PGothic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5603" name="Title 6"/>
          <p:cNvSpPr>
            <a:spLocks noGrp="1"/>
          </p:cNvSpPr>
          <p:nvPr>
            <p:ph type="title"/>
          </p:nvPr>
        </p:nvSpPr>
        <p:spPr>
          <a:xfrm>
            <a:off x="152400" y="131763"/>
            <a:ext cx="8616950" cy="935037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"</a:t>
            </a:r>
            <a:r>
              <a:rPr lang="en-US" sz="2800" b="1" dirty="0" smtClean="0">
                <a:solidFill>
                  <a:schemeClr val="accent2"/>
                </a:solidFill>
              </a:rPr>
              <a:t>ST</a:t>
            </a:r>
            <a:r>
              <a:rPr lang="en-US" sz="2800" dirty="0" smtClean="0">
                <a:solidFill>
                  <a:schemeClr val="accent2"/>
                </a:solidFill>
              </a:rPr>
              <a:t>andardized </a:t>
            </a:r>
            <a:r>
              <a:rPr lang="en-US" sz="2800" b="1" dirty="0" smtClean="0">
                <a:solidFill>
                  <a:schemeClr val="accent2"/>
                </a:solidFill>
              </a:rPr>
              <a:t>AN</a:t>
            </a:r>
            <a:r>
              <a:rPr lang="en-US" sz="2800" dirty="0" smtClean="0">
                <a:solidFill>
                  <a:schemeClr val="accent2"/>
                </a:solidFill>
              </a:rPr>
              <a:t>algesic </a:t>
            </a:r>
            <a:r>
              <a:rPr lang="en-US" sz="2800" b="1" dirty="0" smtClean="0">
                <a:solidFill>
                  <a:schemeClr val="accent2"/>
                </a:solidFill>
              </a:rPr>
              <a:t>DA</a:t>
            </a:r>
            <a:r>
              <a:rPr lang="en-US" sz="2800" dirty="0" smtClean="0">
                <a:solidFill>
                  <a:schemeClr val="accent2"/>
                </a:solidFill>
              </a:rPr>
              <a:t>tabase for </a:t>
            </a:r>
            <a:r>
              <a:rPr lang="en-US" sz="2800" b="1" dirty="0" smtClean="0">
                <a:solidFill>
                  <a:schemeClr val="accent2"/>
                </a:solidFill>
              </a:rPr>
              <a:t>R</a:t>
            </a:r>
            <a:r>
              <a:rPr lang="en-US" sz="2800" dirty="0" smtClean="0">
                <a:solidFill>
                  <a:schemeClr val="accent2"/>
                </a:solidFill>
              </a:rPr>
              <a:t>esearch, </a:t>
            </a:r>
            <a:r>
              <a:rPr lang="en-US" sz="2800" b="1" dirty="0" smtClean="0">
                <a:solidFill>
                  <a:schemeClr val="accent2"/>
                </a:solidFill>
              </a:rPr>
              <a:t>D</a:t>
            </a:r>
            <a:r>
              <a:rPr lang="en-US" sz="2800" dirty="0" smtClean="0">
                <a:solidFill>
                  <a:schemeClr val="accent2"/>
                </a:solidFill>
              </a:rPr>
              <a:t>iscovery, and </a:t>
            </a:r>
            <a:r>
              <a:rPr lang="en-US" sz="2800" b="1" dirty="0" smtClean="0">
                <a:solidFill>
                  <a:schemeClr val="accent2"/>
                </a:solidFill>
              </a:rPr>
              <a:t>S</a:t>
            </a:r>
            <a:r>
              <a:rPr lang="en-US" sz="2800" dirty="0" smtClean="0">
                <a:solidFill>
                  <a:schemeClr val="accent2"/>
                </a:solidFill>
              </a:rPr>
              <a:t>ubmissions" (</a:t>
            </a:r>
            <a:r>
              <a:rPr lang="en-US" sz="2800" b="1" dirty="0" smtClean="0">
                <a:solidFill>
                  <a:schemeClr val="accent2"/>
                </a:solidFill>
              </a:rPr>
              <a:t>STANDARDS</a:t>
            </a:r>
            <a:r>
              <a:rPr lang="en-US" sz="2800" dirty="0" smtClean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838200" y="1371599"/>
            <a:ext cx="7543800" cy="350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chemeClr val="tx1"/>
              </a:buClr>
            </a:pPr>
            <a:r>
              <a:rPr lang="en-US" sz="2400" b="1" i="1" dirty="0" smtClean="0"/>
              <a:t>Objective</a:t>
            </a:r>
            <a:r>
              <a:rPr lang="en-US" sz="2000" b="1" i="1" dirty="0" smtClean="0"/>
              <a:t>: </a:t>
            </a:r>
            <a:r>
              <a:rPr lang="en-US" sz="2000" i="1" dirty="0" smtClean="0"/>
              <a:t>to provide a standard / process template  for clinical trials in Analgesia, which will allow for a unified transformation of data from a variety of different sources :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</a:pPr>
            <a:endParaRPr lang="en-US" sz="2000" b="1" dirty="0" smtClean="0"/>
          </a:p>
          <a:p>
            <a:pPr lvl="1">
              <a:spcBef>
                <a:spcPct val="20000"/>
              </a:spcBef>
              <a:buClr>
                <a:schemeClr val="tx1"/>
              </a:buClr>
            </a:pPr>
            <a:r>
              <a:rPr lang="en-US" sz="2000" b="1" dirty="0" smtClean="0"/>
              <a:t> 1) enable pooled analyses of data from analgesic trials that have already been submitted to FDA, and 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</a:pPr>
            <a:endParaRPr lang="en-US" sz="2000" b="1" dirty="0" smtClean="0"/>
          </a:p>
          <a:p>
            <a:pPr lvl="1">
              <a:spcBef>
                <a:spcPct val="20000"/>
              </a:spcBef>
              <a:buClr>
                <a:schemeClr val="tx1"/>
              </a:buClr>
            </a:pPr>
            <a:r>
              <a:rPr lang="en-US" sz="2000" b="1" dirty="0" smtClean="0"/>
              <a:t>2) provide a recommended database format for the preparation and submission of future analgesic trials 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</a:pPr>
            <a:endParaRPr lang="en-US" dirty="0" smtClean="0"/>
          </a:p>
        </p:txBody>
      </p:sp>
      <p:pic>
        <p:nvPicPr>
          <p:cNvPr id="1100" name="Picture 76" descr="ACTION logo with T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60329"/>
            <a:ext cx="21621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E4B1FF1D-4DA4-4D9B-9F11-18D2AD83AFF2}" type="slidenum">
              <a:rPr lang="en-US" smtClean="0">
                <a:latin typeface="Arial" pitchFamily="34" charset="0"/>
                <a:ea typeface="MS PGothic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6627" name="Title 6"/>
          <p:cNvSpPr>
            <a:spLocks noGrp="1"/>
          </p:cNvSpPr>
          <p:nvPr>
            <p:ph type="title"/>
          </p:nvPr>
        </p:nvSpPr>
        <p:spPr>
          <a:xfrm>
            <a:off x="152400" y="131763"/>
            <a:ext cx="8616950" cy="1147762"/>
          </a:xfrm>
        </p:spPr>
        <p:txBody>
          <a:bodyPr/>
          <a:lstStyle/>
          <a:p>
            <a:r>
              <a:rPr lang="en-US" sz="2800" dirty="0" smtClean="0"/>
              <a:t>Data Element – Pain Measurements</a:t>
            </a:r>
          </a:p>
        </p:txBody>
      </p:sp>
      <p:graphicFrame>
        <p:nvGraphicFramePr>
          <p:cNvPr id="9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775818"/>
              </p:ext>
            </p:extLst>
          </p:nvPr>
        </p:nvGraphicFramePr>
        <p:xfrm>
          <a:off x="381000" y="1524000"/>
          <a:ext cx="8305800" cy="4492625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5222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Data Element Name: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Pain Intensity Scale (4 Point)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30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Clinical Definition: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Indicate the intensity of pain that a patient has experienced based on the condition being treated.  This can include: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 TBD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2. ……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Valid Values: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0=None 1=Mild  2=Moderate  3=Severe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636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A110FC5C-C4A7-4A4D-B987-07240161C603}" type="slidenum">
              <a:rPr lang="en-US" smtClean="0">
                <a:latin typeface="Arial" pitchFamily="34" charset="0"/>
                <a:ea typeface="MS PGothic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4819" name="Title 6"/>
          <p:cNvSpPr>
            <a:spLocks noGrp="1"/>
          </p:cNvSpPr>
          <p:nvPr>
            <p:ph type="title"/>
          </p:nvPr>
        </p:nvSpPr>
        <p:spPr>
          <a:xfrm>
            <a:off x="152400" y="131763"/>
            <a:ext cx="8616950" cy="1147762"/>
          </a:xfrm>
        </p:spPr>
        <p:txBody>
          <a:bodyPr/>
          <a:lstStyle/>
          <a:p>
            <a:r>
              <a:rPr lang="en-US" sz="2800" dirty="0" smtClean="0"/>
              <a:t>CDISC Terminology Alignment</a:t>
            </a:r>
          </a:p>
        </p:txBody>
      </p:sp>
      <p:pic>
        <p:nvPicPr>
          <p:cNvPr id="34820" name="Picture 12" descr="N I H logo - link to the National Institutes of Heal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5038725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281113" y="1841500"/>
            <a:ext cx="6948487" cy="3733800"/>
            <a:chOff x="1662113" y="1981200"/>
            <a:chExt cx="6948487" cy="3733800"/>
          </a:xfrm>
        </p:grpSpPr>
        <p:pic>
          <p:nvPicPr>
            <p:cNvPr id="34828" name="Picture 4" descr="National Cancer Institut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88000" y="1981200"/>
              <a:ext cx="1143000" cy="747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4829" name="Object 3"/>
            <p:cNvGraphicFramePr>
              <a:graphicFrameLocks noChangeAspect="1"/>
            </p:cNvGraphicFramePr>
            <p:nvPr/>
          </p:nvGraphicFramePr>
          <p:xfrm>
            <a:off x="1662113" y="4419600"/>
            <a:ext cx="1508125" cy="760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26" name="Bitmap Image" r:id="rId7" imgW="1724266" imgH="866896" progId="PBrush">
                    <p:embed/>
                  </p:oleObj>
                </mc:Choice>
                <mc:Fallback>
                  <p:oleObj name="Bitmap Image" r:id="rId7" imgW="1724266" imgH="866896" progId="PBrush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2113" y="4419600"/>
                          <a:ext cx="1508125" cy="760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bg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3148013" y="3105150"/>
              <a:ext cx="1028700" cy="476250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stealth" w="med" len="med"/>
              <a:tailEnd type="stealth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 flipV="1">
              <a:off x="6186488" y="4737100"/>
              <a:ext cx="11112" cy="442913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/>
              <a:tailEnd type="stealth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 flipV="1">
              <a:off x="2347913" y="3209925"/>
              <a:ext cx="0" cy="99060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 type="stealth" w="med" len="med"/>
              <a:tailEnd type="stealth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5594350" y="4041775"/>
              <a:ext cx="688975" cy="0"/>
            </a:xfrm>
            <a:prstGeom prst="line">
              <a:avLst/>
            </a:prstGeom>
            <a:noFill/>
            <a:ln w="12700">
              <a:solidFill>
                <a:srgbClr val="CCECFF"/>
              </a:solidFill>
              <a:round/>
              <a:headEnd type="stealth" w="med" len="med"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pic>
          <p:nvPicPr>
            <p:cNvPr id="34834" name="Picture 10" descr="EVSbookTiny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25938" y="3352800"/>
              <a:ext cx="2438400" cy="96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5" name="Line 11"/>
            <p:cNvSpPr>
              <a:spLocks noChangeShapeType="1"/>
            </p:cNvSpPr>
            <p:nvPr/>
          </p:nvSpPr>
          <p:spPr bwMode="auto">
            <a:xfrm flipV="1">
              <a:off x="3186113" y="4133850"/>
              <a:ext cx="990600" cy="457200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 flipV="1">
              <a:off x="6197600" y="2895600"/>
              <a:ext cx="0" cy="539750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stealth" w="med" len="med"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34837" name="Text Box 14"/>
            <p:cNvSpPr txBox="1">
              <a:spLocks noChangeArrowheads="1"/>
            </p:cNvSpPr>
            <p:nvPr/>
          </p:nvSpPr>
          <p:spPr bwMode="auto">
            <a:xfrm>
              <a:off x="4489810" y="4248090"/>
              <a:ext cx="207941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u="sng" dirty="0">
                  <a:solidFill>
                    <a:srgbClr val="111111"/>
                  </a:solidFill>
                  <a:latin typeface="Tahoma" pitchFamily="34" charset="0"/>
                </a:rPr>
                <a:t>NCI Thesaurus</a:t>
              </a: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6919913" y="2133600"/>
              <a:ext cx="1690687" cy="3581400"/>
              <a:chOff x="4128" y="1152"/>
              <a:chExt cx="1065" cy="2256"/>
            </a:xfrm>
          </p:grpSpPr>
          <p:sp>
            <p:nvSpPr>
              <p:cNvPr id="34839" name="Text Box 16"/>
              <p:cNvSpPr txBox="1">
                <a:spLocks noChangeArrowheads="1"/>
              </p:cNvSpPr>
              <p:nvPr/>
            </p:nvSpPr>
            <p:spPr bwMode="auto">
              <a:xfrm>
                <a:off x="4368" y="1152"/>
                <a:ext cx="825" cy="2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i="1" dirty="0">
                    <a:latin typeface="Tahoma" pitchFamily="34" charset="0"/>
                  </a:rPr>
                  <a:t>LOINC</a:t>
                </a:r>
              </a:p>
              <a:p>
                <a:pPr algn="ctr"/>
                <a:endParaRPr lang="en-US" sz="800" i="1" dirty="0">
                  <a:latin typeface="Tahoma" pitchFamily="34" charset="0"/>
                </a:endParaRPr>
              </a:p>
              <a:p>
                <a:pPr algn="ctr"/>
                <a:r>
                  <a:rPr lang="en-US" sz="1600" i="1" dirty="0">
                    <a:latin typeface="Tahoma" pitchFamily="34" charset="0"/>
                  </a:rPr>
                  <a:t>SNOMED</a:t>
                </a:r>
              </a:p>
              <a:p>
                <a:pPr algn="ctr"/>
                <a:endParaRPr lang="en-US" sz="800" b="1" i="1" dirty="0">
                  <a:latin typeface="Tahoma" pitchFamily="34" charset="0"/>
                </a:endParaRPr>
              </a:p>
              <a:p>
                <a:pPr algn="ctr"/>
                <a:r>
                  <a:rPr lang="en-US" sz="1600" i="1" dirty="0">
                    <a:latin typeface="Tahoma" pitchFamily="34" charset="0"/>
                  </a:rPr>
                  <a:t>MedDRA</a:t>
                </a:r>
              </a:p>
              <a:p>
                <a:pPr algn="ctr"/>
                <a:endParaRPr lang="en-US" sz="800" i="1" dirty="0">
                  <a:latin typeface="Tahoma" pitchFamily="34" charset="0"/>
                </a:endParaRPr>
              </a:p>
              <a:p>
                <a:pPr algn="ctr"/>
                <a:r>
                  <a:rPr lang="en-US" sz="1600" i="1" dirty="0">
                    <a:latin typeface="Tahoma" pitchFamily="34" charset="0"/>
                  </a:rPr>
                  <a:t>MeSH</a:t>
                </a:r>
              </a:p>
              <a:p>
                <a:pPr algn="ctr"/>
                <a:endParaRPr lang="en-US" sz="800" i="1" dirty="0">
                  <a:latin typeface="Tahoma" pitchFamily="34" charset="0"/>
                </a:endParaRPr>
              </a:p>
              <a:p>
                <a:pPr algn="ctr"/>
                <a:r>
                  <a:rPr lang="en-US" sz="1600" i="1" dirty="0">
                    <a:latin typeface="Tahoma" pitchFamily="34" charset="0"/>
                  </a:rPr>
                  <a:t>ICD’s</a:t>
                </a:r>
              </a:p>
              <a:p>
                <a:pPr algn="ctr"/>
                <a:endParaRPr lang="en-US" sz="500" dirty="0">
                  <a:latin typeface="Tahoma" pitchFamily="34" charset="0"/>
                </a:endParaRPr>
              </a:p>
              <a:p>
                <a:pPr algn="ctr"/>
                <a:r>
                  <a:rPr lang="en-US" sz="1600" dirty="0">
                    <a:latin typeface="Tahoma" pitchFamily="34" charset="0"/>
                  </a:rPr>
                  <a:t>.</a:t>
                </a:r>
              </a:p>
              <a:p>
                <a:pPr algn="ctr"/>
                <a:r>
                  <a:rPr lang="en-US" sz="1600" dirty="0">
                    <a:latin typeface="Tahoma" pitchFamily="34" charset="0"/>
                  </a:rPr>
                  <a:t>.</a:t>
                </a:r>
              </a:p>
              <a:p>
                <a:pPr algn="ctr"/>
                <a:r>
                  <a:rPr lang="en-US" sz="1600" dirty="0">
                    <a:latin typeface="Tahoma" pitchFamily="34" charset="0"/>
                  </a:rPr>
                  <a:t>.</a:t>
                </a:r>
              </a:p>
              <a:p>
                <a:pPr algn="ctr"/>
                <a:endParaRPr lang="en-US" sz="1000" dirty="0">
                  <a:latin typeface="Tahoma" pitchFamily="34" charset="0"/>
                </a:endParaRPr>
              </a:p>
              <a:p>
                <a:pPr algn="ctr"/>
                <a:r>
                  <a:rPr lang="en-US" sz="1600" dirty="0">
                    <a:latin typeface="Tahoma" pitchFamily="34" charset="0"/>
                  </a:rPr>
                  <a:t>76+</a:t>
                </a:r>
              </a:p>
              <a:p>
                <a:pPr algn="ctr"/>
                <a:r>
                  <a:rPr lang="en-US" sz="1600" dirty="0">
                    <a:latin typeface="Tahoma" pitchFamily="34" charset="0"/>
                  </a:rPr>
                  <a:t>Controlled</a:t>
                </a:r>
              </a:p>
              <a:p>
                <a:pPr algn="ctr"/>
                <a:r>
                  <a:rPr lang="en-US" sz="1600" dirty="0">
                    <a:latin typeface="Tahoma" pitchFamily="34" charset="0"/>
                  </a:rPr>
                  <a:t>Vocabularies</a:t>
                </a:r>
              </a:p>
            </p:txBody>
          </p:sp>
          <p:sp>
            <p:nvSpPr>
              <p:cNvPr id="34840" name="AutoShape 17"/>
              <p:cNvSpPr>
                <a:spLocks/>
              </p:cNvSpPr>
              <p:nvPr/>
            </p:nvSpPr>
            <p:spPr bwMode="auto">
              <a:xfrm>
                <a:off x="4128" y="1152"/>
                <a:ext cx="384" cy="2256"/>
              </a:xfrm>
              <a:prstGeom prst="leftBrace">
                <a:avLst>
                  <a:gd name="adj1" fmla="val 55214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34822" name="Text Box 14"/>
          <p:cNvSpPr txBox="1">
            <a:spLocks noChangeArrowheads="1"/>
          </p:cNvSpPr>
          <p:nvPr/>
        </p:nvSpPr>
        <p:spPr bwMode="auto">
          <a:xfrm>
            <a:off x="6584950" y="5651500"/>
            <a:ext cx="2178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 dirty="0">
                <a:solidFill>
                  <a:srgbClr val="111111"/>
                </a:solidFill>
                <a:latin typeface="Tahoma" pitchFamily="34" charset="0"/>
              </a:rPr>
              <a:t>NCI Metathesaurus</a:t>
            </a:r>
          </a:p>
        </p:txBody>
      </p:sp>
      <p:graphicFrame>
        <p:nvGraphicFramePr>
          <p:cNvPr id="34823" name="Object 2"/>
          <p:cNvGraphicFramePr>
            <a:graphicFrameLocks noChangeAspect="1"/>
          </p:cNvGraphicFramePr>
          <p:nvPr/>
        </p:nvGraphicFramePr>
        <p:xfrm>
          <a:off x="825500" y="2006600"/>
          <a:ext cx="2235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7" name="Photo Editor Photo" r:id="rId10" imgW="3104762" imgH="1066667" progId="">
                  <p:embed/>
                </p:oleObj>
              </mc:Choice>
              <mc:Fallback>
                <p:oleObj name="Photo Editor Photo" r:id="rId10" imgW="3104762" imgH="1066667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2006600"/>
                        <a:ext cx="22352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4" name="Picture 11" descr="ISO 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38600" y="1460500"/>
            <a:ext cx="9144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13"/>
          <p:cNvSpPr>
            <a:spLocks noChangeShapeType="1"/>
          </p:cNvSpPr>
          <p:nvPr/>
        </p:nvSpPr>
        <p:spPr bwMode="auto">
          <a:xfrm flipH="1" flipV="1">
            <a:off x="4533900" y="2400300"/>
            <a:ext cx="0" cy="76200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 type="stealth" w="med" len="med"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34826" name="Picture 5" descr="hl7logo_150px_colo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51300" y="5253038"/>
            <a:ext cx="922338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7"/>
          <p:cNvSpPr>
            <a:spLocks noChangeShapeType="1"/>
          </p:cNvSpPr>
          <p:nvPr/>
        </p:nvSpPr>
        <p:spPr bwMode="auto">
          <a:xfrm flipH="1" flipV="1">
            <a:off x="4483100" y="4559300"/>
            <a:ext cx="0" cy="585788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stealth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876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E8C0E269-2B8B-4CE6-AB3B-01552E67D64C}" type="slidenum">
              <a:rPr lang="en-US" smtClean="0">
                <a:latin typeface="Arial" pitchFamily="34" charset="0"/>
                <a:ea typeface="MS PGothic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36867" name="Straight Connector 7"/>
          <p:cNvCxnSpPr>
            <a:cxnSpLocks noChangeShapeType="1"/>
          </p:cNvCxnSpPr>
          <p:nvPr/>
        </p:nvCxnSpPr>
        <p:spPr bwMode="auto">
          <a:xfrm>
            <a:off x="268288" y="1366838"/>
            <a:ext cx="8639175" cy="0"/>
          </a:xfrm>
          <a:prstGeom prst="line">
            <a:avLst/>
          </a:prstGeom>
          <a:noFill/>
          <a:ln w="12700">
            <a:solidFill>
              <a:srgbClr val="003591"/>
            </a:solidFill>
            <a:round/>
            <a:headEnd/>
            <a:tailEnd/>
          </a:ln>
        </p:spPr>
      </p:cxnSp>
      <p:sp>
        <p:nvSpPr>
          <p:cNvPr id="36868" name="Title 6"/>
          <p:cNvSpPr>
            <a:spLocks noGrp="1"/>
          </p:cNvSpPr>
          <p:nvPr>
            <p:ph type="title"/>
          </p:nvPr>
        </p:nvSpPr>
        <p:spPr>
          <a:xfrm>
            <a:off x="152400" y="131763"/>
            <a:ext cx="8616950" cy="11477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504D"/>
                </a:solidFill>
              </a:rPr>
              <a:t>Time</a:t>
            </a:r>
            <a:r>
              <a:rPr lang="en-US" sz="3600" b="1" dirty="0" smtClean="0">
                <a:solidFill>
                  <a:schemeClr val="accent2"/>
                </a:solidFill>
              </a:rPr>
              <a:t>, Money, Value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83439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0377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990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STANDARDS  Working Group Representatives 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219200"/>
            <a:ext cx="6400800" cy="5562600"/>
          </a:xfrm>
        </p:spPr>
        <p:txBody>
          <a:bodyPr>
            <a:normAutofit fontScale="70000" lnSpcReduction="20000"/>
          </a:bodyPr>
          <a:lstStyle/>
          <a:p>
            <a:pPr lvl="0" algn="l"/>
            <a:r>
              <a:rPr lang="en-US" sz="3100" b="1" dirty="0" smtClean="0">
                <a:solidFill>
                  <a:schemeClr val="tx1"/>
                </a:solidFill>
              </a:rPr>
              <a:t>Co-Chairs: </a:t>
            </a:r>
          </a:p>
          <a:p>
            <a:pPr algn="l"/>
            <a:r>
              <a:rPr lang="en-US" sz="2300" b="1" dirty="0">
                <a:solidFill>
                  <a:schemeClr val="tx1"/>
                </a:solidFill>
              </a:rPr>
              <a:t>Rob Allen</a:t>
            </a:r>
            <a:r>
              <a:rPr lang="en-US" sz="2300" dirty="0">
                <a:solidFill>
                  <a:schemeClr val="tx1"/>
                </a:solidFill>
              </a:rPr>
              <a:t>, Independent Pharmaceutical </a:t>
            </a:r>
            <a:r>
              <a:rPr lang="en-US" sz="2300" dirty="0" smtClean="0">
                <a:solidFill>
                  <a:schemeClr val="tx1"/>
                </a:solidFill>
              </a:rPr>
              <a:t>Consultant</a:t>
            </a:r>
            <a:endParaRPr lang="en-US" sz="2300" b="1" dirty="0" smtClean="0">
              <a:solidFill>
                <a:schemeClr val="tx1"/>
              </a:solidFill>
            </a:endParaRPr>
          </a:p>
          <a:p>
            <a:pPr lvl="0" algn="l"/>
            <a:r>
              <a:rPr lang="en-US" sz="2300" b="1" dirty="0" smtClean="0">
                <a:solidFill>
                  <a:schemeClr val="tx1"/>
                </a:solidFill>
              </a:rPr>
              <a:t>Robert Dworkin</a:t>
            </a:r>
            <a:r>
              <a:rPr lang="en-US" sz="2300" dirty="0" smtClean="0">
                <a:solidFill>
                  <a:schemeClr val="tx1"/>
                </a:solidFill>
              </a:rPr>
              <a:t>, Director, ACTION Executive Committee</a:t>
            </a:r>
          </a:p>
          <a:p>
            <a:pPr algn="l"/>
            <a:r>
              <a:rPr lang="en-US" sz="2300" b="1" dirty="0" smtClean="0">
                <a:solidFill>
                  <a:schemeClr val="tx1"/>
                </a:solidFill>
              </a:rPr>
              <a:t>Steve </a:t>
            </a:r>
            <a:r>
              <a:rPr lang="en-US" sz="2300" b="1" dirty="0">
                <a:solidFill>
                  <a:schemeClr val="tx1"/>
                </a:solidFill>
              </a:rPr>
              <a:t>Kopko</a:t>
            </a:r>
            <a:r>
              <a:rPr lang="en-US" sz="2300" dirty="0">
                <a:solidFill>
                  <a:schemeClr val="tx1"/>
                </a:solidFill>
              </a:rPr>
              <a:t>, CDISC Project Manager (PM)</a:t>
            </a:r>
          </a:p>
          <a:p>
            <a:pPr lvl="0" algn="l"/>
            <a:endParaRPr lang="en-US" sz="1900" dirty="0" smtClean="0">
              <a:solidFill>
                <a:schemeClr val="tx1"/>
              </a:solidFill>
            </a:endParaRPr>
          </a:p>
          <a:p>
            <a:pPr lvl="0" algn="l"/>
            <a:r>
              <a:rPr lang="en-US" sz="3100" b="1" dirty="0" smtClean="0">
                <a:solidFill>
                  <a:schemeClr val="tx1"/>
                </a:solidFill>
              </a:rPr>
              <a:t>Members:</a:t>
            </a:r>
          </a:p>
          <a:p>
            <a:pPr lvl="0" algn="l"/>
            <a:r>
              <a:rPr lang="en-US" sz="2300" b="1" dirty="0" smtClean="0">
                <a:solidFill>
                  <a:schemeClr val="tx1"/>
                </a:solidFill>
              </a:rPr>
              <a:t>Dennis Turk</a:t>
            </a:r>
            <a:r>
              <a:rPr lang="en-US" sz="2300" dirty="0" smtClean="0">
                <a:solidFill>
                  <a:schemeClr val="tx1"/>
                </a:solidFill>
              </a:rPr>
              <a:t>,  Associate Director, ACTION Executive Committee</a:t>
            </a:r>
          </a:p>
          <a:p>
            <a:pPr lvl="0" algn="l"/>
            <a:r>
              <a:rPr lang="en-US" sz="2300" b="1" dirty="0" smtClean="0">
                <a:solidFill>
                  <a:schemeClr val="tx1"/>
                </a:solidFill>
              </a:rPr>
              <a:t>Laurie Burke</a:t>
            </a:r>
            <a:r>
              <a:rPr lang="en-US" sz="2300" dirty="0" smtClean="0">
                <a:solidFill>
                  <a:schemeClr val="tx1"/>
                </a:solidFill>
              </a:rPr>
              <a:t>, FDA</a:t>
            </a:r>
          </a:p>
          <a:p>
            <a:pPr lvl="0" algn="l"/>
            <a:r>
              <a:rPr lang="de-DE" sz="2300" b="1" dirty="0" smtClean="0">
                <a:solidFill>
                  <a:schemeClr val="tx1"/>
                </a:solidFill>
              </a:rPr>
              <a:t>Richard Malamut</a:t>
            </a:r>
            <a:r>
              <a:rPr lang="de-DE" sz="2300" dirty="0" smtClean="0">
                <a:solidFill>
                  <a:schemeClr val="tx1"/>
                </a:solidFill>
              </a:rPr>
              <a:t>, Astra Zeneca </a:t>
            </a:r>
            <a:endParaRPr lang="en-US" sz="2300" dirty="0" smtClean="0">
              <a:solidFill>
                <a:schemeClr val="tx1"/>
              </a:solidFill>
            </a:endParaRPr>
          </a:p>
          <a:p>
            <a:pPr lvl="0" algn="l"/>
            <a:r>
              <a:rPr lang="nb-NO" sz="2300" b="1" dirty="0" smtClean="0">
                <a:solidFill>
                  <a:schemeClr val="tx1"/>
                </a:solidFill>
              </a:rPr>
              <a:t>Jim Ottinger</a:t>
            </a:r>
            <a:r>
              <a:rPr lang="nb-NO" sz="2300" dirty="0" smtClean="0">
                <a:solidFill>
                  <a:schemeClr val="tx1"/>
                </a:solidFill>
              </a:rPr>
              <a:t>, Cephalon </a:t>
            </a:r>
            <a:endParaRPr lang="en-US" sz="2300" dirty="0" smtClean="0">
              <a:solidFill>
                <a:schemeClr val="tx1"/>
              </a:solidFill>
            </a:endParaRPr>
          </a:p>
          <a:p>
            <a:pPr lvl="0" algn="l"/>
            <a:r>
              <a:rPr lang="en-US" sz="2300" b="1" dirty="0" smtClean="0">
                <a:solidFill>
                  <a:schemeClr val="tx1"/>
                </a:solidFill>
              </a:rPr>
              <a:t>Susan Timinski</a:t>
            </a:r>
            <a:r>
              <a:rPr lang="en-US" sz="2300" dirty="0" smtClean="0">
                <a:solidFill>
                  <a:schemeClr val="tx1"/>
                </a:solidFill>
              </a:rPr>
              <a:t>, Cephalon</a:t>
            </a:r>
          </a:p>
          <a:p>
            <a:pPr lvl="0" algn="l"/>
            <a:r>
              <a:rPr lang="en-US" sz="2300" b="1" dirty="0" smtClean="0">
                <a:solidFill>
                  <a:schemeClr val="tx1"/>
                </a:solidFill>
              </a:rPr>
              <a:t>Vladimir Skljarevski </a:t>
            </a:r>
            <a:r>
              <a:rPr lang="en-US" sz="2300" dirty="0" smtClean="0">
                <a:solidFill>
                  <a:schemeClr val="tx1"/>
                </a:solidFill>
              </a:rPr>
              <a:t>, Eli Lilly</a:t>
            </a:r>
          </a:p>
          <a:p>
            <a:pPr lvl="0" algn="l"/>
            <a:r>
              <a:rPr lang="en-US" sz="2300" b="1" dirty="0" smtClean="0">
                <a:solidFill>
                  <a:schemeClr val="tx1"/>
                </a:solidFill>
              </a:rPr>
              <a:t>Denis Michel</a:t>
            </a:r>
            <a:r>
              <a:rPr lang="en-US" sz="2300" dirty="0" smtClean="0">
                <a:solidFill>
                  <a:schemeClr val="tx1"/>
                </a:solidFill>
              </a:rPr>
              <a:t>, Johnson &amp; Johnson</a:t>
            </a:r>
          </a:p>
          <a:p>
            <a:pPr lvl="0" algn="l"/>
            <a:r>
              <a:rPr lang="en-US" sz="2300" b="1" dirty="0" smtClean="0">
                <a:solidFill>
                  <a:schemeClr val="tx1"/>
                </a:solidFill>
              </a:rPr>
              <a:t>Mila Etropolski</a:t>
            </a:r>
            <a:r>
              <a:rPr lang="en-US" sz="2300" dirty="0" smtClean="0">
                <a:solidFill>
                  <a:schemeClr val="tx1"/>
                </a:solidFill>
              </a:rPr>
              <a:t>, Johnson &amp; Johnson</a:t>
            </a:r>
          </a:p>
          <a:p>
            <a:pPr lvl="0" algn="l"/>
            <a:r>
              <a:rPr lang="en-US" sz="2300" b="1" dirty="0" smtClean="0">
                <a:solidFill>
                  <a:schemeClr val="tx1"/>
                </a:solidFill>
              </a:rPr>
              <a:t>David Hewitt</a:t>
            </a:r>
            <a:r>
              <a:rPr lang="en-US" sz="2300" dirty="0" smtClean="0">
                <a:solidFill>
                  <a:schemeClr val="tx1"/>
                </a:solidFill>
              </a:rPr>
              <a:t>, Merck Research Laboratories</a:t>
            </a:r>
          </a:p>
          <a:p>
            <a:pPr lvl="0" algn="l"/>
            <a:r>
              <a:rPr lang="en-US" sz="2300" b="1" dirty="0" smtClean="0">
                <a:solidFill>
                  <a:schemeClr val="tx1"/>
                </a:solidFill>
              </a:rPr>
              <a:t>Paul Peloso</a:t>
            </a:r>
            <a:r>
              <a:rPr lang="en-US" sz="2300" dirty="0" smtClean="0">
                <a:solidFill>
                  <a:schemeClr val="tx1"/>
                </a:solidFill>
              </a:rPr>
              <a:t>, Merck Research Laboratories</a:t>
            </a:r>
          </a:p>
          <a:p>
            <a:pPr lvl="0" algn="l"/>
            <a:r>
              <a:rPr lang="en-US" sz="2300" b="1" dirty="0" smtClean="0">
                <a:solidFill>
                  <a:schemeClr val="tx1"/>
                </a:solidFill>
              </a:rPr>
              <a:t>Paul Desjardins, </a:t>
            </a:r>
            <a:r>
              <a:rPr lang="en-US" sz="2300" dirty="0" smtClean="0">
                <a:solidFill>
                  <a:schemeClr val="tx1"/>
                </a:solidFill>
              </a:rPr>
              <a:t>Pfizer Consumer Health</a:t>
            </a:r>
            <a:endParaRPr lang="en-US" sz="2300" b="1" dirty="0" smtClean="0">
              <a:solidFill>
                <a:schemeClr val="tx1"/>
              </a:solidFill>
            </a:endParaRPr>
          </a:p>
          <a:p>
            <a:pPr lvl="0" algn="l"/>
            <a:r>
              <a:rPr lang="en-US" sz="2300" b="1" dirty="0" smtClean="0">
                <a:solidFill>
                  <a:schemeClr val="tx1"/>
                </a:solidFill>
              </a:rPr>
              <a:t>Shyamalie Jayawardena</a:t>
            </a:r>
            <a:r>
              <a:rPr lang="en-US" sz="2300" dirty="0" smtClean="0">
                <a:solidFill>
                  <a:schemeClr val="tx1"/>
                </a:solidFill>
              </a:rPr>
              <a:t>, Pfizer, Consumer Health</a:t>
            </a:r>
          </a:p>
          <a:p>
            <a:pPr lvl="0" algn="l"/>
            <a:r>
              <a:rPr lang="en-US" sz="2300" b="1" dirty="0" smtClean="0">
                <a:solidFill>
                  <a:schemeClr val="tx1"/>
                </a:solidFill>
              </a:rPr>
              <a:t>David St. Peter, </a:t>
            </a:r>
            <a:r>
              <a:rPr lang="en-US" sz="2300" dirty="0" smtClean="0">
                <a:solidFill>
                  <a:schemeClr val="tx1"/>
                </a:solidFill>
              </a:rPr>
              <a:t>Pacira Pharmaceuticals, Inc.</a:t>
            </a:r>
          </a:p>
          <a:p>
            <a:pPr lvl="0" algn="l"/>
            <a:r>
              <a:rPr lang="pt-BR" sz="2300" b="1" dirty="0" smtClean="0">
                <a:solidFill>
                  <a:schemeClr val="tx1"/>
                </a:solidFill>
              </a:rPr>
              <a:t>Cornelia Kamp</a:t>
            </a:r>
            <a:r>
              <a:rPr lang="pt-BR" sz="2300" dirty="0" smtClean="0">
                <a:solidFill>
                  <a:schemeClr val="tx1"/>
                </a:solidFill>
              </a:rPr>
              <a:t>, Program Manager, ACTION, University of Rochester</a:t>
            </a:r>
            <a:endParaRPr lang="en-US" sz="2300" dirty="0" smtClean="0">
              <a:solidFill>
                <a:schemeClr val="tx1"/>
              </a:solidFill>
            </a:endParaRPr>
          </a:p>
          <a:p>
            <a:r>
              <a:rPr lang="en-US" sz="1600" dirty="0" smtClean="0"/>
              <a:t> 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6388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en-US" sz="3800" b="1" dirty="0" smtClean="0"/>
          </a:p>
          <a:p>
            <a:r>
              <a:rPr lang="en-US" sz="7000" b="1" dirty="0" smtClean="0"/>
              <a:t>Chronic pain conditions:</a:t>
            </a:r>
            <a:endParaRPr lang="en-US" sz="7000" dirty="0" smtClean="0"/>
          </a:p>
          <a:p>
            <a:pPr lvl="1"/>
            <a:r>
              <a:rPr lang="en-US" sz="4500" dirty="0" smtClean="0">
                <a:solidFill>
                  <a:srgbClr val="00B050"/>
                </a:solidFill>
              </a:rPr>
              <a:t>1</a:t>
            </a:r>
            <a:r>
              <a:rPr lang="en-US" sz="4500" b="1" dirty="0" smtClean="0">
                <a:solidFill>
                  <a:srgbClr val="00B050"/>
                </a:solidFill>
              </a:rPr>
              <a:t>. Osteoarthritis (OA)</a:t>
            </a:r>
          </a:p>
          <a:p>
            <a:pPr lvl="1"/>
            <a:r>
              <a:rPr lang="en-US" sz="4500" b="1" dirty="0" smtClean="0">
                <a:solidFill>
                  <a:srgbClr val="00B050"/>
                </a:solidFill>
              </a:rPr>
              <a:t>2. Low back pain (LBP)</a:t>
            </a:r>
          </a:p>
          <a:p>
            <a:pPr lvl="1"/>
            <a:r>
              <a:rPr lang="en-US" sz="4500" b="1" dirty="0" smtClean="0">
                <a:solidFill>
                  <a:srgbClr val="00B050"/>
                </a:solidFill>
              </a:rPr>
              <a:t>3. Fibromyalgia (FM)</a:t>
            </a:r>
          </a:p>
          <a:p>
            <a:pPr lvl="1"/>
            <a:r>
              <a:rPr lang="en-US" sz="4500" b="1" dirty="0" smtClean="0">
                <a:solidFill>
                  <a:srgbClr val="00B050"/>
                </a:solidFill>
              </a:rPr>
              <a:t>4. Painful diabetic peripheral neuropathy (DPN)</a:t>
            </a:r>
          </a:p>
          <a:p>
            <a:pPr lvl="1"/>
            <a:r>
              <a:rPr lang="en-US" sz="4500" b="1" dirty="0" smtClean="0">
                <a:solidFill>
                  <a:schemeClr val="tx2"/>
                </a:solidFill>
              </a:rPr>
              <a:t>5. Postherpetic neuralgia (PHN)</a:t>
            </a:r>
          </a:p>
          <a:p>
            <a:pPr lvl="1"/>
            <a:r>
              <a:rPr lang="en-US" sz="4500" b="1" dirty="0" smtClean="0">
                <a:solidFill>
                  <a:schemeClr val="tx2"/>
                </a:solidFill>
              </a:rPr>
              <a:t>6. HIV </a:t>
            </a:r>
            <a:r>
              <a:rPr lang="en-US" sz="4500" b="1" dirty="0">
                <a:solidFill>
                  <a:srgbClr val="1F497D"/>
                </a:solidFill>
              </a:rPr>
              <a:t>neuropathy</a:t>
            </a:r>
            <a:r>
              <a:rPr lang="en-US" sz="4500" b="1" dirty="0">
                <a:solidFill>
                  <a:schemeClr val="tx2"/>
                </a:solidFill>
              </a:rPr>
              <a:t> (HIV</a:t>
            </a:r>
            <a:r>
              <a:rPr lang="en-US" sz="4500" b="1" dirty="0" smtClean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en-US" sz="4500" b="1" dirty="0">
                <a:solidFill>
                  <a:schemeClr val="tx2"/>
                </a:solidFill>
              </a:rPr>
              <a:t>7. Post-traumatic neuralgia and mixed neuropathic pain conditions</a:t>
            </a:r>
            <a:endParaRPr lang="en-US" sz="4500" b="1" dirty="0" smtClean="0">
              <a:solidFill>
                <a:schemeClr val="tx2"/>
              </a:solidFill>
            </a:endParaRPr>
          </a:p>
          <a:p>
            <a:pPr lvl="1"/>
            <a:r>
              <a:rPr lang="en-US" sz="4500" b="1" dirty="0" smtClean="0">
                <a:solidFill>
                  <a:schemeClr val="tx2"/>
                </a:solidFill>
              </a:rPr>
              <a:t>8. Cancer pain</a:t>
            </a:r>
          </a:p>
          <a:p>
            <a:pPr lvl="1"/>
            <a:r>
              <a:rPr lang="en-US" sz="4500" b="1" dirty="0">
                <a:solidFill>
                  <a:schemeClr val="tx2"/>
                </a:solidFill>
              </a:rPr>
              <a:t>9. Central neuropathic pain</a:t>
            </a:r>
            <a:endParaRPr lang="en-US" sz="4500" b="1" dirty="0" smtClean="0">
              <a:solidFill>
                <a:schemeClr val="tx2"/>
              </a:solidFill>
            </a:endParaRPr>
          </a:p>
          <a:p>
            <a:r>
              <a:rPr lang="en-US" sz="7000" b="1" dirty="0" smtClean="0"/>
              <a:t>Acute pain conditions:</a:t>
            </a:r>
          </a:p>
          <a:p>
            <a:pPr lvl="1"/>
            <a:r>
              <a:rPr lang="en-US" sz="3800" dirty="0" smtClean="0">
                <a:solidFill>
                  <a:srgbClr val="00B050"/>
                </a:solidFill>
              </a:rPr>
              <a:t>1</a:t>
            </a:r>
            <a:r>
              <a:rPr lang="en-US" sz="4500" b="1" dirty="0" smtClean="0">
                <a:solidFill>
                  <a:srgbClr val="00B050"/>
                </a:solidFill>
              </a:rPr>
              <a:t>. Third molar extraction </a:t>
            </a:r>
          </a:p>
          <a:p>
            <a:pPr lvl="1"/>
            <a:r>
              <a:rPr lang="en-US" sz="4500" b="1" dirty="0" smtClean="0">
                <a:solidFill>
                  <a:srgbClr val="00B050"/>
                </a:solidFill>
              </a:rPr>
              <a:t>2. Bunionectomy or other orthopedic surgery (e.g., arthroplasty)</a:t>
            </a:r>
          </a:p>
          <a:p>
            <a:pPr lvl="1"/>
            <a:r>
              <a:rPr lang="en-US" sz="4500" b="1" dirty="0" smtClean="0">
                <a:solidFill>
                  <a:srgbClr val="00B050"/>
                </a:solidFill>
              </a:rPr>
              <a:t>3. Abdominal surgery (e.g., hysterectomy, hernia repair)</a:t>
            </a:r>
          </a:p>
          <a:p>
            <a:pPr lvl="1"/>
            <a:r>
              <a:rPr lang="en-US" sz="4500" b="1" dirty="0" smtClean="0">
                <a:solidFill>
                  <a:schemeClr val="tx2"/>
                </a:solidFill>
              </a:rPr>
              <a:t>4. Dysmenorrhea</a:t>
            </a:r>
          </a:p>
          <a:p>
            <a:pPr lvl="1"/>
            <a:r>
              <a:rPr lang="en-US" sz="4500" b="1" dirty="0" smtClean="0">
                <a:solidFill>
                  <a:schemeClr val="tx2"/>
                </a:solidFill>
              </a:rPr>
              <a:t>5. </a:t>
            </a:r>
            <a:r>
              <a:rPr lang="en-US" sz="4400" b="1" dirty="0">
                <a:solidFill>
                  <a:schemeClr val="tx2"/>
                </a:solidFill>
              </a:rPr>
              <a:t>A</a:t>
            </a:r>
            <a:r>
              <a:rPr lang="en-US" sz="4400" b="1" dirty="0" smtClean="0">
                <a:solidFill>
                  <a:schemeClr val="tx2"/>
                </a:solidFill>
              </a:rPr>
              <a:t>cute </a:t>
            </a:r>
            <a:r>
              <a:rPr lang="en-US" sz="4400" b="1" dirty="0">
                <a:solidFill>
                  <a:schemeClr val="tx2"/>
                </a:solidFill>
              </a:rPr>
              <a:t>pain treatment in chronic pain patients</a:t>
            </a:r>
            <a:r>
              <a:rPr lang="en-US" sz="3800" dirty="0" smtClean="0"/>
              <a:t/>
            </a:r>
            <a:br>
              <a:rPr lang="en-US" sz="3800" dirty="0" smtClean="0"/>
            </a:br>
            <a:endParaRPr lang="en-US" sz="3800" dirty="0" smtClean="0"/>
          </a:p>
        </p:txBody>
      </p:sp>
      <p:sp>
        <p:nvSpPr>
          <p:cNvPr id="28675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10600" cy="563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</a:rPr>
              <a:t>Therapy Areas of Focus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81E3A6-A164-4B6D-B31B-1638EA23532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Summary of Progress To Date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105400"/>
          </a:xfrm>
        </p:spPr>
        <p:txBody>
          <a:bodyPr>
            <a:normAutofit fontScale="62500" lnSpcReduction="20000"/>
          </a:bodyPr>
          <a:lstStyle/>
          <a:p>
            <a:pPr lvl="1">
              <a:buNone/>
            </a:pPr>
            <a:endParaRPr lang="en-US" dirty="0" smtClean="0"/>
          </a:p>
          <a:p>
            <a:pPr lvl="1"/>
            <a:r>
              <a:rPr lang="en-US" b="1" dirty="0" smtClean="0"/>
              <a:t>Established a STANDARDS Working Group </a:t>
            </a:r>
            <a:r>
              <a:rPr lang="en-US" dirty="0" smtClean="0"/>
              <a:t>of ACTION committee, industry, and interested clinical trial experts to ensure that STANDARDS is as comprehensive as possible. (</a:t>
            </a:r>
            <a:r>
              <a:rPr lang="en-US" sz="2600" b="1" dirty="0" smtClean="0">
                <a:solidFill>
                  <a:schemeClr val="accent2"/>
                </a:solidFill>
              </a:rPr>
              <a:t>November /2010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Engaged CDISC Support Early </a:t>
            </a:r>
            <a:r>
              <a:rPr lang="en-US" dirty="0" smtClean="0"/>
              <a:t>in this process to lead the preparation of a comprehensive CDISC-compliant, analgesic clinical trial database structure for analgesic clinical trials </a:t>
            </a:r>
          </a:p>
          <a:p>
            <a:pPr lvl="1"/>
            <a:r>
              <a:rPr lang="en-US" b="1" dirty="0" smtClean="0"/>
              <a:t>Enlisted Members </a:t>
            </a:r>
            <a:r>
              <a:rPr lang="en-US" dirty="0" smtClean="0"/>
              <a:t>from Academia, Clinicians &amp; representatives from professional societies, CDISC, Industry and FDA (</a:t>
            </a:r>
            <a:r>
              <a:rPr lang="en-US" sz="2600" b="1" dirty="0" smtClean="0">
                <a:solidFill>
                  <a:schemeClr val="accent2"/>
                </a:solidFill>
              </a:rPr>
              <a:t>January / 2011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Defined Pain/Analgesic primary and secondary efficacy endpoints </a:t>
            </a:r>
            <a:r>
              <a:rPr lang="en-US" dirty="0" smtClean="0"/>
              <a:t>that could be used as a framework to design clinical trials</a:t>
            </a:r>
          </a:p>
          <a:p>
            <a:pPr lvl="1"/>
            <a:r>
              <a:rPr lang="en-US" b="1" dirty="0" smtClean="0"/>
              <a:t>Agreed on specific Pain conditions areas of interest </a:t>
            </a:r>
            <a:r>
              <a:rPr lang="en-US" dirty="0" smtClean="0"/>
              <a:t>within Acute and Chronic Pain</a:t>
            </a:r>
          </a:p>
          <a:p>
            <a:pPr lvl="1"/>
            <a:r>
              <a:rPr lang="en-US" b="1" dirty="0" smtClean="0"/>
              <a:t>Defined criteria for inclusion of a specific Pain conditions in CDISC process </a:t>
            </a:r>
            <a:r>
              <a:rPr lang="en-US" dirty="0" smtClean="0"/>
              <a:t>: ie minimum of two different companies providing standard docs for given area. </a:t>
            </a:r>
          </a:p>
          <a:p>
            <a:pPr lvl="1"/>
            <a:r>
              <a:rPr lang="en-US" b="1" dirty="0" smtClean="0"/>
              <a:t>Ensured the Confidentiality of Documents </a:t>
            </a:r>
            <a:r>
              <a:rPr lang="en-US" dirty="0" smtClean="0"/>
              <a:t>shared by pharmaceutical companies</a:t>
            </a:r>
          </a:p>
          <a:p>
            <a:pPr lvl="1"/>
            <a:r>
              <a:rPr lang="en-US" b="1" dirty="0" smtClean="0"/>
              <a:t>Pain Measurement Copy write Issues </a:t>
            </a:r>
            <a:r>
              <a:rPr lang="en-US" dirty="0" smtClean="0"/>
              <a:t>being addressed through CDISC</a:t>
            </a:r>
          </a:p>
          <a:p>
            <a:pPr lvl="1"/>
            <a:r>
              <a:rPr lang="en-US" b="1" dirty="0" smtClean="0"/>
              <a:t>Coordinated Submission of Docs to CDISC</a:t>
            </a:r>
            <a:r>
              <a:rPr lang="en-US" dirty="0" smtClean="0"/>
              <a:t>: ie </a:t>
            </a:r>
            <a:r>
              <a:rPr lang="en-US" b="1" u="sng" dirty="0" smtClean="0"/>
              <a:t>Study Synopsis and CRF’s </a:t>
            </a:r>
            <a:r>
              <a:rPr lang="en-US" dirty="0" smtClean="0"/>
              <a:t>from specified group of clinical studies in Pain (</a:t>
            </a:r>
            <a:r>
              <a:rPr lang="en-US" sz="2600" b="1" dirty="0" smtClean="0">
                <a:solidFill>
                  <a:schemeClr val="accent2"/>
                </a:solidFill>
              </a:rPr>
              <a:t>March/ 2011 to Present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STANDARDS Working Group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Limitations / Need for Improvement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05800" cy="4572000"/>
          </a:xfrm>
        </p:spPr>
        <p:txBody>
          <a:bodyPr>
            <a:normAutofit/>
          </a:bodyPr>
          <a:lstStyle/>
          <a:p>
            <a:r>
              <a:rPr lang="en-US" b="1" dirty="0" smtClean="0"/>
              <a:t>Pain/Analgesic Standards need to be Global:</a:t>
            </a:r>
          </a:p>
          <a:p>
            <a:pPr lvl="1"/>
            <a:r>
              <a:rPr lang="en-US" dirty="0" smtClean="0"/>
              <a:t>Initial membership is US centric, but Non-US input would be appreciated to cover global needs</a:t>
            </a:r>
          </a:p>
          <a:p>
            <a:pPr lvl="1"/>
            <a:r>
              <a:rPr lang="en-US" dirty="0" smtClean="0"/>
              <a:t>Address Cultural Differences</a:t>
            </a:r>
          </a:p>
          <a:p>
            <a:r>
              <a:rPr lang="en-US" b="1" dirty="0" smtClean="0"/>
              <a:t>Future needs for consideration:</a:t>
            </a:r>
          </a:p>
          <a:p>
            <a:pPr lvl="1"/>
            <a:r>
              <a:rPr lang="en-US" dirty="0" smtClean="0"/>
              <a:t>Pediatric Trials / No CRF’s collected</a:t>
            </a:r>
          </a:p>
          <a:p>
            <a:pPr lvl="1"/>
            <a:r>
              <a:rPr lang="en-US" dirty="0" smtClean="0"/>
              <a:t>Prevention Trials</a:t>
            </a:r>
            <a:endParaRPr lang="en-US" b="1" dirty="0" smtClean="0"/>
          </a:p>
          <a:p>
            <a:r>
              <a:rPr lang="en-US" b="1" dirty="0" smtClean="0"/>
              <a:t>Other Gaps TBD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5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 idx="4294967295"/>
          </p:nvPr>
        </p:nvSpPr>
        <p:spPr>
          <a:xfrm>
            <a:off x="381000" y="1219200"/>
            <a:ext cx="5486400" cy="12954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b="1" dirty="0" smtClean="0">
                <a:solidFill>
                  <a:schemeClr val="bg1"/>
                </a:solidFill>
              </a:rPr>
              <a:t>CDISC Pain/Analgesic  Standards Development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5364" name="Object 2"/>
          <p:cNvGraphicFramePr>
            <a:graphicFrameLocks noChangeAspect="1"/>
          </p:cNvGraphicFramePr>
          <p:nvPr/>
        </p:nvGraphicFramePr>
        <p:xfrm>
          <a:off x="5486400" y="5410200"/>
          <a:ext cx="320040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8" name="Photo Editor Photo" r:id="rId4" imgW="3104762" imgH="1066667" progId="">
                  <p:embed/>
                </p:oleObj>
              </mc:Choice>
              <mc:Fallback>
                <p:oleObj name="Photo Editor Photo" r:id="rId4" imgW="3104762" imgH="1066667" progId="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410200"/>
                        <a:ext cx="3200400" cy="110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1543</Words>
  <Application>Microsoft Office PowerPoint</Application>
  <PresentationFormat>On-screen Show (4:3)</PresentationFormat>
  <Paragraphs>339</Paragraphs>
  <Slides>31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Office Theme</vt:lpstr>
      <vt:lpstr>Photo Editor Photo</vt:lpstr>
      <vt:lpstr>Worksheet</vt:lpstr>
      <vt:lpstr>Bitmap Image</vt:lpstr>
      <vt:lpstr>STANDARDS  Working Group Update Steve Kopko, CDISC Project Mgr  Rob Allen, MD, Working Group Co-Chair</vt:lpstr>
      <vt:lpstr>Overview</vt:lpstr>
      <vt:lpstr>"STandardized ANalgesic DAtabase for Research, Discovery, and Submissions" (STANDARDS)</vt:lpstr>
      <vt:lpstr>Time, Money, Value</vt:lpstr>
      <vt:lpstr>STANDARDS  Working Group Representatives </vt:lpstr>
      <vt:lpstr>Therapy Areas of Focus</vt:lpstr>
      <vt:lpstr>Summary of Progress To Date</vt:lpstr>
      <vt:lpstr>STANDARDS Working Group Limitations / Need for Improvement</vt:lpstr>
      <vt:lpstr>CDISC Pain/Analgesic  Standards Development</vt:lpstr>
      <vt:lpstr>CDISC Mission</vt:lpstr>
      <vt:lpstr>Modern clinical research is a complex, interconnected system</vt:lpstr>
      <vt:lpstr>Modern clinical research is a  complex, interconnected system</vt:lpstr>
      <vt:lpstr>CDISC Data Standards Lessons Learned </vt:lpstr>
      <vt:lpstr>CDISC Data Standards Lessons Learned</vt:lpstr>
      <vt:lpstr>Disease Specific Standards</vt:lpstr>
      <vt:lpstr>                  Data Element: PAIN SCALE (NRS)</vt:lpstr>
      <vt:lpstr>Data Element: PAIN SCALE (NRS) </vt:lpstr>
      <vt:lpstr>Standard Data Element: PAIN SCALE (NRS)</vt:lpstr>
      <vt:lpstr>Understanding the Data Elements </vt:lpstr>
      <vt:lpstr>Data Element – Pain Intensity Scale</vt:lpstr>
      <vt:lpstr>Aggregation &amp; Harmonization Process</vt:lpstr>
      <vt:lpstr>CDISC Disease Area Standards Development Methodology</vt:lpstr>
      <vt:lpstr>CDISC Disease Area Standards Development Methodology</vt:lpstr>
      <vt:lpstr>Project Timelines</vt:lpstr>
      <vt:lpstr>PowerPoint Presentation</vt:lpstr>
      <vt:lpstr>Backup Slides</vt:lpstr>
      <vt:lpstr>What are the Standards needed for?</vt:lpstr>
      <vt:lpstr>PowerPoint Presentation</vt:lpstr>
      <vt:lpstr>Understanding the Data Elements </vt:lpstr>
      <vt:lpstr>Data Element – Pain Measurements</vt:lpstr>
      <vt:lpstr>CDISC Terminology Alignment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Standards Working Group Update</dc:title>
  <dc:creator>Robert Allen</dc:creator>
  <cp:lastModifiedBy>kopkos</cp:lastModifiedBy>
  <cp:revision>137</cp:revision>
  <dcterms:created xsi:type="dcterms:W3CDTF">2011-06-05T19:27:20Z</dcterms:created>
  <dcterms:modified xsi:type="dcterms:W3CDTF">2011-06-15T03:09:34Z</dcterms:modified>
</cp:coreProperties>
</file>