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</p:sldMasterIdLst>
  <p:notesMasterIdLst>
    <p:notesMasterId r:id="rId18"/>
  </p:notesMasterIdLst>
  <p:handoutMasterIdLst>
    <p:handoutMasterId r:id="rId19"/>
  </p:handoutMasterIdLst>
  <p:sldIdLst>
    <p:sldId id="256" r:id="rId2"/>
    <p:sldId id="330" r:id="rId3"/>
    <p:sldId id="329" r:id="rId4"/>
    <p:sldId id="331" r:id="rId5"/>
    <p:sldId id="337" r:id="rId6"/>
    <p:sldId id="338" r:id="rId7"/>
    <p:sldId id="333" r:id="rId8"/>
    <p:sldId id="334" r:id="rId9"/>
    <p:sldId id="336" r:id="rId10"/>
    <p:sldId id="335" r:id="rId11"/>
    <p:sldId id="339" r:id="rId12"/>
    <p:sldId id="340" r:id="rId13"/>
    <p:sldId id="341" r:id="rId14"/>
    <p:sldId id="342" r:id="rId15"/>
    <p:sldId id="332" r:id="rId16"/>
    <p:sldId id="34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05" autoAdjust="0"/>
    <p:restoredTop sz="94660" autoAdjust="0"/>
  </p:normalViewPr>
  <p:slideViewPr>
    <p:cSldViewPr>
      <p:cViewPr>
        <p:scale>
          <a:sx n="80" d="100"/>
          <a:sy n="80" d="100"/>
        </p:scale>
        <p:origin x="-512" y="-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5E315-6C7A-49DE-A651-985911401148}" type="datetimeFigureOut">
              <a:rPr lang="en-US" smtClean="0"/>
              <a:pPr/>
              <a:t>4/23/16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1834F-155D-4697-B838-144718E54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9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6EE9D-5D5E-4AD9-8AA4-D76A728E8326}" type="datetimeFigureOut">
              <a:rPr lang="en-US" smtClean="0"/>
              <a:pPr/>
              <a:t>4/23/16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E7D1A-92AF-4D0A-8179-01280024C0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733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/>
              <a:pPr/>
              <a:t>4/23/16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4/23/16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4/23/16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4/23/16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4/23/16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4/23/16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4/23/16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4/23/16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4/23/16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4/23/16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/>
              <a:pPr/>
              <a:t>4/23/16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/>
              <a:pPr/>
              <a:t>4/27/16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pic>
        <p:nvPicPr>
          <p:cNvPr id="11" name="Picture 10" descr="CHW-MCW_color-small.gif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010400" y="6248400"/>
            <a:ext cx="1952625" cy="4211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01696"/>
            <a:ext cx="8458200" cy="22799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Steven J. Weisman</a:t>
            </a:r>
            <a:r>
              <a:rPr lang="en-US" sz="2800" dirty="0" smtClean="0"/>
              <a:t>, MD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Jane B. Pettit Chair in Pain Management </a:t>
            </a:r>
            <a:br>
              <a:rPr lang="en-US" sz="2800" dirty="0" smtClean="0"/>
            </a:br>
            <a:r>
              <a:rPr lang="en-US" sz="2800" dirty="0" smtClean="0"/>
              <a:t>Children’s Hospital of Wisconsin</a:t>
            </a:r>
            <a:br>
              <a:rPr lang="en-US" sz="2800" dirty="0" smtClean="0"/>
            </a:br>
            <a:r>
              <a:rPr lang="en-US" sz="2800" dirty="0" smtClean="0"/>
              <a:t>Professor of Anesthesiology and Pediatrics</a:t>
            </a:r>
            <a:br>
              <a:rPr lang="en-US" sz="2800" dirty="0" smtClean="0"/>
            </a:br>
            <a:r>
              <a:rPr lang="en-US" sz="2800" dirty="0" smtClean="0"/>
              <a:t>Medical College of Wisconsin</a:t>
            </a:r>
            <a:br>
              <a:rPr lang="en-US" sz="2800" dirty="0" smtClean="0"/>
            </a:br>
            <a:r>
              <a:rPr lang="en-US" sz="2800" dirty="0" smtClean="0"/>
              <a:t>Milwaukee, WI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"/>
            <a:ext cx="8686800" cy="2286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Developing the Framework for a Comprehensive and Evidence-</a:t>
            </a:r>
            <a:r>
              <a:rPr lang="en-US" sz="2800" b="1" dirty="0" smtClean="0"/>
              <a:t>Based ACTTION</a:t>
            </a:r>
            <a:r>
              <a:rPr lang="en-US" sz="2800" b="1" dirty="0"/>
              <a:t>-APS-AAPM Pain Taxonomy (AAAPT) for Acute </a:t>
            </a:r>
            <a:r>
              <a:rPr lang="en-US" sz="2800" b="1" dirty="0" smtClean="0"/>
              <a:t>Pain</a:t>
            </a:r>
          </a:p>
          <a:p>
            <a:pPr algn="ctr"/>
            <a:endParaRPr lang="en-US" sz="2400" b="1" dirty="0">
              <a:solidFill>
                <a:schemeClr val="accent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Pediatrics, Geriatrics, Special Populations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4" name="Picture 3" descr="CHW-MCW_color-smal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00" y="6248400"/>
            <a:ext cx="1952625" cy="421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Susceptible populations may have altered acute pain responses (neonates/</a:t>
            </a:r>
            <a:r>
              <a:rPr lang="en-US" dirty="0" err="1" smtClean="0"/>
              <a:t>premies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Co-morbidities in elderly</a:t>
            </a:r>
          </a:p>
          <a:p>
            <a:r>
              <a:rPr lang="en-US" dirty="0" smtClean="0"/>
              <a:t>Prior pain experience</a:t>
            </a:r>
          </a:p>
          <a:p>
            <a:r>
              <a:rPr lang="en-US" dirty="0" smtClean="0"/>
              <a:t>Multitude of underlying diseases and experiences</a:t>
            </a:r>
          </a:p>
          <a:p>
            <a:r>
              <a:rPr lang="en-US" dirty="0" err="1" smtClean="0"/>
              <a:t>Neuorpsychobiology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Dimension 2: Host/Risk Factors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03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children, this is not considered an acute pain domain (</a:t>
            </a:r>
            <a:r>
              <a:rPr lang="en-US" dirty="0" err="1" smtClean="0"/>
              <a:t>PedIMMPACT</a:t>
            </a:r>
            <a:r>
              <a:rPr lang="en-US" dirty="0" smtClean="0"/>
              <a:t> J of Pain, 2008)</a:t>
            </a:r>
          </a:p>
          <a:p>
            <a:r>
              <a:rPr lang="en-US" dirty="0" smtClean="0"/>
              <a:t>Impossible to characterize in many of these special populations (language, old, ICU)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 3: Pain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28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These may play an important role in the need to treat acute pain</a:t>
            </a:r>
          </a:p>
          <a:p>
            <a:pPr lvl="1"/>
            <a:r>
              <a:rPr lang="en-US" sz="2800" dirty="0" smtClean="0"/>
              <a:t>Acute pain of labor</a:t>
            </a:r>
          </a:p>
          <a:p>
            <a:pPr lvl="1"/>
            <a:r>
              <a:rPr lang="en-US" sz="2800" dirty="0" smtClean="0"/>
              <a:t>Acute pain with war injuries</a:t>
            </a:r>
          </a:p>
          <a:p>
            <a:pPr lvl="1"/>
            <a:r>
              <a:rPr lang="en-US" sz="2800" dirty="0" smtClean="0"/>
              <a:t>Immigrant/refugee population with acute injuries</a:t>
            </a:r>
          </a:p>
          <a:p>
            <a:pPr marL="393192" lvl="1" indent="0">
              <a:buNone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Dimension 4: Environmental Context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312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Largely similar across populations</a:t>
            </a:r>
          </a:p>
          <a:p>
            <a:r>
              <a:rPr lang="en-US" dirty="0" smtClean="0"/>
              <a:t>Physiologic impact of acute pain may have variable outcomes in some of these populations</a:t>
            </a:r>
          </a:p>
          <a:p>
            <a:pPr lvl="1"/>
            <a:r>
              <a:rPr lang="en-US" dirty="0" smtClean="0"/>
              <a:t>Neonates (</a:t>
            </a:r>
            <a:r>
              <a:rPr lang="en-US" dirty="0" err="1" smtClean="0"/>
              <a:t>Anand</a:t>
            </a:r>
            <a:r>
              <a:rPr lang="en-US" dirty="0"/>
              <a:t> </a:t>
            </a:r>
            <a:r>
              <a:rPr lang="en-US" dirty="0" smtClean="0"/>
              <a:t>and Hickey, NEJM, 1992)</a:t>
            </a:r>
          </a:p>
          <a:p>
            <a:pPr lvl="1"/>
            <a:r>
              <a:rPr lang="en-US" dirty="0" smtClean="0"/>
              <a:t>Elderly Hip Fractures (Morrison, et al Pain, 2003)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 5: Pathophysiology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8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populations have quite variable baseline functional levels</a:t>
            </a:r>
          </a:p>
          <a:p>
            <a:r>
              <a:rPr lang="en-US" dirty="0" smtClean="0"/>
              <a:t>Sleep cycles quite different in infants</a:t>
            </a:r>
          </a:p>
          <a:p>
            <a:r>
              <a:rPr lang="en-US" dirty="0" smtClean="0"/>
              <a:t>Emotional responses may be immeasurable in the extremes of age, in the ICU and may vary by culture and milieu (</a:t>
            </a:r>
            <a:r>
              <a:rPr lang="en-US" dirty="0" err="1" smtClean="0"/>
              <a:t>ie</a:t>
            </a:r>
            <a:r>
              <a:rPr lang="en-US" dirty="0" smtClean="0"/>
              <a:t> delivery of healthy baby)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 6: Impact (Function)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226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Dimension 1</a:t>
            </a:r>
            <a:r>
              <a:rPr lang="en-US" dirty="0" smtClean="0"/>
              <a:t>: May be extremely challenging to define in terms of time, descriptors; epidemiology and specific tissue injury could be defined</a:t>
            </a:r>
          </a:p>
          <a:p>
            <a:r>
              <a:rPr lang="en-US" u="sng" dirty="0" smtClean="0"/>
              <a:t>Dimension 3</a:t>
            </a:r>
            <a:r>
              <a:rPr lang="en-US" dirty="0" smtClean="0"/>
              <a:t>: May be near impossible to frame quality and temporal features</a:t>
            </a:r>
          </a:p>
          <a:p>
            <a:r>
              <a:rPr lang="en-US" u="sng" dirty="0" smtClean="0"/>
              <a:t>Dimension 4</a:t>
            </a:r>
            <a:r>
              <a:rPr lang="en-US" dirty="0" smtClean="0"/>
              <a:t>: likely definable</a:t>
            </a:r>
          </a:p>
          <a:p>
            <a:r>
              <a:rPr lang="en-US" u="sng" dirty="0" smtClean="0"/>
              <a:t>Dimension 5</a:t>
            </a:r>
            <a:r>
              <a:rPr lang="en-US" dirty="0" smtClean="0"/>
              <a:t>: similar</a:t>
            </a:r>
          </a:p>
          <a:p>
            <a:r>
              <a:rPr lang="en-US" u="sng" dirty="0" smtClean="0"/>
              <a:t>Dimension 6</a:t>
            </a:r>
            <a:r>
              <a:rPr lang="en-US" dirty="0" smtClean="0"/>
              <a:t>: May be much harder to define and needs to be tailored to baseline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Cognitively Different Populations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962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 populations will challenge the application of the taxonomy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Challenges in pain assessment may make definition of dimension 1 and 6 difficult</a:t>
            </a:r>
          </a:p>
          <a:p>
            <a:pPr lvl="1"/>
            <a:r>
              <a:rPr lang="en-US" dirty="0" smtClean="0"/>
              <a:t>Language (lack of or linguistic communication challenges) may make use of the taxonomy difficult</a:t>
            </a:r>
          </a:p>
          <a:p>
            <a:pPr marL="393192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2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458200" cy="4525963"/>
          </a:xfrm>
        </p:spPr>
        <p:txBody>
          <a:bodyPr/>
          <a:lstStyle/>
          <a:p>
            <a:r>
              <a:rPr lang="en-US" dirty="0" err="1" smtClean="0"/>
              <a:t>Luitpold</a:t>
            </a:r>
            <a:r>
              <a:rPr lang="en-US" dirty="0" smtClean="0"/>
              <a:t>: DSMB </a:t>
            </a:r>
          </a:p>
          <a:p>
            <a:r>
              <a:rPr lang="en-US" dirty="0" smtClean="0"/>
              <a:t>Pfizer: Pediatric Advisory Committee for </a:t>
            </a:r>
            <a:r>
              <a:rPr lang="en-US" dirty="0" err="1" smtClean="0"/>
              <a:t>Lyrica</a:t>
            </a:r>
            <a:endParaRPr lang="en-US" dirty="0" smtClean="0"/>
          </a:p>
          <a:p>
            <a:r>
              <a:rPr lang="en-US" dirty="0" err="1" smtClean="0"/>
              <a:t>Depomed</a:t>
            </a:r>
            <a:r>
              <a:rPr lang="en-US" dirty="0" smtClean="0"/>
              <a:t>: Clinical Trial</a:t>
            </a:r>
          </a:p>
          <a:p>
            <a:r>
              <a:rPr lang="en-US" dirty="0" smtClean="0"/>
              <a:t>Cadence: Clinical Trial</a:t>
            </a:r>
          </a:p>
          <a:p>
            <a:r>
              <a:rPr lang="en-US" dirty="0" err="1" smtClean="0"/>
              <a:t>Gruenenthal</a:t>
            </a:r>
            <a:r>
              <a:rPr lang="en-US" dirty="0" smtClean="0"/>
              <a:t>: Clinical Trial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Disclosures: 2014-2016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090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Define Special needs populations for the AAAPT for Acute Pain</a:t>
            </a:r>
            <a:endParaRPr lang="en-US" dirty="0" smtClean="0"/>
          </a:p>
          <a:p>
            <a:r>
              <a:rPr lang="en-US" dirty="0" smtClean="0"/>
              <a:t>Are there unique situations/differences in these populations?</a:t>
            </a:r>
            <a:endParaRPr lang="en-US" dirty="0" smtClean="0"/>
          </a:p>
          <a:p>
            <a:r>
              <a:rPr lang="en-US" dirty="0" smtClean="0"/>
              <a:t>Considerations in the AAAPT 5 dimensions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Objectives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462271"/>
          </a:xfrm>
        </p:spPr>
        <p:txBody>
          <a:bodyPr>
            <a:normAutofit/>
          </a:bodyPr>
          <a:lstStyle/>
          <a:p>
            <a:r>
              <a:rPr lang="en-US" dirty="0" smtClean="0"/>
              <a:t>Neonates/Infants</a:t>
            </a:r>
          </a:p>
          <a:p>
            <a:r>
              <a:rPr lang="en-US" dirty="0" smtClean="0"/>
              <a:t>Children/Adolescents</a:t>
            </a:r>
          </a:p>
          <a:p>
            <a:endParaRPr lang="en-US" dirty="0" smtClean="0"/>
          </a:p>
          <a:p>
            <a:r>
              <a:rPr lang="en-US" dirty="0" smtClean="0"/>
              <a:t>Patients with developmental delay/</a:t>
            </a:r>
          </a:p>
          <a:p>
            <a:pPr marL="109728" indent="0">
              <a:buNone/>
            </a:pPr>
            <a:r>
              <a:rPr lang="en-US" dirty="0"/>
              <a:t> </a:t>
            </a:r>
            <a:r>
              <a:rPr lang="en-US" dirty="0" smtClean="0"/>
              <a:t> cognitive impairment</a:t>
            </a:r>
          </a:p>
          <a:p>
            <a:endParaRPr lang="en-US" dirty="0" smtClean="0"/>
          </a:p>
          <a:p>
            <a:r>
              <a:rPr lang="en-US" dirty="0" smtClean="0"/>
              <a:t>Geriatrics</a:t>
            </a:r>
          </a:p>
          <a:p>
            <a:endParaRPr lang="en-US" dirty="0" smtClean="0"/>
          </a:p>
          <a:p>
            <a:r>
              <a:rPr lang="en-US" dirty="0" smtClean="0"/>
              <a:t>Pregnancy/Breast feeding women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Special Populations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143000"/>
            <a:ext cx="1727200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143000"/>
            <a:ext cx="1398866" cy="166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590" y="3048000"/>
            <a:ext cx="2147161" cy="133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3810000"/>
            <a:ext cx="2120900" cy="1411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4724400"/>
            <a:ext cx="2438400" cy="13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74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Critically ill </a:t>
            </a:r>
            <a:r>
              <a:rPr lang="en-US" dirty="0" smtClean="0"/>
              <a:t>patients</a:t>
            </a:r>
          </a:p>
          <a:p>
            <a:endParaRPr lang="en-US" dirty="0" smtClean="0"/>
          </a:p>
          <a:p>
            <a:endParaRPr lang="en-US" sz="800" dirty="0"/>
          </a:p>
          <a:p>
            <a:r>
              <a:rPr lang="en-US" dirty="0"/>
              <a:t>Substance abusing </a:t>
            </a:r>
            <a:r>
              <a:rPr lang="en-US" dirty="0" smtClean="0"/>
              <a:t>patients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 smtClean="0"/>
              <a:t>War injured </a:t>
            </a:r>
          </a:p>
          <a:p>
            <a:endParaRPr lang="en-US" dirty="0"/>
          </a:p>
          <a:p>
            <a:r>
              <a:rPr lang="en-US" dirty="0"/>
              <a:t>Immigrants/non-native speaking patients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Possible Special Populations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143000"/>
            <a:ext cx="2201023" cy="1464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180" r="-27180"/>
          <a:stretch/>
        </p:blipFill>
        <p:spPr>
          <a:xfrm>
            <a:off x="6934200" y="2438400"/>
            <a:ext cx="2631440" cy="1649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098800"/>
            <a:ext cx="2209800" cy="147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4953000"/>
            <a:ext cx="2501900" cy="16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5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81328"/>
            <a:ext cx="87630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1: Event or Core Criteria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2: Host/Risk Factors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3: Pain quality incl. temporal and spatial features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4: Environmental context (milieu)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5: Pathophysiology incl. pain and putative  	mechanisms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6: Impact (functional interference)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Dimensions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20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of these populations cannot offer self-report as means to define pain type</a:t>
            </a:r>
          </a:p>
          <a:p>
            <a:r>
              <a:rPr lang="en-US" dirty="0" smtClean="0"/>
              <a:t>Consideration </a:t>
            </a:r>
            <a:r>
              <a:rPr lang="en-US" dirty="0"/>
              <a:t>should be given to a taxonomy that is therefore </a:t>
            </a:r>
            <a:r>
              <a:rPr lang="en-US" dirty="0" smtClean="0"/>
              <a:t>event/etiology defined</a:t>
            </a:r>
          </a:p>
          <a:p>
            <a:r>
              <a:rPr lang="en-US" dirty="0"/>
              <a:t>There may be considerable variability in the significance of a diagnostic category across special populations (</a:t>
            </a:r>
            <a:r>
              <a:rPr lang="en-US" dirty="0" err="1"/>
              <a:t>ie</a:t>
            </a:r>
            <a:r>
              <a:rPr lang="en-US" dirty="0"/>
              <a:t> needle pain</a:t>
            </a:r>
            <a:r>
              <a:rPr lang="en-US" dirty="0" smtClean="0"/>
              <a:t>)</a:t>
            </a:r>
          </a:p>
          <a:p>
            <a:r>
              <a:rPr lang="en-US" dirty="0" smtClean="0"/>
              <a:t>Pain defining characteristics may have to be assumed in some of these populations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Dimension 1: Event/Core Criteria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39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458200" cy="4525963"/>
          </a:xfrm>
        </p:spPr>
        <p:txBody>
          <a:bodyPr>
            <a:normAutofit/>
          </a:bodyPr>
          <a:lstStyle/>
          <a:p>
            <a:r>
              <a:rPr lang="en-US" u="sng" dirty="0" smtClean="0"/>
              <a:t>Acute illness</a:t>
            </a:r>
            <a:r>
              <a:rPr lang="en-US" dirty="0" smtClean="0"/>
              <a:t> (appendicitis, strep throat)</a:t>
            </a:r>
          </a:p>
          <a:p>
            <a:r>
              <a:rPr lang="en-US" u="sng" dirty="0" smtClean="0"/>
              <a:t>Trauma</a:t>
            </a:r>
            <a:r>
              <a:rPr lang="en-US" dirty="0" smtClean="0"/>
              <a:t> (penetrating, burn, fracture)</a:t>
            </a:r>
            <a:endParaRPr lang="en-US" u="sng" dirty="0" smtClean="0"/>
          </a:p>
          <a:p>
            <a:r>
              <a:rPr lang="en-US" u="sng" dirty="0" smtClean="0"/>
              <a:t>Surgery</a:t>
            </a:r>
          </a:p>
          <a:p>
            <a:r>
              <a:rPr lang="en-US" u="sng" dirty="0" smtClean="0"/>
              <a:t>Procedures</a:t>
            </a:r>
            <a:r>
              <a:rPr lang="en-US" dirty="0" smtClean="0"/>
              <a:t> (needles, biopsy, I&amp;D, </a:t>
            </a:r>
            <a:r>
              <a:rPr lang="en-US" dirty="0" err="1" smtClean="0"/>
              <a:t>cryotherapy</a:t>
            </a:r>
            <a:r>
              <a:rPr lang="en-US" dirty="0" smtClean="0"/>
              <a:t>)</a:t>
            </a:r>
          </a:p>
          <a:p>
            <a:r>
              <a:rPr lang="en-US" u="sng" dirty="0" smtClean="0"/>
              <a:t>Disease</a:t>
            </a:r>
            <a:r>
              <a:rPr lang="en-US" dirty="0" smtClean="0"/>
              <a:t> (Cancer, infection, arthritis, Sickle Cell)</a:t>
            </a:r>
          </a:p>
          <a:p>
            <a:r>
              <a:rPr lang="en-US" u="sng" dirty="0" smtClean="0"/>
              <a:t>Treatment-related</a:t>
            </a:r>
            <a:r>
              <a:rPr lang="en-US" dirty="0" smtClean="0"/>
              <a:t> (</a:t>
            </a:r>
            <a:r>
              <a:rPr lang="en-US" dirty="0" err="1" smtClean="0"/>
              <a:t>ChemoTx</a:t>
            </a:r>
            <a:r>
              <a:rPr lang="en-US" dirty="0" smtClean="0"/>
              <a:t>, </a:t>
            </a:r>
            <a:r>
              <a:rPr lang="en-US" dirty="0" err="1" smtClean="0"/>
              <a:t>RadiationTx</a:t>
            </a:r>
            <a:r>
              <a:rPr lang="en-US" dirty="0" smtClean="0"/>
              <a:t>, </a:t>
            </a:r>
            <a:r>
              <a:rPr lang="en-US" dirty="0" err="1" smtClean="0"/>
              <a:t>Mab</a:t>
            </a:r>
            <a:r>
              <a:rPr lang="en-US" dirty="0" smtClean="0"/>
              <a:t> therapy)</a:t>
            </a:r>
          </a:p>
          <a:p>
            <a:r>
              <a:rPr lang="en-US" u="sng" dirty="0" smtClean="0"/>
              <a:t>Ischemic pain</a:t>
            </a:r>
            <a:r>
              <a:rPr lang="en-US" dirty="0" smtClean="0"/>
              <a:t> (Compartment syndromes, vascular insufficiency [abdomen/heart])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Event-based Taxonomy: Dimension 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4121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Pain assessment is a challenge in these populations</a:t>
            </a:r>
          </a:p>
          <a:p>
            <a:r>
              <a:rPr lang="en-US" dirty="0" smtClean="0"/>
              <a:t>Altered perceptions of pain may not be describable</a:t>
            </a:r>
          </a:p>
          <a:p>
            <a:r>
              <a:rPr lang="en-US" dirty="0" smtClean="0"/>
              <a:t>Extremes of age may alter significance of individual pain conditions</a:t>
            </a:r>
          </a:p>
          <a:p>
            <a:r>
              <a:rPr lang="en-US" dirty="0" smtClean="0"/>
              <a:t>Cultural differences may affect report of criteria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 1: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24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11237</TotalTime>
  <Words>654</Words>
  <Application>Microsoft Macintosh PowerPoint</Application>
  <PresentationFormat>On-screen Show (4:3)</PresentationFormat>
  <Paragraphs>95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Concourse</vt:lpstr>
      <vt:lpstr>Steven J. Weisman, MD Jane B. Pettit Chair in Pain Management  Children’s Hospital of Wisconsin Professor of Anesthesiology and Pediatrics Medical College of Wisconsin Milwaukee, WI</vt:lpstr>
      <vt:lpstr>Disclosures: 2014-2016</vt:lpstr>
      <vt:lpstr>Objectives</vt:lpstr>
      <vt:lpstr>Possible Special Populations</vt:lpstr>
      <vt:lpstr>Possible Special Populations</vt:lpstr>
      <vt:lpstr>Proposed Dimensions</vt:lpstr>
      <vt:lpstr>Dimension 1: Event/Core Criteria</vt:lpstr>
      <vt:lpstr>Event-based Taxonomy: Dimension 1</vt:lpstr>
      <vt:lpstr>Dimension 1: Challenges</vt:lpstr>
      <vt:lpstr>Dimension 2: Host/Risk Factors</vt:lpstr>
      <vt:lpstr>Dimension 3: Pain Quality</vt:lpstr>
      <vt:lpstr>Dimension 4: Environmental Context</vt:lpstr>
      <vt:lpstr>Dimension 5: Pathophysiology</vt:lpstr>
      <vt:lpstr>Dimension 6: Impact (Function)</vt:lpstr>
      <vt:lpstr>Cognitively Different Populations</vt:lpstr>
      <vt:lpstr>Conclusions</vt:lpstr>
    </vt:vector>
  </TitlesOfParts>
  <Company>CHHS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Lynn M. Rusy Professor Anesthesiology Medical College of Wisconsin Jane B. Pettit Pain Managemnt Center</dc:title>
  <dc:creator>lxr</dc:creator>
  <cp:lastModifiedBy>Steven Weisman</cp:lastModifiedBy>
  <cp:revision>149</cp:revision>
  <dcterms:created xsi:type="dcterms:W3CDTF">2012-11-23T17:21:19Z</dcterms:created>
  <dcterms:modified xsi:type="dcterms:W3CDTF">2016-04-28T22:32:12Z</dcterms:modified>
</cp:coreProperties>
</file>