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61" r:id="rId2"/>
  </p:sldMasterIdLst>
  <p:notesMasterIdLst>
    <p:notesMasterId r:id="rId27"/>
  </p:notesMasterIdLst>
  <p:handoutMasterIdLst>
    <p:handoutMasterId r:id="rId28"/>
  </p:handoutMasterIdLst>
  <p:sldIdLst>
    <p:sldId id="355" r:id="rId3"/>
    <p:sldId id="625" r:id="rId4"/>
    <p:sldId id="620" r:id="rId5"/>
    <p:sldId id="621" r:id="rId6"/>
    <p:sldId id="551" r:id="rId7"/>
    <p:sldId id="604" r:id="rId8"/>
    <p:sldId id="562" r:id="rId9"/>
    <p:sldId id="622" r:id="rId10"/>
    <p:sldId id="645" r:id="rId11"/>
    <p:sldId id="566" r:id="rId12"/>
    <p:sldId id="624" r:id="rId13"/>
    <p:sldId id="626" r:id="rId14"/>
    <p:sldId id="627" r:id="rId15"/>
    <p:sldId id="628" r:id="rId16"/>
    <p:sldId id="629" r:id="rId17"/>
    <p:sldId id="644" r:id="rId18"/>
    <p:sldId id="630" r:id="rId19"/>
    <p:sldId id="633" r:id="rId20"/>
    <p:sldId id="634" r:id="rId21"/>
    <p:sldId id="637" r:id="rId22"/>
    <p:sldId id="646" r:id="rId23"/>
    <p:sldId id="647" r:id="rId24"/>
    <p:sldId id="553" r:id="rId25"/>
    <p:sldId id="640"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008">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9E6F9"/>
    <a:srgbClr val="B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42295" autoAdjust="0"/>
    <p:restoredTop sz="92640" autoAdjust="0"/>
  </p:normalViewPr>
  <p:slideViewPr>
    <p:cSldViewPr showGuides="1">
      <p:cViewPr>
        <p:scale>
          <a:sx n="100" d="100"/>
          <a:sy n="100" d="100"/>
        </p:scale>
        <p:origin x="-2704" y="-96"/>
      </p:cViewPr>
      <p:guideLst>
        <p:guide orient="horz" pos="1008"/>
        <p:guide pos="2880"/>
      </p:guideLst>
    </p:cSldViewPr>
  </p:slideViewPr>
  <p:outlineViewPr>
    <p:cViewPr>
      <p:scale>
        <a:sx n="33" d="100"/>
        <a:sy n="33" d="100"/>
      </p:scale>
      <p:origin x="54088" y="0"/>
    </p:cViewPr>
  </p:outlineViewPr>
  <p:notesTextViewPr>
    <p:cViewPr>
      <p:scale>
        <a:sx n="3" d="2"/>
        <a:sy n="3" d="2"/>
      </p:scale>
      <p:origin x="0" y="0"/>
    </p:cViewPr>
  </p:notesTextViewPr>
  <p:sorterViewPr>
    <p:cViewPr>
      <p:scale>
        <a:sx n="155" d="100"/>
        <a:sy n="155" d="100"/>
      </p:scale>
      <p:origin x="0" y="0"/>
    </p:cViewPr>
  </p:sorterViewPr>
  <p:notesViewPr>
    <p:cSldViewPr>
      <p:cViewPr varScale="1">
        <p:scale>
          <a:sx n="99" d="100"/>
          <a:sy n="99" d="100"/>
        </p:scale>
        <p:origin x="267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737C85-BA4C-8648-9E9C-A03AFA62532E}" type="doc">
      <dgm:prSet loTypeId="urn:microsoft.com/office/officeart/2005/8/layout/venn1" loCatId="" qsTypeId="urn:microsoft.com/office/officeart/2005/8/quickstyle/simple4" qsCatId="simple" csTypeId="urn:microsoft.com/office/officeart/2005/8/colors/accent1_2" csCatId="accent1" phldr="1"/>
      <dgm:spPr/>
    </dgm:pt>
    <dgm:pt modelId="{5C4D3FFD-392E-0542-82E2-8318D000E298}">
      <dgm:prSet phldrT="[Text]" custT="1"/>
      <dgm:spPr/>
      <dgm:t>
        <a:bodyPr/>
        <a:lstStyle/>
        <a:p>
          <a:pPr algn="l"/>
          <a:endParaRPr lang="en-US" sz="2400" dirty="0" smtClean="0"/>
        </a:p>
        <a:p>
          <a:pPr algn="l"/>
          <a:r>
            <a:rPr lang="en-US" sz="2400" dirty="0" smtClean="0"/>
            <a:t>Tumor</a:t>
          </a:r>
        </a:p>
      </dgm:t>
    </dgm:pt>
    <dgm:pt modelId="{919DD08E-85BE-C44E-8101-0EE7F260B539}" type="parTrans" cxnId="{C8F19339-0D6E-6C42-89FA-2268F52F4392}">
      <dgm:prSet/>
      <dgm:spPr/>
      <dgm:t>
        <a:bodyPr/>
        <a:lstStyle/>
        <a:p>
          <a:endParaRPr lang="en-US"/>
        </a:p>
      </dgm:t>
    </dgm:pt>
    <dgm:pt modelId="{08FE3F10-DC56-B74C-AA93-179C8A5D4122}" type="sibTrans" cxnId="{C8F19339-0D6E-6C42-89FA-2268F52F4392}">
      <dgm:prSet/>
      <dgm:spPr/>
      <dgm:t>
        <a:bodyPr/>
        <a:lstStyle/>
        <a:p>
          <a:endParaRPr lang="en-US"/>
        </a:p>
      </dgm:t>
    </dgm:pt>
    <dgm:pt modelId="{9B835494-53F4-474D-B2E6-CFDBF2FDCF30}">
      <dgm:prSet phldrT="[Text]"/>
      <dgm:spPr/>
      <dgm:t>
        <a:bodyPr/>
        <a:lstStyle/>
        <a:p>
          <a:r>
            <a:rPr lang="en-US" dirty="0" smtClean="0"/>
            <a:t>Non-Cancer Pain</a:t>
          </a:r>
          <a:endParaRPr lang="en-US" dirty="0"/>
        </a:p>
      </dgm:t>
    </dgm:pt>
    <dgm:pt modelId="{B408FD51-25D8-C341-A055-5FD3CAB1E244}" type="parTrans" cxnId="{3B936E1D-B57F-804E-862B-254FC8CDC479}">
      <dgm:prSet/>
      <dgm:spPr/>
      <dgm:t>
        <a:bodyPr/>
        <a:lstStyle/>
        <a:p>
          <a:endParaRPr lang="en-US"/>
        </a:p>
      </dgm:t>
    </dgm:pt>
    <dgm:pt modelId="{C937F9DF-B438-D948-A8ED-EC04CD56C8B0}" type="sibTrans" cxnId="{3B936E1D-B57F-804E-862B-254FC8CDC479}">
      <dgm:prSet/>
      <dgm:spPr/>
      <dgm:t>
        <a:bodyPr/>
        <a:lstStyle/>
        <a:p>
          <a:endParaRPr lang="en-US"/>
        </a:p>
      </dgm:t>
    </dgm:pt>
    <dgm:pt modelId="{0FB61B8A-2190-024B-9505-CE226C226E84}">
      <dgm:prSet phldrT="[Text]"/>
      <dgm:spPr/>
      <dgm:t>
        <a:bodyPr/>
        <a:lstStyle/>
        <a:p>
          <a:r>
            <a:rPr lang="en-US" dirty="0" smtClean="0"/>
            <a:t>Treatment</a:t>
          </a:r>
          <a:endParaRPr lang="en-US" dirty="0"/>
        </a:p>
      </dgm:t>
    </dgm:pt>
    <dgm:pt modelId="{8E6B3EA7-8895-BA48-95B1-A995935472D1}" type="parTrans" cxnId="{CCCDDC4B-EDFC-0B4E-A59B-E43E1E50EAD3}">
      <dgm:prSet/>
      <dgm:spPr/>
      <dgm:t>
        <a:bodyPr/>
        <a:lstStyle/>
        <a:p>
          <a:endParaRPr lang="en-US"/>
        </a:p>
      </dgm:t>
    </dgm:pt>
    <dgm:pt modelId="{6BB803CA-203A-4B44-B214-5721D35B558F}" type="sibTrans" cxnId="{CCCDDC4B-EDFC-0B4E-A59B-E43E1E50EAD3}">
      <dgm:prSet/>
      <dgm:spPr/>
      <dgm:t>
        <a:bodyPr/>
        <a:lstStyle/>
        <a:p>
          <a:endParaRPr lang="en-US"/>
        </a:p>
      </dgm:t>
    </dgm:pt>
    <dgm:pt modelId="{7DE9AC8C-1D60-C141-8863-127DE942E29A}">
      <dgm:prSet custT="1"/>
      <dgm:spPr/>
      <dgm:t>
        <a:bodyPr/>
        <a:lstStyle/>
        <a:p>
          <a:pPr algn="l"/>
          <a:r>
            <a:rPr lang="en-US" sz="1800" dirty="0" smtClean="0"/>
            <a:t>Bone</a:t>
          </a:r>
        </a:p>
      </dgm:t>
    </dgm:pt>
    <dgm:pt modelId="{0ED72A1E-E2F3-B84D-B1AE-13006EFC44F0}" type="parTrans" cxnId="{BA5BF58E-22E5-C740-83CB-5049C47359B9}">
      <dgm:prSet/>
      <dgm:spPr/>
      <dgm:t>
        <a:bodyPr/>
        <a:lstStyle/>
        <a:p>
          <a:endParaRPr lang="en-US"/>
        </a:p>
      </dgm:t>
    </dgm:pt>
    <dgm:pt modelId="{E3FC9627-E123-B542-86CB-3B05D48799B9}" type="sibTrans" cxnId="{BA5BF58E-22E5-C740-83CB-5049C47359B9}">
      <dgm:prSet/>
      <dgm:spPr/>
      <dgm:t>
        <a:bodyPr/>
        <a:lstStyle/>
        <a:p>
          <a:endParaRPr lang="en-US"/>
        </a:p>
      </dgm:t>
    </dgm:pt>
    <dgm:pt modelId="{9D8404E1-1979-2B4C-B06D-BCDF3A704BC4}">
      <dgm:prSet custT="1"/>
      <dgm:spPr/>
      <dgm:t>
        <a:bodyPr/>
        <a:lstStyle/>
        <a:p>
          <a:pPr algn="l"/>
          <a:r>
            <a:rPr lang="en-US" sz="1800" dirty="0" smtClean="0"/>
            <a:t>Viscera</a:t>
          </a:r>
        </a:p>
      </dgm:t>
    </dgm:pt>
    <dgm:pt modelId="{C8558D0B-6987-304C-8DE2-F500E9FF4415}" type="parTrans" cxnId="{AD5A8771-6F8E-FB41-8536-3D49B875342A}">
      <dgm:prSet/>
      <dgm:spPr/>
      <dgm:t>
        <a:bodyPr/>
        <a:lstStyle/>
        <a:p>
          <a:endParaRPr lang="en-US"/>
        </a:p>
      </dgm:t>
    </dgm:pt>
    <dgm:pt modelId="{BBC16F49-D0B0-ED47-BD75-C5BE4AFC0A8A}" type="sibTrans" cxnId="{AD5A8771-6F8E-FB41-8536-3D49B875342A}">
      <dgm:prSet/>
      <dgm:spPr/>
      <dgm:t>
        <a:bodyPr/>
        <a:lstStyle/>
        <a:p>
          <a:endParaRPr lang="en-US"/>
        </a:p>
      </dgm:t>
    </dgm:pt>
    <dgm:pt modelId="{6B175C53-48A4-3249-A6D2-2BF2FBDB9949}">
      <dgm:prSet custT="1"/>
      <dgm:spPr/>
      <dgm:t>
        <a:bodyPr/>
        <a:lstStyle/>
        <a:p>
          <a:pPr algn="l"/>
          <a:r>
            <a:rPr lang="en-US" sz="1800" dirty="0" smtClean="0"/>
            <a:t>Nerves</a:t>
          </a:r>
        </a:p>
      </dgm:t>
    </dgm:pt>
    <dgm:pt modelId="{C501B800-D53F-B044-B58F-CCF4C2CE6595}" type="parTrans" cxnId="{D01E14C0-8DE4-CE45-BE6D-7BFB68EF0E75}">
      <dgm:prSet/>
      <dgm:spPr/>
      <dgm:t>
        <a:bodyPr/>
        <a:lstStyle/>
        <a:p>
          <a:endParaRPr lang="en-US"/>
        </a:p>
      </dgm:t>
    </dgm:pt>
    <dgm:pt modelId="{B7C39A1F-207B-4643-925E-3112A58257F8}" type="sibTrans" cxnId="{D01E14C0-8DE4-CE45-BE6D-7BFB68EF0E75}">
      <dgm:prSet/>
      <dgm:spPr/>
      <dgm:t>
        <a:bodyPr/>
        <a:lstStyle/>
        <a:p>
          <a:endParaRPr lang="en-US"/>
        </a:p>
      </dgm:t>
    </dgm:pt>
    <dgm:pt modelId="{D762BB5E-6506-364B-90A0-2A63DE9E5154}">
      <dgm:prSet/>
      <dgm:spPr/>
      <dgm:t>
        <a:bodyPr/>
        <a:lstStyle/>
        <a:p>
          <a:r>
            <a:rPr lang="en-US" dirty="0" smtClean="0"/>
            <a:t>Surgery</a:t>
          </a:r>
          <a:endParaRPr lang="en-US" dirty="0"/>
        </a:p>
      </dgm:t>
    </dgm:pt>
    <dgm:pt modelId="{95F7DAED-FB77-6040-8777-1EA41A57181C}" type="parTrans" cxnId="{A75D2B95-9C3D-8844-9593-5EDDF2C39DF3}">
      <dgm:prSet/>
      <dgm:spPr/>
      <dgm:t>
        <a:bodyPr/>
        <a:lstStyle/>
        <a:p>
          <a:endParaRPr lang="en-US"/>
        </a:p>
      </dgm:t>
    </dgm:pt>
    <dgm:pt modelId="{4803E0F2-BE84-C749-AB3E-AE87B88B7A5C}" type="sibTrans" cxnId="{A75D2B95-9C3D-8844-9593-5EDDF2C39DF3}">
      <dgm:prSet/>
      <dgm:spPr/>
      <dgm:t>
        <a:bodyPr/>
        <a:lstStyle/>
        <a:p>
          <a:endParaRPr lang="en-US"/>
        </a:p>
      </dgm:t>
    </dgm:pt>
    <dgm:pt modelId="{0F3291C7-0BFB-E440-A3CA-BF8911608175}">
      <dgm:prSet/>
      <dgm:spPr/>
      <dgm:t>
        <a:bodyPr/>
        <a:lstStyle/>
        <a:p>
          <a:r>
            <a:rPr lang="en-US" dirty="0" smtClean="0"/>
            <a:t>Chemotherapy</a:t>
          </a:r>
          <a:endParaRPr lang="en-US" dirty="0"/>
        </a:p>
      </dgm:t>
    </dgm:pt>
    <dgm:pt modelId="{28120F11-DC99-604E-9F24-1282D8968C6B}" type="parTrans" cxnId="{3CC43664-DF06-CE4C-AF46-5B439AE4F254}">
      <dgm:prSet/>
      <dgm:spPr/>
      <dgm:t>
        <a:bodyPr/>
        <a:lstStyle/>
        <a:p>
          <a:endParaRPr lang="en-US"/>
        </a:p>
      </dgm:t>
    </dgm:pt>
    <dgm:pt modelId="{94282758-0A81-0349-9F09-5B30E9D9C7F5}" type="sibTrans" cxnId="{3CC43664-DF06-CE4C-AF46-5B439AE4F254}">
      <dgm:prSet/>
      <dgm:spPr/>
      <dgm:t>
        <a:bodyPr/>
        <a:lstStyle/>
        <a:p>
          <a:endParaRPr lang="en-US"/>
        </a:p>
      </dgm:t>
    </dgm:pt>
    <dgm:pt modelId="{B9417EBE-960D-6542-96E6-56BD672A2BD4}">
      <dgm:prSet/>
      <dgm:spPr/>
      <dgm:t>
        <a:bodyPr/>
        <a:lstStyle/>
        <a:p>
          <a:r>
            <a:rPr lang="en-US" dirty="0" smtClean="0"/>
            <a:t>Radiotherapy</a:t>
          </a:r>
          <a:endParaRPr lang="en-US" dirty="0"/>
        </a:p>
      </dgm:t>
    </dgm:pt>
    <dgm:pt modelId="{8298BA8A-F278-7144-B141-79DD440A77F2}" type="parTrans" cxnId="{150A6A4A-3C5E-DB44-AFE2-E788B912EC94}">
      <dgm:prSet/>
      <dgm:spPr/>
      <dgm:t>
        <a:bodyPr/>
        <a:lstStyle/>
        <a:p>
          <a:endParaRPr lang="en-US"/>
        </a:p>
      </dgm:t>
    </dgm:pt>
    <dgm:pt modelId="{E3AAC21A-D7BE-E54C-914B-30E78103D34F}" type="sibTrans" cxnId="{150A6A4A-3C5E-DB44-AFE2-E788B912EC94}">
      <dgm:prSet/>
      <dgm:spPr/>
      <dgm:t>
        <a:bodyPr/>
        <a:lstStyle/>
        <a:p>
          <a:endParaRPr lang="en-US"/>
        </a:p>
      </dgm:t>
    </dgm:pt>
    <dgm:pt modelId="{EA713436-995C-5446-B540-AD94C011D6D2}">
      <dgm:prSet custT="1"/>
      <dgm:spPr/>
      <dgm:t>
        <a:bodyPr/>
        <a:lstStyle/>
        <a:p>
          <a:pPr algn="l"/>
          <a:r>
            <a:rPr lang="en-US" sz="1800" dirty="0" smtClean="0"/>
            <a:t>Vessels</a:t>
          </a:r>
        </a:p>
      </dgm:t>
    </dgm:pt>
    <dgm:pt modelId="{43AC1BBC-3E0E-9541-9EE2-673445715335}" type="parTrans" cxnId="{4D1BF6B8-FC4A-B040-9422-BB897A079134}">
      <dgm:prSet/>
      <dgm:spPr/>
      <dgm:t>
        <a:bodyPr/>
        <a:lstStyle/>
        <a:p>
          <a:endParaRPr lang="en-US"/>
        </a:p>
      </dgm:t>
    </dgm:pt>
    <dgm:pt modelId="{D840DBD3-B7A7-BA46-BDCB-4C960609779D}" type="sibTrans" cxnId="{4D1BF6B8-FC4A-B040-9422-BB897A079134}">
      <dgm:prSet/>
      <dgm:spPr/>
      <dgm:t>
        <a:bodyPr/>
        <a:lstStyle/>
        <a:p>
          <a:endParaRPr lang="en-US"/>
        </a:p>
      </dgm:t>
    </dgm:pt>
    <dgm:pt modelId="{3EBCADA0-79C7-8042-B468-4A722109E5DC}">
      <dgm:prSet custT="1"/>
      <dgm:spPr/>
      <dgm:t>
        <a:bodyPr/>
        <a:lstStyle/>
        <a:p>
          <a:pPr algn="l"/>
          <a:r>
            <a:rPr lang="en-US" sz="1800" dirty="0" smtClean="0"/>
            <a:t>75%</a:t>
          </a:r>
        </a:p>
      </dgm:t>
    </dgm:pt>
    <dgm:pt modelId="{8AA88C0D-D8E8-3A46-8C5E-2FD30C6A7F1C}" type="parTrans" cxnId="{6146EA0A-BBD8-8143-9464-2AB374510591}">
      <dgm:prSet/>
      <dgm:spPr/>
      <dgm:t>
        <a:bodyPr/>
        <a:lstStyle/>
        <a:p>
          <a:endParaRPr lang="en-US"/>
        </a:p>
      </dgm:t>
    </dgm:pt>
    <dgm:pt modelId="{D6471BE5-BA1E-F748-80A0-6CAE24250A6D}" type="sibTrans" cxnId="{6146EA0A-BBD8-8143-9464-2AB374510591}">
      <dgm:prSet/>
      <dgm:spPr/>
      <dgm:t>
        <a:bodyPr/>
        <a:lstStyle/>
        <a:p>
          <a:endParaRPr lang="en-US"/>
        </a:p>
      </dgm:t>
    </dgm:pt>
    <dgm:pt modelId="{727D58E5-5EB1-9047-87FD-C312D5DD539B}">
      <dgm:prSet/>
      <dgm:spPr/>
      <dgm:t>
        <a:bodyPr/>
        <a:lstStyle/>
        <a:p>
          <a:r>
            <a:rPr lang="en-US" dirty="0" smtClean="0"/>
            <a:t>25%</a:t>
          </a:r>
          <a:endParaRPr lang="en-US" dirty="0"/>
        </a:p>
      </dgm:t>
    </dgm:pt>
    <dgm:pt modelId="{0C274DC8-5E0E-C148-9D8E-83ED17ED800F}" type="parTrans" cxnId="{D8330C6E-BB8F-AC4A-ABD8-3758E46E5EE7}">
      <dgm:prSet/>
      <dgm:spPr/>
      <dgm:t>
        <a:bodyPr/>
        <a:lstStyle/>
        <a:p>
          <a:endParaRPr lang="en-US"/>
        </a:p>
      </dgm:t>
    </dgm:pt>
    <dgm:pt modelId="{4FF3BBD3-9398-B64E-9883-E5869B47987F}" type="sibTrans" cxnId="{D8330C6E-BB8F-AC4A-ABD8-3758E46E5EE7}">
      <dgm:prSet/>
      <dgm:spPr/>
      <dgm:t>
        <a:bodyPr/>
        <a:lstStyle/>
        <a:p>
          <a:endParaRPr lang="en-US"/>
        </a:p>
      </dgm:t>
    </dgm:pt>
    <dgm:pt modelId="{25CFA4ED-F61F-084A-AF60-48A655F99406}">
      <dgm:prSet custT="1"/>
      <dgm:spPr/>
      <dgm:t>
        <a:bodyPr/>
        <a:lstStyle/>
        <a:p>
          <a:pPr algn="l"/>
          <a:endParaRPr lang="en-US" sz="1800" dirty="0" smtClean="0"/>
        </a:p>
      </dgm:t>
    </dgm:pt>
    <dgm:pt modelId="{544B04D3-9C42-1949-A239-39EE5B72F840}" type="parTrans" cxnId="{F93BB24F-679C-8E4F-ADB4-C33701415899}">
      <dgm:prSet/>
      <dgm:spPr/>
      <dgm:t>
        <a:bodyPr/>
        <a:lstStyle/>
        <a:p>
          <a:endParaRPr lang="en-US"/>
        </a:p>
      </dgm:t>
    </dgm:pt>
    <dgm:pt modelId="{5E16A51D-C7CF-5A4A-80A3-1C38C97B207B}" type="sibTrans" cxnId="{F93BB24F-679C-8E4F-ADB4-C33701415899}">
      <dgm:prSet/>
      <dgm:spPr/>
      <dgm:t>
        <a:bodyPr/>
        <a:lstStyle/>
        <a:p>
          <a:endParaRPr lang="en-US"/>
        </a:p>
      </dgm:t>
    </dgm:pt>
    <dgm:pt modelId="{601E496B-2C2E-CD4B-881B-24356CB6C6FE}">
      <dgm:prSet custT="1"/>
      <dgm:spPr/>
      <dgm:t>
        <a:bodyPr/>
        <a:lstStyle/>
        <a:p>
          <a:pPr algn="l"/>
          <a:endParaRPr lang="en-US" sz="1800" dirty="0" smtClean="0"/>
        </a:p>
      </dgm:t>
    </dgm:pt>
    <dgm:pt modelId="{C2B75BFA-F0E3-F441-B9AD-4FD51F23754B}" type="parTrans" cxnId="{26383541-33A0-8545-9633-7F91ABC3A5E6}">
      <dgm:prSet/>
      <dgm:spPr/>
      <dgm:t>
        <a:bodyPr/>
        <a:lstStyle/>
        <a:p>
          <a:endParaRPr lang="en-US"/>
        </a:p>
      </dgm:t>
    </dgm:pt>
    <dgm:pt modelId="{F1D0F279-0D14-694E-85DC-ACB38C0C6F8C}" type="sibTrans" cxnId="{26383541-33A0-8545-9633-7F91ABC3A5E6}">
      <dgm:prSet/>
      <dgm:spPr/>
      <dgm:t>
        <a:bodyPr/>
        <a:lstStyle/>
        <a:p>
          <a:endParaRPr lang="en-US"/>
        </a:p>
      </dgm:t>
    </dgm:pt>
    <dgm:pt modelId="{E3916116-71A4-D044-A6C0-18881F3833A8}" type="pres">
      <dgm:prSet presAssocID="{0A737C85-BA4C-8648-9E9C-A03AFA62532E}" presName="compositeShape" presStyleCnt="0">
        <dgm:presLayoutVars>
          <dgm:chMax val="7"/>
          <dgm:dir/>
          <dgm:resizeHandles val="exact"/>
        </dgm:presLayoutVars>
      </dgm:prSet>
      <dgm:spPr/>
    </dgm:pt>
    <dgm:pt modelId="{07110FDB-77F9-C743-BDD2-FAA7B2FB57ED}" type="pres">
      <dgm:prSet presAssocID="{5C4D3FFD-392E-0542-82E2-8318D000E298}" presName="circ1" presStyleLbl="vennNode1" presStyleIdx="0" presStyleCnt="3"/>
      <dgm:spPr/>
      <dgm:t>
        <a:bodyPr/>
        <a:lstStyle/>
        <a:p>
          <a:endParaRPr lang="en-US"/>
        </a:p>
      </dgm:t>
    </dgm:pt>
    <dgm:pt modelId="{D6094081-8D79-974B-96ED-BC01E2309576}" type="pres">
      <dgm:prSet presAssocID="{5C4D3FFD-392E-0542-82E2-8318D000E298}" presName="circ1Tx" presStyleLbl="revTx" presStyleIdx="0" presStyleCnt="0">
        <dgm:presLayoutVars>
          <dgm:chMax val="0"/>
          <dgm:chPref val="0"/>
          <dgm:bulletEnabled val="1"/>
        </dgm:presLayoutVars>
      </dgm:prSet>
      <dgm:spPr/>
      <dgm:t>
        <a:bodyPr/>
        <a:lstStyle/>
        <a:p>
          <a:endParaRPr lang="en-US"/>
        </a:p>
      </dgm:t>
    </dgm:pt>
    <dgm:pt modelId="{7B553349-39B6-AC46-8C8D-012C11E7C390}" type="pres">
      <dgm:prSet presAssocID="{9B835494-53F4-474D-B2E6-CFDBF2FDCF30}" presName="circ2" presStyleLbl="vennNode1" presStyleIdx="1" presStyleCnt="3"/>
      <dgm:spPr/>
      <dgm:t>
        <a:bodyPr/>
        <a:lstStyle/>
        <a:p>
          <a:endParaRPr lang="en-US"/>
        </a:p>
      </dgm:t>
    </dgm:pt>
    <dgm:pt modelId="{A4182EDA-F22B-1446-87E1-5BF0C5AF4248}" type="pres">
      <dgm:prSet presAssocID="{9B835494-53F4-474D-B2E6-CFDBF2FDCF30}" presName="circ2Tx" presStyleLbl="revTx" presStyleIdx="0" presStyleCnt="0">
        <dgm:presLayoutVars>
          <dgm:chMax val="0"/>
          <dgm:chPref val="0"/>
          <dgm:bulletEnabled val="1"/>
        </dgm:presLayoutVars>
      </dgm:prSet>
      <dgm:spPr/>
      <dgm:t>
        <a:bodyPr/>
        <a:lstStyle/>
        <a:p>
          <a:endParaRPr lang="en-US"/>
        </a:p>
      </dgm:t>
    </dgm:pt>
    <dgm:pt modelId="{B7E82665-94BC-5A43-AF60-3409ABA5A3F9}" type="pres">
      <dgm:prSet presAssocID="{0FB61B8A-2190-024B-9505-CE226C226E84}" presName="circ3" presStyleLbl="vennNode1" presStyleIdx="2" presStyleCnt="3"/>
      <dgm:spPr/>
      <dgm:t>
        <a:bodyPr/>
        <a:lstStyle/>
        <a:p>
          <a:endParaRPr lang="en-US"/>
        </a:p>
      </dgm:t>
    </dgm:pt>
    <dgm:pt modelId="{284A0813-D093-9A41-8415-DDD365168FBF}" type="pres">
      <dgm:prSet presAssocID="{0FB61B8A-2190-024B-9505-CE226C226E84}" presName="circ3Tx" presStyleLbl="revTx" presStyleIdx="0" presStyleCnt="0">
        <dgm:presLayoutVars>
          <dgm:chMax val="0"/>
          <dgm:chPref val="0"/>
          <dgm:bulletEnabled val="1"/>
        </dgm:presLayoutVars>
      </dgm:prSet>
      <dgm:spPr/>
      <dgm:t>
        <a:bodyPr/>
        <a:lstStyle/>
        <a:p>
          <a:endParaRPr lang="en-US"/>
        </a:p>
      </dgm:t>
    </dgm:pt>
  </dgm:ptLst>
  <dgm:cxnLst>
    <dgm:cxn modelId="{D01E14C0-8DE4-CE45-BE6D-7BFB68EF0E75}" srcId="{5C4D3FFD-392E-0542-82E2-8318D000E298}" destId="{6B175C53-48A4-3249-A6D2-2BF2FBDB9949}" srcOrd="3" destOrd="0" parTransId="{C501B800-D53F-B044-B58F-CCF4C2CE6595}" sibTransId="{B7C39A1F-207B-4643-925E-3112A58257F8}"/>
    <dgm:cxn modelId="{6D1C0726-FEFF-804F-BAA6-2D4FA2F80973}" type="presOf" srcId="{9B835494-53F4-474D-B2E6-CFDBF2FDCF30}" destId="{7B553349-39B6-AC46-8C8D-012C11E7C390}" srcOrd="0" destOrd="0" presId="urn:microsoft.com/office/officeart/2005/8/layout/venn1"/>
    <dgm:cxn modelId="{D7EAB15C-224B-9C44-BF18-B6DDC306C28D}" type="presOf" srcId="{9B835494-53F4-474D-B2E6-CFDBF2FDCF30}" destId="{A4182EDA-F22B-1446-87E1-5BF0C5AF4248}" srcOrd="1" destOrd="0" presId="urn:microsoft.com/office/officeart/2005/8/layout/venn1"/>
    <dgm:cxn modelId="{23D923DA-D4C8-9647-9C97-1E7AB7420B92}" type="presOf" srcId="{9D8404E1-1979-2B4C-B06D-BCDF3A704BC4}" destId="{07110FDB-77F9-C743-BDD2-FAA7B2FB57ED}" srcOrd="0" destOrd="2" presId="urn:microsoft.com/office/officeart/2005/8/layout/venn1"/>
    <dgm:cxn modelId="{E9A77155-448A-2E4B-9E16-31FF25D592F8}" type="presOf" srcId="{7DE9AC8C-1D60-C141-8863-127DE942E29A}" destId="{07110FDB-77F9-C743-BDD2-FAA7B2FB57ED}" srcOrd="0" destOrd="1" presId="urn:microsoft.com/office/officeart/2005/8/layout/venn1"/>
    <dgm:cxn modelId="{2FC682FC-0C22-D54C-9D9E-003A311B6262}" type="presOf" srcId="{25CFA4ED-F61F-084A-AF60-48A655F99406}" destId="{07110FDB-77F9-C743-BDD2-FAA7B2FB57ED}" srcOrd="0" destOrd="7" presId="urn:microsoft.com/office/officeart/2005/8/layout/venn1"/>
    <dgm:cxn modelId="{9D7ACD6A-80A8-A446-8756-1F672EC6B816}" type="presOf" srcId="{0FB61B8A-2190-024B-9505-CE226C226E84}" destId="{B7E82665-94BC-5A43-AF60-3409ABA5A3F9}" srcOrd="0" destOrd="0" presId="urn:microsoft.com/office/officeart/2005/8/layout/venn1"/>
    <dgm:cxn modelId="{6146EA0A-BBD8-8143-9464-2AB374510591}" srcId="{5C4D3FFD-392E-0542-82E2-8318D000E298}" destId="{3EBCADA0-79C7-8042-B468-4A722109E5DC}" srcOrd="4" destOrd="0" parTransId="{8AA88C0D-D8E8-3A46-8C5E-2FD30C6A7F1C}" sibTransId="{D6471BE5-BA1E-F748-80A0-6CAE24250A6D}"/>
    <dgm:cxn modelId="{8CC290EB-AF8B-CE45-8FA6-EA7030D69A43}" type="presOf" srcId="{0F3291C7-0BFB-E440-A3CA-BF8911608175}" destId="{284A0813-D093-9A41-8415-DDD365168FBF}" srcOrd="1" destOrd="2" presId="urn:microsoft.com/office/officeart/2005/8/layout/venn1"/>
    <dgm:cxn modelId="{BFC19199-F1FA-0E4A-B6EB-DE120FF91C14}" type="presOf" srcId="{601E496B-2C2E-CD4B-881B-24356CB6C6FE}" destId="{D6094081-8D79-974B-96ED-BC01E2309576}" srcOrd="1" destOrd="6" presId="urn:microsoft.com/office/officeart/2005/8/layout/venn1"/>
    <dgm:cxn modelId="{F97AD5B9-3BDA-BB46-AE14-B4218F997A00}" type="presOf" srcId="{3EBCADA0-79C7-8042-B468-4A722109E5DC}" destId="{07110FDB-77F9-C743-BDD2-FAA7B2FB57ED}" srcOrd="0" destOrd="5" presId="urn:microsoft.com/office/officeart/2005/8/layout/venn1"/>
    <dgm:cxn modelId="{BA5BF58E-22E5-C740-83CB-5049C47359B9}" srcId="{5C4D3FFD-392E-0542-82E2-8318D000E298}" destId="{7DE9AC8C-1D60-C141-8863-127DE942E29A}" srcOrd="0" destOrd="0" parTransId="{0ED72A1E-E2F3-B84D-B1AE-13006EFC44F0}" sibTransId="{E3FC9627-E123-B542-86CB-3B05D48799B9}"/>
    <dgm:cxn modelId="{ED4033D6-85DF-DD4D-9178-481513185D92}" type="presOf" srcId="{5C4D3FFD-392E-0542-82E2-8318D000E298}" destId="{07110FDB-77F9-C743-BDD2-FAA7B2FB57ED}" srcOrd="1" destOrd="0" presId="urn:microsoft.com/office/officeart/2005/8/layout/venn1"/>
    <dgm:cxn modelId="{F92F7BEE-472C-F846-B621-A38A54A14385}" type="presOf" srcId="{0F3291C7-0BFB-E440-A3CA-BF8911608175}" destId="{B7E82665-94BC-5A43-AF60-3409ABA5A3F9}" srcOrd="0" destOrd="2" presId="urn:microsoft.com/office/officeart/2005/8/layout/venn1"/>
    <dgm:cxn modelId="{91003EEB-57BF-FF4B-9AC2-53A9669E9F27}" type="presOf" srcId="{B9417EBE-960D-6542-96E6-56BD672A2BD4}" destId="{284A0813-D093-9A41-8415-DDD365168FBF}" srcOrd="1" destOrd="3" presId="urn:microsoft.com/office/officeart/2005/8/layout/venn1"/>
    <dgm:cxn modelId="{C8F19339-0D6E-6C42-89FA-2268F52F4392}" srcId="{0A737C85-BA4C-8648-9E9C-A03AFA62532E}" destId="{5C4D3FFD-392E-0542-82E2-8318D000E298}" srcOrd="0" destOrd="0" parTransId="{919DD08E-85BE-C44E-8101-0EE7F260B539}" sibTransId="{08FE3F10-DC56-B74C-AA93-179C8A5D4122}"/>
    <dgm:cxn modelId="{777CC2F6-22A3-794E-A7B2-11B1B6196172}" type="presOf" srcId="{5C4D3FFD-392E-0542-82E2-8318D000E298}" destId="{D6094081-8D79-974B-96ED-BC01E2309576}" srcOrd="0" destOrd="0" presId="urn:microsoft.com/office/officeart/2005/8/layout/venn1"/>
    <dgm:cxn modelId="{3CC43664-DF06-CE4C-AF46-5B439AE4F254}" srcId="{0FB61B8A-2190-024B-9505-CE226C226E84}" destId="{0F3291C7-0BFB-E440-A3CA-BF8911608175}" srcOrd="1" destOrd="0" parTransId="{28120F11-DC99-604E-9F24-1282D8968C6B}" sibTransId="{94282758-0A81-0349-9F09-5B30E9D9C7F5}"/>
    <dgm:cxn modelId="{26383541-33A0-8545-9633-7F91ABC3A5E6}" srcId="{5C4D3FFD-392E-0542-82E2-8318D000E298}" destId="{601E496B-2C2E-CD4B-881B-24356CB6C6FE}" srcOrd="5" destOrd="0" parTransId="{C2B75BFA-F0E3-F441-B9AD-4FD51F23754B}" sibTransId="{F1D0F279-0D14-694E-85DC-ACB38C0C6F8C}"/>
    <dgm:cxn modelId="{D8330C6E-BB8F-AC4A-ABD8-3758E46E5EE7}" srcId="{0FB61B8A-2190-024B-9505-CE226C226E84}" destId="{727D58E5-5EB1-9047-87FD-C312D5DD539B}" srcOrd="3" destOrd="0" parTransId="{0C274DC8-5E0E-C148-9D8E-83ED17ED800F}" sibTransId="{4FF3BBD3-9398-B64E-9883-E5869B47987F}"/>
    <dgm:cxn modelId="{3B936E1D-B57F-804E-862B-254FC8CDC479}" srcId="{0A737C85-BA4C-8648-9E9C-A03AFA62532E}" destId="{9B835494-53F4-474D-B2E6-CFDBF2FDCF30}" srcOrd="1" destOrd="0" parTransId="{B408FD51-25D8-C341-A055-5FD3CAB1E244}" sibTransId="{C937F9DF-B438-D948-A8ED-EC04CD56C8B0}"/>
    <dgm:cxn modelId="{D165B465-E024-2C4C-B9E6-A12985301529}" type="presOf" srcId="{B9417EBE-960D-6542-96E6-56BD672A2BD4}" destId="{B7E82665-94BC-5A43-AF60-3409ABA5A3F9}" srcOrd="0" destOrd="3" presId="urn:microsoft.com/office/officeart/2005/8/layout/venn1"/>
    <dgm:cxn modelId="{E017FBF7-EC97-EF40-8F42-6984D8AE6544}" type="presOf" srcId="{727D58E5-5EB1-9047-87FD-C312D5DD539B}" destId="{B7E82665-94BC-5A43-AF60-3409ABA5A3F9}" srcOrd="0" destOrd="4" presId="urn:microsoft.com/office/officeart/2005/8/layout/venn1"/>
    <dgm:cxn modelId="{AD5A8771-6F8E-FB41-8536-3D49B875342A}" srcId="{5C4D3FFD-392E-0542-82E2-8318D000E298}" destId="{9D8404E1-1979-2B4C-B06D-BCDF3A704BC4}" srcOrd="1" destOrd="0" parTransId="{C8558D0B-6987-304C-8DE2-F500E9FF4415}" sibTransId="{BBC16F49-D0B0-ED47-BD75-C5BE4AFC0A8A}"/>
    <dgm:cxn modelId="{AA8F58E9-2100-9044-A5F0-BFBD64D22A3E}" type="presOf" srcId="{0FB61B8A-2190-024B-9505-CE226C226E84}" destId="{284A0813-D093-9A41-8415-DDD365168FBF}" srcOrd="1" destOrd="0" presId="urn:microsoft.com/office/officeart/2005/8/layout/venn1"/>
    <dgm:cxn modelId="{A75D2B95-9C3D-8844-9593-5EDDF2C39DF3}" srcId="{0FB61B8A-2190-024B-9505-CE226C226E84}" destId="{D762BB5E-6506-364B-90A0-2A63DE9E5154}" srcOrd="0" destOrd="0" parTransId="{95F7DAED-FB77-6040-8777-1EA41A57181C}" sibTransId="{4803E0F2-BE84-C749-AB3E-AE87B88B7A5C}"/>
    <dgm:cxn modelId="{6815998F-278C-C747-A169-69945D79DE55}" type="presOf" srcId="{727D58E5-5EB1-9047-87FD-C312D5DD539B}" destId="{284A0813-D093-9A41-8415-DDD365168FBF}" srcOrd="1" destOrd="4" presId="urn:microsoft.com/office/officeart/2005/8/layout/venn1"/>
    <dgm:cxn modelId="{C8229D78-C89E-0B4C-87FF-BAA76EF57649}" type="presOf" srcId="{D762BB5E-6506-364B-90A0-2A63DE9E5154}" destId="{B7E82665-94BC-5A43-AF60-3409ABA5A3F9}" srcOrd="0" destOrd="1" presId="urn:microsoft.com/office/officeart/2005/8/layout/venn1"/>
    <dgm:cxn modelId="{CCCDDC4B-EDFC-0B4E-A59B-E43E1E50EAD3}" srcId="{0A737C85-BA4C-8648-9E9C-A03AFA62532E}" destId="{0FB61B8A-2190-024B-9505-CE226C226E84}" srcOrd="2" destOrd="0" parTransId="{8E6B3EA7-8895-BA48-95B1-A995935472D1}" sibTransId="{6BB803CA-203A-4B44-B214-5721D35B558F}"/>
    <dgm:cxn modelId="{4D1BF6B8-FC4A-B040-9422-BB897A079134}" srcId="{5C4D3FFD-392E-0542-82E2-8318D000E298}" destId="{EA713436-995C-5446-B540-AD94C011D6D2}" srcOrd="2" destOrd="0" parTransId="{43AC1BBC-3E0E-9541-9EE2-673445715335}" sibTransId="{D840DBD3-B7A7-BA46-BDCB-4C960609779D}"/>
    <dgm:cxn modelId="{42C0C43F-A2AA-A244-B69E-9CA9D12AC08B}" type="presOf" srcId="{3EBCADA0-79C7-8042-B468-4A722109E5DC}" destId="{D6094081-8D79-974B-96ED-BC01E2309576}" srcOrd="1" destOrd="5" presId="urn:microsoft.com/office/officeart/2005/8/layout/venn1"/>
    <dgm:cxn modelId="{2E3327A3-EEEC-3948-9994-D196941BA0B1}" type="presOf" srcId="{0A737C85-BA4C-8648-9E9C-A03AFA62532E}" destId="{E3916116-71A4-D044-A6C0-18881F3833A8}" srcOrd="0" destOrd="0" presId="urn:microsoft.com/office/officeart/2005/8/layout/venn1"/>
    <dgm:cxn modelId="{C5518462-46BB-DB43-B926-D6A9866F4C14}" type="presOf" srcId="{EA713436-995C-5446-B540-AD94C011D6D2}" destId="{D6094081-8D79-974B-96ED-BC01E2309576}" srcOrd="1" destOrd="3" presId="urn:microsoft.com/office/officeart/2005/8/layout/venn1"/>
    <dgm:cxn modelId="{A98B9994-EE09-7944-B87D-3646249973A1}" type="presOf" srcId="{6B175C53-48A4-3249-A6D2-2BF2FBDB9949}" destId="{D6094081-8D79-974B-96ED-BC01E2309576}" srcOrd="1" destOrd="4" presId="urn:microsoft.com/office/officeart/2005/8/layout/venn1"/>
    <dgm:cxn modelId="{E5EEB6A9-282B-2145-A490-58FB1DBB16B2}" type="presOf" srcId="{25CFA4ED-F61F-084A-AF60-48A655F99406}" destId="{D6094081-8D79-974B-96ED-BC01E2309576}" srcOrd="1" destOrd="7" presId="urn:microsoft.com/office/officeart/2005/8/layout/venn1"/>
    <dgm:cxn modelId="{6A177DF7-AE74-334F-AA18-D7F8A2AB1F3A}" type="presOf" srcId="{601E496B-2C2E-CD4B-881B-24356CB6C6FE}" destId="{07110FDB-77F9-C743-BDD2-FAA7B2FB57ED}" srcOrd="0" destOrd="6" presId="urn:microsoft.com/office/officeart/2005/8/layout/venn1"/>
    <dgm:cxn modelId="{197C95CA-6ABC-DE42-9DB9-C170C59C70BC}" type="presOf" srcId="{6B175C53-48A4-3249-A6D2-2BF2FBDB9949}" destId="{07110FDB-77F9-C743-BDD2-FAA7B2FB57ED}" srcOrd="0" destOrd="4" presId="urn:microsoft.com/office/officeart/2005/8/layout/venn1"/>
    <dgm:cxn modelId="{38F255ED-A837-2F48-8F3A-17875184F544}" type="presOf" srcId="{9D8404E1-1979-2B4C-B06D-BCDF3A704BC4}" destId="{D6094081-8D79-974B-96ED-BC01E2309576}" srcOrd="1" destOrd="2" presId="urn:microsoft.com/office/officeart/2005/8/layout/venn1"/>
    <dgm:cxn modelId="{F93BB24F-679C-8E4F-ADB4-C33701415899}" srcId="{5C4D3FFD-392E-0542-82E2-8318D000E298}" destId="{25CFA4ED-F61F-084A-AF60-48A655F99406}" srcOrd="6" destOrd="0" parTransId="{544B04D3-9C42-1949-A239-39EE5B72F840}" sibTransId="{5E16A51D-C7CF-5A4A-80A3-1C38C97B207B}"/>
    <dgm:cxn modelId="{150A6A4A-3C5E-DB44-AFE2-E788B912EC94}" srcId="{0FB61B8A-2190-024B-9505-CE226C226E84}" destId="{B9417EBE-960D-6542-96E6-56BD672A2BD4}" srcOrd="2" destOrd="0" parTransId="{8298BA8A-F278-7144-B141-79DD440A77F2}" sibTransId="{E3AAC21A-D7BE-E54C-914B-30E78103D34F}"/>
    <dgm:cxn modelId="{632AE2A5-B534-3F42-B204-61177576A4B4}" type="presOf" srcId="{EA713436-995C-5446-B540-AD94C011D6D2}" destId="{07110FDB-77F9-C743-BDD2-FAA7B2FB57ED}" srcOrd="0" destOrd="3" presId="urn:microsoft.com/office/officeart/2005/8/layout/venn1"/>
    <dgm:cxn modelId="{D27D4707-0187-CE40-B07C-63075D2ABB37}" type="presOf" srcId="{7DE9AC8C-1D60-C141-8863-127DE942E29A}" destId="{D6094081-8D79-974B-96ED-BC01E2309576}" srcOrd="1" destOrd="1" presId="urn:microsoft.com/office/officeart/2005/8/layout/venn1"/>
    <dgm:cxn modelId="{8745B3EF-78BE-DF4E-976A-7A2ED41D7E77}" type="presOf" srcId="{D762BB5E-6506-364B-90A0-2A63DE9E5154}" destId="{284A0813-D093-9A41-8415-DDD365168FBF}" srcOrd="1" destOrd="1" presId="urn:microsoft.com/office/officeart/2005/8/layout/venn1"/>
    <dgm:cxn modelId="{03AE9116-9857-F44A-93F6-F6A642B73828}" type="presParOf" srcId="{E3916116-71A4-D044-A6C0-18881F3833A8}" destId="{07110FDB-77F9-C743-BDD2-FAA7B2FB57ED}" srcOrd="0" destOrd="0" presId="urn:microsoft.com/office/officeart/2005/8/layout/venn1"/>
    <dgm:cxn modelId="{770A7496-7559-844E-8422-062F559374CF}" type="presParOf" srcId="{E3916116-71A4-D044-A6C0-18881F3833A8}" destId="{D6094081-8D79-974B-96ED-BC01E2309576}" srcOrd="1" destOrd="0" presId="urn:microsoft.com/office/officeart/2005/8/layout/venn1"/>
    <dgm:cxn modelId="{BF455727-C0D2-FE44-BD2E-83ACB126882D}" type="presParOf" srcId="{E3916116-71A4-D044-A6C0-18881F3833A8}" destId="{7B553349-39B6-AC46-8C8D-012C11E7C390}" srcOrd="2" destOrd="0" presId="urn:microsoft.com/office/officeart/2005/8/layout/venn1"/>
    <dgm:cxn modelId="{7BBC9174-AD25-4245-BC1B-444674807C90}" type="presParOf" srcId="{E3916116-71A4-D044-A6C0-18881F3833A8}" destId="{A4182EDA-F22B-1446-87E1-5BF0C5AF4248}" srcOrd="3" destOrd="0" presId="urn:microsoft.com/office/officeart/2005/8/layout/venn1"/>
    <dgm:cxn modelId="{3A40C98D-F356-F746-A806-00A37C72DBBC}" type="presParOf" srcId="{E3916116-71A4-D044-A6C0-18881F3833A8}" destId="{B7E82665-94BC-5A43-AF60-3409ABA5A3F9}" srcOrd="4" destOrd="0" presId="urn:microsoft.com/office/officeart/2005/8/layout/venn1"/>
    <dgm:cxn modelId="{DD37EBBC-0107-194C-9C6F-1C1C54BAEBE5}" type="presParOf" srcId="{E3916116-71A4-D044-A6C0-18881F3833A8}" destId="{284A0813-D093-9A41-8415-DDD365168FB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10FDB-77F9-C743-BDD2-FAA7B2FB57ED}">
      <dsp:nvSpPr>
        <dsp:cNvPr id="0" name=""/>
        <dsp:cNvSpPr/>
      </dsp:nvSpPr>
      <dsp:spPr>
        <a:xfrm>
          <a:off x="3025427" y="134769"/>
          <a:ext cx="2788344" cy="2788344"/>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1066800">
            <a:lnSpc>
              <a:spcPct val="90000"/>
            </a:lnSpc>
            <a:spcBef>
              <a:spcPct val="0"/>
            </a:spcBef>
            <a:spcAft>
              <a:spcPct val="35000"/>
            </a:spcAft>
          </a:pPr>
          <a:endParaRPr lang="en-US" sz="2400" kern="1200" dirty="0" smtClean="0"/>
        </a:p>
        <a:p>
          <a:pPr lvl="0" algn="l" defTabSz="1066800">
            <a:lnSpc>
              <a:spcPct val="90000"/>
            </a:lnSpc>
            <a:spcBef>
              <a:spcPct val="0"/>
            </a:spcBef>
            <a:spcAft>
              <a:spcPct val="35000"/>
            </a:spcAft>
          </a:pPr>
          <a:r>
            <a:rPr lang="en-US" sz="2400" kern="1200" dirty="0" smtClean="0"/>
            <a:t>Tumor</a:t>
          </a:r>
        </a:p>
        <a:p>
          <a:pPr marL="171450" lvl="1" indent="-171450" algn="l" defTabSz="800100">
            <a:lnSpc>
              <a:spcPct val="90000"/>
            </a:lnSpc>
            <a:spcBef>
              <a:spcPct val="0"/>
            </a:spcBef>
            <a:spcAft>
              <a:spcPct val="15000"/>
            </a:spcAft>
            <a:buChar char="••"/>
          </a:pPr>
          <a:r>
            <a:rPr lang="en-US" sz="1800" kern="1200" dirty="0" smtClean="0"/>
            <a:t>Bone</a:t>
          </a:r>
        </a:p>
        <a:p>
          <a:pPr marL="171450" lvl="1" indent="-171450" algn="l" defTabSz="800100">
            <a:lnSpc>
              <a:spcPct val="90000"/>
            </a:lnSpc>
            <a:spcBef>
              <a:spcPct val="0"/>
            </a:spcBef>
            <a:spcAft>
              <a:spcPct val="15000"/>
            </a:spcAft>
            <a:buChar char="••"/>
          </a:pPr>
          <a:r>
            <a:rPr lang="en-US" sz="1800" kern="1200" dirty="0" smtClean="0"/>
            <a:t>Viscera</a:t>
          </a:r>
        </a:p>
        <a:p>
          <a:pPr marL="171450" lvl="1" indent="-171450" algn="l" defTabSz="800100">
            <a:lnSpc>
              <a:spcPct val="90000"/>
            </a:lnSpc>
            <a:spcBef>
              <a:spcPct val="0"/>
            </a:spcBef>
            <a:spcAft>
              <a:spcPct val="15000"/>
            </a:spcAft>
            <a:buChar char="••"/>
          </a:pPr>
          <a:r>
            <a:rPr lang="en-US" sz="1800" kern="1200" dirty="0" smtClean="0"/>
            <a:t>Vessels</a:t>
          </a:r>
        </a:p>
        <a:p>
          <a:pPr marL="171450" lvl="1" indent="-171450" algn="l" defTabSz="800100">
            <a:lnSpc>
              <a:spcPct val="90000"/>
            </a:lnSpc>
            <a:spcBef>
              <a:spcPct val="0"/>
            </a:spcBef>
            <a:spcAft>
              <a:spcPct val="15000"/>
            </a:spcAft>
            <a:buChar char="••"/>
          </a:pPr>
          <a:r>
            <a:rPr lang="en-US" sz="1800" kern="1200" dirty="0" smtClean="0"/>
            <a:t>Nerves</a:t>
          </a:r>
        </a:p>
        <a:p>
          <a:pPr marL="171450" lvl="1" indent="-171450" algn="l" defTabSz="800100">
            <a:lnSpc>
              <a:spcPct val="90000"/>
            </a:lnSpc>
            <a:spcBef>
              <a:spcPct val="0"/>
            </a:spcBef>
            <a:spcAft>
              <a:spcPct val="15000"/>
            </a:spcAft>
            <a:buChar char="••"/>
          </a:pPr>
          <a:r>
            <a:rPr lang="en-US" sz="1800" kern="1200" dirty="0" smtClean="0"/>
            <a:t>75%</a:t>
          </a:r>
        </a:p>
        <a:p>
          <a:pPr marL="171450" lvl="1" indent="-171450" algn="l" defTabSz="800100">
            <a:lnSpc>
              <a:spcPct val="90000"/>
            </a:lnSpc>
            <a:spcBef>
              <a:spcPct val="0"/>
            </a:spcBef>
            <a:spcAft>
              <a:spcPct val="15000"/>
            </a:spcAft>
            <a:buChar char="••"/>
          </a:pPr>
          <a:endParaRPr lang="en-US" sz="1800" kern="1200" dirty="0" smtClean="0"/>
        </a:p>
        <a:p>
          <a:pPr marL="171450" lvl="1" indent="-171450" algn="l" defTabSz="800100">
            <a:lnSpc>
              <a:spcPct val="90000"/>
            </a:lnSpc>
            <a:spcBef>
              <a:spcPct val="0"/>
            </a:spcBef>
            <a:spcAft>
              <a:spcPct val="15000"/>
            </a:spcAft>
            <a:buChar char="••"/>
          </a:pPr>
          <a:endParaRPr lang="en-US" sz="1800" kern="1200" dirty="0" smtClean="0"/>
        </a:p>
      </dsp:txBody>
      <dsp:txXfrm>
        <a:off x="3397206" y="622730"/>
        <a:ext cx="2044786" cy="1254755"/>
      </dsp:txXfrm>
    </dsp:sp>
    <dsp:sp modelId="{7B553349-39B6-AC46-8C8D-012C11E7C390}">
      <dsp:nvSpPr>
        <dsp:cNvPr id="0" name=""/>
        <dsp:cNvSpPr/>
      </dsp:nvSpPr>
      <dsp:spPr>
        <a:xfrm>
          <a:off x="4031555" y="1877485"/>
          <a:ext cx="2788344" cy="2788344"/>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Non-Cancer Pain</a:t>
          </a:r>
          <a:endParaRPr lang="en-US" sz="2200" kern="1200" dirty="0"/>
        </a:p>
      </dsp:txBody>
      <dsp:txXfrm>
        <a:off x="4884324" y="2597807"/>
        <a:ext cx="1673006" cy="1533589"/>
      </dsp:txXfrm>
    </dsp:sp>
    <dsp:sp modelId="{B7E82665-94BC-5A43-AF60-3409ABA5A3F9}">
      <dsp:nvSpPr>
        <dsp:cNvPr id="0" name=""/>
        <dsp:cNvSpPr/>
      </dsp:nvSpPr>
      <dsp:spPr>
        <a:xfrm>
          <a:off x="2019300" y="1877485"/>
          <a:ext cx="2788344" cy="2788344"/>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977900">
            <a:lnSpc>
              <a:spcPct val="90000"/>
            </a:lnSpc>
            <a:spcBef>
              <a:spcPct val="0"/>
            </a:spcBef>
            <a:spcAft>
              <a:spcPct val="35000"/>
            </a:spcAft>
          </a:pPr>
          <a:r>
            <a:rPr lang="en-US" sz="2200" kern="1200" dirty="0" smtClean="0"/>
            <a:t>Treatment</a:t>
          </a:r>
          <a:endParaRPr lang="en-US" sz="2200" kern="1200" dirty="0"/>
        </a:p>
        <a:p>
          <a:pPr marL="171450" lvl="1" indent="-171450" algn="l" defTabSz="755650">
            <a:lnSpc>
              <a:spcPct val="90000"/>
            </a:lnSpc>
            <a:spcBef>
              <a:spcPct val="0"/>
            </a:spcBef>
            <a:spcAft>
              <a:spcPct val="15000"/>
            </a:spcAft>
            <a:buChar char="••"/>
          </a:pPr>
          <a:r>
            <a:rPr lang="en-US" sz="1700" kern="1200" dirty="0" smtClean="0"/>
            <a:t>Surgery</a:t>
          </a:r>
          <a:endParaRPr lang="en-US" sz="1700" kern="1200" dirty="0"/>
        </a:p>
        <a:p>
          <a:pPr marL="171450" lvl="1" indent="-171450" algn="l" defTabSz="755650">
            <a:lnSpc>
              <a:spcPct val="90000"/>
            </a:lnSpc>
            <a:spcBef>
              <a:spcPct val="0"/>
            </a:spcBef>
            <a:spcAft>
              <a:spcPct val="15000"/>
            </a:spcAft>
            <a:buChar char="••"/>
          </a:pPr>
          <a:r>
            <a:rPr lang="en-US" sz="1700" kern="1200" dirty="0" smtClean="0"/>
            <a:t>Chemotherapy</a:t>
          </a:r>
          <a:endParaRPr lang="en-US" sz="1700" kern="1200" dirty="0"/>
        </a:p>
        <a:p>
          <a:pPr marL="171450" lvl="1" indent="-171450" algn="l" defTabSz="755650">
            <a:lnSpc>
              <a:spcPct val="90000"/>
            </a:lnSpc>
            <a:spcBef>
              <a:spcPct val="0"/>
            </a:spcBef>
            <a:spcAft>
              <a:spcPct val="15000"/>
            </a:spcAft>
            <a:buChar char="••"/>
          </a:pPr>
          <a:r>
            <a:rPr lang="en-US" sz="1700" kern="1200" dirty="0" smtClean="0"/>
            <a:t>Radiotherapy</a:t>
          </a:r>
          <a:endParaRPr lang="en-US" sz="1700" kern="1200" dirty="0"/>
        </a:p>
        <a:p>
          <a:pPr marL="171450" lvl="1" indent="-171450" algn="l" defTabSz="755650">
            <a:lnSpc>
              <a:spcPct val="90000"/>
            </a:lnSpc>
            <a:spcBef>
              <a:spcPct val="0"/>
            </a:spcBef>
            <a:spcAft>
              <a:spcPct val="15000"/>
            </a:spcAft>
            <a:buChar char="••"/>
          </a:pPr>
          <a:r>
            <a:rPr lang="en-US" sz="1700" kern="1200" dirty="0" smtClean="0"/>
            <a:t>25%</a:t>
          </a:r>
          <a:endParaRPr lang="en-US" sz="1700" kern="1200" dirty="0"/>
        </a:p>
      </dsp:txBody>
      <dsp:txXfrm>
        <a:off x="2281869" y="2597807"/>
        <a:ext cx="1673006" cy="153358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FA2CA4D-90B3-4736-ACFF-4C05CD32D9DF}" type="datetimeFigureOut">
              <a:rPr lang="en-US" smtClean="0"/>
              <a:t>4/28/16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E6D4B92-DFDE-48ED-942F-5119E00E3117}" type="slidenum">
              <a:rPr lang="en-US" smtClean="0"/>
              <a:t>‹#›</a:t>
            </a:fld>
            <a:endParaRPr lang="en-US"/>
          </a:p>
        </p:txBody>
      </p:sp>
    </p:spTree>
    <p:extLst>
      <p:ext uri="{BB962C8B-B14F-4D97-AF65-F5344CB8AC3E}">
        <p14:creationId xmlns:p14="http://schemas.microsoft.com/office/powerpoint/2010/main" val="2348372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1D9A2E7-3CEF-43FF-9E18-2E9E0706FD5C}" type="datetimeFigureOut">
              <a:rPr lang="en-US" smtClean="0"/>
              <a:t>4/28/16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8FE0394-A3C3-41FE-9D41-B0FB2D25C404}" type="slidenum">
              <a:rPr lang="en-US" smtClean="0"/>
              <a:t>‹#›</a:t>
            </a:fld>
            <a:endParaRPr lang="en-US"/>
          </a:p>
        </p:txBody>
      </p:sp>
    </p:spTree>
    <p:extLst>
      <p:ext uri="{BB962C8B-B14F-4D97-AF65-F5344CB8AC3E}">
        <p14:creationId xmlns:p14="http://schemas.microsoft.com/office/powerpoint/2010/main" val="1401387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5787" y="4415790"/>
            <a:ext cx="6698827" cy="4183380"/>
          </a:xfrm>
        </p:spPr>
        <p:txBody>
          <a:bodyPr/>
          <a:lstStyle/>
          <a:p>
            <a:endParaRPr lang="en-US" dirty="0"/>
          </a:p>
        </p:txBody>
      </p:sp>
      <p:sp>
        <p:nvSpPr>
          <p:cNvPr id="4" name="Slide Number Placeholder 3"/>
          <p:cNvSpPr>
            <a:spLocks noGrp="1"/>
          </p:cNvSpPr>
          <p:nvPr>
            <p:ph type="sldNum" sz="quarter" idx="10"/>
          </p:nvPr>
        </p:nvSpPr>
        <p:spPr/>
        <p:txBody>
          <a:bodyPr/>
          <a:lstStyle/>
          <a:p>
            <a:fld id="{A8FE0394-A3C3-41FE-9D41-B0FB2D25C404}" type="slidenum">
              <a:rPr lang="en-US" smtClean="0"/>
              <a:t>1</a:t>
            </a:fld>
            <a:endParaRPr lang="en-US"/>
          </a:p>
        </p:txBody>
      </p:sp>
    </p:spTree>
    <p:extLst>
      <p:ext uri="{BB962C8B-B14F-4D97-AF65-F5344CB8AC3E}">
        <p14:creationId xmlns:p14="http://schemas.microsoft.com/office/powerpoint/2010/main" val="194634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FE0394-A3C3-41FE-9D41-B0FB2D25C404}" type="slidenum">
              <a:rPr lang="en-US" smtClean="0"/>
              <a:t>2</a:t>
            </a:fld>
            <a:endParaRPr lang="en-US"/>
          </a:p>
        </p:txBody>
      </p:sp>
    </p:spTree>
    <p:extLst>
      <p:ext uri="{BB962C8B-B14F-4D97-AF65-F5344CB8AC3E}">
        <p14:creationId xmlns:p14="http://schemas.microsoft.com/office/powerpoint/2010/main" val="2967522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fld id="{45D612BC-1438-A445-9EE1-35A2A4AACAB9}" type="slidenum">
              <a:rPr lang="en-US">
                <a:latin typeface="Times New Roman" charset="0"/>
              </a:rPr>
              <a:pPr/>
              <a:t>7</a:t>
            </a:fld>
            <a:endParaRPr lang="en-US">
              <a:latin typeface="Times New Roman" charset="0"/>
            </a:endParaRPr>
          </a:p>
        </p:txBody>
      </p:sp>
      <p:sp>
        <p:nvSpPr>
          <p:cNvPr id="167939" name="Rectangle 2"/>
          <p:cNvSpPr>
            <a:spLocks noGrp="1" noRot="1" noChangeAspect="1" noChangeArrowheads="1" noTextEdit="1"/>
          </p:cNvSpPr>
          <p:nvPr>
            <p:ph type="sldImg"/>
          </p:nvPr>
        </p:nvSpPr>
        <p:spPr>
          <a:xfrm>
            <a:off x="1181100" y="696913"/>
            <a:ext cx="4649788" cy="3487737"/>
          </a:xfrm>
          <a:ln/>
        </p:spPr>
      </p:sp>
      <p:sp>
        <p:nvSpPr>
          <p:cNvPr id="167940"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lstStyle/>
          <a:p>
            <a:pPr marL="296863" indent="-296863"/>
            <a:r>
              <a:rPr lang="en-US">
                <a:latin typeface="Times New Roman" charset="0"/>
              </a:rPr>
              <a:t>-Pain has historically been classified as acute (such as pain following injury), chronic, or as headache. </a:t>
            </a:r>
          </a:p>
          <a:p>
            <a:pPr marL="296863" indent="-296863"/>
            <a:r>
              <a:rPr lang="en-US">
                <a:latin typeface="Times New Roman" charset="0"/>
              </a:rPr>
              <a:t>-Chronic pain had been arbitrarily defined as pain lasting greater than 6 months.</a:t>
            </a:r>
          </a:p>
          <a:p>
            <a:pPr marL="296863" indent="-296863"/>
            <a:r>
              <a:rPr lang="en-US">
                <a:latin typeface="Times New Roman" charset="0"/>
              </a:rPr>
              <a:t>-Since changes in the nervous system leading to chronic pain have been found to occur within 24 hours after injury, chronic pain is said to occur when symptoms last longer than the typical timeframe expected for resolution. This can be found even after only a few weeks.</a:t>
            </a:r>
          </a:p>
          <a:p>
            <a:pPr marL="296863" indent="-296863"/>
            <a:r>
              <a:rPr lang="en-US">
                <a:latin typeface="Times New Roman" charset="0"/>
              </a:rPr>
              <a:t>-Subcategories of pain:</a:t>
            </a:r>
          </a:p>
          <a:p>
            <a:pPr marL="296863" indent="-296863"/>
            <a:r>
              <a:rPr lang="en-US">
                <a:latin typeface="Times New Roman" charset="0"/>
              </a:rPr>
              <a:t>	-Neuropathic-involves known damage to the nervous system</a:t>
            </a:r>
          </a:p>
          <a:p>
            <a:pPr marL="296863" indent="-296863"/>
            <a:r>
              <a:rPr lang="en-US">
                <a:latin typeface="Times New Roman" charset="0"/>
              </a:rPr>
              <a:t>	-Mixed- Cancer often will cause both nociceptive pain as well neuropathic pain if there is invasion of neural structures.</a:t>
            </a:r>
          </a:p>
          <a:p>
            <a:pPr marL="296863" indent="-296863"/>
            <a:r>
              <a:rPr lang="en-US">
                <a:latin typeface="Times New Roman" charset="0"/>
              </a:rPr>
              <a:t>	-Nociceptive- Can be divided into somatic and visceral pain</a:t>
            </a:r>
          </a:p>
          <a:p>
            <a:pPr marL="296863" indent="-296863"/>
            <a:r>
              <a:rPr lang="en-US">
                <a:latin typeface="Times New Roman" charset="0"/>
              </a:rPr>
              <a:t>	    -Somatic- involves ongoing pathology of bone, muscle, fascia, skin.</a:t>
            </a:r>
          </a:p>
          <a:p>
            <a:pPr marL="296863" indent="-296863"/>
            <a:r>
              <a:rPr lang="en-US">
                <a:latin typeface="Times New Roman" charset="0"/>
              </a:rPr>
              <a:t>	    -Visceral- Internal organs can be a source of pain due to distension,  inflammation, or compression. Chronic visceral pain includes conditions such as irritable bowel syndrome, pancreatitis, and bladder pain.</a:t>
            </a:r>
          </a:p>
          <a:p>
            <a:pPr marL="296863" indent="-296863"/>
            <a:r>
              <a:rPr lang="en-US">
                <a:latin typeface="Times New Roman" charset="0"/>
              </a:rPr>
              <a:t>	- It should be noted that most of these chronic conditions may have superimposed neuropathic changes of the nervous system, which provides the rationale of anticonvulsant adjunct therapy for many chronic pain conditions.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09800"/>
            <a:ext cx="6096000" cy="1752600"/>
          </a:xfrm>
          <a:ln>
            <a:noFill/>
          </a:ln>
        </p:spPr>
        <p:txBody>
          <a:bodyPr>
            <a:normAutofit/>
          </a:bodyPr>
          <a:lstStyle>
            <a:lvl1pPr algn="l">
              <a:defRPr sz="2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81001" y="4156880"/>
            <a:ext cx="6095999" cy="872320"/>
          </a:xfrm>
          <a:ln>
            <a:noFill/>
          </a:ln>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Rectangle 3"/>
          <p:cNvSpPr/>
          <p:nvPr userDrawn="1"/>
        </p:nvSpPr>
        <p:spPr>
          <a:xfrm>
            <a:off x="0" y="1716887"/>
            <a:ext cx="9144000" cy="121919"/>
          </a:xfrm>
          <a:prstGeom prst="rect">
            <a:avLst/>
          </a:prstGeom>
          <a:gradFill flip="none" rotWithShape="1">
            <a:gsLst>
              <a:gs pos="100000">
                <a:schemeClr val="tx1">
                  <a:alpha val="20000"/>
                </a:schemeClr>
              </a:gs>
              <a:gs pos="0">
                <a:schemeClr val="tx1">
                  <a:alpha val="80000"/>
                </a:scheme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flipH="1">
            <a:off x="0" y="5105400"/>
            <a:ext cx="9144000" cy="121919"/>
          </a:xfrm>
          <a:prstGeom prst="rect">
            <a:avLst/>
          </a:prstGeom>
          <a:gradFill flip="none" rotWithShape="1">
            <a:gsLst>
              <a:gs pos="100000">
                <a:schemeClr val="tx1">
                  <a:alpha val="20000"/>
                </a:schemeClr>
              </a:gs>
              <a:gs pos="0">
                <a:schemeClr val="tx1">
                  <a:alpha val="80000"/>
                </a:scheme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124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00800"/>
            <a:ext cx="381000" cy="365125"/>
          </a:xfrm>
          <a:prstGeom prst="rect">
            <a:avLst/>
          </a:prstGeom>
        </p:spPr>
        <p:txBody>
          <a:bodyPr/>
          <a:lstStyle/>
          <a:p>
            <a:fld id="{61CF9DBF-3A73-4705-A241-9A0139E69EC3}" type="slidenum">
              <a:rPr lang="en-US" smtClean="0"/>
              <a:t>‹#›</a:t>
            </a:fld>
            <a:endParaRPr lang="en-US"/>
          </a:p>
        </p:txBody>
      </p:sp>
    </p:spTree>
    <p:extLst>
      <p:ext uri="{BB962C8B-B14F-4D97-AF65-F5344CB8AC3E}">
        <p14:creationId xmlns:p14="http://schemas.microsoft.com/office/powerpoint/2010/main" val="185251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305453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57D8A3-F1D6-1641-8C3E-FE734702FA5D}" type="datetimeFigureOut">
              <a:rPr lang="en-US" smtClean="0"/>
              <a:t>4/28/16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E7BB0-D995-744B-8B19-F334598922EB}" type="slidenum">
              <a:rPr lang="en-US" smtClean="0"/>
              <a:t>‹#›</a:t>
            </a:fld>
            <a:endParaRPr lang="en-US"/>
          </a:p>
        </p:txBody>
      </p:sp>
    </p:spTree>
    <p:extLst>
      <p:ext uri="{BB962C8B-B14F-4D97-AF65-F5344CB8AC3E}">
        <p14:creationId xmlns:p14="http://schemas.microsoft.com/office/powerpoint/2010/main" val="736439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7D8A3-F1D6-1641-8C3E-FE734702FA5D}" type="datetimeFigureOut">
              <a:rPr lang="en-US" smtClean="0"/>
              <a:t>4/28/16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E7BB0-D995-744B-8B19-F334598922EB}" type="slidenum">
              <a:rPr lang="en-US" smtClean="0"/>
              <a:t>‹#›</a:t>
            </a:fld>
            <a:endParaRPr lang="en-US"/>
          </a:p>
        </p:txBody>
      </p:sp>
    </p:spTree>
    <p:extLst>
      <p:ext uri="{BB962C8B-B14F-4D97-AF65-F5344CB8AC3E}">
        <p14:creationId xmlns:p14="http://schemas.microsoft.com/office/powerpoint/2010/main" val="3568434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57D8A3-F1D6-1641-8C3E-FE734702FA5D}" type="datetimeFigureOut">
              <a:rPr lang="en-US" smtClean="0"/>
              <a:t>4/28/16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E7BB0-D995-744B-8B19-F334598922EB}" type="slidenum">
              <a:rPr lang="en-US" smtClean="0"/>
              <a:t>‹#›</a:t>
            </a:fld>
            <a:endParaRPr lang="en-US"/>
          </a:p>
        </p:txBody>
      </p:sp>
    </p:spTree>
    <p:extLst>
      <p:ext uri="{BB962C8B-B14F-4D97-AF65-F5344CB8AC3E}">
        <p14:creationId xmlns:p14="http://schemas.microsoft.com/office/powerpoint/2010/main" val="1458621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57D8A3-F1D6-1641-8C3E-FE734702FA5D}" type="datetimeFigureOut">
              <a:rPr lang="en-US" smtClean="0"/>
              <a:t>4/28/16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E7BB0-D995-744B-8B19-F334598922EB}" type="slidenum">
              <a:rPr lang="en-US" smtClean="0"/>
              <a:t>‹#›</a:t>
            </a:fld>
            <a:endParaRPr lang="en-US"/>
          </a:p>
        </p:txBody>
      </p:sp>
    </p:spTree>
    <p:extLst>
      <p:ext uri="{BB962C8B-B14F-4D97-AF65-F5344CB8AC3E}">
        <p14:creationId xmlns:p14="http://schemas.microsoft.com/office/powerpoint/2010/main" val="4257657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57D8A3-F1D6-1641-8C3E-FE734702FA5D}" type="datetimeFigureOut">
              <a:rPr lang="en-US" smtClean="0"/>
              <a:t>4/28/16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4E7BB0-D995-744B-8B19-F334598922EB}" type="slidenum">
              <a:rPr lang="en-US" smtClean="0"/>
              <a:t>‹#›</a:t>
            </a:fld>
            <a:endParaRPr lang="en-US"/>
          </a:p>
        </p:txBody>
      </p:sp>
    </p:spTree>
    <p:extLst>
      <p:ext uri="{BB962C8B-B14F-4D97-AF65-F5344CB8AC3E}">
        <p14:creationId xmlns:p14="http://schemas.microsoft.com/office/powerpoint/2010/main" val="3123539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57D8A3-F1D6-1641-8C3E-FE734702FA5D}" type="datetimeFigureOut">
              <a:rPr lang="en-US" smtClean="0"/>
              <a:t>4/28/16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4E7BB0-D995-744B-8B19-F334598922EB}" type="slidenum">
              <a:rPr lang="en-US" smtClean="0"/>
              <a:t>‹#›</a:t>
            </a:fld>
            <a:endParaRPr lang="en-US"/>
          </a:p>
        </p:txBody>
      </p:sp>
    </p:spTree>
    <p:extLst>
      <p:ext uri="{BB962C8B-B14F-4D97-AF65-F5344CB8AC3E}">
        <p14:creationId xmlns:p14="http://schemas.microsoft.com/office/powerpoint/2010/main" val="2418837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57D8A3-F1D6-1641-8C3E-FE734702FA5D}" type="datetimeFigureOut">
              <a:rPr lang="en-US" smtClean="0"/>
              <a:t>4/28/16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4E7BB0-D995-744B-8B19-F334598922EB}" type="slidenum">
              <a:rPr lang="en-US" smtClean="0"/>
              <a:t>‹#›</a:t>
            </a:fld>
            <a:endParaRPr lang="en-US"/>
          </a:p>
        </p:txBody>
      </p:sp>
    </p:spTree>
    <p:extLst>
      <p:ext uri="{BB962C8B-B14F-4D97-AF65-F5344CB8AC3E}">
        <p14:creationId xmlns:p14="http://schemas.microsoft.com/office/powerpoint/2010/main" val="4180762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7D8A3-F1D6-1641-8C3E-FE734702FA5D}" type="datetimeFigureOut">
              <a:rPr lang="en-US" smtClean="0"/>
              <a:t>4/28/16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E7BB0-D995-744B-8B19-F334598922EB}" type="slidenum">
              <a:rPr lang="en-US" smtClean="0"/>
              <a:t>‹#›</a:t>
            </a:fld>
            <a:endParaRPr lang="en-US"/>
          </a:p>
        </p:txBody>
      </p:sp>
    </p:spTree>
    <p:extLst>
      <p:ext uri="{BB962C8B-B14F-4D97-AF65-F5344CB8AC3E}">
        <p14:creationId xmlns:p14="http://schemas.microsoft.com/office/powerpoint/2010/main" val="418771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1927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7D8A3-F1D6-1641-8C3E-FE734702FA5D}" type="datetimeFigureOut">
              <a:rPr lang="en-US" smtClean="0"/>
              <a:t>4/28/16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E7BB0-D995-744B-8B19-F334598922EB}" type="slidenum">
              <a:rPr lang="en-US" smtClean="0"/>
              <a:t>‹#›</a:t>
            </a:fld>
            <a:endParaRPr lang="en-US"/>
          </a:p>
        </p:txBody>
      </p:sp>
    </p:spTree>
    <p:extLst>
      <p:ext uri="{BB962C8B-B14F-4D97-AF65-F5344CB8AC3E}">
        <p14:creationId xmlns:p14="http://schemas.microsoft.com/office/powerpoint/2010/main" val="3265059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7D8A3-F1D6-1641-8C3E-FE734702FA5D}" type="datetimeFigureOut">
              <a:rPr lang="en-US" smtClean="0"/>
              <a:t>4/28/16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E7BB0-D995-744B-8B19-F334598922EB}" type="slidenum">
              <a:rPr lang="en-US" smtClean="0"/>
              <a:t>‹#›</a:t>
            </a:fld>
            <a:endParaRPr lang="en-US"/>
          </a:p>
        </p:txBody>
      </p:sp>
    </p:spTree>
    <p:extLst>
      <p:ext uri="{BB962C8B-B14F-4D97-AF65-F5344CB8AC3E}">
        <p14:creationId xmlns:p14="http://schemas.microsoft.com/office/powerpoint/2010/main" val="1345214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7D8A3-F1D6-1641-8C3E-FE734702FA5D}" type="datetimeFigureOut">
              <a:rPr lang="en-US" smtClean="0"/>
              <a:t>4/28/16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E7BB0-D995-744B-8B19-F334598922EB}" type="slidenum">
              <a:rPr lang="en-US" smtClean="0"/>
              <a:t>‹#›</a:t>
            </a:fld>
            <a:endParaRPr lang="en-US"/>
          </a:p>
        </p:txBody>
      </p:sp>
    </p:spTree>
    <p:extLst>
      <p:ext uri="{BB962C8B-B14F-4D97-AF65-F5344CB8AC3E}">
        <p14:creationId xmlns:p14="http://schemas.microsoft.com/office/powerpoint/2010/main" val="14233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600200"/>
            <a:ext cx="4267200" cy="48006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600200"/>
            <a:ext cx="4267200" cy="48006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a:xfrm>
            <a:off x="8610600" y="6400800"/>
            <a:ext cx="381000" cy="365125"/>
          </a:xfrm>
          <a:prstGeom prst="rect">
            <a:avLst/>
          </a:prstGeom>
        </p:spPr>
        <p:txBody>
          <a:bodyPr/>
          <a:lstStyle/>
          <a:p>
            <a:fld id="{61CF9DBF-3A73-4705-A241-9A0139E69EC3}" type="slidenum">
              <a:rPr lang="en-US" smtClean="0"/>
              <a:pPr/>
              <a:t>‹#›</a:t>
            </a:fld>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99759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2400" y="1600200"/>
            <a:ext cx="4344868" cy="533400"/>
          </a:xfrm>
        </p:spPr>
        <p:txBody>
          <a:bodyPr anchor="b">
            <a:normAutofit/>
          </a:bodyPr>
          <a:lstStyle>
            <a:lvl1pPr marL="0" indent="0" algn="ctr">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 y="2209800"/>
            <a:ext cx="4344868" cy="4191000"/>
          </a:xfrm>
        </p:spPr>
        <p:txBody>
          <a:bodyPr>
            <a:normAutofit/>
          </a:bodyPr>
          <a:lstStyle>
            <a:lvl1pPr>
              <a:buClrTx/>
              <a:defRPr sz="1600"/>
            </a:lvl1pPr>
            <a:lvl2pPr>
              <a:buClrTx/>
              <a:defRPr sz="1400"/>
            </a:lvl2pPr>
            <a:lvl3pPr>
              <a:buClrTx/>
              <a:defRPr sz="1200"/>
            </a:lvl3pPr>
            <a:lvl4pPr>
              <a:buClrTx/>
              <a:defRPr sz="1100"/>
            </a:lvl4pPr>
            <a:lvl5pPr>
              <a:buClrTx/>
              <a:defRPr sz="11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00200"/>
            <a:ext cx="4346575" cy="533400"/>
          </a:xfrm>
        </p:spPr>
        <p:txBody>
          <a:bodyPr anchor="b">
            <a:normAutofit/>
          </a:bodyPr>
          <a:lstStyle>
            <a:lvl1pPr marL="0" indent="0" algn="ctr">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09800"/>
            <a:ext cx="4346575" cy="4191000"/>
          </a:xfrm>
        </p:spPr>
        <p:txBody>
          <a:bodyPr>
            <a:normAutofit/>
          </a:bodyPr>
          <a:lstStyle>
            <a:lvl1pPr>
              <a:buClrTx/>
              <a:defRPr sz="1600"/>
            </a:lvl1pPr>
            <a:lvl2pPr>
              <a:buClrTx/>
              <a:defRPr sz="1400"/>
            </a:lvl2pPr>
            <a:lvl3pPr>
              <a:buClrTx/>
              <a:defRPr sz="1200"/>
            </a:lvl3pPr>
            <a:lvl4pPr>
              <a:buClrTx/>
              <a:defRPr sz="1100"/>
            </a:lvl4pPr>
            <a:lvl5pPr>
              <a:buClrTx/>
              <a:defRPr sz="11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Footer Placeholder 11"/>
          <p:cNvSpPr>
            <a:spLocks noGrp="1"/>
          </p:cNvSpPr>
          <p:nvPr>
            <p:ph type="ftr" sz="quarter" idx="10"/>
          </p:nvPr>
        </p:nvSpPr>
        <p:spPr/>
        <p:txBody>
          <a:bodyPr/>
          <a:lstStyle/>
          <a:p>
            <a:endParaRPr lang="en-US" dirty="0"/>
          </a:p>
        </p:txBody>
      </p:sp>
      <p:sp>
        <p:nvSpPr>
          <p:cNvPr id="13" name="Slide Number Placeholder 12"/>
          <p:cNvSpPr>
            <a:spLocks noGrp="1"/>
          </p:cNvSpPr>
          <p:nvPr>
            <p:ph type="sldNum" sz="quarter" idx="11"/>
          </p:nvPr>
        </p:nvSpPr>
        <p:spPr>
          <a:xfrm>
            <a:off x="8610600" y="6400800"/>
            <a:ext cx="381000" cy="365125"/>
          </a:xfrm>
          <a:prstGeom prst="rect">
            <a:avLst/>
          </a:prstGeom>
        </p:spPr>
        <p:txBody>
          <a:bodyPr/>
          <a:lstStyle/>
          <a:p>
            <a:fld id="{61CF9DBF-3A73-4705-A241-9A0139E69EC3}" type="slidenum">
              <a:rPr lang="en-US" smtClean="0"/>
              <a:pPr/>
              <a:t>‹#›</a:t>
            </a:fld>
            <a:endParaRPr lang="en-US"/>
          </a:p>
        </p:txBody>
      </p:sp>
    </p:spTree>
    <p:extLst>
      <p:ext uri="{BB962C8B-B14F-4D97-AF65-F5344CB8AC3E}">
        <p14:creationId xmlns:p14="http://schemas.microsoft.com/office/powerpoint/2010/main" val="2321994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p>
            <a:endParaRPr lang="en-US" dirty="0"/>
          </a:p>
        </p:txBody>
      </p:sp>
      <p:sp>
        <p:nvSpPr>
          <p:cNvPr id="7" name="Slide Number Placeholder 6"/>
          <p:cNvSpPr>
            <a:spLocks noGrp="1"/>
          </p:cNvSpPr>
          <p:nvPr>
            <p:ph type="sldNum" sz="quarter" idx="11"/>
          </p:nvPr>
        </p:nvSpPr>
        <p:spPr>
          <a:xfrm>
            <a:off x="8610600" y="6400800"/>
            <a:ext cx="381000" cy="365125"/>
          </a:xfrm>
          <a:prstGeom prst="rect">
            <a:avLst/>
          </a:prstGeom>
        </p:spPr>
        <p:txBody>
          <a:bodyPr/>
          <a:lstStyle/>
          <a:p>
            <a:fld id="{61CF9DBF-3A73-4705-A241-9A0139E69EC3}" type="slidenum">
              <a:rPr lang="en-US" smtClean="0"/>
              <a:pPr/>
              <a:t>‹#›</a:t>
            </a:fld>
            <a:endParaRPr lang="en-US"/>
          </a:p>
        </p:txBody>
      </p:sp>
    </p:spTree>
    <p:extLst>
      <p:ext uri="{BB962C8B-B14F-4D97-AF65-F5344CB8AC3E}">
        <p14:creationId xmlns:p14="http://schemas.microsoft.com/office/powerpoint/2010/main" val="228141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dirty="0"/>
          </a:p>
        </p:txBody>
      </p:sp>
      <p:sp>
        <p:nvSpPr>
          <p:cNvPr id="6" name="Slide Number Placeholder 5"/>
          <p:cNvSpPr>
            <a:spLocks noGrp="1"/>
          </p:cNvSpPr>
          <p:nvPr>
            <p:ph type="sldNum" sz="quarter" idx="11"/>
          </p:nvPr>
        </p:nvSpPr>
        <p:spPr>
          <a:xfrm>
            <a:off x="8610600" y="6400800"/>
            <a:ext cx="381000" cy="365125"/>
          </a:xfrm>
          <a:prstGeom prst="rect">
            <a:avLst/>
          </a:prstGeom>
        </p:spPr>
        <p:txBody>
          <a:bodyPr/>
          <a:lstStyle/>
          <a:p>
            <a:fld id="{61CF9DBF-3A73-4705-A241-9A0139E69EC3}" type="slidenum">
              <a:rPr lang="en-US" smtClean="0"/>
              <a:pPr/>
              <a:t>‹#›</a:t>
            </a:fld>
            <a:endParaRPr lang="en-US"/>
          </a:p>
        </p:txBody>
      </p:sp>
    </p:spTree>
    <p:extLst>
      <p:ext uri="{BB962C8B-B14F-4D97-AF65-F5344CB8AC3E}">
        <p14:creationId xmlns:p14="http://schemas.microsoft.com/office/powerpoint/2010/main" val="79338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0" y="1600200"/>
            <a:ext cx="5181600" cy="4724400"/>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2400" y="1600200"/>
            <a:ext cx="3429000" cy="47244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a:xfrm>
            <a:off x="8610600" y="6400800"/>
            <a:ext cx="381000" cy="365125"/>
          </a:xfrm>
          <a:prstGeom prst="rect">
            <a:avLst/>
          </a:prstGeom>
        </p:spPr>
        <p:txBody>
          <a:bodyPr/>
          <a:lstStyle/>
          <a:p>
            <a:fld id="{61CF9DBF-3A73-4705-A241-9A0139E69EC3}"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3315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1905000"/>
            <a:ext cx="5486400" cy="3733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828800" y="5715000"/>
            <a:ext cx="5486400" cy="609600"/>
          </a:xfrm>
        </p:spPr>
        <p:txBody>
          <a:bodyPr/>
          <a:lstStyle>
            <a:lvl1pPr marL="0" indent="0" algn="ctr">
              <a:buNone/>
              <a:defRPr sz="14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Footer Placeholder 8"/>
          <p:cNvSpPr>
            <a:spLocks noGrp="1"/>
          </p:cNvSpPr>
          <p:nvPr>
            <p:ph type="ftr" sz="quarter" idx="10"/>
          </p:nvPr>
        </p:nvSpPr>
        <p:spPr/>
        <p:txBody>
          <a:bodyPr/>
          <a:lstStyle/>
          <a:p>
            <a:endParaRPr lang="en-US" dirty="0"/>
          </a:p>
        </p:txBody>
      </p:sp>
      <p:sp>
        <p:nvSpPr>
          <p:cNvPr id="10" name="Slide Number Placeholder 9"/>
          <p:cNvSpPr>
            <a:spLocks noGrp="1"/>
          </p:cNvSpPr>
          <p:nvPr>
            <p:ph type="sldNum" sz="quarter" idx="11"/>
          </p:nvPr>
        </p:nvSpPr>
        <p:spPr>
          <a:xfrm>
            <a:off x="8610600" y="6400800"/>
            <a:ext cx="381000" cy="365125"/>
          </a:xfrm>
          <a:prstGeom prst="rect">
            <a:avLst/>
          </a:prstGeom>
        </p:spPr>
        <p:txBody>
          <a:bodyPr/>
          <a:lstStyle/>
          <a:p>
            <a:fld id="{61CF9DBF-3A73-4705-A241-9A0139E69EC3}" type="slidenum">
              <a:rPr lang="en-US" smtClean="0"/>
              <a:pPr/>
              <a:t>‹#›</a:t>
            </a:fld>
            <a:endParaRPr lang="en-US"/>
          </a:p>
        </p:txBody>
      </p:sp>
    </p:spTree>
    <p:extLst>
      <p:ext uri="{BB962C8B-B14F-4D97-AF65-F5344CB8AC3E}">
        <p14:creationId xmlns:p14="http://schemas.microsoft.com/office/powerpoint/2010/main" val="301348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endParaRPr lang="en-US" dirty="0"/>
          </a:p>
        </p:txBody>
      </p:sp>
      <p:sp>
        <p:nvSpPr>
          <p:cNvPr id="8" name="Slide Number Placeholder 7"/>
          <p:cNvSpPr>
            <a:spLocks noGrp="1"/>
          </p:cNvSpPr>
          <p:nvPr>
            <p:ph type="sldNum" sz="quarter" idx="11"/>
          </p:nvPr>
        </p:nvSpPr>
        <p:spPr>
          <a:xfrm>
            <a:off x="8610600" y="6400800"/>
            <a:ext cx="381000" cy="365125"/>
          </a:xfrm>
          <a:prstGeom prst="rect">
            <a:avLst/>
          </a:prstGeom>
        </p:spPr>
        <p:txBody>
          <a:bodyPr/>
          <a:lstStyle/>
          <a:p>
            <a:fld id="{61CF9DBF-3A73-4705-A241-9A0139E69EC3}" type="slidenum">
              <a:rPr lang="en-US" smtClean="0"/>
              <a:pPr/>
              <a:t>‹#›</a:t>
            </a:fld>
            <a:endParaRPr lang="en-US"/>
          </a:p>
        </p:txBody>
      </p:sp>
    </p:spTree>
    <p:extLst>
      <p:ext uri="{BB962C8B-B14F-4D97-AF65-F5344CB8AC3E}">
        <p14:creationId xmlns:p14="http://schemas.microsoft.com/office/powerpoint/2010/main" val="25117133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76200"/>
            <a:ext cx="8839200" cy="1295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 y="1600200"/>
            <a:ext cx="88392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52400" y="6477001"/>
            <a:ext cx="8382000" cy="304800"/>
          </a:xfrm>
          <a:prstGeom prst="rect">
            <a:avLst/>
          </a:prstGeom>
        </p:spPr>
        <p:txBody>
          <a:bodyPr vert="horz" lIns="91440" tIns="45720" rIns="91440" bIns="45720" rtlCol="0" anchor="b"/>
          <a:lstStyle>
            <a:lvl1pPr algn="l">
              <a:defRPr sz="800">
                <a:solidFill>
                  <a:schemeClr val="tx1"/>
                </a:solidFill>
              </a:defRPr>
            </a:lvl1pPr>
          </a:lstStyle>
          <a:p>
            <a:endParaRPr lang="en-US" dirty="0"/>
          </a:p>
        </p:txBody>
      </p:sp>
      <p:sp>
        <p:nvSpPr>
          <p:cNvPr id="7" name="Rectangle 6"/>
          <p:cNvSpPr/>
          <p:nvPr/>
        </p:nvSpPr>
        <p:spPr>
          <a:xfrm flipH="1">
            <a:off x="0" y="1414451"/>
            <a:ext cx="9144000" cy="60959"/>
          </a:xfrm>
          <a:prstGeom prst="rect">
            <a:avLst/>
          </a:prstGeom>
          <a:gradFill flip="none" rotWithShape="1">
            <a:gsLst>
              <a:gs pos="100000">
                <a:schemeClr val="tx1">
                  <a:alpha val="20000"/>
                </a:schemeClr>
              </a:gs>
              <a:gs pos="0">
                <a:schemeClr val="tx1">
                  <a:alpha val="80000"/>
                </a:scheme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6188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xmlns:p14="http://schemas.microsoft.com/office/powerpoint/2010/main" id="1" dur="indefinite" restart="never" nodeType="tmRoot"/>
      </p:par>
    </p:tnLst>
  </p:timing>
  <p:hf hdr="0" dt="0"/>
  <p:txStyles>
    <p:titleStyle>
      <a:lvl1pPr algn="l" defTabSz="914400" rtl="0" eaLnBrk="1" latinLnBrk="0" hangingPunct="1">
        <a:spcBef>
          <a:spcPct val="0"/>
        </a:spcBef>
        <a:buNone/>
        <a:defRPr sz="2800" kern="1200">
          <a:solidFill>
            <a:schemeClr val="bg1"/>
          </a:solidFill>
          <a:latin typeface="+mj-lt"/>
          <a:ea typeface="+mj-ea"/>
          <a:cs typeface="+mj-cs"/>
        </a:defRPr>
      </a:lvl1pPr>
    </p:titleStyle>
    <p:bodyStyle>
      <a:lvl1pPr marL="231775" indent="-231775" algn="l" defTabSz="914400" rtl="0" eaLnBrk="1" latinLnBrk="0" hangingPunct="1">
        <a:spcBef>
          <a:spcPct val="20000"/>
        </a:spcBef>
        <a:buClrTx/>
        <a:buFont typeface="Wingdings" pitchFamily="2" charset="2"/>
        <a:buChar char="§"/>
        <a:defRPr sz="1800" kern="1200">
          <a:solidFill>
            <a:schemeClr val="tx1"/>
          </a:solidFill>
          <a:latin typeface="+mn-lt"/>
          <a:ea typeface="+mn-ea"/>
          <a:cs typeface="+mn-cs"/>
        </a:defRPr>
      </a:lvl1pPr>
      <a:lvl2pPr marL="457200" indent="-225425" algn="l" defTabSz="914400" rtl="0" eaLnBrk="1" latinLnBrk="0" hangingPunct="1">
        <a:spcBef>
          <a:spcPct val="20000"/>
        </a:spcBef>
        <a:buClrTx/>
        <a:buFont typeface="Arial" pitchFamily="34" charset="0"/>
        <a:buChar char="–"/>
        <a:defRPr sz="1600" kern="1200">
          <a:solidFill>
            <a:schemeClr val="tx1"/>
          </a:solidFill>
          <a:latin typeface="+mn-lt"/>
          <a:ea typeface="+mn-ea"/>
          <a:cs typeface="+mn-cs"/>
        </a:defRPr>
      </a:lvl2pPr>
      <a:lvl3pPr marL="627063" indent="-169863"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3pPr>
      <a:lvl4pPr marL="798513" indent="-17145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4pPr>
      <a:lvl5pPr marL="914400" indent="-115888"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7D8A3-F1D6-1641-8C3E-FE734702FA5D}" type="datetimeFigureOut">
              <a:rPr lang="en-US" smtClean="0"/>
              <a:t>4/28/16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E7BB0-D995-744B-8B19-F334598922EB}" type="slidenum">
              <a:rPr lang="en-US" smtClean="0"/>
              <a:t>‹#›</a:t>
            </a:fld>
            <a:endParaRPr lang="en-US"/>
          </a:p>
        </p:txBody>
      </p:sp>
    </p:spTree>
    <p:extLst>
      <p:ext uri="{BB962C8B-B14F-4D97-AF65-F5344CB8AC3E}">
        <p14:creationId xmlns:p14="http://schemas.microsoft.com/office/powerpoint/2010/main" val="30478472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09800"/>
            <a:ext cx="5715000" cy="2438400"/>
          </a:xfrm>
        </p:spPr>
        <p:txBody>
          <a:bodyPr>
            <a:noAutofit/>
          </a:bodyPr>
          <a:lstStyle/>
          <a:p>
            <a:pPr eaLnBrk="0" hangingPunct="0">
              <a:lnSpc>
                <a:spcPct val="95000"/>
              </a:lnSpc>
            </a:pPr>
            <a:r>
              <a:rPr lang="en-US" sz="4000" b="1" dirty="0" smtClean="0"/>
              <a:t>Taxonomy for Acute Cancer Pain</a:t>
            </a:r>
            <a:endParaRPr lang="en-US" sz="3200" dirty="0"/>
          </a:p>
        </p:txBody>
      </p:sp>
      <p:sp>
        <p:nvSpPr>
          <p:cNvPr id="4" name="Rectangle 3"/>
          <p:cNvSpPr/>
          <p:nvPr/>
        </p:nvSpPr>
        <p:spPr>
          <a:xfrm>
            <a:off x="866348" y="5439615"/>
            <a:ext cx="5649804" cy="1200329"/>
          </a:xfrm>
          <a:prstGeom prst="rect">
            <a:avLst/>
          </a:prstGeom>
        </p:spPr>
        <p:txBody>
          <a:bodyPr wrap="none">
            <a:spAutoFit/>
          </a:bodyPr>
          <a:lstStyle/>
          <a:p>
            <a:pPr lvl="0" algn="ctr"/>
            <a:r>
              <a:rPr lang="en-US" kern="0" dirty="0" smtClean="0">
                <a:solidFill>
                  <a:srgbClr val="FFFFFF"/>
                </a:solidFill>
                <a:latin typeface="Arial" panose="020B0604020202020204" pitchFamily="34" charset="0"/>
                <a:cs typeface="Arial" panose="020B0604020202020204" pitchFamily="34" charset="0"/>
              </a:rPr>
              <a:t>Knox H. Todd, MD, MPH</a:t>
            </a:r>
          </a:p>
          <a:p>
            <a:pPr algn="ctr"/>
            <a:r>
              <a:rPr lang="en-US" kern="0" dirty="0">
                <a:solidFill>
                  <a:srgbClr val="FFFFFF"/>
                </a:solidFill>
                <a:latin typeface="Arial" panose="020B0604020202020204" pitchFamily="34" charset="0"/>
                <a:cs typeface="Arial" panose="020B0604020202020204" pitchFamily="34" charset="0"/>
              </a:rPr>
              <a:t>Director, </a:t>
            </a:r>
            <a:r>
              <a:rPr lang="en-US" kern="0" dirty="0" err="1">
                <a:solidFill>
                  <a:srgbClr val="FFFFFF"/>
                </a:solidFill>
                <a:latin typeface="Arial" panose="020B0604020202020204" pitchFamily="34" charset="0"/>
                <a:cs typeface="Arial" panose="020B0604020202020204" pitchFamily="34" charset="0"/>
              </a:rPr>
              <a:t>EMLine.org</a:t>
            </a:r>
            <a:endParaRPr lang="en-US" kern="0" dirty="0">
              <a:solidFill>
                <a:srgbClr val="FFFFFF"/>
              </a:solidFill>
              <a:latin typeface="Arial" panose="020B0604020202020204" pitchFamily="34" charset="0"/>
              <a:cs typeface="Arial" panose="020B0604020202020204" pitchFamily="34" charset="0"/>
            </a:endParaRPr>
          </a:p>
          <a:p>
            <a:pPr lvl="0" algn="ctr"/>
            <a:r>
              <a:rPr lang="en-US" kern="0" dirty="0" smtClean="0">
                <a:solidFill>
                  <a:srgbClr val="FFFFFF"/>
                </a:solidFill>
                <a:latin typeface="Arial" panose="020B0604020202020204" pitchFamily="34" charset="0"/>
                <a:cs typeface="Arial" panose="020B0604020202020204" pitchFamily="34" charset="0"/>
              </a:rPr>
              <a:t>Founding Chair, Department of Emergency Medicine</a:t>
            </a:r>
          </a:p>
          <a:p>
            <a:pPr lvl="0" algn="ctr"/>
            <a:r>
              <a:rPr lang="en-US" kern="0" dirty="0" smtClean="0">
                <a:solidFill>
                  <a:srgbClr val="FFFFFF"/>
                </a:solidFill>
                <a:latin typeface="Arial" panose="020B0604020202020204" pitchFamily="34" charset="0"/>
                <a:cs typeface="Arial" panose="020B0604020202020204" pitchFamily="34" charset="0"/>
              </a:rPr>
              <a:t>The University of Texas MD Anderson Cancer Center</a:t>
            </a:r>
          </a:p>
        </p:txBody>
      </p:sp>
      <p:pic>
        <p:nvPicPr>
          <p:cNvPr id="6" name="Picture 5"/>
          <p:cNvPicPr>
            <a:picLocks noChangeAspect="1"/>
          </p:cNvPicPr>
          <p:nvPr/>
        </p:nvPicPr>
        <p:blipFill>
          <a:blip r:embed="rId3"/>
          <a:srcRect/>
          <a:stretch>
            <a:fillRect/>
          </a:stretch>
        </p:blipFill>
        <p:spPr bwMode="auto">
          <a:xfrm>
            <a:off x="7239000" y="5221561"/>
            <a:ext cx="1905000" cy="1636439"/>
          </a:xfrm>
          <a:prstGeom prst="rect">
            <a:avLst/>
          </a:prstGeom>
          <a:noFill/>
          <a:ln w="25400" cap="sq">
            <a:noFill/>
            <a:miter lim="800000"/>
            <a:headEnd/>
            <a:tailEnd/>
          </a:ln>
          <a:effectLst>
            <a:outerShdw blurRad="57150" dist="508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381000"/>
            <a:ext cx="8763000" cy="1200328"/>
          </a:xfrm>
          <a:prstGeom prst="rect">
            <a:avLst/>
          </a:prstGeom>
          <a:noFill/>
        </p:spPr>
        <p:txBody>
          <a:bodyPr wrap="square" rtlCol="0">
            <a:spAutoFit/>
          </a:bodyPr>
          <a:lstStyle/>
          <a:p>
            <a:r>
              <a:rPr lang="en-US" sz="2400" dirty="0">
                <a:solidFill>
                  <a:schemeClr val="bg1"/>
                </a:solidFill>
              </a:rPr>
              <a:t>Developing the Framework for a Comprehensive and Evidence-</a:t>
            </a:r>
            <a:r>
              <a:rPr lang="en-US" sz="2400" dirty="0" smtClean="0">
                <a:solidFill>
                  <a:schemeClr val="bg1"/>
                </a:solidFill>
              </a:rPr>
              <a:t>Based ACTTION</a:t>
            </a:r>
            <a:r>
              <a:rPr lang="en-US" sz="2400" dirty="0">
                <a:solidFill>
                  <a:schemeClr val="bg1"/>
                </a:solidFill>
              </a:rPr>
              <a:t>-APS-AAPM Pain Taxonomy (AAAPT) for Acute </a:t>
            </a:r>
            <a:r>
              <a:rPr lang="en-US" sz="2400" dirty="0" smtClean="0">
                <a:solidFill>
                  <a:schemeClr val="bg1"/>
                </a:solidFill>
              </a:rPr>
              <a:t>Pain, April 29, 2016</a:t>
            </a:r>
            <a:endParaRPr lang="en-US" sz="2400" dirty="0">
              <a:solidFill>
                <a:schemeClr val="bg1"/>
              </a:solidFill>
            </a:endParaRPr>
          </a:p>
        </p:txBody>
      </p:sp>
    </p:spTree>
    <p:extLst>
      <p:ext uri="{BB962C8B-B14F-4D97-AF65-F5344CB8AC3E}">
        <p14:creationId xmlns:p14="http://schemas.microsoft.com/office/powerpoint/2010/main" val="2295399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Apply five dimensions from the chronic pain AAAPT to “Acute Cancer Pain”</a:t>
            </a:r>
          </a:p>
          <a:p>
            <a:pPr lvl="1"/>
            <a:r>
              <a:rPr lang="en-US" dirty="0" smtClean="0"/>
              <a:t>Dimension </a:t>
            </a:r>
            <a:r>
              <a:rPr lang="en-US" dirty="0"/>
              <a:t>1: Core diagnostic criteria</a:t>
            </a:r>
          </a:p>
          <a:p>
            <a:pPr lvl="1"/>
            <a:r>
              <a:rPr lang="en-US" dirty="0"/>
              <a:t>Dimension 2: Common features</a:t>
            </a:r>
          </a:p>
          <a:p>
            <a:pPr lvl="1"/>
            <a:r>
              <a:rPr lang="en-US" dirty="0"/>
              <a:t>Dimension 3: Common medical comorbidities</a:t>
            </a:r>
          </a:p>
          <a:p>
            <a:pPr lvl="1"/>
            <a:r>
              <a:rPr lang="en-US" dirty="0"/>
              <a:t>Dimension 4: Neurobiological, psychosocial and functional consequences</a:t>
            </a:r>
          </a:p>
          <a:p>
            <a:pPr lvl="1"/>
            <a:r>
              <a:rPr lang="en-US" dirty="0"/>
              <a:t>Dimension 5: Putative neurobiological and psychosocial mechanisms, risk factors, and protective factors	</a:t>
            </a:r>
          </a:p>
          <a:p>
            <a:endParaRPr lang="en-US" dirty="0" smtClean="0"/>
          </a:p>
          <a:p>
            <a:r>
              <a:rPr lang="en-US" dirty="0" smtClean="0"/>
              <a:t>Propose </a:t>
            </a:r>
            <a:r>
              <a:rPr lang="en-US" dirty="0"/>
              <a:t>candidate acute cancer pain models for study</a:t>
            </a:r>
          </a:p>
          <a:p>
            <a:pPr lvl="1"/>
            <a:r>
              <a:rPr lang="en-US" dirty="0"/>
              <a:t>Prevalence/severity</a:t>
            </a:r>
          </a:p>
          <a:p>
            <a:pPr lvl="1"/>
            <a:r>
              <a:rPr lang="en-US" dirty="0"/>
              <a:t>Specificity</a:t>
            </a:r>
          </a:p>
          <a:p>
            <a:pPr lvl="1"/>
            <a:r>
              <a:rPr lang="en-US" dirty="0"/>
              <a:t>Proposed </a:t>
            </a:r>
            <a:r>
              <a:rPr lang="en-US" dirty="0" smtClean="0"/>
              <a:t>mechanisms</a:t>
            </a:r>
            <a:endParaRPr lang="en-US" dirty="0"/>
          </a:p>
          <a:p>
            <a:pPr lvl="1"/>
            <a:r>
              <a:rPr lang="en-US" dirty="0" smtClean="0"/>
              <a:t>Animal models</a:t>
            </a:r>
            <a:endParaRPr lang="en-US" dirty="0"/>
          </a:p>
          <a:p>
            <a:pPr lvl="1"/>
            <a:r>
              <a:rPr lang="en-US" dirty="0" smtClean="0"/>
              <a:t>Therapeutic opportunity</a:t>
            </a:r>
          </a:p>
          <a:p>
            <a:endParaRPr lang="en-US" dirty="0"/>
          </a:p>
          <a:p>
            <a:endParaRPr lang="en-US" dirty="0"/>
          </a:p>
        </p:txBody>
      </p:sp>
      <p:sp>
        <p:nvSpPr>
          <p:cNvPr id="3" name="Footer Placeholder 2"/>
          <p:cNvSpPr>
            <a:spLocks noGrp="1"/>
          </p:cNvSpPr>
          <p:nvPr>
            <p:ph type="ftr" sz="quarter" idx="10"/>
          </p:nvPr>
        </p:nvSpPr>
        <p:spPr/>
        <p:txBody>
          <a:bodyPr/>
          <a:lstStyle/>
          <a:p>
            <a:endParaRPr lang="en-US" dirty="0"/>
          </a:p>
        </p:txBody>
      </p:sp>
      <p:sp>
        <p:nvSpPr>
          <p:cNvPr id="4" name="Title 3"/>
          <p:cNvSpPr>
            <a:spLocks noGrp="1"/>
          </p:cNvSpPr>
          <p:nvPr>
            <p:ph type="title"/>
          </p:nvPr>
        </p:nvSpPr>
        <p:spPr/>
        <p:txBody>
          <a:bodyPr/>
          <a:lstStyle/>
          <a:p>
            <a:r>
              <a:rPr lang="en-US" dirty="0" smtClean="0"/>
              <a:t>Approach</a:t>
            </a:r>
            <a:endParaRPr lang="en-US" dirty="0"/>
          </a:p>
        </p:txBody>
      </p:sp>
    </p:spTree>
    <p:extLst>
      <p:ext uri="{BB962C8B-B14F-4D97-AF65-F5344CB8AC3E}">
        <p14:creationId xmlns:p14="http://schemas.microsoft.com/office/powerpoint/2010/main" val="2048612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u="sng" dirty="0" smtClean="0"/>
              <a:t>Core </a:t>
            </a:r>
            <a:r>
              <a:rPr lang="en-US" u="sng" dirty="0"/>
              <a:t>diagnostic </a:t>
            </a:r>
            <a:r>
              <a:rPr lang="en-US" u="sng" dirty="0" smtClean="0"/>
              <a:t>criteria </a:t>
            </a:r>
            <a:r>
              <a:rPr lang="en-US" dirty="0" smtClean="0"/>
              <a:t>of acute cancer pain</a:t>
            </a:r>
            <a:endParaRPr lang="en-US" dirty="0"/>
          </a:p>
          <a:p>
            <a:r>
              <a:rPr lang="en-US" dirty="0" smtClean="0"/>
              <a:t>Symptoms, signs, and diagnostic test findings required for the diagnosis.</a:t>
            </a:r>
          </a:p>
          <a:p>
            <a:pPr lvl="1"/>
            <a:r>
              <a:rPr lang="en-US" dirty="0" smtClean="0"/>
              <a:t>IASP pain definition: “Pain </a:t>
            </a:r>
            <a:r>
              <a:rPr lang="en-US" dirty="0"/>
              <a:t>is an unpleasant sensory and emotional experience associated with </a:t>
            </a:r>
            <a:r>
              <a:rPr lang="en-US" i="1" dirty="0"/>
              <a:t>actual or potential</a:t>
            </a:r>
            <a:r>
              <a:rPr lang="en-US" dirty="0"/>
              <a:t> tissue damage </a:t>
            </a:r>
            <a:r>
              <a:rPr lang="en-US" i="1" dirty="0"/>
              <a:t>or</a:t>
            </a:r>
            <a:r>
              <a:rPr lang="en-US" dirty="0"/>
              <a:t> described in terms of such damage</a:t>
            </a:r>
            <a:r>
              <a:rPr lang="en-US" dirty="0" smtClean="0"/>
              <a:t>.”</a:t>
            </a:r>
          </a:p>
          <a:p>
            <a:pPr lvl="1"/>
            <a:r>
              <a:rPr lang="en-US" dirty="0" smtClean="0"/>
              <a:t>Is cancer present?</a:t>
            </a:r>
          </a:p>
          <a:p>
            <a:pPr lvl="2"/>
            <a:r>
              <a:rPr lang="en-US" dirty="0" smtClean="0"/>
              <a:t>Pain (acute, </a:t>
            </a:r>
            <a:r>
              <a:rPr lang="en-US" dirty="0" err="1" smtClean="0"/>
              <a:t>subacute</a:t>
            </a:r>
            <a:r>
              <a:rPr lang="en-US" dirty="0" smtClean="0"/>
              <a:t>, chronic) is often the presenting feature of previously undiagnosed cancer.</a:t>
            </a:r>
          </a:p>
          <a:p>
            <a:pPr lvl="2"/>
            <a:r>
              <a:rPr lang="en-US" dirty="0" smtClean="0"/>
              <a:t>Is a tissue diagnosis required or is clinical evidence sufficient?</a:t>
            </a:r>
          </a:p>
          <a:p>
            <a:pPr lvl="1"/>
            <a:r>
              <a:rPr lang="en-US" dirty="0" smtClean="0"/>
              <a:t>Is pain cancer-related?</a:t>
            </a:r>
          </a:p>
          <a:p>
            <a:pPr lvl="2"/>
            <a:r>
              <a:rPr lang="en-US" dirty="0" smtClean="0"/>
              <a:t>Cancer and multiple comorbidities involving pain commonly coexist.</a:t>
            </a:r>
          </a:p>
          <a:p>
            <a:pPr lvl="2"/>
            <a:r>
              <a:rPr lang="en-US" dirty="0" smtClean="0"/>
              <a:t>Is radiation or chemotherapy-related pain considered cancer pain? (</a:t>
            </a:r>
            <a:r>
              <a:rPr lang="en-US" dirty="0"/>
              <a:t>p</a:t>
            </a:r>
            <a:r>
              <a:rPr lang="en-US" dirty="0" smtClean="0"/>
              <a:t>robably so)</a:t>
            </a:r>
          </a:p>
          <a:p>
            <a:pPr lvl="2"/>
            <a:r>
              <a:rPr lang="en-US" dirty="0" smtClean="0"/>
              <a:t>Is post-procedural or post-surgical pain considered cancer pain? (perhaps so, depending on differences in pain features or course between cancer and non-cancer pain)</a:t>
            </a:r>
          </a:p>
          <a:p>
            <a:pPr lvl="1"/>
            <a:r>
              <a:rPr lang="en-US" dirty="0" smtClean="0"/>
              <a:t>Is pain acute?</a:t>
            </a:r>
          </a:p>
          <a:p>
            <a:pPr lvl="2"/>
            <a:r>
              <a:rPr lang="en-US" dirty="0" smtClean="0"/>
              <a:t>Given multiple etiologies for pain during cancer history, how do we differentiate acute, recurrent, chronic pain?</a:t>
            </a:r>
          </a:p>
          <a:p>
            <a:pPr lvl="2"/>
            <a:r>
              <a:rPr lang="en-US" dirty="0" smtClean="0"/>
              <a:t>Acute-on-chronic pain?</a:t>
            </a:r>
          </a:p>
          <a:p>
            <a:pPr lvl="2"/>
            <a:r>
              <a:rPr lang="en-US" dirty="0" smtClean="0"/>
              <a:t>Given that it is often due to disease progression, can some breakthrough </a:t>
            </a:r>
            <a:r>
              <a:rPr lang="en-US" dirty="0"/>
              <a:t>pain be </a:t>
            </a:r>
            <a:r>
              <a:rPr lang="en-US" dirty="0" smtClean="0"/>
              <a:t>considered acute?</a:t>
            </a:r>
          </a:p>
          <a:p>
            <a:pPr lvl="2"/>
            <a:r>
              <a:rPr lang="en-US" dirty="0" smtClean="0"/>
              <a:t>Multiple overlapping etiologies for pain, with multiple overlapping patterns.  </a:t>
            </a:r>
          </a:p>
          <a:p>
            <a:pPr lvl="2"/>
            <a:r>
              <a:rPr lang="en-US" dirty="0" smtClean="0"/>
              <a:t>Is chronic pain an exclusion criterion for acute pain trials?</a:t>
            </a:r>
          </a:p>
          <a:p>
            <a:pPr lvl="2"/>
            <a:endParaRPr lang="en-US" dirty="0"/>
          </a:p>
        </p:txBody>
      </p:sp>
      <p:sp>
        <p:nvSpPr>
          <p:cNvPr id="3" name="Footer Placeholder 2"/>
          <p:cNvSpPr>
            <a:spLocks noGrp="1"/>
          </p:cNvSpPr>
          <p:nvPr>
            <p:ph type="ftr" sz="quarter" idx="10"/>
          </p:nvPr>
        </p:nvSpPr>
        <p:spPr/>
        <p:txBody>
          <a:bodyPr/>
          <a:lstStyle/>
          <a:p>
            <a:endParaRPr lang="en-US" dirty="0"/>
          </a:p>
        </p:txBody>
      </p:sp>
      <p:sp>
        <p:nvSpPr>
          <p:cNvPr id="4" name="Title 3"/>
          <p:cNvSpPr>
            <a:spLocks noGrp="1"/>
          </p:cNvSpPr>
          <p:nvPr>
            <p:ph type="title"/>
          </p:nvPr>
        </p:nvSpPr>
        <p:spPr/>
        <p:txBody>
          <a:bodyPr/>
          <a:lstStyle/>
          <a:p>
            <a:r>
              <a:rPr lang="en-US" dirty="0" smtClean="0"/>
              <a:t>Dimension 1</a:t>
            </a:r>
            <a:endParaRPr lang="en-US" dirty="0"/>
          </a:p>
        </p:txBody>
      </p:sp>
    </p:spTree>
    <p:extLst>
      <p:ext uri="{BB962C8B-B14F-4D97-AF65-F5344CB8AC3E}">
        <p14:creationId xmlns:p14="http://schemas.microsoft.com/office/powerpoint/2010/main" val="23416964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u="sng" dirty="0" smtClean="0"/>
              <a:t>Common features</a:t>
            </a:r>
            <a:r>
              <a:rPr lang="en-US" dirty="0" smtClean="0"/>
              <a:t> of acute cancer pain</a:t>
            </a:r>
          </a:p>
          <a:p>
            <a:pPr lvl="1"/>
            <a:r>
              <a:rPr lang="en-US" dirty="0" smtClean="0"/>
              <a:t>Intensity</a:t>
            </a:r>
          </a:p>
          <a:p>
            <a:pPr lvl="1"/>
            <a:r>
              <a:rPr lang="en-US" dirty="0"/>
              <a:t>T</a:t>
            </a:r>
            <a:r>
              <a:rPr lang="en-US" dirty="0" smtClean="0"/>
              <a:t>emporal features (onset, course, daily fluctuation, and breakthrough pain)</a:t>
            </a:r>
          </a:p>
          <a:p>
            <a:pPr lvl="1"/>
            <a:r>
              <a:rPr lang="en-US" dirty="0" smtClean="0"/>
              <a:t>Location and radiation</a:t>
            </a:r>
          </a:p>
          <a:p>
            <a:pPr lvl="1"/>
            <a:r>
              <a:rPr lang="en-US" dirty="0" smtClean="0"/>
              <a:t>Quality of pain</a:t>
            </a:r>
          </a:p>
          <a:p>
            <a:pPr lvl="1"/>
            <a:r>
              <a:rPr lang="en-US" dirty="0" smtClean="0"/>
              <a:t>Provoking or relieving factors</a:t>
            </a:r>
          </a:p>
          <a:p>
            <a:pPr lvl="1"/>
            <a:r>
              <a:rPr lang="en-US" dirty="0" smtClean="0"/>
              <a:t>Differences in features for pediatric populations or the cognitively impaired (proxy assessment)</a:t>
            </a:r>
          </a:p>
          <a:p>
            <a:pPr lvl="1"/>
            <a:r>
              <a:rPr lang="en-US" dirty="0" smtClean="0"/>
              <a:t>Wide variation in pain features across a multitude of cancer pain syndromes</a:t>
            </a:r>
          </a:p>
          <a:p>
            <a:pPr lvl="1"/>
            <a:r>
              <a:rPr lang="en-US" dirty="0" smtClean="0"/>
              <a:t>Non-pain features: symptom clusters (fatigue, wasting, depression, etc.) commonly present</a:t>
            </a:r>
          </a:p>
        </p:txBody>
      </p:sp>
      <p:sp>
        <p:nvSpPr>
          <p:cNvPr id="3" name="Footer Placeholder 2"/>
          <p:cNvSpPr>
            <a:spLocks noGrp="1"/>
          </p:cNvSpPr>
          <p:nvPr>
            <p:ph type="ftr" sz="quarter" idx="10"/>
          </p:nvPr>
        </p:nvSpPr>
        <p:spPr/>
        <p:txBody>
          <a:bodyPr/>
          <a:lstStyle/>
          <a:p>
            <a:endParaRPr lang="en-US" dirty="0"/>
          </a:p>
        </p:txBody>
      </p:sp>
      <p:sp>
        <p:nvSpPr>
          <p:cNvPr id="4" name="Title 3"/>
          <p:cNvSpPr>
            <a:spLocks noGrp="1"/>
          </p:cNvSpPr>
          <p:nvPr>
            <p:ph type="title"/>
          </p:nvPr>
        </p:nvSpPr>
        <p:spPr/>
        <p:txBody>
          <a:bodyPr/>
          <a:lstStyle/>
          <a:p>
            <a:r>
              <a:rPr lang="en-US" dirty="0" smtClean="0"/>
              <a:t>Dimension 2</a:t>
            </a:r>
            <a:endParaRPr lang="en-US" dirty="0"/>
          </a:p>
        </p:txBody>
      </p:sp>
    </p:spTree>
    <p:extLst>
      <p:ext uri="{BB962C8B-B14F-4D97-AF65-F5344CB8AC3E}">
        <p14:creationId xmlns:p14="http://schemas.microsoft.com/office/powerpoint/2010/main" val="19046695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u="sng" dirty="0" smtClean="0"/>
              <a:t>Common medical comorbidities</a:t>
            </a:r>
            <a:r>
              <a:rPr lang="en-US" dirty="0" smtClean="0"/>
              <a:t> of acute cancer pain</a:t>
            </a:r>
          </a:p>
          <a:p>
            <a:pPr lvl="1"/>
            <a:r>
              <a:rPr lang="en-US" dirty="0" smtClean="0"/>
              <a:t>Cancer disproportionately afflicts older patients with multiple medical comorbidities</a:t>
            </a:r>
          </a:p>
          <a:p>
            <a:pPr lvl="1"/>
            <a:r>
              <a:rPr lang="en-US" dirty="0" smtClean="0">
                <a:latin typeface="Arial" charset="0"/>
                <a:ea typeface="MS PGothic" charset="0"/>
              </a:rPr>
              <a:t>Multiple overlapping (cancer or non-cancer) pain conditions often co-exist</a:t>
            </a:r>
          </a:p>
          <a:p>
            <a:pPr lvl="1"/>
            <a:r>
              <a:rPr lang="en-US" dirty="0" smtClean="0"/>
              <a:t>Comorbidities predict prognosis and approach to pain and cancer treatment</a:t>
            </a:r>
          </a:p>
          <a:p>
            <a:pPr lvl="1"/>
            <a:r>
              <a:rPr lang="en-US" dirty="0" smtClean="0"/>
              <a:t>Comorbidities associated with toxicity and influence both cancer and pain treatments</a:t>
            </a:r>
          </a:p>
          <a:p>
            <a:r>
              <a:rPr lang="en-US" u="sng" dirty="0" smtClean="0"/>
              <a:t>Common psychiatric comorbidities</a:t>
            </a:r>
            <a:r>
              <a:rPr lang="en-US" dirty="0" smtClean="0"/>
              <a:t> of acute cancer pain</a:t>
            </a:r>
          </a:p>
          <a:p>
            <a:pPr lvl="1"/>
            <a:r>
              <a:rPr lang="en-US" dirty="0" smtClean="0"/>
              <a:t>Depression and anxiety disorders</a:t>
            </a:r>
          </a:p>
          <a:p>
            <a:pPr lvl="1"/>
            <a:r>
              <a:rPr lang="en-US" dirty="0" smtClean="0"/>
              <a:t>Personality disorders</a:t>
            </a:r>
            <a:endParaRPr lang="it-IT" dirty="0" smtClean="0"/>
          </a:p>
          <a:p>
            <a:pPr lvl="1"/>
            <a:r>
              <a:rPr lang="en-US" dirty="0" smtClean="0"/>
              <a:t>Substance</a:t>
            </a:r>
            <a:r>
              <a:rPr lang="en-US" dirty="0"/>
              <a:t>-use </a:t>
            </a:r>
            <a:r>
              <a:rPr lang="en-US" dirty="0" smtClean="0"/>
              <a:t>history (cancer does not vaccinate against substance abuse)</a:t>
            </a:r>
          </a:p>
        </p:txBody>
      </p:sp>
      <p:sp>
        <p:nvSpPr>
          <p:cNvPr id="3" name="Footer Placeholder 2"/>
          <p:cNvSpPr>
            <a:spLocks noGrp="1"/>
          </p:cNvSpPr>
          <p:nvPr>
            <p:ph type="ftr" sz="quarter" idx="10"/>
          </p:nvPr>
        </p:nvSpPr>
        <p:spPr/>
        <p:txBody>
          <a:bodyPr/>
          <a:lstStyle/>
          <a:p>
            <a:r>
              <a:rPr lang="en-US" sz="1200" dirty="0" err="1" smtClean="0"/>
              <a:t>Zeber</a:t>
            </a:r>
            <a:r>
              <a:rPr lang="en-US" sz="1200" dirty="0" smtClean="0"/>
              <a:t> 2008</a:t>
            </a:r>
            <a:endParaRPr lang="en-US" sz="1200" dirty="0"/>
          </a:p>
        </p:txBody>
      </p:sp>
      <p:sp>
        <p:nvSpPr>
          <p:cNvPr id="4" name="Title 3"/>
          <p:cNvSpPr>
            <a:spLocks noGrp="1"/>
          </p:cNvSpPr>
          <p:nvPr>
            <p:ph type="title"/>
          </p:nvPr>
        </p:nvSpPr>
        <p:spPr/>
        <p:txBody>
          <a:bodyPr/>
          <a:lstStyle/>
          <a:p>
            <a:r>
              <a:rPr lang="en-US" dirty="0" smtClean="0"/>
              <a:t>Dimension 3</a:t>
            </a:r>
            <a:endParaRPr lang="en-US" dirty="0"/>
          </a:p>
        </p:txBody>
      </p:sp>
    </p:spTree>
    <p:extLst>
      <p:ext uri="{BB962C8B-B14F-4D97-AF65-F5344CB8AC3E}">
        <p14:creationId xmlns:p14="http://schemas.microsoft.com/office/powerpoint/2010/main" val="14188896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u="sng" dirty="0" smtClean="0"/>
              <a:t>Neurobiologic, psychosocial and functional consequences</a:t>
            </a:r>
            <a:r>
              <a:rPr lang="en-US" dirty="0" smtClean="0"/>
              <a:t> of acute cancer pain</a:t>
            </a:r>
          </a:p>
          <a:p>
            <a:pPr lvl="1"/>
            <a:r>
              <a:rPr lang="en-US" dirty="0" smtClean="0"/>
              <a:t>Effect on physical function and well-being</a:t>
            </a:r>
          </a:p>
          <a:p>
            <a:pPr lvl="1"/>
            <a:r>
              <a:rPr lang="en-US" dirty="0" smtClean="0"/>
              <a:t>Effect on mood, coping, and related aspects of psychological well-being</a:t>
            </a:r>
          </a:p>
          <a:p>
            <a:pPr lvl="1"/>
            <a:r>
              <a:rPr lang="en-US" dirty="0" smtClean="0"/>
              <a:t>Effect on role functioning and social and familial relationships</a:t>
            </a:r>
          </a:p>
          <a:p>
            <a:pPr lvl="1"/>
            <a:r>
              <a:rPr lang="en-US" dirty="0" smtClean="0"/>
              <a:t>Effect on sleep, mood, vitality, and sexual function</a:t>
            </a:r>
          </a:p>
          <a:p>
            <a:pPr lvl="1"/>
            <a:r>
              <a:rPr lang="en-US" dirty="0" smtClean="0"/>
              <a:t>Distress </a:t>
            </a:r>
            <a:r>
              <a:rPr lang="en-US" dirty="0"/>
              <a:t>related to psychosocial or spiritual </a:t>
            </a:r>
            <a:r>
              <a:rPr lang="en-US" dirty="0" smtClean="0"/>
              <a:t>concerns</a:t>
            </a:r>
          </a:p>
          <a:p>
            <a:pPr lvl="1"/>
            <a:r>
              <a:rPr lang="en-US" dirty="0" smtClean="0"/>
              <a:t>Existential crises</a:t>
            </a:r>
            <a:endParaRPr lang="en-US" dirty="0"/>
          </a:p>
          <a:p>
            <a:pPr lvl="1"/>
            <a:r>
              <a:rPr lang="en-US" dirty="0" smtClean="0"/>
              <a:t>Caregiver </a:t>
            </a:r>
            <a:r>
              <a:rPr lang="en-US" dirty="0"/>
              <a:t>burden and concrete needs</a:t>
            </a:r>
          </a:p>
          <a:p>
            <a:pPr lvl="1"/>
            <a:r>
              <a:rPr lang="en-US" dirty="0" smtClean="0"/>
              <a:t>Problems </a:t>
            </a:r>
            <a:r>
              <a:rPr lang="en-US" dirty="0"/>
              <a:t>in communication, care coordination, and goal setting</a:t>
            </a:r>
          </a:p>
          <a:p>
            <a:pPr lvl="1"/>
            <a:r>
              <a:rPr lang="en-US" dirty="0" smtClean="0"/>
              <a:t>Given potential for negative functional trajectory, may require enhanced attention to </a:t>
            </a:r>
            <a:r>
              <a:rPr lang="en-US" u="sng" dirty="0" smtClean="0"/>
              <a:t>prevention</a:t>
            </a:r>
            <a:r>
              <a:rPr lang="en-US" dirty="0" smtClean="0"/>
              <a:t> of functional deterioration, rather than </a:t>
            </a:r>
            <a:r>
              <a:rPr lang="en-US" u="sng" dirty="0" smtClean="0"/>
              <a:t>restoration</a:t>
            </a:r>
            <a:r>
              <a:rPr lang="en-US" dirty="0" smtClean="0"/>
              <a:t> of function</a:t>
            </a:r>
          </a:p>
          <a:p>
            <a:pPr lvl="1"/>
            <a:endParaRPr lang="en-US" dirty="0" smtClean="0"/>
          </a:p>
          <a:p>
            <a:pPr lvl="1"/>
            <a:endParaRPr lang="it-IT" dirty="0" smtClean="0"/>
          </a:p>
          <a:p>
            <a:pPr lvl="2"/>
            <a:endParaRPr lang="it-IT" dirty="0"/>
          </a:p>
        </p:txBody>
      </p:sp>
      <p:sp>
        <p:nvSpPr>
          <p:cNvPr id="3" name="Footer Placeholder 2"/>
          <p:cNvSpPr>
            <a:spLocks noGrp="1"/>
          </p:cNvSpPr>
          <p:nvPr>
            <p:ph type="ftr" sz="quarter" idx="10"/>
          </p:nvPr>
        </p:nvSpPr>
        <p:spPr/>
        <p:txBody>
          <a:bodyPr/>
          <a:lstStyle/>
          <a:p>
            <a:endParaRPr lang="en-US" dirty="0"/>
          </a:p>
        </p:txBody>
      </p:sp>
      <p:sp>
        <p:nvSpPr>
          <p:cNvPr id="4" name="Title 3"/>
          <p:cNvSpPr>
            <a:spLocks noGrp="1"/>
          </p:cNvSpPr>
          <p:nvPr>
            <p:ph type="title"/>
          </p:nvPr>
        </p:nvSpPr>
        <p:spPr/>
        <p:txBody>
          <a:bodyPr/>
          <a:lstStyle/>
          <a:p>
            <a:r>
              <a:rPr lang="en-US" dirty="0" smtClean="0"/>
              <a:t>Dimension 4</a:t>
            </a:r>
            <a:endParaRPr lang="en-US" dirty="0"/>
          </a:p>
        </p:txBody>
      </p:sp>
    </p:spTree>
    <p:extLst>
      <p:ext uri="{BB962C8B-B14F-4D97-AF65-F5344CB8AC3E}">
        <p14:creationId xmlns:p14="http://schemas.microsoft.com/office/powerpoint/2010/main" val="38380566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u="sng" dirty="0" smtClean="0"/>
              <a:t>Putative </a:t>
            </a:r>
            <a:r>
              <a:rPr lang="en-US" u="sng" dirty="0"/>
              <a:t>neurobiological and psychosocial mechanisms, risk </a:t>
            </a:r>
            <a:r>
              <a:rPr lang="en-US" u="sng" dirty="0" smtClean="0"/>
              <a:t>factors </a:t>
            </a:r>
            <a:r>
              <a:rPr lang="en-US" u="sng" dirty="0"/>
              <a:t>and protective </a:t>
            </a:r>
            <a:r>
              <a:rPr lang="en-US" u="sng" dirty="0" smtClean="0"/>
              <a:t>factors</a:t>
            </a:r>
            <a:r>
              <a:rPr lang="en-US" dirty="0" smtClean="0"/>
              <a:t> for acute cancer pain</a:t>
            </a:r>
            <a:endParaRPr lang="en-US" dirty="0"/>
          </a:p>
          <a:p>
            <a:pPr lvl="1"/>
            <a:r>
              <a:rPr lang="en-US" dirty="0" smtClean="0"/>
              <a:t>Many </a:t>
            </a:r>
            <a:r>
              <a:rPr lang="en-US" dirty="0"/>
              <a:t>cancer types characterized by systemic </a:t>
            </a:r>
            <a:r>
              <a:rPr lang="en-US" dirty="0" smtClean="0"/>
              <a:t>inflammation; higher </a:t>
            </a:r>
            <a:r>
              <a:rPr lang="en-US" dirty="0"/>
              <a:t>rates of acute-to-chronic pain </a:t>
            </a:r>
            <a:r>
              <a:rPr lang="en-US" dirty="0" smtClean="0"/>
              <a:t>transition</a:t>
            </a:r>
          </a:p>
          <a:p>
            <a:pPr lvl="1"/>
            <a:r>
              <a:rPr lang="en-US" dirty="0" smtClean="0"/>
              <a:t>Acute cancer pain conditions may be sensitive models for studying mediators of the acute-to-chronic pain transition</a:t>
            </a:r>
          </a:p>
          <a:p>
            <a:pPr lvl="1"/>
            <a:r>
              <a:rPr lang="en-US" dirty="0" smtClean="0"/>
              <a:t>Increasingly, genetic and biomarker data are available for those with cancer; opportunities </a:t>
            </a:r>
            <a:r>
              <a:rPr lang="en-US" dirty="0"/>
              <a:t>for </a:t>
            </a:r>
            <a:r>
              <a:rPr lang="en-US" dirty="0" smtClean="0"/>
              <a:t>concurrent </a:t>
            </a:r>
            <a:r>
              <a:rPr lang="en-US" dirty="0" err="1" smtClean="0"/>
              <a:t>pharmacogenetic</a:t>
            </a:r>
            <a:r>
              <a:rPr lang="en-US" dirty="0" smtClean="0"/>
              <a:t> </a:t>
            </a:r>
            <a:r>
              <a:rPr lang="en-US" dirty="0"/>
              <a:t>analgesic </a:t>
            </a:r>
            <a:r>
              <a:rPr lang="en-US" dirty="0" smtClean="0"/>
              <a:t>research</a:t>
            </a:r>
          </a:p>
          <a:p>
            <a:pPr lvl="1"/>
            <a:r>
              <a:rPr lang="en-US" dirty="0" smtClean="0"/>
              <a:t>Multiple putative biomarkers of pain treatment response among cancer patients </a:t>
            </a:r>
          </a:p>
          <a:p>
            <a:pPr lvl="1"/>
            <a:r>
              <a:rPr lang="en-US" dirty="0" smtClean="0"/>
              <a:t>The promise of personalized cancer care and personalized pain treatment</a:t>
            </a:r>
          </a:p>
          <a:p>
            <a:pPr lvl="1"/>
            <a:r>
              <a:rPr lang="en-US" dirty="0" smtClean="0"/>
              <a:t>It seems likely that psychological factors (depression, anxiety, </a:t>
            </a:r>
            <a:r>
              <a:rPr lang="en-US" dirty="0" err="1" smtClean="0"/>
              <a:t>catastrophizing</a:t>
            </a:r>
            <a:r>
              <a:rPr lang="en-US" dirty="0" smtClean="0"/>
              <a:t>) and pain/cancer beliefs would tend to be stronger mediators of pain </a:t>
            </a:r>
            <a:r>
              <a:rPr lang="en-US" dirty="0" err="1"/>
              <a:t>chronification</a:t>
            </a:r>
            <a:r>
              <a:rPr lang="en-US" dirty="0"/>
              <a:t> </a:t>
            </a:r>
            <a:r>
              <a:rPr lang="en-US" dirty="0" smtClean="0"/>
              <a:t>in a condition as fraught with meaning as cancer-related pain</a:t>
            </a:r>
          </a:p>
          <a:p>
            <a:pPr lvl="1"/>
            <a:r>
              <a:rPr lang="en-US" dirty="0" smtClean="0"/>
              <a:t>Do beliefs regarding opioid addiction risks impact provision of optimal analgesic therapy?</a:t>
            </a:r>
          </a:p>
          <a:p>
            <a:pPr lvl="1"/>
            <a:r>
              <a:rPr lang="en-US" dirty="0" smtClean="0"/>
              <a:t>The more specific the acute pain model, the greater likelihood that it will inform pain science</a:t>
            </a:r>
          </a:p>
          <a:p>
            <a:pPr lvl="1"/>
            <a:r>
              <a:rPr lang="en-US" dirty="0" smtClean="0"/>
              <a:t>Is pain an independent predictor of cancer survival?  What might be the mechanism?</a:t>
            </a:r>
          </a:p>
          <a:p>
            <a:pPr lvl="1"/>
            <a:r>
              <a:rPr lang="en-US" dirty="0" smtClean="0"/>
              <a:t>Mu-opioid </a:t>
            </a:r>
            <a:r>
              <a:rPr lang="en-US" dirty="0"/>
              <a:t>r</a:t>
            </a:r>
            <a:r>
              <a:rPr lang="en-US" dirty="0" smtClean="0"/>
              <a:t>eceptor promotion of epithelial </a:t>
            </a:r>
            <a:r>
              <a:rPr lang="en-US" dirty="0" err="1" smtClean="0"/>
              <a:t>mesenchymal</a:t>
            </a:r>
            <a:r>
              <a:rPr lang="en-US" dirty="0" smtClean="0"/>
              <a:t> transition (EMT) in lung cancer?</a:t>
            </a:r>
            <a:endParaRPr lang="en-US" dirty="0"/>
          </a:p>
          <a:p>
            <a:pPr lvl="1"/>
            <a:endParaRPr lang="it-IT" dirty="0" smtClean="0"/>
          </a:p>
          <a:p>
            <a:pPr lvl="2"/>
            <a:endParaRPr lang="it-IT" dirty="0"/>
          </a:p>
        </p:txBody>
      </p:sp>
      <p:sp>
        <p:nvSpPr>
          <p:cNvPr id="3" name="Footer Placeholder 2"/>
          <p:cNvSpPr>
            <a:spLocks noGrp="1"/>
          </p:cNvSpPr>
          <p:nvPr>
            <p:ph type="ftr" sz="quarter" idx="10"/>
          </p:nvPr>
        </p:nvSpPr>
        <p:spPr/>
        <p:txBody>
          <a:bodyPr/>
          <a:lstStyle/>
          <a:p>
            <a:r>
              <a:rPr lang="en-US" sz="1200" dirty="0" err="1" smtClean="0"/>
              <a:t>Heitzer</a:t>
            </a:r>
            <a:r>
              <a:rPr lang="en-US" sz="1200" dirty="0" smtClean="0"/>
              <a:t> 2012, Lennon 2014</a:t>
            </a:r>
            <a:endParaRPr lang="en-US" sz="1200" dirty="0"/>
          </a:p>
        </p:txBody>
      </p:sp>
      <p:sp>
        <p:nvSpPr>
          <p:cNvPr id="4" name="Title 3"/>
          <p:cNvSpPr>
            <a:spLocks noGrp="1"/>
          </p:cNvSpPr>
          <p:nvPr>
            <p:ph type="title"/>
          </p:nvPr>
        </p:nvSpPr>
        <p:spPr/>
        <p:txBody>
          <a:bodyPr/>
          <a:lstStyle/>
          <a:p>
            <a:r>
              <a:rPr lang="en-US" dirty="0" smtClean="0"/>
              <a:t>Dimension 5</a:t>
            </a:r>
            <a:endParaRPr lang="en-US" dirty="0"/>
          </a:p>
        </p:txBody>
      </p:sp>
    </p:spTree>
    <p:extLst>
      <p:ext uri="{BB962C8B-B14F-4D97-AF65-F5344CB8AC3E}">
        <p14:creationId xmlns:p14="http://schemas.microsoft.com/office/powerpoint/2010/main" val="38520574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do we capture the </a:t>
            </a:r>
            <a:r>
              <a:rPr lang="en-US" dirty="0"/>
              <a:t>extent of neoplastic disease, planned treatment, and </a:t>
            </a:r>
            <a:r>
              <a:rPr lang="en-US" dirty="0" smtClean="0"/>
              <a:t>prognosis?</a:t>
            </a:r>
          </a:p>
          <a:p>
            <a:r>
              <a:rPr lang="en-US" dirty="0" smtClean="0"/>
              <a:t>Impact of pain therapy (antioxidants, opioids) on cancer prognosis?</a:t>
            </a:r>
          </a:p>
          <a:p>
            <a:r>
              <a:rPr lang="en-US" dirty="0" smtClean="0"/>
              <a:t>Treatment before diagnosis (common in EM), potential hazards (SCC/steroids/lymphoma)</a:t>
            </a:r>
          </a:p>
          <a:p>
            <a:r>
              <a:rPr lang="en-US" dirty="0" smtClean="0"/>
              <a:t>Can we better clarify </a:t>
            </a:r>
            <a:r>
              <a:rPr lang="en-US" dirty="0"/>
              <a:t>the nature and quality of previous testing and past </a:t>
            </a:r>
            <a:r>
              <a:rPr lang="en-US" dirty="0" smtClean="0"/>
              <a:t>treatments?</a:t>
            </a:r>
          </a:p>
          <a:p>
            <a:r>
              <a:rPr lang="en-US" dirty="0" smtClean="0"/>
              <a:t>Consistency with NCI Common Toxicity Criteria?</a:t>
            </a:r>
          </a:p>
          <a:p>
            <a:r>
              <a:rPr lang="en-US" dirty="0" smtClean="0"/>
              <a:t>Acute pain syndromes and biomarkers that might prompt cancer screening evaluation</a:t>
            </a:r>
          </a:p>
          <a:p>
            <a:r>
              <a:rPr lang="en-US" dirty="0" smtClean="0"/>
              <a:t>Risk factors for analgesic adverse effects beyond the patient</a:t>
            </a:r>
          </a:p>
          <a:p>
            <a:r>
              <a:rPr lang="en-US" dirty="0" smtClean="0"/>
              <a:t>Considerations </a:t>
            </a:r>
            <a:r>
              <a:rPr lang="en-US" dirty="0" smtClean="0"/>
              <a:t>of respondent burden for both clinician, patient and investigator?</a:t>
            </a:r>
          </a:p>
          <a:p>
            <a:r>
              <a:rPr lang="en-US" dirty="0" smtClean="0"/>
              <a:t>How can (national and international) editorial consensus be reached?</a:t>
            </a:r>
          </a:p>
          <a:p>
            <a:r>
              <a:rPr lang="en-US" dirty="0" smtClean="0"/>
              <a:t>International acceptance, cultural robustness of instruments?</a:t>
            </a:r>
          </a:p>
          <a:p>
            <a:endParaRPr lang="en-US" dirty="0"/>
          </a:p>
        </p:txBody>
      </p:sp>
      <p:sp>
        <p:nvSpPr>
          <p:cNvPr id="3" name="Footer Placeholder 2"/>
          <p:cNvSpPr>
            <a:spLocks noGrp="1"/>
          </p:cNvSpPr>
          <p:nvPr>
            <p:ph type="ftr" sz="quarter" idx="10"/>
          </p:nvPr>
        </p:nvSpPr>
        <p:spPr/>
        <p:txBody>
          <a:bodyPr/>
          <a:lstStyle/>
          <a:p>
            <a:endParaRPr lang="en-US" dirty="0"/>
          </a:p>
        </p:txBody>
      </p:sp>
      <p:sp>
        <p:nvSpPr>
          <p:cNvPr id="4" name="Title 3"/>
          <p:cNvSpPr>
            <a:spLocks noGrp="1"/>
          </p:cNvSpPr>
          <p:nvPr>
            <p:ph type="title"/>
          </p:nvPr>
        </p:nvSpPr>
        <p:spPr/>
        <p:txBody>
          <a:bodyPr/>
          <a:lstStyle/>
          <a:p>
            <a:r>
              <a:rPr lang="en-US" dirty="0" smtClean="0"/>
              <a:t>Additional issues</a:t>
            </a:r>
            <a:endParaRPr lang="en-US" dirty="0"/>
          </a:p>
        </p:txBody>
      </p:sp>
    </p:spTree>
    <p:extLst>
      <p:ext uri="{BB962C8B-B14F-4D97-AF65-F5344CB8AC3E}">
        <p14:creationId xmlns:p14="http://schemas.microsoft.com/office/powerpoint/2010/main" val="16853444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Criteria</a:t>
            </a:r>
          </a:p>
          <a:p>
            <a:pPr lvl="1"/>
            <a:r>
              <a:rPr lang="en-US" dirty="0" smtClean="0"/>
              <a:t>Prevalence/severity</a:t>
            </a:r>
          </a:p>
          <a:p>
            <a:pPr lvl="1"/>
            <a:r>
              <a:rPr lang="en-US" dirty="0" smtClean="0"/>
              <a:t>Specificity</a:t>
            </a:r>
          </a:p>
          <a:p>
            <a:pPr lvl="1"/>
            <a:r>
              <a:rPr lang="en-US" dirty="0" smtClean="0"/>
              <a:t>Proposed mechanisms</a:t>
            </a:r>
          </a:p>
          <a:p>
            <a:pPr lvl="1"/>
            <a:r>
              <a:rPr lang="en-US" dirty="0" smtClean="0"/>
              <a:t>Animal models</a:t>
            </a:r>
          </a:p>
          <a:p>
            <a:pPr lvl="1"/>
            <a:r>
              <a:rPr lang="en-US" dirty="0" smtClean="0"/>
              <a:t>Therapeutic opportunities</a:t>
            </a:r>
          </a:p>
          <a:p>
            <a:endParaRPr lang="en-US" dirty="0" smtClean="0"/>
          </a:p>
          <a:p>
            <a:r>
              <a:rPr lang="en-US" dirty="0" smtClean="0"/>
              <a:t>Candidates</a:t>
            </a:r>
          </a:p>
          <a:p>
            <a:pPr lvl="1"/>
            <a:r>
              <a:rPr lang="en-US" dirty="0" smtClean="0"/>
              <a:t>Head and neck cancer pain</a:t>
            </a:r>
          </a:p>
          <a:p>
            <a:pPr lvl="1"/>
            <a:r>
              <a:rPr lang="en-US" dirty="0" smtClean="0"/>
              <a:t>Bony metastasis pain</a:t>
            </a:r>
          </a:p>
          <a:p>
            <a:pPr lvl="1"/>
            <a:r>
              <a:rPr lang="en-US" dirty="0"/>
              <a:t>Paclitaxel acute pain syndrome </a:t>
            </a:r>
            <a:endParaRPr lang="en-US" dirty="0" smtClean="0"/>
          </a:p>
          <a:p>
            <a:pPr lvl="1"/>
            <a:r>
              <a:rPr lang="en-US" dirty="0" err="1" smtClean="0"/>
              <a:t>Mucositis</a:t>
            </a:r>
            <a:r>
              <a:rPr lang="en-US" dirty="0" smtClean="0"/>
              <a:t> pain</a:t>
            </a:r>
          </a:p>
          <a:p>
            <a:pPr lvl="1"/>
            <a:r>
              <a:rPr lang="en-US" dirty="0" smtClean="0"/>
              <a:t>Post-mastectomy pain</a:t>
            </a:r>
          </a:p>
          <a:p>
            <a:pPr lvl="1"/>
            <a:r>
              <a:rPr lang="en-US" dirty="0" smtClean="0"/>
              <a:t>Others: </a:t>
            </a:r>
          </a:p>
          <a:p>
            <a:pPr lvl="2"/>
            <a:r>
              <a:rPr lang="en-US" dirty="0" smtClean="0"/>
              <a:t>Post</a:t>
            </a:r>
            <a:r>
              <a:rPr lang="en-US" dirty="0"/>
              <a:t>-thoracotomy, post-radical neck dissection pain?</a:t>
            </a:r>
          </a:p>
          <a:p>
            <a:pPr lvl="2"/>
            <a:r>
              <a:rPr lang="en-US" dirty="0"/>
              <a:t>Procedural pain?</a:t>
            </a:r>
          </a:p>
          <a:p>
            <a:pPr lvl="2"/>
            <a:r>
              <a:rPr lang="en-US" dirty="0"/>
              <a:t>Stump pain, phantom limb pain?</a:t>
            </a:r>
          </a:p>
          <a:p>
            <a:pPr lvl="2"/>
            <a:r>
              <a:rPr lang="en-US" dirty="0"/>
              <a:t>Radiation-induced </a:t>
            </a:r>
            <a:r>
              <a:rPr lang="en-US" dirty="0" err="1"/>
              <a:t>plexopathy</a:t>
            </a:r>
            <a:r>
              <a:rPr lang="en-US" dirty="0"/>
              <a:t>?</a:t>
            </a:r>
          </a:p>
          <a:p>
            <a:pPr lvl="2"/>
            <a:r>
              <a:rPr lang="en-US" dirty="0"/>
              <a:t>Hepatic capsule distention?</a:t>
            </a:r>
          </a:p>
          <a:p>
            <a:pPr lvl="2"/>
            <a:endParaRPr lang="en-US" dirty="0" smtClean="0"/>
          </a:p>
          <a:p>
            <a:pPr lvl="1"/>
            <a:endParaRPr lang="en-US" dirty="0"/>
          </a:p>
          <a:p>
            <a:endParaRPr lang="en-US" dirty="0" smtClean="0"/>
          </a:p>
          <a:p>
            <a:endParaRPr lang="en-US" dirty="0"/>
          </a:p>
          <a:p>
            <a:endParaRPr lang="it-IT" dirty="0" smtClean="0"/>
          </a:p>
          <a:p>
            <a:pPr lvl="2"/>
            <a:endParaRPr lang="it-IT" dirty="0"/>
          </a:p>
        </p:txBody>
      </p:sp>
      <p:sp>
        <p:nvSpPr>
          <p:cNvPr id="3" name="Footer Placeholder 2"/>
          <p:cNvSpPr>
            <a:spLocks noGrp="1"/>
          </p:cNvSpPr>
          <p:nvPr>
            <p:ph type="ftr" sz="quarter" idx="10"/>
          </p:nvPr>
        </p:nvSpPr>
        <p:spPr/>
        <p:txBody>
          <a:bodyPr/>
          <a:lstStyle/>
          <a:p>
            <a:endParaRPr lang="en-US" dirty="0"/>
          </a:p>
        </p:txBody>
      </p:sp>
      <p:sp>
        <p:nvSpPr>
          <p:cNvPr id="4" name="Title 3"/>
          <p:cNvSpPr>
            <a:spLocks noGrp="1"/>
          </p:cNvSpPr>
          <p:nvPr>
            <p:ph type="title"/>
          </p:nvPr>
        </p:nvSpPr>
        <p:spPr/>
        <p:txBody>
          <a:bodyPr/>
          <a:lstStyle/>
          <a:p>
            <a:r>
              <a:rPr lang="en-US" dirty="0"/>
              <a:t>Candidate </a:t>
            </a:r>
            <a:r>
              <a:rPr lang="en-US" dirty="0" smtClean="0"/>
              <a:t>Models for </a:t>
            </a:r>
            <a:br>
              <a:rPr lang="en-US" dirty="0" smtClean="0"/>
            </a:br>
            <a:r>
              <a:rPr lang="en-US" dirty="0" smtClean="0"/>
              <a:t>Acute </a:t>
            </a:r>
            <a:r>
              <a:rPr lang="en-US" dirty="0"/>
              <a:t>Cancer Pain</a:t>
            </a:r>
          </a:p>
        </p:txBody>
      </p:sp>
    </p:spTree>
    <p:extLst>
      <p:ext uri="{BB962C8B-B14F-4D97-AF65-F5344CB8AC3E}">
        <p14:creationId xmlns:p14="http://schemas.microsoft.com/office/powerpoint/2010/main" val="18288757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0200"/>
            <a:ext cx="3962400" cy="4800600"/>
          </a:xfrm>
        </p:spPr>
        <p:txBody>
          <a:bodyPr>
            <a:normAutofit/>
          </a:bodyPr>
          <a:lstStyle/>
          <a:p>
            <a:r>
              <a:rPr lang="en-US" dirty="0" smtClean="0"/>
              <a:t>Head and Neck Cancer</a:t>
            </a:r>
          </a:p>
          <a:p>
            <a:pPr lvl="1"/>
            <a:r>
              <a:rPr lang="en-US" dirty="0" smtClean="0"/>
              <a:t>Highest pain prevalence</a:t>
            </a:r>
          </a:p>
          <a:p>
            <a:pPr lvl="1"/>
            <a:r>
              <a:rPr lang="en-US" dirty="0" smtClean="0"/>
              <a:t>Early localized pain</a:t>
            </a:r>
          </a:p>
          <a:p>
            <a:pPr lvl="1"/>
            <a:r>
              <a:rPr lang="en-US" dirty="0" smtClean="0"/>
              <a:t>Dense trigeminal innervation</a:t>
            </a:r>
          </a:p>
          <a:p>
            <a:pPr lvl="1"/>
            <a:r>
              <a:rPr lang="en-US" dirty="0" smtClean="0"/>
              <a:t>Incident pain and prognosis</a:t>
            </a:r>
          </a:p>
          <a:p>
            <a:pPr lvl="1"/>
            <a:r>
              <a:rPr lang="en-US" dirty="0" smtClean="0"/>
              <a:t>High functional consequences</a:t>
            </a:r>
            <a:br>
              <a:rPr lang="en-US" dirty="0" smtClean="0"/>
            </a:br>
            <a:r>
              <a:rPr lang="en-US" dirty="0" smtClean="0"/>
              <a:t>(speech, chewing, swallowing, </a:t>
            </a:r>
            <a:br>
              <a:rPr lang="en-US" dirty="0" smtClean="0"/>
            </a:br>
            <a:r>
              <a:rPr lang="en-US" dirty="0" smtClean="0"/>
              <a:t>interpersonal relations)</a:t>
            </a:r>
          </a:p>
          <a:p>
            <a:pPr lvl="1"/>
            <a:r>
              <a:rPr lang="en-US" dirty="0" smtClean="0"/>
              <a:t>Pain </a:t>
            </a:r>
            <a:r>
              <a:rPr lang="en-US" dirty="0"/>
              <a:t>an independent predictor of survival </a:t>
            </a:r>
            <a:r>
              <a:rPr lang="en-US" dirty="0" smtClean="0"/>
              <a:t>in head and neck cancer</a:t>
            </a:r>
            <a:endParaRPr lang="en-US" dirty="0"/>
          </a:p>
          <a:p>
            <a:pPr lvl="1"/>
            <a:r>
              <a:rPr lang="en-US" dirty="0" smtClean="0"/>
              <a:t>Chemo/radiotherapy-induced</a:t>
            </a:r>
            <a:r>
              <a:rPr lang="en-US" dirty="0"/>
              <a:t> </a:t>
            </a:r>
            <a:r>
              <a:rPr lang="en-US" dirty="0" smtClean="0"/>
              <a:t>pain</a:t>
            </a:r>
          </a:p>
          <a:p>
            <a:pPr lvl="1"/>
            <a:r>
              <a:rPr lang="en-US" dirty="0" smtClean="0"/>
              <a:t>Opportunities to prevent </a:t>
            </a:r>
            <a:br>
              <a:rPr lang="en-US" dirty="0" smtClean="0"/>
            </a:br>
            <a:r>
              <a:rPr lang="en-US" dirty="0" smtClean="0"/>
              <a:t>acute-to-chronic transition</a:t>
            </a:r>
          </a:p>
          <a:p>
            <a:pPr lvl="1"/>
            <a:r>
              <a:rPr lang="en-US" dirty="0" smtClean="0"/>
              <a:t>Murine model with putative </a:t>
            </a:r>
            <a:br>
              <a:rPr lang="en-US" dirty="0" smtClean="0"/>
            </a:br>
            <a:r>
              <a:rPr lang="en-US" dirty="0" smtClean="0"/>
              <a:t>nociceptive mediators (endothelin-1,</a:t>
            </a:r>
            <a:br>
              <a:rPr lang="en-US" dirty="0" smtClean="0"/>
            </a:br>
            <a:r>
              <a:rPr lang="en-US" dirty="0" smtClean="0"/>
              <a:t>proteases, NGF)</a:t>
            </a:r>
          </a:p>
          <a:p>
            <a:pPr lvl="1"/>
            <a:endParaRPr lang="en-US" dirty="0" smtClean="0"/>
          </a:p>
          <a:p>
            <a:endParaRPr lang="en-US" dirty="0"/>
          </a:p>
          <a:p>
            <a:endParaRPr lang="it-IT" dirty="0" smtClean="0"/>
          </a:p>
          <a:p>
            <a:pPr lvl="2"/>
            <a:endParaRPr lang="it-IT" dirty="0"/>
          </a:p>
        </p:txBody>
      </p:sp>
      <p:sp>
        <p:nvSpPr>
          <p:cNvPr id="3" name="Footer Placeholder 2"/>
          <p:cNvSpPr>
            <a:spLocks noGrp="1"/>
          </p:cNvSpPr>
          <p:nvPr>
            <p:ph type="ftr" sz="quarter" idx="10"/>
          </p:nvPr>
        </p:nvSpPr>
        <p:spPr/>
        <p:txBody>
          <a:bodyPr/>
          <a:lstStyle/>
          <a:p>
            <a:r>
              <a:rPr lang="en-US" sz="1200" dirty="0"/>
              <a:t>van den </a:t>
            </a:r>
            <a:r>
              <a:rPr lang="en-US" sz="1200" dirty="0" err="1"/>
              <a:t>Beuken</a:t>
            </a:r>
            <a:r>
              <a:rPr lang="en-US" sz="1200" dirty="0"/>
              <a:t>-van </a:t>
            </a:r>
            <a:r>
              <a:rPr lang="en-US" sz="1200" dirty="0" err="1" smtClean="0"/>
              <a:t>Everdingen</a:t>
            </a:r>
            <a:r>
              <a:rPr lang="en-US" sz="1200" dirty="0" smtClean="0"/>
              <a:t> 2007, Rigor 2000, Viet 2012, Pickering 2008, Reyes-</a:t>
            </a:r>
            <a:r>
              <a:rPr lang="en-US" sz="1200" dirty="0" err="1" smtClean="0"/>
              <a:t>Gibby</a:t>
            </a:r>
            <a:r>
              <a:rPr lang="en-US" sz="1200" dirty="0" smtClean="0"/>
              <a:t> 2014</a:t>
            </a:r>
            <a:endParaRPr lang="en-US" sz="1200" dirty="0"/>
          </a:p>
        </p:txBody>
      </p:sp>
      <p:sp>
        <p:nvSpPr>
          <p:cNvPr id="4" name="Title 3"/>
          <p:cNvSpPr>
            <a:spLocks noGrp="1"/>
          </p:cNvSpPr>
          <p:nvPr>
            <p:ph type="title"/>
          </p:nvPr>
        </p:nvSpPr>
        <p:spPr/>
        <p:txBody>
          <a:bodyPr/>
          <a:lstStyle/>
          <a:p>
            <a:r>
              <a:rPr lang="en-US" dirty="0"/>
              <a:t>Candidate </a:t>
            </a:r>
            <a:r>
              <a:rPr lang="en-US" dirty="0" smtClean="0"/>
              <a:t>Model: </a:t>
            </a:r>
            <a:br>
              <a:rPr lang="en-US" dirty="0" smtClean="0"/>
            </a:br>
            <a:r>
              <a:rPr lang="en-US" dirty="0" smtClean="0"/>
              <a:t>Head and Neck Cancer Pain</a:t>
            </a:r>
            <a:endParaRPr lang="en-US" dirty="0"/>
          </a:p>
        </p:txBody>
      </p:sp>
      <p:pic>
        <p:nvPicPr>
          <p:cNvPr id="6" name="Picture 5"/>
          <p:cNvPicPr>
            <a:picLocks noChangeAspect="1"/>
          </p:cNvPicPr>
          <p:nvPr/>
        </p:nvPicPr>
        <p:blipFill>
          <a:blip r:embed="rId2"/>
          <a:stretch>
            <a:fillRect/>
          </a:stretch>
        </p:blipFill>
        <p:spPr>
          <a:xfrm>
            <a:off x="4114800" y="1524000"/>
            <a:ext cx="4919046" cy="2766964"/>
          </a:xfrm>
          <a:prstGeom prst="rect">
            <a:avLst/>
          </a:prstGeom>
        </p:spPr>
      </p:pic>
      <p:pic>
        <p:nvPicPr>
          <p:cNvPr id="7" name="Picture 6"/>
          <p:cNvPicPr>
            <a:picLocks noChangeAspect="1"/>
          </p:cNvPicPr>
          <p:nvPr/>
        </p:nvPicPr>
        <p:blipFill>
          <a:blip r:embed="rId3"/>
          <a:stretch>
            <a:fillRect/>
          </a:stretch>
        </p:blipFill>
        <p:spPr>
          <a:xfrm>
            <a:off x="4114800" y="4336389"/>
            <a:ext cx="4882681" cy="2174746"/>
          </a:xfrm>
          <a:prstGeom prst="rect">
            <a:avLst/>
          </a:prstGeom>
        </p:spPr>
      </p:pic>
    </p:spTree>
    <p:extLst>
      <p:ext uri="{BB962C8B-B14F-4D97-AF65-F5344CB8AC3E}">
        <p14:creationId xmlns:p14="http://schemas.microsoft.com/office/powerpoint/2010/main" val="10184703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0200"/>
            <a:ext cx="4953000" cy="4800600"/>
          </a:xfrm>
        </p:spPr>
        <p:txBody>
          <a:bodyPr>
            <a:normAutofit/>
          </a:bodyPr>
          <a:lstStyle/>
          <a:p>
            <a:r>
              <a:rPr lang="en-US" dirty="0" smtClean="0"/>
              <a:t>Bony metastasis</a:t>
            </a:r>
          </a:p>
          <a:p>
            <a:pPr lvl="1"/>
            <a:r>
              <a:rPr lang="en-US" dirty="0" smtClean="0"/>
              <a:t>Breast</a:t>
            </a:r>
            <a:r>
              <a:rPr lang="en-US" dirty="0"/>
              <a:t>, prostrate and lung cancer </a:t>
            </a:r>
            <a:r>
              <a:rPr lang="en-US" dirty="0" smtClean="0"/>
              <a:t>most common</a:t>
            </a:r>
          </a:p>
          <a:p>
            <a:pPr lvl="1"/>
            <a:r>
              <a:rPr lang="en-US" dirty="0" smtClean="0"/>
              <a:t>Pain may be early symptom</a:t>
            </a:r>
          </a:p>
          <a:p>
            <a:pPr lvl="1"/>
            <a:r>
              <a:rPr lang="en-US" dirty="0" smtClean="0"/>
              <a:t>Severe functional consequences</a:t>
            </a:r>
          </a:p>
          <a:p>
            <a:pPr lvl="1"/>
            <a:r>
              <a:rPr lang="en-US" dirty="0" smtClean="0"/>
              <a:t>No </a:t>
            </a:r>
            <a:r>
              <a:rPr lang="en-US" dirty="0" smtClean="0"/>
              <a:t>pain in primary location, </a:t>
            </a:r>
            <a:br>
              <a:rPr lang="en-US" dirty="0" smtClean="0"/>
            </a:br>
            <a:r>
              <a:rPr lang="en-US" dirty="0" smtClean="0"/>
              <a:t>but severe pain in metastatic site</a:t>
            </a:r>
          </a:p>
          <a:p>
            <a:pPr lvl="1"/>
            <a:r>
              <a:rPr lang="en-US" dirty="0" smtClean="0"/>
              <a:t>Why do some bone metastases cause pain and others do not?</a:t>
            </a:r>
          </a:p>
          <a:p>
            <a:pPr lvl="1"/>
            <a:r>
              <a:rPr lang="en-US" dirty="0" smtClean="0"/>
              <a:t>Do specific pain phenotypes predict response to analgesic therapy?</a:t>
            </a:r>
          </a:p>
          <a:p>
            <a:pPr lvl="1"/>
            <a:r>
              <a:rPr lang="en-US" dirty="0" smtClean="0"/>
              <a:t>Proposed </a:t>
            </a:r>
            <a:r>
              <a:rPr lang="en-US" dirty="0"/>
              <a:t>mediators (</a:t>
            </a:r>
            <a:r>
              <a:rPr lang="en-US" dirty="0" err="1"/>
              <a:t>neurotrophins</a:t>
            </a:r>
            <a:r>
              <a:rPr lang="en-US" dirty="0"/>
              <a:t>, ASIC1, TRPV1, cytokines, oxidative stress, CGRP</a:t>
            </a:r>
            <a:r>
              <a:rPr lang="en-US" dirty="0" smtClean="0"/>
              <a:t>)</a:t>
            </a:r>
          </a:p>
          <a:p>
            <a:pPr lvl="1"/>
            <a:r>
              <a:rPr lang="en-US" dirty="0" smtClean="0"/>
              <a:t>Sarcoma </a:t>
            </a:r>
            <a:r>
              <a:rPr lang="en-US" dirty="0" smtClean="0"/>
              <a:t>femur murine model</a:t>
            </a:r>
          </a:p>
          <a:p>
            <a:pPr lvl="2"/>
            <a:endParaRPr lang="en-US" dirty="0"/>
          </a:p>
        </p:txBody>
      </p:sp>
      <p:sp>
        <p:nvSpPr>
          <p:cNvPr id="3" name="Footer Placeholder 2"/>
          <p:cNvSpPr>
            <a:spLocks noGrp="1"/>
          </p:cNvSpPr>
          <p:nvPr>
            <p:ph type="ftr" sz="quarter" idx="10"/>
          </p:nvPr>
        </p:nvSpPr>
        <p:spPr/>
        <p:txBody>
          <a:bodyPr/>
          <a:lstStyle/>
          <a:p>
            <a:r>
              <a:rPr lang="en-US" sz="1200" dirty="0"/>
              <a:t>Lozano-</a:t>
            </a:r>
            <a:r>
              <a:rPr lang="en-US" sz="1200" dirty="0" err="1"/>
              <a:t>Ondoua</a:t>
            </a:r>
            <a:r>
              <a:rPr lang="en-US" sz="1200" dirty="0"/>
              <a:t> </a:t>
            </a:r>
            <a:r>
              <a:rPr lang="en-US" sz="1200" dirty="0" smtClean="0"/>
              <a:t>2013, Hansen 2016, </a:t>
            </a:r>
            <a:r>
              <a:rPr lang="en-US" sz="1200" dirty="0" err="1" smtClean="0"/>
              <a:t>Schwei</a:t>
            </a:r>
            <a:r>
              <a:rPr lang="en-US" sz="1200" dirty="0" smtClean="0"/>
              <a:t> 1999 </a:t>
            </a:r>
            <a:endParaRPr lang="en-US" sz="1200" dirty="0"/>
          </a:p>
        </p:txBody>
      </p:sp>
      <p:sp>
        <p:nvSpPr>
          <p:cNvPr id="4" name="Title 3"/>
          <p:cNvSpPr>
            <a:spLocks noGrp="1"/>
          </p:cNvSpPr>
          <p:nvPr>
            <p:ph type="title"/>
          </p:nvPr>
        </p:nvSpPr>
        <p:spPr/>
        <p:txBody>
          <a:bodyPr/>
          <a:lstStyle/>
          <a:p>
            <a:r>
              <a:rPr lang="en-US" dirty="0"/>
              <a:t>Candidate </a:t>
            </a:r>
            <a:r>
              <a:rPr lang="en-US" dirty="0" smtClean="0"/>
              <a:t>Model: </a:t>
            </a:r>
            <a:br>
              <a:rPr lang="en-US" dirty="0" smtClean="0"/>
            </a:br>
            <a:r>
              <a:rPr lang="en-US" dirty="0" smtClean="0"/>
              <a:t>Bony Metastasis Pain</a:t>
            </a:r>
            <a:endParaRPr lang="en-US" dirty="0"/>
          </a:p>
        </p:txBody>
      </p:sp>
      <p:pic>
        <p:nvPicPr>
          <p:cNvPr id="5" name="Picture 4"/>
          <p:cNvPicPr>
            <a:picLocks noChangeAspect="1"/>
          </p:cNvPicPr>
          <p:nvPr/>
        </p:nvPicPr>
        <p:blipFill>
          <a:blip r:embed="rId2"/>
          <a:stretch>
            <a:fillRect/>
          </a:stretch>
        </p:blipFill>
        <p:spPr>
          <a:xfrm>
            <a:off x="5334000" y="1524000"/>
            <a:ext cx="3657600" cy="2768702"/>
          </a:xfrm>
          <a:prstGeom prst="rect">
            <a:avLst/>
          </a:prstGeom>
        </p:spPr>
      </p:pic>
      <p:pic>
        <p:nvPicPr>
          <p:cNvPr id="9" name="Picture 8"/>
          <p:cNvPicPr>
            <a:picLocks noChangeAspect="1"/>
          </p:cNvPicPr>
          <p:nvPr/>
        </p:nvPicPr>
        <p:blipFill>
          <a:blip r:embed="rId3"/>
          <a:stretch>
            <a:fillRect/>
          </a:stretch>
        </p:blipFill>
        <p:spPr>
          <a:xfrm>
            <a:off x="5331203" y="4267200"/>
            <a:ext cx="3660397" cy="2590800"/>
          </a:xfrm>
          <a:prstGeom prst="rect">
            <a:avLst/>
          </a:prstGeom>
        </p:spPr>
      </p:pic>
      <p:sp>
        <p:nvSpPr>
          <p:cNvPr id="10" name="TextBox 9"/>
          <p:cNvSpPr txBox="1"/>
          <p:nvPr/>
        </p:nvSpPr>
        <p:spPr>
          <a:xfrm>
            <a:off x="4609461" y="436629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90958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z="1200" dirty="0" smtClean="0"/>
              <a:t>Mayer 2011</a:t>
            </a:r>
            <a:endParaRPr lang="en-US" sz="1200" dirty="0"/>
          </a:p>
        </p:txBody>
      </p:sp>
      <p:sp>
        <p:nvSpPr>
          <p:cNvPr id="4" name="Title 3"/>
          <p:cNvSpPr>
            <a:spLocks noGrp="1"/>
          </p:cNvSpPr>
          <p:nvPr>
            <p:ph type="title"/>
          </p:nvPr>
        </p:nvSpPr>
        <p:spPr/>
        <p:txBody>
          <a:bodyPr/>
          <a:lstStyle/>
          <a:p>
            <a:r>
              <a:rPr lang="en-US" dirty="0" smtClean="0"/>
              <a:t>Emergency Department </a:t>
            </a:r>
            <a:br>
              <a:rPr lang="en-US" dirty="0" smtClean="0"/>
            </a:br>
            <a:r>
              <a:rPr lang="en-US" dirty="0" smtClean="0"/>
              <a:t>Cancer-related Visits</a:t>
            </a:r>
            <a:endParaRPr lang="en-US" dirty="0"/>
          </a:p>
        </p:txBody>
      </p:sp>
      <p:sp>
        <p:nvSpPr>
          <p:cNvPr id="10" name="Content Placeholder 1"/>
          <p:cNvSpPr txBox="1">
            <a:spLocks/>
          </p:cNvSpPr>
          <p:nvPr/>
        </p:nvSpPr>
        <p:spPr>
          <a:xfrm>
            <a:off x="152400" y="1600200"/>
            <a:ext cx="3581400" cy="4800600"/>
          </a:xfrm>
          <a:prstGeom prst="rect">
            <a:avLst/>
          </a:prstGeom>
        </p:spPr>
        <p:txBody>
          <a:bodyPr vert="horz" lIns="91440" tIns="45720" rIns="91440" bIns="45720" rtlCol="0">
            <a:normAutofit fontScale="92500"/>
          </a:bodyPr>
          <a:lstStyle>
            <a:lvl1pPr marL="231775" indent="-231775" algn="l" defTabSz="914400" rtl="0" eaLnBrk="1" latinLnBrk="0" hangingPunct="1">
              <a:spcBef>
                <a:spcPct val="20000"/>
              </a:spcBef>
              <a:buClrTx/>
              <a:buFont typeface="Wingdings" pitchFamily="2" charset="2"/>
              <a:buChar char="§"/>
              <a:defRPr sz="1800" kern="1200">
                <a:solidFill>
                  <a:schemeClr val="tx1"/>
                </a:solidFill>
                <a:latin typeface="+mn-lt"/>
                <a:ea typeface="+mn-ea"/>
                <a:cs typeface="+mn-cs"/>
              </a:defRPr>
            </a:lvl1pPr>
            <a:lvl2pPr marL="457200" indent="-225425" algn="l" defTabSz="914400" rtl="0" eaLnBrk="1" latinLnBrk="0" hangingPunct="1">
              <a:spcBef>
                <a:spcPct val="20000"/>
              </a:spcBef>
              <a:buClrTx/>
              <a:buFont typeface="Arial" pitchFamily="34" charset="0"/>
              <a:buChar char="–"/>
              <a:defRPr sz="1600" kern="1200">
                <a:solidFill>
                  <a:schemeClr val="tx1"/>
                </a:solidFill>
                <a:latin typeface="+mn-lt"/>
                <a:ea typeface="+mn-ea"/>
                <a:cs typeface="+mn-cs"/>
              </a:defRPr>
            </a:lvl2pPr>
            <a:lvl3pPr marL="627063" indent="-169863"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3pPr>
            <a:lvl4pPr marL="798513" indent="-17145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4pPr>
            <a:lvl5pPr marL="914400" indent="-115888"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Why </a:t>
            </a:r>
            <a:r>
              <a:rPr lang="en-US" dirty="0" smtClean="0"/>
              <a:t>do </a:t>
            </a:r>
            <a:r>
              <a:rPr lang="en-US" dirty="0"/>
              <a:t>p</a:t>
            </a:r>
            <a:r>
              <a:rPr lang="en-US" dirty="0" smtClean="0"/>
              <a:t>atients </a:t>
            </a:r>
            <a:r>
              <a:rPr lang="en-US" dirty="0"/>
              <a:t>w</a:t>
            </a:r>
            <a:r>
              <a:rPr lang="en-US" dirty="0" smtClean="0"/>
              <a:t>ith </a:t>
            </a:r>
            <a:r>
              <a:rPr lang="en-US" dirty="0"/>
              <a:t>c</a:t>
            </a:r>
            <a:r>
              <a:rPr lang="en-US" dirty="0" smtClean="0"/>
              <a:t>ancer </a:t>
            </a:r>
            <a:br>
              <a:rPr lang="en-US" dirty="0" smtClean="0"/>
            </a:br>
            <a:r>
              <a:rPr lang="en-US" dirty="0" smtClean="0"/>
              <a:t>visit </a:t>
            </a:r>
            <a:r>
              <a:rPr lang="en-US" dirty="0"/>
              <a:t>e</a:t>
            </a:r>
            <a:r>
              <a:rPr lang="en-US" dirty="0" smtClean="0"/>
              <a:t>mergency </a:t>
            </a:r>
            <a:r>
              <a:rPr lang="en-US" dirty="0"/>
              <a:t>d</a:t>
            </a:r>
            <a:r>
              <a:rPr lang="en-US" dirty="0" smtClean="0"/>
              <a:t>epartments?</a:t>
            </a:r>
            <a:br>
              <a:rPr lang="en-US" dirty="0" smtClean="0"/>
            </a:br>
            <a:r>
              <a:rPr lang="en-US" dirty="0"/>
              <a:t>R</a:t>
            </a:r>
            <a:r>
              <a:rPr lang="en-US" dirty="0" smtClean="0"/>
              <a:t>esults </a:t>
            </a:r>
            <a:r>
              <a:rPr lang="en-US" dirty="0"/>
              <a:t>of a 2008 </a:t>
            </a:r>
            <a:r>
              <a:rPr lang="en-US" dirty="0" smtClean="0"/>
              <a:t>population </a:t>
            </a:r>
            <a:br>
              <a:rPr lang="en-US" dirty="0" smtClean="0"/>
            </a:br>
            <a:r>
              <a:rPr lang="en-US" dirty="0" smtClean="0"/>
              <a:t>study </a:t>
            </a:r>
            <a:r>
              <a:rPr lang="en-US" dirty="0"/>
              <a:t>in North </a:t>
            </a:r>
            <a:r>
              <a:rPr lang="en-US" dirty="0" smtClean="0"/>
              <a:t>Carolina</a:t>
            </a:r>
          </a:p>
          <a:p>
            <a:r>
              <a:rPr lang="en-US" dirty="0"/>
              <a:t>F</a:t>
            </a:r>
            <a:r>
              <a:rPr lang="en-US" dirty="0" smtClean="0"/>
              <a:t>irst </a:t>
            </a:r>
            <a:r>
              <a:rPr lang="en-US" dirty="0"/>
              <a:t>study to provide a population-based snapshot of </a:t>
            </a:r>
            <a:r>
              <a:rPr lang="en-US" dirty="0" smtClean="0"/>
              <a:t>ED visits </a:t>
            </a:r>
            <a:r>
              <a:rPr lang="en-US" dirty="0"/>
              <a:t>by patients with </a:t>
            </a:r>
            <a:r>
              <a:rPr lang="en-US" dirty="0" smtClean="0"/>
              <a:t>cancer</a:t>
            </a:r>
          </a:p>
          <a:p>
            <a:r>
              <a:rPr lang="en-US" dirty="0" smtClean="0"/>
              <a:t>Pain #1 reason for visit</a:t>
            </a:r>
          </a:p>
          <a:p>
            <a:r>
              <a:rPr lang="en-US" dirty="0"/>
              <a:t>V</a:t>
            </a:r>
            <a:r>
              <a:rPr lang="en-US" dirty="0" smtClean="0"/>
              <a:t>isit may be index presentation leading to </a:t>
            </a:r>
            <a:r>
              <a:rPr lang="en-US" dirty="0"/>
              <a:t>cancer </a:t>
            </a:r>
            <a:r>
              <a:rPr lang="en-US" dirty="0" smtClean="0"/>
              <a:t>diagnosis</a:t>
            </a:r>
            <a:endParaRPr lang="en-US" dirty="0"/>
          </a:p>
          <a:p>
            <a:r>
              <a:rPr lang="en-US" dirty="0"/>
              <a:t>P</a:t>
            </a:r>
            <a:r>
              <a:rPr lang="en-US" dirty="0" smtClean="0"/>
              <a:t>ain </a:t>
            </a:r>
            <a:r>
              <a:rPr lang="en-US" dirty="0"/>
              <a:t>resulting </a:t>
            </a:r>
            <a:r>
              <a:rPr lang="en-US" dirty="0" smtClean="0"/>
              <a:t>from cancer </a:t>
            </a:r>
            <a:r>
              <a:rPr lang="en-US" dirty="0"/>
              <a:t>progression, treatment toxicities, or complications </a:t>
            </a:r>
            <a:r>
              <a:rPr lang="en-US" dirty="0" smtClean="0"/>
              <a:t>of surgery</a:t>
            </a:r>
          </a:p>
          <a:p>
            <a:r>
              <a:rPr lang="en-US" dirty="0" smtClean="0"/>
              <a:t>ED visits </a:t>
            </a:r>
            <a:r>
              <a:rPr lang="en-US" dirty="0"/>
              <a:t>weigh heavy on our patients and </a:t>
            </a:r>
            <a:r>
              <a:rPr lang="en-US" dirty="0" smtClean="0"/>
              <a:t>often portend </a:t>
            </a:r>
            <a:r>
              <a:rPr lang="en-US" dirty="0"/>
              <a:t>a worsening </a:t>
            </a:r>
            <a:r>
              <a:rPr lang="en-US" dirty="0" smtClean="0"/>
              <a:t>prognosis</a:t>
            </a:r>
            <a:endParaRPr lang="en-US" dirty="0"/>
          </a:p>
        </p:txBody>
      </p:sp>
      <p:pic>
        <p:nvPicPr>
          <p:cNvPr id="12" name="Picture 11" descr="Mayer ED CA visi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8100" y="1600200"/>
            <a:ext cx="5295900" cy="4904622"/>
          </a:xfrm>
          <a:prstGeom prst="rect">
            <a:avLst/>
          </a:prstGeom>
        </p:spPr>
      </p:pic>
    </p:spTree>
    <p:extLst>
      <p:ext uri="{BB962C8B-B14F-4D97-AF65-F5344CB8AC3E}">
        <p14:creationId xmlns:p14="http://schemas.microsoft.com/office/powerpoint/2010/main" val="40081584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0200"/>
            <a:ext cx="3505200" cy="4800600"/>
          </a:xfrm>
        </p:spPr>
        <p:txBody>
          <a:bodyPr>
            <a:normAutofit fontScale="92500" lnSpcReduction="20000"/>
          </a:bodyPr>
          <a:lstStyle/>
          <a:p>
            <a:r>
              <a:rPr lang="en-US" dirty="0" smtClean="0"/>
              <a:t>Up to 80% of patients during chemotherapy</a:t>
            </a:r>
          </a:p>
          <a:p>
            <a:r>
              <a:rPr lang="en-US" dirty="0" smtClean="0"/>
              <a:t>Severe adverse effect that can limit choice and dose of therapy</a:t>
            </a:r>
          </a:p>
          <a:p>
            <a:r>
              <a:rPr lang="en-US" dirty="0" smtClean="0"/>
              <a:t>Acute to chronic transition</a:t>
            </a:r>
            <a:endParaRPr lang="en-US" dirty="0"/>
          </a:p>
          <a:p>
            <a:r>
              <a:rPr lang="en-US" dirty="0" smtClean="0"/>
              <a:t>Many analgesics approved for neuropathic pain fail in CIPNP trials</a:t>
            </a:r>
          </a:p>
          <a:p>
            <a:r>
              <a:rPr lang="en-US" dirty="0" smtClean="0"/>
              <a:t>Murine models</a:t>
            </a:r>
            <a:endParaRPr lang="en-US" dirty="0"/>
          </a:p>
          <a:p>
            <a:r>
              <a:rPr lang="en-US" dirty="0" smtClean="0"/>
              <a:t>Distinct (and overlapping) mechanisms involved in CIPNP</a:t>
            </a:r>
          </a:p>
          <a:p>
            <a:pPr lvl="1"/>
            <a:r>
              <a:rPr lang="en-US" dirty="0" smtClean="0"/>
              <a:t>Blue: periphery</a:t>
            </a:r>
          </a:p>
          <a:p>
            <a:pPr lvl="1"/>
            <a:r>
              <a:rPr lang="en-US" dirty="0" smtClean="0"/>
              <a:t>Grey: dorsal root ganglia</a:t>
            </a:r>
          </a:p>
          <a:p>
            <a:pPr lvl="1"/>
            <a:r>
              <a:rPr lang="en-US" dirty="0" smtClean="0"/>
              <a:t>Yellow: spinal cord</a:t>
            </a:r>
          </a:p>
          <a:p>
            <a:r>
              <a:rPr lang="en-US" dirty="0"/>
              <a:t>Potential for mechanism-based treatment</a:t>
            </a:r>
          </a:p>
          <a:p>
            <a:pPr lvl="1"/>
            <a:r>
              <a:rPr lang="en-US" dirty="0"/>
              <a:t>Duloxetine for </a:t>
            </a:r>
            <a:r>
              <a:rPr lang="en-US" dirty="0" err="1"/>
              <a:t>oxaliplatin</a:t>
            </a:r>
            <a:r>
              <a:rPr lang="en-US" dirty="0"/>
              <a:t>?</a:t>
            </a:r>
          </a:p>
          <a:p>
            <a:pPr lvl="1"/>
            <a:r>
              <a:rPr lang="en-US" dirty="0" err="1"/>
              <a:t>Neuroprotective</a:t>
            </a:r>
            <a:r>
              <a:rPr lang="en-US" dirty="0"/>
              <a:t> and anti-inflammatory agents for paclitaxel or vincristine?</a:t>
            </a:r>
          </a:p>
          <a:p>
            <a:pPr lvl="1"/>
            <a:endParaRPr lang="en-US" dirty="0" smtClean="0"/>
          </a:p>
        </p:txBody>
      </p:sp>
      <p:sp>
        <p:nvSpPr>
          <p:cNvPr id="3" name="Footer Placeholder 2"/>
          <p:cNvSpPr>
            <a:spLocks noGrp="1"/>
          </p:cNvSpPr>
          <p:nvPr>
            <p:ph type="ftr" sz="quarter" idx="10"/>
          </p:nvPr>
        </p:nvSpPr>
        <p:spPr>
          <a:xfrm>
            <a:off x="152400" y="6629400"/>
            <a:ext cx="3200400" cy="152400"/>
          </a:xfrm>
        </p:spPr>
        <p:txBody>
          <a:bodyPr/>
          <a:lstStyle/>
          <a:p>
            <a:r>
              <a:rPr lang="en-US" sz="1200" dirty="0" err="1" smtClean="0"/>
              <a:t>Sisignano</a:t>
            </a:r>
            <a:r>
              <a:rPr lang="en-US" sz="1200" dirty="0" smtClean="0"/>
              <a:t> 2014, </a:t>
            </a:r>
            <a:r>
              <a:rPr lang="en-US" sz="1200" dirty="0" err="1" smtClean="0"/>
              <a:t>Loprinzi</a:t>
            </a:r>
            <a:r>
              <a:rPr lang="en-US" sz="1200" dirty="0" smtClean="0"/>
              <a:t> 2007 &amp; </a:t>
            </a:r>
            <a:r>
              <a:rPr lang="en-US" sz="1200" dirty="0"/>
              <a:t>2011, Reeves </a:t>
            </a:r>
            <a:r>
              <a:rPr lang="en-US" sz="1200" dirty="0" smtClean="0"/>
              <a:t>2012, </a:t>
            </a:r>
            <a:r>
              <a:rPr lang="en-US" sz="1200" dirty="0" err="1" smtClean="0"/>
              <a:t>Argyriou</a:t>
            </a:r>
            <a:r>
              <a:rPr lang="en-US" sz="1200" dirty="0" smtClean="0"/>
              <a:t> 2013</a:t>
            </a:r>
            <a:endParaRPr lang="en-US" sz="1200" dirty="0"/>
          </a:p>
        </p:txBody>
      </p:sp>
      <p:sp>
        <p:nvSpPr>
          <p:cNvPr id="4" name="Title 3"/>
          <p:cNvSpPr>
            <a:spLocks noGrp="1"/>
          </p:cNvSpPr>
          <p:nvPr>
            <p:ph type="title"/>
          </p:nvPr>
        </p:nvSpPr>
        <p:spPr/>
        <p:txBody>
          <a:bodyPr/>
          <a:lstStyle/>
          <a:p>
            <a:r>
              <a:rPr lang="en-US" dirty="0"/>
              <a:t>Candidate </a:t>
            </a:r>
            <a:r>
              <a:rPr lang="en-US" dirty="0" smtClean="0"/>
              <a:t>Model: </a:t>
            </a:r>
            <a:br>
              <a:rPr lang="en-US" dirty="0" smtClean="0"/>
            </a:br>
            <a:r>
              <a:rPr lang="en-US" dirty="0" smtClean="0"/>
              <a:t>Chemotherapy Associated Pain</a:t>
            </a:r>
            <a:endParaRPr lang="en-US" dirty="0"/>
          </a:p>
        </p:txBody>
      </p:sp>
      <p:sp>
        <p:nvSpPr>
          <p:cNvPr id="10" name="TextBox 9"/>
          <p:cNvSpPr txBox="1"/>
          <p:nvPr/>
        </p:nvSpPr>
        <p:spPr>
          <a:xfrm>
            <a:off x="4609461" y="4366290"/>
            <a:ext cx="184666" cy="369332"/>
          </a:xfrm>
          <a:prstGeom prst="rect">
            <a:avLst/>
          </a:prstGeom>
          <a:noFill/>
        </p:spPr>
        <p:txBody>
          <a:bodyPr wrap="none" rtlCol="0">
            <a:spAutoFit/>
          </a:bodyPr>
          <a:lstStyle/>
          <a:p>
            <a:endParaRPr lang="en-US" dirty="0"/>
          </a:p>
        </p:txBody>
      </p:sp>
      <p:pic>
        <p:nvPicPr>
          <p:cNvPr id="7" name="Picture 6" descr="CIPN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7205" y="1524000"/>
            <a:ext cx="5526795" cy="5334000"/>
          </a:xfrm>
          <a:prstGeom prst="rect">
            <a:avLst/>
          </a:prstGeom>
        </p:spPr>
      </p:pic>
    </p:spTree>
    <p:extLst>
      <p:ext uri="{BB962C8B-B14F-4D97-AF65-F5344CB8AC3E}">
        <p14:creationId xmlns:p14="http://schemas.microsoft.com/office/powerpoint/2010/main" val="20223498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z="1200" dirty="0" smtClean="0"/>
              <a:t>Yamaguchi 2016, Zhao 2009, </a:t>
            </a:r>
            <a:r>
              <a:rPr lang="en-US" sz="1200" dirty="0" err="1" smtClean="0"/>
              <a:t>Lalla</a:t>
            </a:r>
            <a:r>
              <a:rPr lang="en-US" sz="1200" dirty="0" smtClean="0"/>
              <a:t> 2008</a:t>
            </a:r>
            <a:endParaRPr lang="en-US" sz="1200" dirty="0"/>
          </a:p>
        </p:txBody>
      </p:sp>
      <p:sp>
        <p:nvSpPr>
          <p:cNvPr id="4" name="Title 3"/>
          <p:cNvSpPr>
            <a:spLocks noGrp="1"/>
          </p:cNvSpPr>
          <p:nvPr>
            <p:ph type="title"/>
          </p:nvPr>
        </p:nvSpPr>
        <p:spPr/>
        <p:txBody>
          <a:bodyPr/>
          <a:lstStyle/>
          <a:p>
            <a:r>
              <a:rPr lang="en-US" dirty="0" smtClean="0"/>
              <a:t>Candidate Model:</a:t>
            </a:r>
            <a:br>
              <a:rPr lang="en-US" dirty="0" smtClean="0"/>
            </a:br>
            <a:r>
              <a:rPr lang="en-US" dirty="0" err="1" smtClean="0"/>
              <a:t>Mucositis</a:t>
            </a:r>
            <a:r>
              <a:rPr lang="en-US" dirty="0" smtClean="0"/>
              <a:t> Pain</a:t>
            </a:r>
            <a:endParaRPr lang="en-US" dirty="0"/>
          </a:p>
        </p:txBody>
      </p:sp>
      <p:pic>
        <p:nvPicPr>
          <p:cNvPr id="7" name="Content Placeholder 6" descr="Mucositis pain mech.png"/>
          <p:cNvPicPr>
            <a:picLocks noGrp="1" noChangeAspect="1"/>
          </p:cNvPicPr>
          <p:nvPr>
            <p:ph idx="1"/>
          </p:nvPr>
        </p:nvPicPr>
        <p:blipFill>
          <a:blip r:embed="rId2">
            <a:extLst>
              <a:ext uri="{28A0092B-C50C-407E-A947-70E740481C1C}">
                <a14:useLocalDpi xmlns:a14="http://schemas.microsoft.com/office/drawing/2010/main" val="0"/>
              </a:ext>
            </a:extLst>
          </a:blip>
          <a:srcRect l="-21322" r="-21322"/>
          <a:stretch>
            <a:fillRect/>
          </a:stretch>
        </p:blipFill>
        <p:spPr>
          <a:xfrm>
            <a:off x="4572000" y="3897367"/>
            <a:ext cx="5257799" cy="2855529"/>
          </a:xfrm>
        </p:spPr>
      </p:pic>
      <p:pic>
        <p:nvPicPr>
          <p:cNvPr id="8" name="Picture 7" descr="Murine mucositis model.png"/>
          <p:cNvPicPr>
            <a:picLocks noChangeAspect="1"/>
          </p:cNvPicPr>
          <p:nvPr/>
        </p:nvPicPr>
        <p:blipFill rotWithShape="1">
          <a:blip r:embed="rId3">
            <a:extLst>
              <a:ext uri="{28A0092B-C50C-407E-A947-70E740481C1C}">
                <a14:useLocalDpi xmlns:a14="http://schemas.microsoft.com/office/drawing/2010/main" val="0"/>
              </a:ext>
            </a:extLst>
          </a:blip>
          <a:srcRect b="53654"/>
          <a:stretch/>
        </p:blipFill>
        <p:spPr>
          <a:xfrm>
            <a:off x="5334000" y="1600200"/>
            <a:ext cx="3657600" cy="2140471"/>
          </a:xfrm>
          <a:prstGeom prst="rect">
            <a:avLst/>
          </a:prstGeom>
        </p:spPr>
      </p:pic>
      <p:sp>
        <p:nvSpPr>
          <p:cNvPr id="9" name="Content Placeholder 1"/>
          <p:cNvSpPr txBox="1">
            <a:spLocks/>
          </p:cNvSpPr>
          <p:nvPr/>
        </p:nvSpPr>
        <p:spPr>
          <a:xfrm>
            <a:off x="152400" y="1676400"/>
            <a:ext cx="5181600" cy="4724400"/>
          </a:xfrm>
          <a:prstGeom prst="rect">
            <a:avLst/>
          </a:prstGeom>
        </p:spPr>
        <p:txBody>
          <a:bodyPr vert="horz" lIns="91440" tIns="45720" rIns="91440" bIns="45720" rtlCol="0">
            <a:normAutofit fontScale="92500" lnSpcReduction="20000"/>
          </a:bodyPr>
          <a:lstStyle>
            <a:lvl1pPr marL="231775" indent="-231775" algn="l" defTabSz="914400" rtl="0" eaLnBrk="1" latinLnBrk="0" hangingPunct="1">
              <a:spcBef>
                <a:spcPct val="20000"/>
              </a:spcBef>
              <a:buClrTx/>
              <a:buFont typeface="Wingdings" pitchFamily="2" charset="2"/>
              <a:buChar char="§"/>
              <a:defRPr sz="1800" kern="1200">
                <a:solidFill>
                  <a:schemeClr val="tx1"/>
                </a:solidFill>
                <a:latin typeface="+mn-lt"/>
                <a:ea typeface="+mn-ea"/>
                <a:cs typeface="+mn-cs"/>
              </a:defRPr>
            </a:lvl1pPr>
            <a:lvl2pPr marL="457200" indent="-225425" algn="l" defTabSz="914400" rtl="0" eaLnBrk="1" latinLnBrk="0" hangingPunct="1">
              <a:spcBef>
                <a:spcPct val="20000"/>
              </a:spcBef>
              <a:buClrTx/>
              <a:buFont typeface="Arial" pitchFamily="34" charset="0"/>
              <a:buChar char="–"/>
              <a:defRPr sz="1600" kern="1200">
                <a:solidFill>
                  <a:schemeClr val="tx1"/>
                </a:solidFill>
                <a:latin typeface="+mn-lt"/>
                <a:ea typeface="+mn-ea"/>
                <a:cs typeface="+mn-cs"/>
              </a:defRPr>
            </a:lvl2pPr>
            <a:lvl3pPr marL="627063" indent="-169863"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3pPr>
            <a:lvl4pPr marL="798513" indent="-17145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4pPr>
            <a:lvl5pPr marL="914400" indent="-115888"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Oral/GI </a:t>
            </a:r>
            <a:r>
              <a:rPr lang="en-US" dirty="0" err="1" smtClean="0"/>
              <a:t>mucositis</a:t>
            </a:r>
            <a:endParaRPr lang="en-US" dirty="0" smtClean="0"/>
          </a:p>
          <a:p>
            <a:pPr lvl="1"/>
            <a:r>
              <a:rPr lang="en-US" dirty="0" smtClean="0"/>
              <a:t>Chemotherapy for solid tumors/lymphoma: 50%</a:t>
            </a:r>
          </a:p>
          <a:p>
            <a:pPr lvl="1"/>
            <a:r>
              <a:rPr lang="en-US" dirty="0" smtClean="0"/>
              <a:t>Radiotherapy for H&amp;N cancer: 66%</a:t>
            </a:r>
          </a:p>
          <a:p>
            <a:pPr lvl="1"/>
            <a:r>
              <a:rPr lang="en-US" dirty="0" smtClean="0"/>
              <a:t>High dose chemotherapy for BMT: 75%</a:t>
            </a:r>
          </a:p>
          <a:p>
            <a:r>
              <a:rPr lang="en-US" dirty="0" smtClean="0"/>
              <a:t>Single most debilitating complication of BMT</a:t>
            </a:r>
          </a:p>
          <a:p>
            <a:r>
              <a:rPr lang="en-US" dirty="0" smtClean="0"/>
              <a:t>Common cause of ED visits for pain control, poor oral intake, infection</a:t>
            </a:r>
          </a:p>
          <a:p>
            <a:r>
              <a:rPr lang="en-US" dirty="0" smtClean="0"/>
              <a:t>Requirements for fluid replacement, TPN, gastrostomy, hospitalization</a:t>
            </a:r>
          </a:p>
          <a:p>
            <a:r>
              <a:rPr lang="en-US" dirty="0" smtClean="0"/>
              <a:t>Increases cost by 2-3 times</a:t>
            </a:r>
          </a:p>
          <a:p>
            <a:r>
              <a:rPr lang="en-US" dirty="0" smtClean="0"/>
              <a:t>Dose-limiting effect of therapy, impacting survival</a:t>
            </a:r>
          </a:p>
          <a:p>
            <a:r>
              <a:rPr lang="en-US" dirty="0"/>
              <a:t>WHO, NCI/CTCAE, ECOG, Oral </a:t>
            </a:r>
            <a:r>
              <a:rPr lang="en-US" dirty="0" err="1"/>
              <a:t>Mucositis</a:t>
            </a:r>
            <a:r>
              <a:rPr lang="en-US" dirty="0"/>
              <a:t> Assessment </a:t>
            </a:r>
            <a:r>
              <a:rPr lang="en-US" dirty="0" smtClean="0"/>
              <a:t>Scale</a:t>
            </a:r>
            <a:endParaRPr lang="en-US" dirty="0"/>
          </a:p>
          <a:p>
            <a:r>
              <a:rPr lang="en-US" dirty="0"/>
              <a:t>Topical </a:t>
            </a:r>
            <a:r>
              <a:rPr lang="en-US" dirty="0" err="1"/>
              <a:t>cryotherapy</a:t>
            </a:r>
            <a:r>
              <a:rPr lang="en-US" dirty="0"/>
              <a:t>, NSAIDs, </a:t>
            </a:r>
            <a:r>
              <a:rPr lang="en-US" dirty="0" err="1" smtClean="0"/>
              <a:t>lidocaine</a:t>
            </a:r>
            <a:r>
              <a:rPr lang="en-US" dirty="0" smtClean="0"/>
              <a:t>, glutamine, antioxidants, N-</a:t>
            </a:r>
            <a:r>
              <a:rPr lang="en-US" dirty="0" err="1" smtClean="0"/>
              <a:t>acetylcysteine</a:t>
            </a:r>
            <a:r>
              <a:rPr lang="en-US" dirty="0" smtClean="0"/>
              <a:t> and </a:t>
            </a:r>
            <a:r>
              <a:rPr lang="en-US" dirty="0" err="1"/>
              <a:t>sucralfate</a:t>
            </a:r>
            <a:r>
              <a:rPr lang="en-US" dirty="0"/>
              <a:t>;</a:t>
            </a:r>
            <a:r>
              <a:rPr lang="en-US" dirty="0" smtClean="0"/>
              <a:t> opioids; keratinocyte/</a:t>
            </a:r>
            <a:r>
              <a:rPr lang="en-US" dirty="0" err="1" smtClean="0"/>
              <a:t>fibrocyte</a:t>
            </a:r>
            <a:r>
              <a:rPr lang="en-US" dirty="0" smtClean="0"/>
              <a:t> growth factors, low level laser therapy</a:t>
            </a:r>
          </a:p>
          <a:p>
            <a:r>
              <a:rPr lang="en-US" dirty="0" smtClean="0"/>
              <a:t>Putative mechanisms and animal </a:t>
            </a:r>
            <a:r>
              <a:rPr lang="en-US" dirty="0" smtClean="0"/>
              <a:t>models</a:t>
            </a:r>
            <a:endParaRPr lang="en-US" dirty="0" smtClean="0"/>
          </a:p>
        </p:txBody>
      </p:sp>
    </p:spTree>
    <p:extLst>
      <p:ext uri="{BB962C8B-B14F-4D97-AF65-F5344CB8AC3E}">
        <p14:creationId xmlns:p14="http://schemas.microsoft.com/office/powerpoint/2010/main" val="386405354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0200"/>
            <a:ext cx="2743200" cy="4800600"/>
          </a:xfrm>
        </p:spPr>
        <p:txBody>
          <a:bodyPr>
            <a:normAutofit lnSpcReduction="10000"/>
          </a:bodyPr>
          <a:lstStyle/>
          <a:p>
            <a:r>
              <a:rPr lang="en-US" dirty="0" smtClean="0"/>
              <a:t>25% mod/severe persistent pain with precise definition </a:t>
            </a:r>
          </a:p>
          <a:p>
            <a:r>
              <a:rPr lang="en-US" dirty="0" smtClean="0"/>
              <a:t>Risk factors</a:t>
            </a:r>
          </a:p>
          <a:p>
            <a:pPr lvl="1"/>
            <a:r>
              <a:rPr lang="en-US" dirty="0" smtClean="0"/>
              <a:t>Younger, non-white, low SES</a:t>
            </a:r>
          </a:p>
          <a:p>
            <a:pPr lvl="1"/>
            <a:r>
              <a:rPr lang="en-US" dirty="0"/>
              <a:t>P</a:t>
            </a:r>
            <a:r>
              <a:rPr lang="en-US" dirty="0" smtClean="0"/>
              <a:t>re-op symptom severity</a:t>
            </a:r>
          </a:p>
          <a:p>
            <a:pPr lvl="1"/>
            <a:r>
              <a:rPr lang="en-US"/>
              <a:t>P</a:t>
            </a:r>
            <a:r>
              <a:rPr lang="en-US" smtClean="0"/>
              <a:t>eri</a:t>
            </a:r>
            <a:r>
              <a:rPr lang="en-US" dirty="0" smtClean="0"/>
              <a:t>-operative pain, breast symptoms, radiation therapy</a:t>
            </a:r>
          </a:p>
          <a:p>
            <a:r>
              <a:rPr lang="en-US" dirty="0" smtClean="0"/>
              <a:t>Ongoing efforts to determine phenotypic and genomic risk factors</a:t>
            </a:r>
          </a:p>
          <a:p>
            <a:r>
              <a:rPr lang="en-US" dirty="0" smtClean="0"/>
              <a:t>Cancer vs. non-cancer surgery?</a:t>
            </a:r>
          </a:p>
        </p:txBody>
      </p:sp>
      <p:sp>
        <p:nvSpPr>
          <p:cNvPr id="3" name="Footer Placeholder 2"/>
          <p:cNvSpPr>
            <a:spLocks noGrp="1"/>
          </p:cNvSpPr>
          <p:nvPr>
            <p:ph type="ftr" sz="quarter" idx="10"/>
          </p:nvPr>
        </p:nvSpPr>
        <p:spPr/>
        <p:txBody>
          <a:bodyPr/>
          <a:lstStyle/>
          <a:p>
            <a:r>
              <a:rPr lang="en-US" sz="1200" dirty="0" smtClean="0"/>
              <a:t>Jung 2003, </a:t>
            </a:r>
            <a:r>
              <a:rPr lang="en-US" sz="1200" dirty="0" err="1" smtClean="0"/>
              <a:t>Miaskowski</a:t>
            </a:r>
            <a:r>
              <a:rPr lang="en-US" sz="1200" dirty="0" smtClean="0"/>
              <a:t> 2012</a:t>
            </a:r>
            <a:endParaRPr lang="en-US" sz="1200" dirty="0"/>
          </a:p>
        </p:txBody>
      </p:sp>
      <p:sp>
        <p:nvSpPr>
          <p:cNvPr id="4" name="Title 3"/>
          <p:cNvSpPr>
            <a:spLocks noGrp="1"/>
          </p:cNvSpPr>
          <p:nvPr>
            <p:ph type="title"/>
          </p:nvPr>
        </p:nvSpPr>
        <p:spPr/>
        <p:txBody>
          <a:bodyPr/>
          <a:lstStyle/>
          <a:p>
            <a:r>
              <a:rPr lang="en-US" dirty="0" smtClean="0"/>
              <a:t>Candidate Model: </a:t>
            </a:r>
            <a:br>
              <a:rPr lang="en-US" dirty="0" smtClean="0"/>
            </a:br>
            <a:r>
              <a:rPr lang="en-US" dirty="0" smtClean="0"/>
              <a:t>Post-Mastectomy Pain</a:t>
            </a:r>
            <a:endParaRPr lang="en-US" dirty="0"/>
          </a:p>
        </p:txBody>
      </p:sp>
      <p:sp>
        <p:nvSpPr>
          <p:cNvPr id="10" name="TextBox 9"/>
          <p:cNvSpPr txBox="1"/>
          <p:nvPr/>
        </p:nvSpPr>
        <p:spPr>
          <a:xfrm>
            <a:off x="4609461" y="4366290"/>
            <a:ext cx="184666" cy="369332"/>
          </a:xfrm>
          <a:prstGeom prst="rect">
            <a:avLst/>
          </a:prstGeom>
          <a:noFill/>
        </p:spPr>
        <p:txBody>
          <a:bodyPr wrap="none" rtlCol="0">
            <a:spAutoFit/>
          </a:bodyPr>
          <a:lstStyle/>
          <a:p>
            <a:endParaRPr lang="en-US" dirty="0"/>
          </a:p>
        </p:txBody>
      </p:sp>
      <p:pic>
        <p:nvPicPr>
          <p:cNvPr id="5" name="Picture 4" descr="Post mastectomy pai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2057400"/>
            <a:ext cx="5426635" cy="4166255"/>
          </a:xfrm>
          <a:prstGeom prst="rect">
            <a:avLst/>
          </a:prstGeom>
        </p:spPr>
      </p:pic>
    </p:spTree>
    <p:extLst>
      <p:ext uri="{BB962C8B-B14F-4D97-AF65-F5344CB8AC3E}">
        <p14:creationId xmlns:p14="http://schemas.microsoft.com/office/powerpoint/2010/main" val="36193511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2"/>
            <a:endParaRPr lang="en-US" dirty="0"/>
          </a:p>
          <a:p>
            <a:r>
              <a:rPr lang="en-US" dirty="0" smtClean="0"/>
              <a:t>Post-thoracotomy, post-radical neck dissection pain?</a:t>
            </a:r>
          </a:p>
          <a:p>
            <a:r>
              <a:rPr lang="en-US" dirty="0" smtClean="0"/>
              <a:t>Procedural pain?</a:t>
            </a:r>
          </a:p>
          <a:p>
            <a:r>
              <a:rPr lang="en-US" dirty="0" smtClean="0"/>
              <a:t>Stump pain, phantom limb pain?</a:t>
            </a:r>
          </a:p>
          <a:p>
            <a:r>
              <a:rPr lang="en-US" dirty="0" smtClean="0"/>
              <a:t>Radiation-induced </a:t>
            </a:r>
            <a:r>
              <a:rPr lang="en-US" dirty="0" err="1" smtClean="0"/>
              <a:t>plexopathy</a:t>
            </a:r>
            <a:r>
              <a:rPr lang="en-US" dirty="0" smtClean="0"/>
              <a:t>?</a:t>
            </a:r>
          </a:p>
          <a:p>
            <a:r>
              <a:rPr lang="en-US" dirty="0" smtClean="0"/>
              <a:t>Hepatic capsule distention?</a:t>
            </a:r>
          </a:p>
          <a:p>
            <a:endParaRPr lang="en-US" dirty="0"/>
          </a:p>
        </p:txBody>
      </p:sp>
      <p:sp>
        <p:nvSpPr>
          <p:cNvPr id="3" name="Footer Placeholder 2"/>
          <p:cNvSpPr>
            <a:spLocks noGrp="1"/>
          </p:cNvSpPr>
          <p:nvPr>
            <p:ph type="ftr" sz="quarter" idx="10"/>
          </p:nvPr>
        </p:nvSpPr>
        <p:spPr/>
        <p:txBody>
          <a:bodyPr/>
          <a:lstStyle/>
          <a:p>
            <a:endParaRPr lang="en-US" dirty="0"/>
          </a:p>
        </p:txBody>
      </p:sp>
      <p:sp>
        <p:nvSpPr>
          <p:cNvPr id="4" name="Title 3"/>
          <p:cNvSpPr>
            <a:spLocks noGrp="1"/>
          </p:cNvSpPr>
          <p:nvPr>
            <p:ph type="title"/>
          </p:nvPr>
        </p:nvSpPr>
        <p:spPr/>
        <p:txBody>
          <a:bodyPr/>
          <a:lstStyle/>
          <a:p>
            <a:r>
              <a:rPr lang="en-US" dirty="0" smtClean="0"/>
              <a:t>Additional Candidate Models </a:t>
            </a:r>
            <a:endParaRPr lang="en-US" dirty="0"/>
          </a:p>
        </p:txBody>
      </p:sp>
    </p:spTree>
    <p:extLst>
      <p:ext uri="{BB962C8B-B14F-4D97-AF65-F5344CB8AC3E}">
        <p14:creationId xmlns:p14="http://schemas.microsoft.com/office/powerpoint/2010/main" val="39705060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0200"/>
            <a:ext cx="8839200" cy="4800600"/>
          </a:xfrm>
        </p:spPr>
        <p:txBody>
          <a:bodyPr>
            <a:normAutofit/>
          </a:bodyPr>
          <a:lstStyle/>
          <a:p>
            <a:r>
              <a:rPr lang="en-US" dirty="0" smtClean="0"/>
              <a:t>Wealth of data, computational </a:t>
            </a:r>
            <a:br>
              <a:rPr lang="en-US" dirty="0" smtClean="0"/>
            </a:br>
            <a:r>
              <a:rPr lang="en-US" dirty="0" smtClean="0"/>
              <a:t>power, existing </a:t>
            </a:r>
            <a:r>
              <a:rPr lang="en-US" dirty="0"/>
              <a:t>o</a:t>
            </a:r>
            <a:r>
              <a:rPr lang="en-US" dirty="0" smtClean="0"/>
              <a:t>rganizational </a:t>
            </a:r>
            <a:br>
              <a:rPr lang="en-US" dirty="0" smtClean="0"/>
            </a:br>
            <a:r>
              <a:rPr lang="en-US" dirty="0" smtClean="0"/>
              <a:t>infrastructures, promise of </a:t>
            </a:r>
            <a:br>
              <a:rPr lang="en-US" dirty="0" smtClean="0"/>
            </a:br>
            <a:r>
              <a:rPr lang="en-US" dirty="0" smtClean="0"/>
              <a:t>personalized medicine, </a:t>
            </a:r>
            <a:br>
              <a:rPr lang="en-US" dirty="0" smtClean="0"/>
            </a:br>
            <a:r>
              <a:rPr lang="en-US" dirty="0" err="1" smtClean="0"/>
              <a:t>pharma</a:t>
            </a:r>
            <a:r>
              <a:rPr lang="en-US" dirty="0" smtClean="0"/>
              <a:t> support</a:t>
            </a:r>
          </a:p>
          <a:p>
            <a:r>
              <a:rPr lang="en-US" dirty="0" smtClean="0"/>
              <a:t>NCI budget larger than NHLBI </a:t>
            </a:r>
            <a:br>
              <a:rPr lang="en-US" dirty="0" smtClean="0"/>
            </a:br>
            <a:r>
              <a:rPr lang="en-US" dirty="0" smtClean="0"/>
              <a:t>and NINDS combined</a:t>
            </a:r>
          </a:p>
          <a:p>
            <a:r>
              <a:rPr lang="en-US" dirty="0" smtClean="0"/>
              <a:t>NIH Research</a:t>
            </a:r>
            <a:r>
              <a:rPr lang="en-US" dirty="0"/>
              <a:t>, </a:t>
            </a:r>
            <a:r>
              <a:rPr lang="en-US" dirty="0" smtClean="0"/>
              <a:t>Condition </a:t>
            </a:r>
            <a:r>
              <a:rPr lang="en-US" dirty="0"/>
              <a:t>and </a:t>
            </a:r>
            <a:r>
              <a:rPr lang="en-US" dirty="0" smtClean="0"/>
              <a:t/>
            </a:r>
            <a:br>
              <a:rPr lang="en-US" dirty="0" smtClean="0"/>
            </a:br>
            <a:r>
              <a:rPr lang="en-US" dirty="0" smtClean="0"/>
              <a:t>Disease </a:t>
            </a:r>
            <a:r>
              <a:rPr lang="en-US" dirty="0"/>
              <a:t>Categorizations </a:t>
            </a:r>
            <a:r>
              <a:rPr lang="en-US" dirty="0" smtClean="0"/>
              <a:t>Tool </a:t>
            </a:r>
            <a:br>
              <a:rPr lang="en-US" dirty="0" smtClean="0"/>
            </a:br>
            <a:r>
              <a:rPr lang="en-US" dirty="0" smtClean="0"/>
              <a:t>(FY17 estimates)</a:t>
            </a:r>
            <a:endParaRPr lang="en-US" dirty="0"/>
          </a:p>
          <a:p>
            <a:pPr lvl="1"/>
            <a:r>
              <a:rPr lang="en-US" dirty="0" smtClean="0"/>
              <a:t>Cancer: $</a:t>
            </a:r>
            <a:r>
              <a:rPr lang="en-US" dirty="0"/>
              <a:t>6.3 billion </a:t>
            </a:r>
            <a:r>
              <a:rPr lang="en-US" dirty="0" smtClean="0"/>
              <a:t>(#4 of 265)</a:t>
            </a:r>
          </a:p>
          <a:p>
            <a:pPr lvl="1"/>
            <a:r>
              <a:rPr lang="en-US" dirty="0" smtClean="0"/>
              <a:t>Pain: $481 million (#63 of 265)</a:t>
            </a:r>
            <a:endParaRPr lang="en-US" dirty="0"/>
          </a:p>
          <a:p>
            <a:r>
              <a:rPr lang="en-US" dirty="0" smtClean="0"/>
              <a:t>260 </a:t>
            </a:r>
            <a:r>
              <a:rPr lang="en-US" dirty="0"/>
              <a:t>US </a:t>
            </a:r>
            <a:r>
              <a:rPr lang="en-US" dirty="0" smtClean="0"/>
              <a:t>nonprofit organizations (budgets </a:t>
            </a:r>
            <a:r>
              <a:rPr lang="en-US" dirty="0"/>
              <a:t>$2.2 </a:t>
            </a:r>
            <a:r>
              <a:rPr lang="en-US" dirty="0" smtClean="0"/>
              <a:t>billion) target cancer</a:t>
            </a:r>
            <a:r>
              <a:rPr lang="en-US" dirty="0"/>
              <a:t>, exceeding </a:t>
            </a:r>
            <a:r>
              <a:rPr lang="en-US" dirty="0" smtClean="0"/>
              <a:t>the number </a:t>
            </a:r>
            <a:r>
              <a:rPr lang="en-US" dirty="0"/>
              <a:t>devoted </a:t>
            </a:r>
            <a:r>
              <a:rPr lang="en-US" dirty="0" smtClean="0"/>
              <a:t>to heart </a:t>
            </a:r>
            <a:r>
              <a:rPr lang="en-US" dirty="0"/>
              <a:t>disease, AIDS, Alzheimer’s </a:t>
            </a:r>
            <a:r>
              <a:rPr lang="en-US" dirty="0" smtClean="0"/>
              <a:t>disease </a:t>
            </a:r>
            <a:r>
              <a:rPr lang="en-US" dirty="0"/>
              <a:t>and </a:t>
            </a:r>
            <a:r>
              <a:rPr lang="en-US" dirty="0" smtClean="0"/>
              <a:t>stroke combined.</a:t>
            </a:r>
          </a:p>
          <a:p>
            <a:r>
              <a:rPr lang="en-US" dirty="0"/>
              <a:t>NCI/Office of Emergency Care </a:t>
            </a:r>
            <a:r>
              <a:rPr lang="en-US" dirty="0" smtClean="0"/>
              <a:t>Research recently launched </a:t>
            </a:r>
            <a:r>
              <a:rPr lang="en-US" u="sng" dirty="0" smtClean="0"/>
              <a:t>C</a:t>
            </a:r>
            <a:r>
              <a:rPr lang="en-US" dirty="0" smtClean="0"/>
              <a:t>omprehensive </a:t>
            </a:r>
            <a:r>
              <a:rPr lang="en-US" u="sng" dirty="0"/>
              <a:t>Onc</a:t>
            </a:r>
            <a:r>
              <a:rPr lang="en-US" dirty="0"/>
              <a:t>ologic </a:t>
            </a:r>
            <a:r>
              <a:rPr lang="en-US" u="sng" dirty="0"/>
              <a:t>E</a:t>
            </a:r>
            <a:r>
              <a:rPr lang="en-US" dirty="0"/>
              <a:t>mergencies </a:t>
            </a:r>
            <a:r>
              <a:rPr lang="en-US" u="sng" dirty="0"/>
              <a:t>R</a:t>
            </a:r>
            <a:r>
              <a:rPr lang="en-US" dirty="0"/>
              <a:t>esearch </a:t>
            </a:r>
            <a:r>
              <a:rPr lang="en-US" u="sng" dirty="0"/>
              <a:t>N</a:t>
            </a:r>
            <a:r>
              <a:rPr lang="en-US" dirty="0"/>
              <a:t>etwork (CONCERN</a:t>
            </a:r>
            <a:r>
              <a:rPr lang="en-US" dirty="0" smtClean="0"/>
              <a:t>)</a:t>
            </a:r>
          </a:p>
        </p:txBody>
      </p:sp>
      <p:sp>
        <p:nvSpPr>
          <p:cNvPr id="3" name="Footer Placeholder 2"/>
          <p:cNvSpPr>
            <a:spLocks noGrp="1"/>
          </p:cNvSpPr>
          <p:nvPr>
            <p:ph type="ftr" sz="quarter" idx="10"/>
          </p:nvPr>
        </p:nvSpPr>
        <p:spPr/>
        <p:txBody>
          <a:bodyPr/>
          <a:lstStyle/>
          <a:p>
            <a:r>
              <a:rPr lang="en-US" sz="1200" dirty="0" smtClean="0"/>
              <a:t>Todd 2016, NIH 2016, Todd and Thomas 2016 (Springer)</a:t>
            </a:r>
            <a:endParaRPr lang="en-US" sz="1200" dirty="0"/>
          </a:p>
        </p:txBody>
      </p:sp>
      <p:sp>
        <p:nvSpPr>
          <p:cNvPr id="4" name="Title 3"/>
          <p:cNvSpPr>
            <a:spLocks noGrp="1"/>
          </p:cNvSpPr>
          <p:nvPr>
            <p:ph type="title"/>
          </p:nvPr>
        </p:nvSpPr>
        <p:spPr/>
        <p:txBody>
          <a:bodyPr/>
          <a:lstStyle/>
          <a:p>
            <a:r>
              <a:rPr lang="en-US" dirty="0" smtClean="0"/>
              <a:t>Opportunities and Sustainability</a:t>
            </a:r>
            <a:endParaRPr lang="en-US" dirty="0"/>
          </a:p>
        </p:txBody>
      </p:sp>
      <p:pic>
        <p:nvPicPr>
          <p:cNvPr id="5" name="Picture 4" descr="Word Cloud Pain Chap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752600"/>
            <a:ext cx="2963440" cy="3091318"/>
          </a:xfrm>
          <a:prstGeom prst="rect">
            <a:avLst/>
          </a:prstGeom>
        </p:spPr>
      </p:pic>
      <p:pic>
        <p:nvPicPr>
          <p:cNvPr id="6" name="Picture 5" descr="Onc EM cov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1752600"/>
            <a:ext cx="2362200" cy="3118722"/>
          </a:xfrm>
          <a:prstGeom prst="rect">
            <a:avLst/>
          </a:prstGeom>
        </p:spPr>
      </p:pic>
    </p:spTree>
    <p:extLst>
      <p:ext uri="{BB962C8B-B14F-4D97-AF65-F5344CB8AC3E}">
        <p14:creationId xmlns:p14="http://schemas.microsoft.com/office/powerpoint/2010/main" val="40634718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z="1200" dirty="0"/>
              <a:t>van den </a:t>
            </a:r>
            <a:r>
              <a:rPr lang="en-US" sz="1200" dirty="0" err="1"/>
              <a:t>Beuken</a:t>
            </a:r>
            <a:r>
              <a:rPr lang="en-US" sz="1200" dirty="0"/>
              <a:t>-van </a:t>
            </a:r>
            <a:r>
              <a:rPr lang="en-US" sz="1200" dirty="0" err="1" smtClean="0"/>
              <a:t>Everdingen</a:t>
            </a:r>
            <a:r>
              <a:rPr lang="en-US" sz="1200" dirty="0" smtClean="0"/>
              <a:t> 2007, </a:t>
            </a:r>
            <a:r>
              <a:rPr lang="en-US" sz="1200" dirty="0" err="1" smtClean="0"/>
              <a:t>Fisch</a:t>
            </a:r>
            <a:r>
              <a:rPr lang="en-US" sz="1200" dirty="0" smtClean="0"/>
              <a:t> 2012</a:t>
            </a:r>
            <a:endParaRPr lang="en-US" sz="1200" dirty="0"/>
          </a:p>
        </p:txBody>
      </p:sp>
      <p:sp>
        <p:nvSpPr>
          <p:cNvPr id="4" name="Title 3"/>
          <p:cNvSpPr>
            <a:spLocks noGrp="1"/>
          </p:cNvSpPr>
          <p:nvPr>
            <p:ph type="title"/>
          </p:nvPr>
        </p:nvSpPr>
        <p:spPr/>
        <p:txBody>
          <a:bodyPr/>
          <a:lstStyle/>
          <a:p>
            <a:r>
              <a:rPr lang="en-US" dirty="0" smtClean="0"/>
              <a:t>Cancer Pain Prevalence</a:t>
            </a:r>
            <a:endParaRPr lang="en-US" dirty="0"/>
          </a:p>
        </p:txBody>
      </p:sp>
      <p:pic>
        <p:nvPicPr>
          <p:cNvPr id="8" name="Picture 7" descr="Types of C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057400"/>
            <a:ext cx="8555791" cy="3810000"/>
          </a:xfrm>
          <a:prstGeom prst="rect">
            <a:avLst/>
          </a:prstGeom>
        </p:spPr>
      </p:pic>
    </p:spTree>
    <p:extLst>
      <p:ext uri="{BB962C8B-B14F-4D97-AF65-F5344CB8AC3E}">
        <p14:creationId xmlns:p14="http://schemas.microsoft.com/office/powerpoint/2010/main" val="12997423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i="1" dirty="0" smtClean="0"/>
              <a:t>“Pain is a bio-psycho-social phenomenon.  Nociception reflects anatomy and physiology, but cultural and social factors are the foundation for the expression and treatment of pain.” </a:t>
            </a:r>
            <a:r>
              <a:rPr lang="en-US" dirty="0" smtClean="0"/>
              <a:t>(Rey 1993)</a:t>
            </a:r>
            <a:br>
              <a:rPr lang="en-US" dirty="0" smtClean="0"/>
            </a:br>
            <a:endParaRPr lang="en-US" dirty="0" smtClean="0"/>
          </a:p>
          <a:p>
            <a:pPr lvl="1"/>
            <a:r>
              <a:rPr lang="en-US" dirty="0" smtClean="0"/>
              <a:t>“</a:t>
            </a:r>
            <a:r>
              <a:rPr lang="en-US" dirty="0"/>
              <a:t>[T]he golden rule in cancer not amenable to cure by surgical eradication, is to initiate at the earliest moment the administration of opium or </a:t>
            </a:r>
            <a:r>
              <a:rPr lang="en-US" dirty="0" err="1"/>
              <a:t>morphia</a:t>
            </a:r>
            <a:r>
              <a:rPr lang="en-US" dirty="0"/>
              <a:t> in small, continued, gradually-increased doses. … Making certain local exceptions, the patient with an incurable malignant </a:t>
            </a:r>
            <a:r>
              <a:rPr lang="en-US" dirty="0" err="1"/>
              <a:t>tumour</a:t>
            </a:r>
            <a:r>
              <a:rPr lang="en-US" dirty="0"/>
              <a:t> should thus become permanently subject to the morphine habit, purposely induced.</a:t>
            </a:r>
            <a:r>
              <a:rPr lang="en-US" dirty="0" smtClean="0"/>
              <a:t>” (Snow 1893)</a:t>
            </a:r>
            <a:br>
              <a:rPr lang="en-US" dirty="0" smtClean="0"/>
            </a:br>
            <a:endParaRPr lang="en-US" dirty="0"/>
          </a:p>
          <a:p>
            <a:pPr lvl="1"/>
            <a:r>
              <a:rPr lang="en-US" dirty="0" smtClean="0"/>
              <a:t>“</a:t>
            </a:r>
            <a:r>
              <a:rPr lang="en-US" dirty="0"/>
              <a:t>The use of narcotics in the terminal cancer [patient] is to be condemned…  Morphine usage is an unpleasant experience to the majority of human subjects because of undesirable side-effects.  Dominant in the list of these unfortunate effects is addiction.</a:t>
            </a:r>
            <a:r>
              <a:rPr lang="en-US" dirty="0" smtClean="0"/>
              <a:t>” (Lee 1941)</a:t>
            </a:r>
            <a:br>
              <a:rPr lang="en-US" dirty="0" smtClean="0"/>
            </a:br>
            <a:endParaRPr lang="en-US" dirty="0" smtClean="0"/>
          </a:p>
        </p:txBody>
      </p:sp>
      <p:sp>
        <p:nvSpPr>
          <p:cNvPr id="3" name="Footer Placeholder 2"/>
          <p:cNvSpPr>
            <a:spLocks noGrp="1"/>
          </p:cNvSpPr>
          <p:nvPr>
            <p:ph type="ftr" sz="quarter" idx="10"/>
          </p:nvPr>
        </p:nvSpPr>
        <p:spPr/>
        <p:txBody>
          <a:bodyPr/>
          <a:lstStyle/>
          <a:p>
            <a:endParaRPr lang="en-US" dirty="0"/>
          </a:p>
        </p:txBody>
      </p:sp>
      <p:sp>
        <p:nvSpPr>
          <p:cNvPr id="4" name="Title 3"/>
          <p:cNvSpPr>
            <a:spLocks noGrp="1"/>
          </p:cNvSpPr>
          <p:nvPr>
            <p:ph type="title"/>
          </p:nvPr>
        </p:nvSpPr>
        <p:spPr/>
        <p:txBody>
          <a:bodyPr/>
          <a:lstStyle/>
          <a:p>
            <a:r>
              <a:rPr lang="en-US" dirty="0" smtClean="0"/>
              <a:t>Cancer Pain Societal Context</a:t>
            </a:r>
            <a:endParaRPr lang="en-US" dirty="0"/>
          </a:p>
        </p:txBody>
      </p:sp>
    </p:spTree>
    <p:extLst>
      <p:ext uri="{BB962C8B-B14F-4D97-AF65-F5344CB8AC3E}">
        <p14:creationId xmlns:p14="http://schemas.microsoft.com/office/powerpoint/2010/main" val="22720138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Accurate, </a:t>
            </a:r>
            <a:r>
              <a:rPr lang="en-US" dirty="0"/>
              <a:t>thorough, and systematic assessment of </a:t>
            </a:r>
            <a:r>
              <a:rPr lang="en-US" dirty="0" smtClean="0"/>
              <a:t>acute cancer pain may help to:</a:t>
            </a:r>
          </a:p>
          <a:p>
            <a:pPr lvl="1"/>
            <a:r>
              <a:rPr lang="en-US" dirty="0"/>
              <a:t>I</a:t>
            </a:r>
            <a:r>
              <a:rPr lang="en-US" dirty="0" smtClean="0"/>
              <a:t>dentify underlying etiology and mechanisms</a:t>
            </a:r>
          </a:p>
          <a:p>
            <a:pPr lvl="1"/>
            <a:r>
              <a:rPr lang="en-US" dirty="0" smtClean="0"/>
              <a:t>Determine prognosis</a:t>
            </a:r>
          </a:p>
          <a:p>
            <a:pPr lvl="1"/>
            <a:r>
              <a:rPr lang="en-US" dirty="0" smtClean="0"/>
              <a:t>Develop </a:t>
            </a:r>
            <a:r>
              <a:rPr lang="en-US" dirty="0"/>
              <a:t>treatment </a:t>
            </a:r>
            <a:r>
              <a:rPr lang="en-US" dirty="0" smtClean="0"/>
              <a:t>plans</a:t>
            </a:r>
          </a:p>
          <a:p>
            <a:r>
              <a:rPr lang="en-US" dirty="0"/>
              <a:t>A</a:t>
            </a:r>
            <a:r>
              <a:rPr lang="en-US" dirty="0" smtClean="0"/>
              <a:t>ssessment tools for cancer pain, treatment plans, related symptom clusters</a:t>
            </a:r>
          </a:p>
          <a:p>
            <a:pPr lvl="1"/>
            <a:r>
              <a:rPr lang="en-US" dirty="0" smtClean="0"/>
              <a:t>Edmonton Classification System for Cancer Pain (ESC-CP)</a:t>
            </a:r>
          </a:p>
          <a:p>
            <a:pPr lvl="1"/>
            <a:r>
              <a:rPr lang="en-US" dirty="0" smtClean="0"/>
              <a:t>Cancer Pain Prognostic Scale (CPPS)</a:t>
            </a:r>
          </a:p>
          <a:p>
            <a:pPr lvl="1"/>
            <a:r>
              <a:rPr lang="en-US" dirty="0" smtClean="0"/>
              <a:t>Pain Management Index (PMI)</a:t>
            </a:r>
          </a:p>
          <a:p>
            <a:pPr lvl="1"/>
            <a:r>
              <a:rPr lang="en-US" dirty="0" smtClean="0"/>
              <a:t>Classification of Chronic Pain (IASP)</a:t>
            </a:r>
          </a:p>
          <a:p>
            <a:pPr lvl="1"/>
            <a:r>
              <a:rPr lang="en-US" dirty="0" smtClean="0"/>
              <a:t>Opioid Escalation Index (OEI)</a:t>
            </a:r>
          </a:p>
          <a:p>
            <a:pPr lvl="1"/>
            <a:r>
              <a:rPr lang="en-US" dirty="0" smtClean="0"/>
              <a:t>Brief Pain Inventory (BPI)</a:t>
            </a:r>
          </a:p>
          <a:p>
            <a:pPr lvl="1"/>
            <a:r>
              <a:rPr lang="en-US" dirty="0" smtClean="0"/>
              <a:t>MD Anderson Symptom Inventory (MDASI)</a:t>
            </a:r>
          </a:p>
          <a:p>
            <a:pPr lvl="1"/>
            <a:r>
              <a:rPr lang="en-US" dirty="0" smtClean="0"/>
              <a:t>Rotterdam Symptom Checklist (RSC)</a:t>
            </a:r>
          </a:p>
          <a:p>
            <a:pPr lvl="1"/>
            <a:r>
              <a:rPr lang="en-US" dirty="0" smtClean="0"/>
              <a:t>Memorial </a:t>
            </a:r>
            <a:r>
              <a:rPr lang="en-US" dirty="0"/>
              <a:t>Symptom Assessment Scale (MSAS)</a:t>
            </a:r>
          </a:p>
          <a:p>
            <a:r>
              <a:rPr lang="en-US" dirty="0" smtClean="0"/>
              <a:t>History of past approaches to cancer pain taxonomy</a:t>
            </a:r>
          </a:p>
          <a:p>
            <a:pPr lvl="1"/>
            <a:r>
              <a:rPr lang="en-US" dirty="0" smtClean="0"/>
              <a:t>Limitations, face and content validity, consensus-based development, need for additional validation studies, publication standards</a:t>
            </a:r>
          </a:p>
        </p:txBody>
      </p:sp>
      <p:sp>
        <p:nvSpPr>
          <p:cNvPr id="3" name="Footer Placeholder 2"/>
          <p:cNvSpPr>
            <a:spLocks noGrp="1"/>
          </p:cNvSpPr>
          <p:nvPr>
            <p:ph type="ftr" sz="quarter" idx="10"/>
          </p:nvPr>
        </p:nvSpPr>
        <p:spPr/>
        <p:txBody>
          <a:bodyPr/>
          <a:lstStyle/>
          <a:p>
            <a:r>
              <a:rPr lang="en-US" sz="1200" dirty="0" smtClean="0"/>
              <a:t>Knudsen 2009</a:t>
            </a:r>
            <a:endParaRPr lang="en-US" sz="1200" dirty="0"/>
          </a:p>
        </p:txBody>
      </p:sp>
      <p:sp>
        <p:nvSpPr>
          <p:cNvPr id="4" name="Title 3"/>
          <p:cNvSpPr>
            <a:spLocks noGrp="1"/>
          </p:cNvSpPr>
          <p:nvPr>
            <p:ph type="title"/>
          </p:nvPr>
        </p:nvSpPr>
        <p:spPr/>
        <p:txBody>
          <a:bodyPr/>
          <a:lstStyle/>
          <a:p>
            <a:r>
              <a:rPr lang="en-US" dirty="0" smtClean="0"/>
              <a:t>Assessment of Acute Cancer Pain</a:t>
            </a:r>
            <a:endParaRPr lang="en-US" dirty="0"/>
          </a:p>
        </p:txBody>
      </p:sp>
    </p:spTree>
    <p:extLst>
      <p:ext uri="{BB962C8B-B14F-4D97-AF65-F5344CB8AC3E}">
        <p14:creationId xmlns:p14="http://schemas.microsoft.com/office/powerpoint/2010/main" val="34297184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z="1200" dirty="0" err="1" smtClean="0"/>
              <a:t>Dalal</a:t>
            </a:r>
            <a:r>
              <a:rPr lang="en-US" sz="1200" dirty="0" smtClean="0"/>
              <a:t> 2012</a:t>
            </a:r>
            <a:endParaRPr lang="en-US" sz="1200" dirty="0"/>
          </a:p>
        </p:txBody>
      </p:sp>
      <p:sp>
        <p:nvSpPr>
          <p:cNvPr id="4" name="Title 3"/>
          <p:cNvSpPr>
            <a:spLocks noGrp="1"/>
          </p:cNvSpPr>
          <p:nvPr>
            <p:ph type="title"/>
          </p:nvPr>
        </p:nvSpPr>
        <p:spPr/>
        <p:txBody>
          <a:bodyPr>
            <a:normAutofit/>
          </a:bodyPr>
          <a:lstStyle/>
          <a:p>
            <a:r>
              <a:rPr lang="en-US" dirty="0" smtClean="0"/>
              <a:t>Multidimensional Assessment of </a:t>
            </a:r>
            <a:br>
              <a:rPr lang="en-US" dirty="0" smtClean="0"/>
            </a:br>
            <a:r>
              <a:rPr lang="en-US" dirty="0" smtClean="0"/>
              <a:t>Chronic (or Acute) Cancer Pain </a:t>
            </a:r>
            <a:endParaRPr lang="en-US" dirty="0"/>
          </a:p>
        </p:txBody>
      </p:sp>
      <p:pic>
        <p:nvPicPr>
          <p:cNvPr id="2" name="Picture 1" descr="Multidimensional pain assessm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524000"/>
            <a:ext cx="7086600" cy="4954349"/>
          </a:xfrm>
          <a:prstGeom prst="rect">
            <a:avLst/>
          </a:prstGeom>
        </p:spPr>
      </p:pic>
    </p:spTree>
    <p:extLst>
      <p:ext uri="{BB962C8B-B14F-4D97-AF65-F5344CB8AC3E}">
        <p14:creationId xmlns:p14="http://schemas.microsoft.com/office/powerpoint/2010/main" val="10297471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22" name="Rectangle 2"/>
          <p:cNvSpPr>
            <a:spLocks noGrp="1" noRot="1" noChangeArrowheads="1"/>
          </p:cNvSpPr>
          <p:nvPr>
            <p:ph type="title"/>
          </p:nvPr>
        </p:nvSpPr>
        <p:spPr/>
        <p:txBody>
          <a:bodyPr/>
          <a:lstStyle/>
          <a:p>
            <a:r>
              <a:rPr lang="en-US" dirty="0"/>
              <a:t>Cancer Pain </a:t>
            </a:r>
            <a:r>
              <a:rPr lang="en-US" dirty="0" smtClean="0"/>
              <a:t>Classification</a:t>
            </a:r>
            <a:endParaRPr lang="en-GB" dirty="0">
              <a:latin typeface="Garamond" charset="0"/>
            </a:endParaRPr>
          </a:p>
        </p:txBody>
      </p:sp>
      <p:sp>
        <p:nvSpPr>
          <p:cNvPr id="67587" name="Line 3"/>
          <p:cNvSpPr>
            <a:spLocks noChangeAspect="1" noChangeShapeType="1"/>
          </p:cNvSpPr>
          <p:nvPr/>
        </p:nvSpPr>
        <p:spPr bwMode="auto">
          <a:xfrm>
            <a:off x="4016375" y="1720850"/>
            <a:ext cx="0" cy="0"/>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588" name="Text Box 4"/>
          <p:cNvSpPr txBox="1">
            <a:spLocks noChangeArrowheads="1"/>
          </p:cNvSpPr>
          <p:nvPr/>
        </p:nvSpPr>
        <p:spPr bwMode="auto">
          <a:xfrm>
            <a:off x="304800" y="3389313"/>
            <a:ext cx="25146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111125" indent="-111125">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indent="0"/>
            <a:r>
              <a:rPr lang="en-GB" sz="1400" b="1" dirty="0" err="1" smtClean="0">
                <a:latin typeface="Arial" charset="0"/>
              </a:rPr>
              <a:t>Tumor</a:t>
            </a:r>
            <a:r>
              <a:rPr lang="en-GB" sz="1400" b="1" dirty="0" smtClean="0">
                <a:latin typeface="Arial" charset="0"/>
              </a:rPr>
              <a:t> invasion or effects of treatment (</a:t>
            </a:r>
            <a:r>
              <a:rPr lang="en-GB" sz="1400" b="1" dirty="0" err="1" smtClean="0">
                <a:latin typeface="Arial" charset="0"/>
              </a:rPr>
              <a:t>eg</a:t>
            </a:r>
            <a:r>
              <a:rPr lang="en-GB" sz="1400" b="1" dirty="0" smtClean="0">
                <a:latin typeface="Arial" charset="0"/>
              </a:rPr>
              <a:t>, malignant </a:t>
            </a:r>
            <a:r>
              <a:rPr lang="en-GB" sz="1400" b="1" dirty="0" err="1" smtClean="0">
                <a:latin typeface="Arial" charset="0"/>
              </a:rPr>
              <a:t>plexopathy</a:t>
            </a:r>
            <a:r>
              <a:rPr lang="en-GB" sz="1400" b="1" dirty="0" smtClean="0">
                <a:latin typeface="Arial" charset="0"/>
              </a:rPr>
              <a:t>, </a:t>
            </a:r>
            <a:r>
              <a:rPr lang="en-GB" sz="1400" b="1" dirty="0" err="1" smtClean="0">
                <a:latin typeface="Arial" charset="0"/>
              </a:rPr>
              <a:t>leptomeningeal</a:t>
            </a:r>
            <a:r>
              <a:rPr lang="en-GB" sz="1400" b="1" dirty="0" smtClean="0">
                <a:latin typeface="Arial" charset="0"/>
              </a:rPr>
              <a:t> disease, </a:t>
            </a:r>
            <a:r>
              <a:rPr lang="en-GB" sz="1400" b="1" dirty="0" err="1" smtClean="0">
                <a:latin typeface="Arial" charset="0"/>
              </a:rPr>
              <a:t>chemoneuropathy</a:t>
            </a:r>
            <a:r>
              <a:rPr lang="en-GB" sz="1400" b="1" dirty="0" smtClean="0">
                <a:latin typeface="Arial" charset="0"/>
              </a:rPr>
              <a:t>)</a:t>
            </a:r>
          </a:p>
        </p:txBody>
      </p:sp>
      <p:sp>
        <p:nvSpPr>
          <p:cNvPr id="67590" name="Text Box 6"/>
          <p:cNvSpPr txBox="1">
            <a:spLocks noChangeArrowheads="1"/>
          </p:cNvSpPr>
          <p:nvPr/>
        </p:nvSpPr>
        <p:spPr bwMode="auto">
          <a:xfrm>
            <a:off x="3962400" y="4495800"/>
            <a:ext cx="1905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111125" indent="-111125">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indent="0"/>
            <a:r>
              <a:rPr lang="en-GB" sz="1400" b="1" dirty="0" smtClean="0">
                <a:latin typeface="Arial" charset="0"/>
              </a:rPr>
              <a:t>Inflammation or </a:t>
            </a:r>
            <a:r>
              <a:rPr lang="en-GB" sz="1400" b="1" dirty="0" err="1" smtClean="0">
                <a:latin typeface="Arial" charset="0"/>
              </a:rPr>
              <a:t>tumor</a:t>
            </a:r>
            <a:r>
              <a:rPr lang="en-GB" sz="1400" b="1" dirty="0" smtClean="0">
                <a:latin typeface="Arial" charset="0"/>
              </a:rPr>
              <a:t> invasion of bone, joints, or soft tissue (</a:t>
            </a:r>
            <a:r>
              <a:rPr lang="en-GB" sz="1400" b="1" dirty="0" err="1" smtClean="0">
                <a:latin typeface="Arial" charset="0"/>
              </a:rPr>
              <a:t>eg</a:t>
            </a:r>
            <a:r>
              <a:rPr lang="en-GB" sz="1400" b="1" dirty="0">
                <a:latin typeface="Arial" charset="0"/>
              </a:rPr>
              <a:t>,</a:t>
            </a:r>
            <a:r>
              <a:rPr lang="en-GB" sz="1400" b="1" dirty="0" smtClean="0">
                <a:latin typeface="Arial" charset="0"/>
              </a:rPr>
              <a:t> bony metastases, vertebral compression fractures)</a:t>
            </a:r>
            <a:endParaRPr lang="en-GB" sz="1400" b="1" dirty="0">
              <a:latin typeface="Arial" charset="0"/>
            </a:endParaRPr>
          </a:p>
        </p:txBody>
      </p:sp>
      <p:sp>
        <p:nvSpPr>
          <p:cNvPr id="67591" name="Text Box 7"/>
          <p:cNvSpPr txBox="1">
            <a:spLocks noChangeArrowheads="1"/>
          </p:cNvSpPr>
          <p:nvPr/>
        </p:nvSpPr>
        <p:spPr bwMode="auto">
          <a:xfrm>
            <a:off x="6629400" y="4495800"/>
            <a:ext cx="19812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111125" indent="-111125">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indent="0"/>
            <a:r>
              <a:rPr lang="en-GB" sz="1400" b="1" dirty="0" err="1" smtClean="0">
                <a:latin typeface="Arial" charset="0"/>
              </a:rPr>
              <a:t>Tumor</a:t>
            </a:r>
            <a:r>
              <a:rPr lang="en-GB" sz="1400" b="1" dirty="0" smtClean="0">
                <a:latin typeface="Arial" charset="0"/>
              </a:rPr>
              <a:t> infiltration, stretching, </a:t>
            </a:r>
            <a:r>
              <a:rPr lang="en-GB" sz="1400" b="1" dirty="0" err="1" smtClean="0">
                <a:latin typeface="Arial" charset="0"/>
              </a:rPr>
              <a:t>distention</a:t>
            </a:r>
            <a:r>
              <a:rPr lang="en-GB" sz="1400" b="1" dirty="0" smtClean="0">
                <a:latin typeface="Arial" charset="0"/>
              </a:rPr>
              <a:t>, or ischemia of viscera (</a:t>
            </a:r>
            <a:r>
              <a:rPr lang="en-GB" sz="1400" b="1" dirty="0" err="1" smtClean="0">
                <a:latin typeface="Arial" charset="0"/>
              </a:rPr>
              <a:t>eg</a:t>
            </a:r>
            <a:r>
              <a:rPr lang="en-GB" sz="1400" b="1" dirty="0">
                <a:latin typeface="Arial" charset="0"/>
              </a:rPr>
              <a:t>,</a:t>
            </a:r>
            <a:r>
              <a:rPr lang="en-GB" sz="1400" b="1" dirty="0" smtClean="0">
                <a:latin typeface="Arial" charset="0"/>
              </a:rPr>
              <a:t> hepatic capsule </a:t>
            </a:r>
            <a:r>
              <a:rPr lang="en-GB" sz="1400" b="1" dirty="0" err="1" smtClean="0">
                <a:latin typeface="Arial" charset="0"/>
              </a:rPr>
              <a:t>distention</a:t>
            </a:r>
            <a:r>
              <a:rPr lang="en-GB" sz="1400" b="1" dirty="0" smtClean="0">
                <a:latin typeface="Arial" charset="0"/>
              </a:rPr>
              <a:t>, bowel obstruction, peritoneal </a:t>
            </a:r>
            <a:r>
              <a:rPr lang="en-GB" sz="1400" b="1" dirty="0" err="1" smtClean="0">
                <a:latin typeface="Arial" charset="0"/>
              </a:rPr>
              <a:t>carcinomatosis</a:t>
            </a:r>
            <a:r>
              <a:rPr lang="en-GB" sz="1400" b="1" dirty="0" smtClean="0">
                <a:latin typeface="Arial" charset="0"/>
              </a:rPr>
              <a:t>, constipation)</a:t>
            </a:r>
            <a:endParaRPr lang="en-GB" sz="1400" b="1" dirty="0">
              <a:latin typeface="Arial" charset="0"/>
            </a:endParaRPr>
          </a:p>
        </p:txBody>
      </p:sp>
      <p:cxnSp>
        <p:nvCxnSpPr>
          <p:cNvPr id="67592" name="AutoShape 8"/>
          <p:cNvCxnSpPr>
            <a:cxnSpLocks noChangeShapeType="1"/>
            <a:stCxn id="67596" idx="2"/>
            <a:endCxn id="67599" idx="0"/>
          </p:cNvCxnSpPr>
          <p:nvPr/>
        </p:nvCxnSpPr>
        <p:spPr bwMode="auto">
          <a:xfrm flipH="1">
            <a:off x="1544638" y="2303324"/>
            <a:ext cx="3028950" cy="557351"/>
          </a:xfrm>
          <a:prstGeom prst="straightConnector1">
            <a:avLst/>
          </a:prstGeom>
          <a:noFill/>
          <a:ln w="28575" cap="rnd">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7593" name="AutoShape 9"/>
          <p:cNvCxnSpPr>
            <a:cxnSpLocks noChangeShapeType="1"/>
            <a:stCxn id="67596" idx="2"/>
            <a:endCxn id="67598" idx="0"/>
          </p:cNvCxnSpPr>
          <p:nvPr/>
        </p:nvCxnSpPr>
        <p:spPr bwMode="auto">
          <a:xfrm flipH="1">
            <a:off x="3881438" y="2303324"/>
            <a:ext cx="692150" cy="557351"/>
          </a:xfrm>
          <a:prstGeom prst="straightConnector1">
            <a:avLst/>
          </a:prstGeom>
          <a:noFill/>
          <a:ln w="28575" cap="rnd">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7594" name="AutoShape 10"/>
          <p:cNvCxnSpPr>
            <a:cxnSpLocks noChangeShapeType="1"/>
            <a:stCxn id="67596" idx="2"/>
            <a:endCxn id="67597" idx="0"/>
          </p:cNvCxnSpPr>
          <p:nvPr/>
        </p:nvCxnSpPr>
        <p:spPr bwMode="auto">
          <a:xfrm>
            <a:off x="4573588" y="2303324"/>
            <a:ext cx="1995487" cy="557351"/>
          </a:xfrm>
          <a:prstGeom prst="straightConnector1">
            <a:avLst/>
          </a:prstGeom>
          <a:noFill/>
          <a:ln w="28575" cap="rnd">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7595" name="AutoShape 11"/>
          <p:cNvCxnSpPr>
            <a:cxnSpLocks noChangeShapeType="1"/>
            <a:stCxn id="67597" idx="2"/>
            <a:endCxn id="67600" idx="0"/>
          </p:cNvCxnSpPr>
          <p:nvPr/>
        </p:nvCxnSpPr>
        <p:spPr bwMode="auto">
          <a:xfrm>
            <a:off x="6569075" y="3317875"/>
            <a:ext cx="1019969" cy="644525"/>
          </a:xfrm>
          <a:prstGeom prst="straightConnector1">
            <a:avLst/>
          </a:prstGeom>
          <a:noFill/>
          <a:ln w="28575" cap="rnd">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67596" name="Text Box 12"/>
          <p:cNvSpPr txBox="1">
            <a:spLocks noChangeAspect="1" noChangeArrowheads="1"/>
          </p:cNvSpPr>
          <p:nvPr/>
        </p:nvSpPr>
        <p:spPr bwMode="auto">
          <a:xfrm>
            <a:off x="3440994" y="1595438"/>
            <a:ext cx="2265188" cy="707886"/>
          </a:xfrm>
          <a:prstGeom prst="rect">
            <a:avLst/>
          </a:prstGeom>
          <a:solidFill>
            <a:schemeClr val="tx2"/>
          </a:solidFill>
          <a:ln w="28575">
            <a:solidFill>
              <a:schemeClr val="tx2"/>
            </a:solidFill>
            <a:miter lim="800000"/>
            <a:headEnd/>
            <a:tailEnd/>
          </a:ln>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lgn="ctr"/>
            <a:r>
              <a:rPr lang="en-GB" sz="2000" b="1" dirty="0">
                <a:solidFill>
                  <a:schemeClr val="bg2"/>
                </a:solidFill>
                <a:latin typeface="Arial" charset="0"/>
              </a:rPr>
              <a:t>Acute or Chronic</a:t>
            </a:r>
          </a:p>
          <a:p>
            <a:pPr algn="ctr"/>
            <a:r>
              <a:rPr lang="en-GB" sz="2000" b="1" dirty="0" smtClean="0">
                <a:solidFill>
                  <a:schemeClr val="bg2"/>
                </a:solidFill>
                <a:latin typeface="Arial" charset="0"/>
              </a:rPr>
              <a:t>Cancer Pain</a:t>
            </a:r>
            <a:endParaRPr lang="en-GB" sz="2000" b="1" dirty="0">
              <a:solidFill>
                <a:schemeClr val="bg2"/>
              </a:solidFill>
              <a:latin typeface="Arial" charset="0"/>
            </a:endParaRPr>
          </a:p>
        </p:txBody>
      </p:sp>
      <p:sp>
        <p:nvSpPr>
          <p:cNvPr id="67597" name="Text Box 13"/>
          <p:cNvSpPr txBox="1">
            <a:spLocks noChangeAspect="1" noChangeArrowheads="1"/>
          </p:cNvSpPr>
          <p:nvPr/>
        </p:nvSpPr>
        <p:spPr bwMode="auto">
          <a:xfrm>
            <a:off x="5384800" y="2860675"/>
            <a:ext cx="2368550" cy="4572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lgn="ctr"/>
            <a:r>
              <a:rPr lang="en-GB" sz="2400" b="1">
                <a:latin typeface="Arial" charset="0"/>
              </a:rPr>
              <a:t>Nociceptive</a:t>
            </a:r>
          </a:p>
        </p:txBody>
      </p:sp>
      <p:sp>
        <p:nvSpPr>
          <p:cNvPr id="67598" name="Text Box 14"/>
          <p:cNvSpPr txBox="1">
            <a:spLocks noChangeAspect="1" noChangeArrowheads="1"/>
          </p:cNvSpPr>
          <p:nvPr/>
        </p:nvSpPr>
        <p:spPr bwMode="auto">
          <a:xfrm>
            <a:off x="3214688" y="2860675"/>
            <a:ext cx="1333500" cy="4572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lgn="ctr"/>
            <a:r>
              <a:rPr lang="en-GB" sz="2400" b="1">
                <a:latin typeface="Arial" charset="0"/>
              </a:rPr>
              <a:t>Mixed</a:t>
            </a:r>
          </a:p>
        </p:txBody>
      </p:sp>
      <p:sp>
        <p:nvSpPr>
          <p:cNvPr id="67599" name="Text Box 15"/>
          <p:cNvSpPr txBox="1">
            <a:spLocks noChangeAspect="1" noChangeArrowheads="1"/>
          </p:cNvSpPr>
          <p:nvPr/>
        </p:nvSpPr>
        <p:spPr bwMode="auto">
          <a:xfrm>
            <a:off x="317500" y="2860675"/>
            <a:ext cx="2454275" cy="4572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lgn="ctr"/>
            <a:r>
              <a:rPr lang="en-GB" sz="2400" b="1">
                <a:latin typeface="Arial" charset="0"/>
              </a:rPr>
              <a:t>Neuropathic</a:t>
            </a:r>
          </a:p>
        </p:txBody>
      </p:sp>
      <p:sp>
        <p:nvSpPr>
          <p:cNvPr id="67600" name="Text Box 16"/>
          <p:cNvSpPr txBox="1">
            <a:spLocks noChangeAspect="1" noChangeArrowheads="1"/>
          </p:cNvSpPr>
          <p:nvPr/>
        </p:nvSpPr>
        <p:spPr bwMode="auto">
          <a:xfrm>
            <a:off x="7010400" y="3962400"/>
            <a:ext cx="1157288" cy="396875"/>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r>
              <a:rPr lang="en-GB" sz="2000" b="1" dirty="0">
                <a:solidFill>
                  <a:schemeClr val="bg2"/>
                </a:solidFill>
                <a:latin typeface="Arial" charset="0"/>
              </a:rPr>
              <a:t>Visceral</a:t>
            </a:r>
          </a:p>
        </p:txBody>
      </p:sp>
      <p:sp>
        <p:nvSpPr>
          <p:cNvPr id="67601" name="Text Box 17"/>
          <p:cNvSpPr txBox="1">
            <a:spLocks noChangeAspect="1" noChangeArrowheads="1"/>
          </p:cNvSpPr>
          <p:nvPr/>
        </p:nvSpPr>
        <p:spPr bwMode="auto">
          <a:xfrm>
            <a:off x="4267200" y="3962400"/>
            <a:ext cx="1171575" cy="396875"/>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r>
              <a:rPr lang="en-GB" sz="2000" b="1" dirty="0">
                <a:solidFill>
                  <a:schemeClr val="bg2"/>
                </a:solidFill>
                <a:latin typeface="Arial" charset="0"/>
              </a:rPr>
              <a:t>Somatic</a:t>
            </a:r>
          </a:p>
        </p:txBody>
      </p:sp>
      <p:cxnSp>
        <p:nvCxnSpPr>
          <p:cNvPr id="67602" name="AutoShape 18"/>
          <p:cNvCxnSpPr>
            <a:cxnSpLocks noChangeShapeType="1"/>
            <a:stCxn id="67597" idx="2"/>
            <a:endCxn id="67601" idx="0"/>
          </p:cNvCxnSpPr>
          <p:nvPr/>
        </p:nvCxnSpPr>
        <p:spPr bwMode="auto">
          <a:xfrm flipH="1">
            <a:off x="4852988" y="3317875"/>
            <a:ext cx="1716087" cy="644525"/>
          </a:xfrm>
          <a:prstGeom prst="straightConnector1">
            <a:avLst/>
          </a:prstGeom>
          <a:noFill/>
          <a:ln w="28575" cap="rnd">
            <a:solidFill>
              <a:schemeClr val="tx1"/>
            </a:solidFill>
            <a:round/>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062917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61993771"/>
              </p:ext>
            </p:extLst>
          </p:nvPr>
        </p:nvGraphicFramePr>
        <p:xfrm>
          <a:off x="152400" y="1600200"/>
          <a:ext cx="8839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0"/>
          </p:nvPr>
        </p:nvSpPr>
        <p:spPr/>
        <p:txBody>
          <a:bodyPr/>
          <a:lstStyle/>
          <a:p>
            <a:endParaRPr lang="en-US" dirty="0"/>
          </a:p>
        </p:txBody>
      </p:sp>
      <p:sp>
        <p:nvSpPr>
          <p:cNvPr id="4" name="Title 3"/>
          <p:cNvSpPr>
            <a:spLocks noGrp="1"/>
          </p:cNvSpPr>
          <p:nvPr>
            <p:ph type="title"/>
          </p:nvPr>
        </p:nvSpPr>
        <p:spPr/>
        <p:txBody>
          <a:bodyPr/>
          <a:lstStyle/>
          <a:p>
            <a:r>
              <a:rPr lang="en-US" dirty="0" smtClean="0"/>
              <a:t>Acute Cancer Pain Etiology</a:t>
            </a:r>
            <a:endParaRPr lang="en-US" dirty="0"/>
          </a:p>
        </p:txBody>
      </p:sp>
    </p:spTree>
    <p:extLst>
      <p:ext uri="{BB962C8B-B14F-4D97-AF65-F5344CB8AC3E}">
        <p14:creationId xmlns:p14="http://schemas.microsoft.com/office/powerpoint/2010/main" val="35693914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0200"/>
            <a:ext cx="3657600" cy="4800600"/>
          </a:xfrm>
        </p:spPr>
        <p:txBody>
          <a:bodyPr/>
          <a:lstStyle/>
          <a:p>
            <a:r>
              <a:rPr lang="en-US" dirty="0" smtClean="0"/>
              <a:t>Generally, sufficient information at this point to formulate </a:t>
            </a:r>
            <a:r>
              <a:rPr lang="en-US" dirty="0"/>
              <a:t>an understanding of </a:t>
            </a:r>
            <a:r>
              <a:rPr lang="en-US" dirty="0" smtClean="0"/>
              <a:t>pain etiology.</a:t>
            </a:r>
          </a:p>
          <a:p>
            <a:r>
              <a:rPr lang="en-US" dirty="0" smtClean="0"/>
              <a:t>Additional laboratory testing and imaging to diagnose:</a:t>
            </a:r>
            <a:endParaRPr lang="en-US" dirty="0"/>
          </a:p>
          <a:p>
            <a:pPr lvl="1"/>
            <a:r>
              <a:rPr lang="en-US" dirty="0" smtClean="0"/>
              <a:t>Cause of pain</a:t>
            </a:r>
          </a:p>
          <a:p>
            <a:pPr lvl="1"/>
            <a:r>
              <a:rPr lang="en-US" dirty="0" smtClean="0"/>
              <a:t>Pain </a:t>
            </a:r>
            <a:r>
              <a:rPr lang="en-US" dirty="0"/>
              <a:t>syndrome</a:t>
            </a:r>
          </a:p>
          <a:p>
            <a:pPr lvl="1"/>
            <a:r>
              <a:rPr lang="en-US" dirty="0" smtClean="0"/>
              <a:t>Inferred pathophysiology</a:t>
            </a:r>
          </a:p>
          <a:p>
            <a:endParaRPr lang="en-US" dirty="0"/>
          </a:p>
        </p:txBody>
      </p:sp>
      <p:sp>
        <p:nvSpPr>
          <p:cNvPr id="3" name="Footer Placeholder 2"/>
          <p:cNvSpPr>
            <a:spLocks noGrp="1"/>
          </p:cNvSpPr>
          <p:nvPr>
            <p:ph type="ftr" sz="quarter" idx="10"/>
          </p:nvPr>
        </p:nvSpPr>
        <p:spPr/>
        <p:txBody>
          <a:bodyPr/>
          <a:lstStyle/>
          <a:p>
            <a:r>
              <a:rPr lang="en-US" sz="1200" dirty="0" err="1" smtClean="0"/>
              <a:t>Portenoy</a:t>
            </a:r>
            <a:r>
              <a:rPr lang="en-US" sz="1200" dirty="0" smtClean="0"/>
              <a:t> 2011</a:t>
            </a:r>
            <a:endParaRPr lang="en-US" sz="1200" dirty="0"/>
          </a:p>
        </p:txBody>
      </p:sp>
      <p:sp>
        <p:nvSpPr>
          <p:cNvPr id="4" name="Title 3"/>
          <p:cNvSpPr>
            <a:spLocks noGrp="1"/>
          </p:cNvSpPr>
          <p:nvPr>
            <p:ph type="title"/>
          </p:nvPr>
        </p:nvSpPr>
        <p:spPr/>
        <p:txBody>
          <a:bodyPr/>
          <a:lstStyle/>
          <a:p>
            <a:r>
              <a:rPr lang="en-US" dirty="0" smtClean="0"/>
              <a:t>Dimensions 1 &amp; 2</a:t>
            </a:r>
            <a:endParaRPr lang="en-US" dirty="0"/>
          </a:p>
        </p:txBody>
      </p:sp>
      <p:pic>
        <p:nvPicPr>
          <p:cNvPr id="5" name="Picture 4"/>
          <p:cNvPicPr>
            <a:picLocks noChangeAspect="1"/>
          </p:cNvPicPr>
          <p:nvPr/>
        </p:nvPicPr>
        <p:blipFill>
          <a:blip r:embed="rId2"/>
          <a:stretch>
            <a:fillRect/>
          </a:stretch>
        </p:blipFill>
        <p:spPr>
          <a:xfrm>
            <a:off x="3886200" y="1504254"/>
            <a:ext cx="5257800" cy="5353745"/>
          </a:xfrm>
          <a:prstGeom prst="rect">
            <a:avLst/>
          </a:prstGeom>
        </p:spPr>
      </p:pic>
    </p:spTree>
    <p:extLst>
      <p:ext uri="{BB962C8B-B14F-4D97-AF65-F5344CB8AC3E}">
        <p14:creationId xmlns:p14="http://schemas.microsoft.com/office/powerpoint/2010/main" val="238545788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MPainline ppt template">
  <a:themeElements>
    <a:clrScheme name="Custom 85">
      <a:dk1>
        <a:sysClr val="windowText" lastClr="000000"/>
      </a:dk1>
      <a:lt1>
        <a:srgbClr val="FFFFFF"/>
      </a:lt1>
      <a:dk2>
        <a:srgbClr val="142123"/>
      </a:dk2>
      <a:lt2>
        <a:srgbClr val="07A5BC"/>
      </a:lt2>
      <a:accent1>
        <a:srgbClr val="FF6600"/>
      </a:accent1>
      <a:accent2>
        <a:srgbClr val="59E6F9"/>
      </a:accent2>
      <a:accent3>
        <a:srgbClr val="990033"/>
      </a:accent3>
      <a:accent4>
        <a:srgbClr val="034F59"/>
      </a:accent4>
      <a:accent5>
        <a:srgbClr val="B44900"/>
      </a:accent5>
      <a:accent6>
        <a:srgbClr val="21374E"/>
      </a:accent6>
      <a:hlink>
        <a:srgbClr val="612525"/>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EMPainline ppt template.potx</Template>
  <TotalTime>0</TotalTime>
  <Words>1836</Words>
  <Application>Microsoft Macintosh PowerPoint</Application>
  <PresentationFormat>On-screen Show (4:3)</PresentationFormat>
  <Paragraphs>275</Paragraphs>
  <Slides>24</Slides>
  <Notes>3</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EMPainline ppt template</vt:lpstr>
      <vt:lpstr>Custom Design</vt:lpstr>
      <vt:lpstr>Taxonomy for Acute Cancer Pain</vt:lpstr>
      <vt:lpstr>Emergency Department  Cancer-related Visits</vt:lpstr>
      <vt:lpstr>Cancer Pain Prevalence</vt:lpstr>
      <vt:lpstr>Cancer Pain Societal Context</vt:lpstr>
      <vt:lpstr>Assessment of Acute Cancer Pain</vt:lpstr>
      <vt:lpstr>Multidimensional Assessment of  Chronic (or Acute) Cancer Pain </vt:lpstr>
      <vt:lpstr>Cancer Pain Classification</vt:lpstr>
      <vt:lpstr>Acute Cancer Pain Etiology</vt:lpstr>
      <vt:lpstr>Dimensions 1 &amp; 2</vt:lpstr>
      <vt:lpstr>Approach</vt:lpstr>
      <vt:lpstr>Dimension 1</vt:lpstr>
      <vt:lpstr>Dimension 2</vt:lpstr>
      <vt:lpstr>Dimension 3</vt:lpstr>
      <vt:lpstr>Dimension 4</vt:lpstr>
      <vt:lpstr>Dimension 5</vt:lpstr>
      <vt:lpstr>Additional issues</vt:lpstr>
      <vt:lpstr>Candidate Models for  Acute Cancer Pain</vt:lpstr>
      <vt:lpstr>Candidate Model:  Head and Neck Cancer Pain</vt:lpstr>
      <vt:lpstr>Candidate Model:  Bony Metastasis Pain</vt:lpstr>
      <vt:lpstr>Candidate Model:  Chemotherapy Associated Pain</vt:lpstr>
      <vt:lpstr>Candidate Model: Mucositis Pain</vt:lpstr>
      <vt:lpstr>Candidate Model:  Post-Mastectomy Pain</vt:lpstr>
      <vt:lpstr>Additional Candidate Models </vt:lpstr>
      <vt:lpstr>Opportunities and Sustainability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2015-11-06T18:55:11Z</dcterms:created>
  <dcterms:modified xsi:type="dcterms:W3CDTF">2016-04-29T02:25:01Z</dcterms:modified>
  <cp:contentStatus/>
</cp:coreProperties>
</file>