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19" r:id="rId2"/>
    <p:sldId id="258" r:id="rId3"/>
    <p:sldId id="257" r:id="rId4"/>
    <p:sldId id="260" r:id="rId5"/>
    <p:sldId id="324" r:id="rId6"/>
    <p:sldId id="336" r:id="rId7"/>
    <p:sldId id="325" r:id="rId8"/>
    <p:sldId id="326" r:id="rId9"/>
    <p:sldId id="327" r:id="rId10"/>
    <p:sldId id="328" r:id="rId11"/>
    <p:sldId id="329" r:id="rId12"/>
    <p:sldId id="331" r:id="rId13"/>
    <p:sldId id="330" r:id="rId14"/>
    <p:sldId id="339" r:id="rId15"/>
    <p:sldId id="333" r:id="rId16"/>
    <p:sldId id="332" r:id="rId17"/>
    <p:sldId id="341" r:id="rId18"/>
    <p:sldId id="337" r:id="rId19"/>
    <p:sldId id="338" r:id="rId20"/>
    <p:sldId id="345" r:id="rId21"/>
    <p:sldId id="343" r:id="rId22"/>
    <p:sldId id="344" r:id="rId23"/>
    <p:sldId id="346" r:id="rId24"/>
    <p:sldId id="347" r:id="rId25"/>
    <p:sldId id="340" r:id="rId26"/>
    <p:sldId id="348" r:id="rId27"/>
    <p:sldId id="334" r:id="rId28"/>
    <p:sldId id="335" r:id="rId29"/>
    <p:sldId id="349" r:id="rId30"/>
    <p:sldId id="350" r:id="rId31"/>
    <p:sldId id="351" r:id="rId32"/>
    <p:sldId id="352" r:id="rId33"/>
    <p:sldId id="353" r:id="rId34"/>
    <p:sldId id="361" r:id="rId35"/>
    <p:sldId id="354" r:id="rId36"/>
    <p:sldId id="356" r:id="rId37"/>
    <p:sldId id="355" r:id="rId38"/>
    <p:sldId id="360" r:id="rId39"/>
    <p:sldId id="358" r:id="rId40"/>
    <p:sldId id="359" r:id="rId41"/>
    <p:sldId id="362" r:id="rId42"/>
    <p:sldId id="363" r:id="rId43"/>
    <p:sldId id="357" r:id="rId44"/>
    <p:sldId id="3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4E6"/>
    <a:srgbClr val="D2DEF0"/>
    <a:srgbClr val="44536A"/>
    <a:srgbClr val="5EAADE"/>
    <a:srgbClr val="F36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14"/>
    <p:restoredTop sz="50000"/>
  </p:normalViewPr>
  <p:slideViewPr>
    <p:cSldViewPr snapToGrid="0" snapToObjects="1">
      <p:cViewPr>
        <p:scale>
          <a:sx n="90" d="100"/>
          <a:sy n="90" d="100"/>
        </p:scale>
        <p:origin x="144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FE89A-CE9C-2D47-BE16-BA1A79C3D80D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46DDFB-D421-CB46-9873-1F05C195D14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6862C854-EDEE-E94D-8445-A7F3CC2CD339}" type="parTrans" cxnId="{033374B4-CBB3-964B-8B6F-ED38F3760EEC}">
      <dgm:prSet/>
      <dgm:spPr/>
      <dgm:t>
        <a:bodyPr/>
        <a:lstStyle/>
        <a:p>
          <a:endParaRPr lang="en-US"/>
        </a:p>
      </dgm:t>
    </dgm:pt>
    <dgm:pt modelId="{0E587EC6-0ED8-DD47-9B3B-5AB0ABD4AD13}" type="sibTrans" cxnId="{033374B4-CBB3-964B-8B6F-ED38F3760EEC}">
      <dgm:prSet/>
      <dgm:spPr/>
      <dgm:t>
        <a:bodyPr/>
        <a:lstStyle/>
        <a:p>
          <a:endParaRPr lang="en-US"/>
        </a:p>
      </dgm:t>
    </dgm:pt>
    <dgm:pt modelId="{D57842FE-AFBF-DE44-AEC0-BBE9662C3658}">
      <dgm:prSet phldrT="[Text]"/>
      <dgm:spPr/>
      <dgm:t>
        <a:bodyPr/>
        <a:lstStyle/>
        <a:p>
          <a:r>
            <a:rPr lang="en-US" dirty="0" smtClean="0"/>
            <a:t>Child</a:t>
          </a:r>
          <a:endParaRPr lang="en-US" dirty="0"/>
        </a:p>
      </dgm:t>
    </dgm:pt>
    <dgm:pt modelId="{E30BFE1E-036B-DF46-A147-1DD1520D16B5}" type="parTrans" cxnId="{C67578F5-1142-014D-8EB7-2CE3F17423AF}">
      <dgm:prSet/>
      <dgm:spPr/>
      <dgm:t>
        <a:bodyPr/>
        <a:lstStyle/>
        <a:p>
          <a:endParaRPr lang="en-US"/>
        </a:p>
      </dgm:t>
    </dgm:pt>
    <dgm:pt modelId="{A5F2749F-F08E-0F4E-BD5C-695688FB1C2C}" type="sibTrans" cxnId="{C67578F5-1142-014D-8EB7-2CE3F17423AF}">
      <dgm:prSet/>
      <dgm:spPr/>
      <dgm:t>
        <a:bodyPr/>
        <a:lstStyle/>
        <a:p>
          <a:endParaRPr lang="en-US"/>
        </a:p>
      </dgm:t>
    </dgm:pt>
    <dgm:pt modelId="{B80F862E-EE8D-4A4E-ACD6-A2D00F33BD72}">
      <dgm:prSet phldrT="[Text]"/>
      <dgm:spPr/>
      <dgm:t>
        <a:bodyPr/>
        <a:lstStyle/>
        <a:p>
          <a:r>
            <a:rPr lang="en-US" dirty="0" smtClean="0"/>
            <a:t>Child</a:t>
          </a:r>
          <a:endParaRPr lang="en-US" dirty="0"/>
        </a:p>
      </dgm:t>
    </dgm:pt>
    <dgm:pt modelId="{E9C4D9B4-15D7-0545-9EE1-EBFA7336DA08}" type="parTrans" cxnId="{984833A9-5145-FE46-8468-BCB33E529657}">
      <dgm:prSet/>
      <dgm:spPr/>
      <dgm:t>
        <a:bodyPr/>
        <a:lstStyle/>
        <a:p>
          <a:endParaRPr lang="en-US"/>
        </a:p>
      </dgm:t>
    </dgm:pt>
    <dgm:pt modelId="{3B718DFE-447E-E247-8DBB-86B40D59109D}" type="sibTrans" cxnId="{984833A9-5145-FE46-8468-BCB33E529657}">
      <dgm:prSet/>
      <dgm:spPr/>
      <dgm:t>
        <a:bodyPr/>
        <a:lstStyle/>
        <a:p>
          <a:endParaRPr lang="en-US"/>
        </a:p>
      </dgm:t>
    </dgm:pt>
    <dgm:pt modelId="{AFB37B3B-2BA3-D74B-8D16-E6A35A6547CE}">
      <dgm:prSet phldrT="[Text]"/>
      <dgm:spPr/>
      <dgm:t>
        <a:bodyPr/>
        <a:lstStyle/>
        <a:p>
          <a:r>
            <a:rPr lang="en-US" dirty="0" smtClean="0"/>
            <a:t>Child</a:t>
          </a:r>
          <a:endParaRPr lang="en-US" dirty="0"/>
        </a:p>
      </dgm:t>
    </dgm:pt>
    <dgm:pt modelId="{D594C9C4-C0C5-ED4A-B66A-5E831AE6DA43}" type="parTrans" cxnId="{A55B7C9D-B4EF-304C-994F-1B2B6442F2FB}">
      <dgm:prSet/>
      <dgm:spPr/>
      <dgm:t>
        <a:bodyPr/>
        <a:lstStyle/>
        <a:p>
          <a:endParaRPr lang="en-US"/>
        </a:p>
      </dgm:t>
    </dgm:pt>
    <dgm:pt modelId="{6D937C0D-51AD-E043-B012-3FA7D94E68AD}" type="sibTrans" cxnId="{A55B7C9D-B4EF-304C-994F-1B2B6442F2FB}">
      <dgm:prSet/>
      <dgm:spPr/>
      <dgm:t>
        <a:bodyPr/>
        <a:lstStyle/>
        <a:p>
          <a:endParaRPr lang="en-US"/>
        </a:p>
      </dgm:t>
    </dgm:pt>
    <dgm:pt modelId="{89E44398-DB97-1048-8E2B-F23A1EA717C2}" type="pres">
      <dgm:prSet presAssocID="{EBBFE89A-CE9C-2D47-BE16-BA1A79C3D8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A0EABC-B101-644F-B661-0F3963A91461}" type="pres">
      <dgm:prSet presAssocID="{CC46DDFB-D421-CB46-9873-1F05C195D14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651879-3FF6-514A-896B-13134C1D3CB8}" type="pres">
      <dgm:prSet presAssocID="{CC46DDFB-D421-CB46-9873-1F05C195D149}" presName="rootComposite1" presStyleCnt="0"/>
      <dgm:spPr/>
      <dgm:t>
        <a:bodyPr/>
        <a:lstStyle/>
        <a:p>
          <a:endParaRPr lang="en-US"/>
        </a:p>
      </dgm:t>
    </dgm:pt>
    <dgm:pt modelId="{362D665B-189F-ED43-841E-BFE4D55461BD}" type="pres">
      <dgm:prSet presAssocID="{CC46DDFB-D421-CB46-9873-1F05C195D1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2B99B-BAA1-514C-8F75-DA1C66A4B72E}" type="pres">
      <dgm:prSet presAssocID="{CC46DDFB-D421-CB46-9873-1F05C195D14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47CF39A-339E-1947-AC3A-44A993245662}" type="pres">
      <dgm:prSet presAssocID="{CC46DDFB-D421-CB46-9873-1F05C195D149}" presName="hierChild2" presStyleCnt="0"/>
      <dgm:spPr/>
      <dgm:t>
        <a:bodyPr/>
        <a:lstStyle/>
        <a:p>
          <a:endParaRPr lang="en-US"/>
        </a:p>
      </dgm:t>
    </dgm:pt>
    <dgm:pt modelId="{4ABA39DF-96B4-C840-BED5-EC05F6CE524B}" type="pres">
      <dgm:prSet presAssocID="{E30BFE1E-036B-DF46-A147-1DD1520D16B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34157E2-70C1-A140-AAB4-908E5F41553B}" type="pres">
      <dgm:prSet presAssocID="{D57842FE-AFBF-DE44-AEC0-BBE9662C36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CA856C-A9FF-704C-BDA8-4FF354C6D5E0}" type="pres">
      <dgm:prSet presAssocID="{D57842FE-AFBF-DE44-AEC0-BBE9662C3658}" presName="rootComposite" presStyleCnt="0"/>
      <dgm:spPr/>
      <dgm:t>
        <a:bodyPr/>
        <a:lstStyle/>
        <a:p>
          <a:endParaRPr lang="en-US"/>
        </a:p>
      </dgm:t>
    </dgm:pt>
    <dgm:pt modelId="{7C5F570B-7725-4C4C-BF80-41A15DBD53D2}" type="pres">
      <dgm:prSet presAssocID="{D57842FE-AFBF-DE44-AEC0-BBE9662C365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FB5374-F327-4F4F-9F74-06CC859CA029}" type="pres">
      <dgm:prSet presAssocID="{D57842FE-AFBF-DE44-AEC0-BBE9662C36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BAA8FF70-B275-B84D-ABB7-BD388C23A6F9}" type="pres">
      <dgm:prSet presAssocID="{D57842FE-AFBF-DE44-AEC0-BBE9662C3658}" presName="hierChild4" presStyleCnt="0"/>
      <dgm:spPr/>
      <dgm:t>
        <a:bodyPr/>
        <a:lstStyle/>
        <a:p>
          <a:endParaRPr lang="en-US"/>
        </a:p>
      </dgm:t>
    </dgm:pt>
    <dgm:pt modelId="{03D6AB37-3BFC-4C49-A80A-6114EBC98837}" type="pres">
      <dgm:prSet presAssocID="{D57842FE-AFBF-DE44-AEC0-BBE9662C3658}" presName="hierChild5" presStyleCnt="0"/>
      <dgm:spPr/>
      <dgm:t>
        <a:bodyPr/>
        <a:lstStyle/>
        <a:p>
          <a:endParaRPr lang="en-US"/>
        </a:p>
      </dgm:t>
    </dgm:pt>
    <dgm:pt modelId="{BA3344E7-CE3C-E74D-BE32-2ACDEFB64A2E}" type="pres">
      <dgm:prSet presAssocID="{E9C4D9B4-15D7-0545-9EE1-EBFA7336DA0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BED4207-E37C-4F4E-9467-F597622391F7}" type="pres">
      <dgm:prSet presAssocID="{B80F862E-EE8D-4A4E-ACD6-A2D00F33BD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935C1D-6059-5C40-81C9-639BED569747}" type="pres">
      <dgm:prSet presAssocID="{B80F862E-EE8D-4A4E-ACD6-A2D00F33BD72}" presName="rootComposite" presStyleCnt="0"/>
      <dgm:spPr/>
      <dgm:t>
        <a:bodyPr/>
        <a:lstStyle/>
        <a:p>
          <a:endParaRPr lang="en-US"/>
        </a:p>
      </dgm:t>
    </dgm:pt>
    <dgm:pt modelId="{CF51AC17-C519-6845-90BB-FB42D1141D03}" type="pres">
      <dgm:prSet presAssocID="{B80F862E-EE8D-4A4E-ACD6-A2D00F33BD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484A6-E120-4F44-836F-00AC812499A9}" type="pres">
      <dgm:prSet presAssocID="{B80F862E-EE8D-4A4E-ACD6-A2D00F33BD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613738CB-9BEC-3B4D-AC6A-4AE7637347EA}" type="pres">
      <dgm:prSet presAssocID="{B80F862E-EE8D-4A4E-ACD6-A2D00F33BD72}" presName="hierChild4" presStyleCnt="0"/>
      <dgm:spPr/>
      <dgm:t>
        <a:bodyPr/>
        <a:lstStyle/>
        <a:p>
          <a:endParaRPr lang="en-US"/>
        </a:p>
      </dgm:t>
    </dgm:pt>
    <dgm:pt modelId="{C72028A0-2F70-4648-AAA6-A7953CE6C8BC}" type="pres">
      <dgm:prSet presAssocID="{B80F862E-EE8D-4A4E-ACD6-A2D00F33BD72}" presName="hierChild5" presStyleCnt="0"/>
      <dgm:spPr/>
      <dgm:t>
        <a:bodyPr/>
        <a:lstStyle/>
        <a:p>
          <a:endParaRPr lang="en-US"/>
        </a:p>
      </dgm:t>
    </dgm:pt>
    <dgm:pt modelId="{AF4165A8-A968-334E-9049-C33ECC53F8A8}" type="pres">
      <dgm:prSet presAssocID="{D594C9C4-C0C5-ED4A-B66A-5E831AE6DA4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31CD27C-4DA0-A549-B98F-CFD9A35A8435}" type="pres">
      <dgm:prSet presAssocID="{AFB37B3B-2BA3-D74B-8D16-E6A35A6547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25DD628-B5A5-BE41-B190-C159AD041DE3}" type="pres">
      <dgm:prSet presAssocID="{AFB37B3B-2BA3-D74B-8D16-E6A35A6547CE}" presName="rootComposite" presStyleCnt="0"/>
      <dgm:spPr/>
      <dgm:t>
        <a:bodyPr/>
        <a:lstStyle/>
        <a:p>
          <a:endParaRPr lang="en-US"/>
        </a:p>
      </dgm:t>
    </dgm:pt>
    <dgm:pt modelId="{CF939959-8E6A-814D-82CB-656CC718213D}" type="pres">
      <dgm:prSet presAssocID="{AFB37B3B-2BA3-D74B-8D16-E6A35A6547C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21273-1BE3-A040-9E92-568E9A2AE381}" type="pres">
      <dgm:prSet presAssocID="{AFB37B3B-2BA3-D74B-8D16-E6A35A6547CE}" presName="rootConnector" presStyleLbl="node2" presStyleIdx="2" presStyleCnt="3"/>
      <dgm:spPr/>
      <dgm:t>
        <a:bodyPr/>
        <a:lstStyle/>
        <a:p>
          <a:endParaRPr lang="en-US"/>
        </a:p>
      </dgm:t>
    </dgm:pt>
    <dgm:pt modelId="{149C6617-68F8-7748-A286-3FF4A18E0A5E}" type="pres">
      <dgm:prSet presAssocID="{AFB37B3B-2BA3-D74B-8D16-E6A35A6547CE}" presName="hierChild4" presStyleCnt="0"/>
      <dgm:spPr/>
      <dgm:t>
        <a:bodyPr/>
        <a:lstStyle/>
        <a:p>
          <a:endParaRPr lang="en-US"/>
        </a:p>
      </dgm:t>
    </dgm:pt>
    <dgm:pt modelId="{43B09964-E49C-4A43-ACD3-DAF1A62BFAF5}" type="pres">
      <dgm:prSet presAssocID="{AFB37B3B-2BA3-D74B-8D16-E6A35A6547CE}" presName="hierChild5" presStyleCnt="0"/>
      <dgm:spPr/>
      <dgm:t>
        <a:bodyPr/>
        <a:lstStyle/>
        <a:p>
          <a:endParaRPr lang="en-US"/>
        </a:p>
      </dgm:t>
    </dgm:pt>
    <dgm:pt modelId="{F579114A-9378-5A45-A311-00821CD6147E}" type="pres">
      <dgm:prSet presAssocID="{CC46DDFB-D421-CB46-9873-1F05C195D149}" presName="hierChild3" presStyleCnt="0"/>
      <dgm:spPr/>
      <dgm:t>
        <a:bodyPr/>
        <a:lstStyle/>
        <a:p>
          <a:endParaRPr lang="en-US"/>
        </a:p>
      </dgm:t>
    </dgm:pt>
  </dgm:ptLst>
  <dgm:cxnLst>
    <dgm:cxn modelId="{FA5AF7D6-1660-684E-BF2A-692BCE9333A7}" type="presOf" srcId="{B80F862E-EE8D-4A4E-ACD6-A2D00F33BD72}" destId="{631484A6-E120-4F44-836F-00AC812499A9}" srcOrd="1" destOrd="0" presId="urn:microsoft.com/office/officeart/2005/8/layout/orgChart1"/>
    <dgm:cxn modelId="{6DC73A59-7583-F446-AF9D-DA670266FBEB}" type="presOf" srcId="{B80F862E-EE8D-4A4E-ACD6-A2D00F33BD72}" destId="{CF51AC17-C519-6845-90BB-FB42D1141D03}" srcOrd="0" destOrd="0" presId="urn:microsoft.com/office/officeart/2005/8/layout/orgChart1"/>
    <dgm:cxn modelId="{9A1ED383-69E9-1545-B9F2-71E050150EA4}" type="presOf" srcId="{D57842FE-AFBF-DE44-AEC0-BBE9662C3658}" destId="{7C5F570B-7725-4C4C-BF80-41A15DBD53D2}" srcOrd="0" destOrd="0" presId="urn:microsoft.com/office/officeart/2005/8/layout/orgChart1"/>
    <dgm:cxn modelId="{54C60CC4-5531-4549-A5F7-730382DCB046}" type="presOf" srcId="{D57842FE-AFBF-DE44-AEC0-BBE9662C3658}" destId="{3AFB5374-F327-4F4F-9F74-06CC859CA029}" srcOrd="1" destOrd="0" presId="urn:microsoft.com/office/officeart/2005/8/layout/orgChart1"/>
    <dgm:cxn modelId="{ABBBFCC4-20BD-DB45-85E6-C073E6F41461}" type="presOf" srcId="{E30BFE1E-036B-DF46-A147-1DD1520D16B5}" destId="{4ABA39DF-96B4-C840-BED5-EC05F6CE524B}" srcOrd="0" destOrd="0" presId="urn:microsoft.com/office/officeart/2005/8/layout/orgChart1"/>
    <dgm:cxn modelId="{A55B7C9D-B4EF-304C-994F-1B2B6442F2FB}" srcId="{CC46DDFB-D421-CB46-9873-1F05C195D149}" destId="{AFB37B3B-2BA3-D74B-8D16-E6A35A6547CE}" srcOrd="2" destOrd="0" parTransId="{D594C9C4-C0C5-ED4A-B66A-5E831AE6DA43}" sibTransId="{6D937C0D-51AD-E043-B012-3FA7D94E68AD}"/>
    <dgm:cxn modelId="{9E0E51EA-32EB-EA47-AE60-D4AEF0AA3999}" type="presOf" srcId="{E9C4D9B4-15D7-0545-9EE1-EBFA7336DA08}" destId="{BA3344E7-CE3C-E74D-BE32-2ACDEFB64A2E}" srcOrd="0" destOrd="0" presId="urn:microsoft.com/office/officeart/2005/8/layout/orgChart1"/>
    <dgm:cxn modelId="{C994363D-A279-0443-88A0-0393865F3CB2}" type="presOf" srcId="{EBBFE89A-CE9C-2D47-BE16-BA1A79C3D80D}" destId="{89E44398-DB97-1048-8E2B-F23A1EA717C2}" srcOrd="0" destOrd="0" presId="urn:microsoft.com/office/officeart/2005/8/layout/orgChart1"/>
    <dgm:cxn modelId="{984833A9-5145-FE46-8468-BCB33E529657}" srcId="{CC46DDFB-D421-CB46-9873-1F05C195D149}" destId="{B80F862E-EE8D-4A4E-ACD6-A2D00F33BD72}" srcOrd="1" destOrd="0" parTransId="{E9C4D9B4-15D7-0545-9EE1-EBFA7336DA08}" sibTransId="{3B718DFE-447E-E247-8DBB-86B40D59109D}"/>
    <dgm:cxn modelId="{C67578F5-1142-014D-8EB7-2CE3F17423AF}" srcId="{CC46DDFB-D421-CB46-9873-1F05C195D149}" destId="{D57842FE-AFBF-DE44-AEC0-BBE9662C3658}" srcOrd="0" destOrd="0" parTransId="{E30BFE1E-036B-DF46-A147-1DD1520D16B5}" sibTransId="{A5F2749F-F08E-0F4E-BD5C-695688FB1C2C}"/>
    <dgm:cxn modelId="{4239D03A-61DF-D14A-B98E-C4CD66C814E6}" type="presOf" srcId="{D594C9C4-C0C5-ED4A-B66A-5E831AE6DA43}" destId="{AF4165A8-A968-334E-9049-C33ECC53F8A8}" srcOrd="0" destOrd="0" presId="urn:microsoft.com/office/officeart/2005/8/layout/orgChart1"/>
    <dgm:cxn modelId="{033374B4-CBB3-964B-8B6F-ED38F3760EEC}" srcId="{EBBFE89A-CE9C-2D47-BE16-BA1A79C3D80D}" destId="{CC46DDFB-D421-CB46-9873-1F05C195D149}" srcOrd="0" destOrd="0" parTransId="{6862C854-EDEE-E94D-8445-A7F3CC2CD339}" sibTransId="{0E587EC6-0ED8-DD47-9B3B-5AB0ABD4AD13}"/>
    <dgm:cxn modelId="{6E501848-0BAA-E748-95B5-697DAA8CB9C7}" type="presOf" srcId="{CC46DDFB-D421-CB46-9873-1F05C195D149}" destId="{ACF2B99B-BAA1-514C-8F75-DA1C66A4B72E}" srcOrd="1" destOrd="0" presId="urn:microsoft.com/office/officeart/2005/8/layout/orgChart1"/>
    <dgm:cxn modelId="{F4DAB96B-843A-4D48-A699-15BC5D4C4667}" type="presOf" srcId="{CC46DDFB-D421-CB46-9873-1F05C195D149}" destId="{362D665B-189F-ED43-841E-BFE4D55461BD}" srcOrd="0" destOrd="0" presId="urn:microsoft.com/office/officeart/2005/8/layout/orgChart1"/>
    <dgm:cxn modelId="{9D12FE17-52D7-774F-A526-EBC50262729A}" type="presOf" srcId="{AFB37B3B-2BA3-D74B-8D16-E6A35A6547CE}" destId="{CF939959-8E6A-814D-82CB-656CC718213D}" srcOrd="0" destOrd="0" presId="urn:microsoft.com/office/officeart/2005/8/layout/orgChart1"/>
    <dgm:cxn modelId="{982B3F0B-B33B-EE42-99A9-B866F604CE8F}" type="presOf" srcId="{AFB37B3B-2BA3-D74B-8D16-E6A35A6547CE}" destId="{71E21273-1BE3-A040-9E92-568E9A2AE381}" srcOrd="1" destOrd="0" presId="urn:microsoft.com/office/officeart/2005/8/layout/orgChart1"/>
    <dgm:cxn modelId="{A0142B2B-A549-5B44-8DAC-6BFF9F22C104}" type="presParOf" srcId="{89E44398-DB97-1048-8E2B-F23A1EA717C2}" destId="{2EA0EABC-B101-644F-B661-0F3963A91461}" srcOrd="0" destOrd="0" presId="urn:microsoft.com/office/officeart/2005/8/layout/orgChart1"/>
    <dgm:cxn modelId="{FCFAC7D2-8FC0-2B44-8C5D-5302740FF678}" type="presParOf" srcId="{2EA0EABC-B101-644F-B661-0F3963A91461}" destId="{6E651879-3FF6-514A-896B-13134C1D3CB8}" srcOrd="0" destOrd="0" presId="urn:microsoft.com/office/officeart/2005/8/layout/orgChart1"/>
    <dgm:cxn modelId="{87F965E5-A2BE-E943-AC99-8DF4F1C30734}" type="presParOf" srcId="{6E651879-3FF6-514A-896B-13134C1D3CB8}" destId="{362D665B-189F-ED43-841E-BFE4D55461BD}" srcOrd="0" destOrd="0" presId="urn:microsoft.com/office/officeart/2005/8/layout/orgChart1"/>
    <dgm:cxn modelId="{7C1151FA-52E1-4448-B879-D1F18F589106}" type="presParOf" srcId="{6E651879-3FF6-514A-896B-13134C1D3CB8}" destId="{ACF2B99B-BAA1-514C-8F75-DA1C66A4B72E}" srcOrd="1" destOrd="0" presId="urn:microsoft.com/office/officeart/2005/8/layout/orgChart1"/>
    <dgm:cxn modelId="{33C52017-7B5F-074D-8A6F-5007256AD56C}" type="presParOf" srcId="{2EA0EABC-B101-644F-B661-0F3963A91461}" destId="{F47CF39A-339E-1947-AC3A-44A993245662}" srcOrd="1" destOrd="0" presId="urn:microsoft.com/office/officeart/2005/8/layout/orgChart1"/>
    <dgm:cxn modelId="{2A60A24F-1679-3C46-93F2-1766B7A67AB0}" type="presParOf" srcId="{F47CF39A-339E-1947-AC3A-44A993245662}" destId="{4ABA39DF-96B4-C840-BED5-EC05F6CE524B}" srcOrd="0" destOrd="0" presId="urn:microsoft.com/office/officeart/2005/8/layout/orgChart1"/>
    <dgm:cxn modelId="{610D3774-1768-7B4C-82FE-DEA5A2CC149F}" type="presParOf" srcId="{F47CF39A-339E-1947-AC3A-44A993245662}" destId="{A34157E2-70C1-A140-AAB4-908E5F41553B}" srcOrd="1" destOrd="0" presId="urn:microsoft.com/office/officeart/2005/8/layout/orgChart1"/>
    <dgm:cxn modelId="{AD66B7ED-0E75-A84B-AF79-16BD9E0C183F}" type="presParOf" srcId="{A34157E2-70C1-A140-AAB4-908E5F41553B}" destId="{E5CA856C-A9FF-704C-BDA8-4FF354C6D5E0}" srcOrd="0" destOrd="0" presId="urn:microsoft.com/office/officeart/2005/8/layout/orgChart1"/>
    <dgm:cxn modelId="{BD9A43A6-B4D2-C24F-B004-331CF55D920F}" type="presParOf" srcId="{E5CA856C-A9FF-704C-BDA8-4FF354C6D5E0}" destId="{7C5F570B-7725-4C4C-BF80-41A15DBD53D2}" srcOrd="0" destOrd="0" presId="urn:microsoft.com/office/officeart/2005/8/layout/orgChart1"/>
    <dgm:cxn modelId="{EBD762F2-F5AE-5748-BF36-E8A7533DB478}" type="presParOf" srcId="{E5CA856C-A9FF-704C-BDA8-4FF354C6D5E0}" destId="{3AFB5374-F327-4F4F-9F74-06CC859CA029}" srcOrd="1" destOrd="0" presId="urn:microsoft.com/office/officeart/2005/8/layout/orgChart1"/>
    <dgm:cxn modelId="{9B59A70A-4A27-254C-9E0B-2EA36F050E0D}" type="presParOf" srcId="{A34157E2-70C1-A140-AAB4-908E5F41553B}" destId="{BAA8FF70-B275-B84D-ABB7-BD388C23A6F9}" srcOrd="1" destOrd="0" presId="urn:microsoft.com/office/officeart/2005/8/layout/orgChart1"/>
    <dgm:cxn modelId="{F90FC18D-7455-784A-9AC9-6F06B6F70C6F}" type="presParOf" srcId="{A34157E2-70C1-A140-AAB4-908E5F41553B}" destId="{03D6AB37-3BFC-4C49-A80A-6114EBC98837}" srcOrd="2" destOrd="0" presId="urn:microsoft.com/office/officeart/2005/8/layout/orgChart1"/>
    <dgm:cxn modelId="{BBFB0E02-0E47-574F-975D-C6BB01845C5E}" type="presParOf" srcId="{F47CF39A-339E-1947-AC3A-44A993245662}" destId="{BA3344E7-CE3C-E74D-BE32-2ACDEFB64A2E}" srcOrd="2" destOrd="0" presId="urn:microsoft.com/office/officeart/2005/8/layout/orgChart1"/>
    <dgm:cxn modelId="{F324BF55-2EA6-F049-BBC5-ED89FE0D7BED}" type="presParOf" srcId="{F47CF39A-339E-1947-AC3A-44A993245662}" destId="{BBED4207-E37C-4F4E-9467-F597622391F7}" srcOrd="3" destOrd="0" presId="urn:microsoft.com/office/officeart/2005/8/layout/orgChart1"/>
    <dgm:cxn modelId="{A863A73B-001C-8F46-B84F-A9D164D9E90F}" type="presParOf" srcId="{BBED4207-E37C-4F4E-9467-F597622391F7}" destId="{89935C1D-6059-5C40-81C9-639BED569747}" srcOrd="0" destOrd="0" presId="urn:microsoft.com/office/officeart/2005/8/layout/orgChart1"/>
    <dgm:cxn modelId="{DC2DA74B-9D0E-BA43-A042-ED97727B6B2C}" type="presParOf" srcId="{89935C1D-6059-5C40-81C9-639BED569747}" destId="{CF51AC17-C519-6845-90BB-FB42D1141D03}" srcOrd="0" destOrd="0" presId="urn:microsoft.com/office/officeart/2005/8/layout/orgChart1"/>
    <dgm:cxn modelId="{6CFB38EB-AD4B-8145-B22E-3BAE6A163B5C}" type="presParOf" srcId="{89935C1D-6059-5C40-81C9-639BED569747}" destId="{631484A6-E120-4F44-836F-00AC812499A9}" srcOrd="1" destOrd="0" presId="urn:microsoft.com/office/officeart/2005/8/layout/orgChart1"/>
    <dgm:cxn modelId="{52826001-F33B-AA4A-9153-EAD9F933601D}" type="presParOf" srcId="{BBED4207-E37C-4F4E-9467-F597622391F7}" destId="{613738CB-9BEC-3B4D-AC6A-4AE7637347EA}" srcOrd="1" destOrd="0" presId="urn:microsoft.com/office/officeart/2005/8/layout/orgChart1"/>
    <dgm:cxn modelId="{AC05CB21-488F-1B4F-849E-5D05362B81FC}" type="presParOf" srcId="{BBED4207-E37C-4F4E-9467-F597622391F7}" destId="{C72028A0-2F70-4648-AAA6-A7953CE6C8BC}" srcOrd="2" destOrd="0" presId="urn:microsoft.com/office/officeart/2005/8/layout/orgChart1"/>
    <dgm:cxn modelId="{509015C1-A6D5-7A44-982B-F73D1D51FCAE}" type="presParOf" srcId="{F47CF39A-339E-1947-AC3A-44A993245662}" destId="{AF4165A8-A968-334E-9049-C33ECC53F8A8}" srcOrd="4" destOrd="0" presId="urn:microsoft.com/office/officeart/2005/8/layout/orgChart1"/>
    <dgm:cxn modelId="{73F902D0-AD88-1045-BFEA-AEF89759A0ED}" type="presParOf" srcId="{F47CF39A-339E-1947-AC3A-44A993245662}" destId="{331CD27C-4DA0-A549-B98F-CFD9A35A8435}" srcOrd="5" destOrd="0" presId="urn:microsoft.com/office/officeart/2005/8/layout/orgChart1"/>
    <dgm:cxn modelId="{F7BD2CB8-FAB7-B54A-8A63-FB947697D0AB}" type="presParOf" srcId="{331CD27C-4DA0-A549-B98F-CFD9A35A8435}" destId="{B25DD628-B5A5-BE41-B190-C159AD041DE3}" srcOrd="0" destOrd="0" presId="urn:microsoft.com/office/officeart/2005/8/layout/orgChart1"/>
    <dgm:cxn modelId="{70B8FEED-C0BF-A44D-A6DB-7B85F5BA23D9}" type="presParOf" srcId="{B25DD628-B5A5-BE41-B190-C159AD041DE3}" destId="{CF939959-8E6A-814D-82CB-656CC718213D}" srcOrd="0" destOrd="0" presId="urn:microsoft.com/office/officeart/2005/8/layout/orgChart1"/>
    <dgm:cxn modelId="{23CA860A-2153-1A47-B3E9-AA83F3234044}" type="presParOf" srcId="{B25DD628-B5A5-BE41-B190-C159AD041DE3}" destId="{71E21273-1BE3-A040-9E92-568E9A2AE381}" srcOrd="1" destOrd="0" presId="urn:microsoft.com/office/officeart/2005/8/layout/orgChart1"/>
    <dgm:cxn modelId="{CC4691B3-B3D2-3C42-8D6F-8ECC96BF004A}" type="presParOf" srcId="{331CD27C-4DA0-A549-B98F-CFD9A35A8435}" destId="{149C6617-68F8-7748-A286-3FF4A18E0A5E}" srcOrd="1" destOrd="0" presId="urn:microsoft.com/office/officeart/2005/8/layout/orgChart1"/>
    <dgm:cxn modelId="{81E0657A-D026-EF4A-B6B0-F90408D26ADF}" type="presParOf" srcId="{331CD27C-4DA0-A549-B98F-CFD9A35A8435}" destId="{43B09964-E49C-4A43-ACD3-DAF1A62BFAF5}" srcOrd="2" destOrd="0" presId="urn:microsoft.com/office/officeart/2005/8/layout/orgChart1"/>
    <dgm:cxn modelId="{7B875EAD-100E-754D-A1AB-87DFECF6BBB6}" type="presParOf" srcId="{2EA0EABC-B101-644F-B661-0F3963A91461}" destId="{F579114A-9378-5A45-A311-00821CD614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0CC61-BDD2-ED45-8CD9-7201BC86D0F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280F988C-22A5-724D-AA15-D7B691AAE498}">
      <dgm:prSet phldrT="[Text]"/>
      <dgm:spPr/>
      <dgm:t>
        <a:bodyPr/>
        <a:lstStyle/>
        <a:p>
          <a:r>
            <a:rPr lang="en-US" i="1" dirty="0" smtClean="0"/>
            <a:t>Define</a:t>
          </a:r>
          <a:r>
            <a:rPr lang="en-US" dirty="0" smtClean="0"/>
            <a:t> </a:t>
          </a:r>
          <a:r>
            <a:rPr lang="en-US" b="1" dirty="0" smtClean="0"/>
            <a:t>Acute Pain Ontology </a:t>
          </a:r>
          <a:r>
            <a:rPr lang="en-US" dirty="0" smtClean="0"/>
            <a:t>(APO)</a:t>
          </a:r>
          <a:endParaRPr lang="en-US" dirty="0"/>
        </a:p>
      </dgm:t>
    </dgm:pt>
    <dgm:pt modelId="{672DE391-8AD7-7349-8E8B-29E6C2058463}" type="parTrans" cxnId="{EE1EBE3C-63C5-4C45-818F-A6BC0F76A5CA}">
      <dgm:prSet/>
      <dgm:spPr/>
      <dgm:t>
        <a:bodyPr/>
        <a:lstStyle/>
        <a:p>
          <a:endParaRPr lang="en-US"/>
        </a:p>
      </dgm:t>
    </dgm:pt>
    <dgm:pt modelId="{0EFE71BA-D541-594A-9347-F82F243AC907}" type="sibTrans" cxnId="{EE1EBE3C-63C5-4C45-818F-A6BC0F76A5CA}">
      <dgm:prSet/>
      <dgm:spPr/>
      <dgm:t>
        <a:bodyPr/>
        <a:lstStyle/>
        <a:p>
          <a:endParaRPr lang="en-US"/>
        </a:p>
      </dgm:t>
    </dgm:pt>
    <dgm:pt modelId="{F1C1E407-FAE3-DD4F-9BF9-BF04E84A33A4}">
      <dgm:prSet phldrT="[Text]"/>
      <dgm:spPr/>
      <dgm:t>
        <a:bodyPr/>
        <a:lstStyle/>
        <a:p>
          <a:r>
            <a:rPr lang="en-US" i="1" dirty="0" smtClean="0"/>
            <a:t>Disseminate</a:t>
          </a:r>
          <a:r>
            <a:rPr lang="en-US" dirty="0" smtClean="0"/>
            <a:t> </a:t>
          </a:r>
          <a:r>
            <a:rPr lang="en-US" b="1" dirty="0" smtClean="0"/>
            <a:t>APO</a:t>
          </a:r>
          <a:endParaRPr lang="en-US" b="1" dirty="0"/>
        </a:p>
      </dgm:t>
    </dgm:pt>
    <dgm:pt modelId="{5E6A1592-68DC-CD4B-9F1A-2DA89857F848}" type="parTrans" cxnId="{2611755F-36BA-8D4F-8910-45F350656BB5}">
      <dgm:prSet/>
      <dgm:spPr/>
      <dgm:t>
        <a:bodyPr/>
        <a:lstStyle/>
        <a:p>
          <a:endParaRPr lang="en-US"/>
        </a:p>
      </dgm:t>
    </dgm:pt>
    <dgm:pt modelId="{387A34C6-3467-614E-B502-CB1BA8A7D618}" type="sibTrans" cxnId="{2611755F-36BA-8D4F-8910-45F350656BB5}">
      <dgm:prSet/>
      <dgm:spPr/>
      <dgm:t>
        <a:bodyPr/>
        <a:lstStyle/>
        <a:p>
          <a:endParaRPr lang="en-US"/>
        </a:p>
      </dgm:t>
    </dgm:pt>
    <dgm:pt modelId="{09D5AB4F-7536-BF44-B96C-DDABBCF2BEB9}">
      <dgm:prSet phldrT="[Text]"/>
      <dgm:spPr/>
      <dgm:t>
        <a:bodyPr/>
        <a:lstStyle/>
        <a:p>
          <a:r>
            <a:rPr lang="en-US" i="1" dirty="0" smtClean="0"/>
            <a:t>Operationalize</a:t>
          </a:r>
          <a:br>
            <a:rPr lang="en-US" i="1" dirty="0" smtClean="0"/>
          </a:br>
          <a:r>
            <a:rPr lang="en-US" b="1" dirty="0" smtClean="0"/>
            <a:t>APO</a:t>
          </a:r>
          <a:endParaRPr lang="en-US" b="1" dirty="0"/>
        </a:p>
      </dgm:t>
    </dgm:pt>
    <dgm:pt modelId="{E62CFACF-4340-324C-92E3-61EC6781E6D8}" type="parTrans" cxnId="{0F903601-8AD0-1641-B5FB-58E050F06D54}">
      <dgm:prSet/>
      <dgm:spPr/>
      <dgm:t>
        <a:bodyPr/>
        <a:lstStyle/>
        <a:p>
          <a:endParaRPr lang="en-US"/>
        </a:p>
      </dgm:t>
    </dgm:pt>
    <dgm:pt modelId="{56A0ED56-C92A-0845-A94C-DDEE2852C3F9}" type="sibTrans" cxnId="{0F903601-8AD0-1641-B5FB-58E050F06D54}">
      <dgm:prSet/>
      <dgm:spPr/>
      <dgm:t>
        <a:bodyPr/>
        <a:lstStyle/>
        <a:p>
          <a:endParaRPr lang="en-US"/>
        </a:p>
      </dgm:t>
    </dgm:pt>
    <dgm:pt modelId="{D9AA57E3-42DC-8646-BC8C-F674C07926C6}" type="pres">
      <dgm:prSet presAssocID="{6040CC61-BDD2-ED45-8CD9-7201BC86D0F4}" presName="Name0" presStyleCnt="0">
        <dgm:presLayoutVars>
          <dgm:dir/>
          <dgm:resizeHandles val="exact"/>
        </dgm:presLayoutVars>
      </dgm:prSet>
      <dgm:spPr/>
    </dgm:pt>
    <dgm:pt modelId="{223E171F-EBCA-E24E-866A-05AB81A71DEF}" type="pres">
      <dgm:prSet presAssocID="{280F988C-22A5-724D-AA15-D7B691AAE4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E7FD-AF78-D040-A381-F22BD4DE7504}" type="pres">
      <dgm:prSet presAssocID="{0EFE71BA-D541-594A-9347-F82F243AC90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A7DA4C5-0C4F-7849-BF1D-A8992FA46AB8}" type="pres">
      <dgm:prSet presAssocID="{0EFE71BA-D541-594A-9347-F82F243AC90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0D96C58-BABB-7E47-A582-F59AC8B244E7}" type="pres">
      <dgm:prSet presAssocID="{F1C1E407-FAE3-DD4F-9BF9-BF04E84A33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B85D2-F674-8B41-9DFF-158DFDE74E70}" type="pres">
      <dgm:prSet presAssocID="{387A34C6-3467-614E-B502-CB1BA8A7D61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A430FF4-F8FA-A847-96C8-5789ED0A43D1}" type="pres">
      <dgm:prSet presAssocID="{387A34C6-3467-614E-B502-CB1BA8A7D61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AE66B28-3997-B74D-A761-968D3F2B0892}" type="pres">
      <dgm:prSet presAssocID="{09D5AB4F-7536-BF44-B96C-DDABBCF2BE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E1DA5-8121-644B-9B69-306863D45D90}" type="presOf" srcId="{0EFE71BA-D541-594A-9347-F82F243AC907}" destId="{0A7DA4C5-0C4F-7849-BF1D-A8992FA46AB8}" srcOrd="1" destOrd="0" presId="urn:microsoft.com/office/officeart/2005/8/layout/process1"/>
    <dgm:cxn modelId="{0F903601-8AD0-1641-B5FB-58E050F06D54}" srcId="{6040CC61-BDD2-ED45-8CD9-7201BC86D0F4}" destId="{09D5AB4F-7536-BF44-B96C-DDABBCF2BEB9}" srcOrd="2" destOrd="0" parTransId="{E62CFACF-4340-324C-92E3-61EC6781E6D8}" sibTransId="{56A0ED56-C92A-0845-A94C-DDEE2852C3F9}"/>
    <dgm:cxn modelId="{EE1EBE3C-63C5-4C45-818F-A6BC0F76A5CA}" srcId="{6040CC61-BDD2-ED45-8CD9-7201BC86D0F4}" destId="{280F988C-22A5-724D-AA15-D7B691AAE498}" srcOrd="0" destOrd="0" parTransId="{672DE391-8AD7-7349-8E8B-29E6C2058463}" sibTransId="{0EFE71BA-D541-594A-9347-F82F243AC907}"/>
    <dgm:cxn modelId="{E6EA6B46-6872-1B41-963F-91AAB6C1A22A}" type="presOf" srcId="{0EFE71BA-D541-594A-9347-F82F243AC907}" destId="{AED1E7FD-AF78-D040-A381-F22BD4DE7504}" srcOrd="0" destOrd="0" presId="urn:microsoft.com/office/officeart/2005/8/layout/process1"/>
    <dgm:cxn modelId="{D25B4F50-B2CD-9546-B1B9-ED6EE54E8964}" type="presOf" srcId="{F1C1E407-FAE3-DD4F-9BF9-BF04E84A33A4}" destId="{10D96C58-BABB-7E47-A582-F59AC8B244E7}" srcOrd="0" destOrd="0" presId="urn:microsoft.com/office/officeart/2005/8/layout/process1"/>
    <dgm:cxn modelId="{D7E113F5-CD24-BE49-9DC8-4885CAC20860}" type="presOf" srcId="{09D5AB4F-7536-BF44-B96C-DDABBCF2BEB9}" destId="{DAE66B28-3997-B74D-A761-968D3F2B0892}" srcOrd="0" destOrd="0" presId="urn:microsoft.com/office/officeart/2005/8/layout/process1"/>
    <dgm:cxn modelId="{DE5599BC-8337-A042-B2DE-2B3186D8856A}" type="presOf" srcId="{387A34C6-3467-614E-B502-CB1BA8A7D618}" destId="{A63B85D2-F674-8B41-9DFF-158DFDE74E70}" srcOrd="0" destOrd="0" presId="urn:microsoft.com/office/officeart/2005/8/layout/process1"/>
    <dgm:cxn modelId="{6F850028-7737-384F-8B35-49A5D7AFA11C}" type="presOf" srcId="{387A34C6-3467-614E-B502-CB1BA8A7D618}" destId="{CA430FF4-F8FA-A847-96C8-5789ED0A43D1}" srcOrd="1" destOrd="0" presId="urn:microsoft.com/office/officeart/2005/8/layout/process1"/>
    <dgm:cxn modelId="{9F5BE766-F583-F947-B324-46686089152E}" type="presOf" srcId="{280F988C-22A5-724D-AA15-D7B691AAE498}" destId="{223E171F-EBCA-E24E-866A-05AB81A71DEF}" srcOrd="0" destOrd="0" presId="urn:microsoft.com/office/officeart/2005/8/layout/process1"/>
    <dgm:cxn modelId="{565C3012-1835-4143-9AE2-058DAC9CA1A2}" type="presOf" srcId="{6040CC61-BDD2-ED45-8CD9-7201BC86D0F4}" destId="{D9AA57E3-42DC-8646-BC8C-F674C07926C6}" srcOrd="0" destOrd="0" presId="urn:microsoft.com/office/officeart/2005/8/layout/process1"/>
    <dgm:cxn modelId="{2611755F-36BA-8D4F-8910-45F350656BB5}" srcId="{6040CC61-BDD2-ED45-8CD9-7201BC86D0F4}" destId="{F1C1E407-FAE3-DD4F-9BF9-BF04E84A33A4}" srcOrd="1" destOrd="0" parTransId="{5E6A1592-68DC-CD4B-9F1A-2DA89857F848}" sibTransId="{387A34C6-3467-614E-B502-CB1BA8A7D618}"/>
    <dgm:cxn modelId="{25E41CC0-DB5C-1F4E-A56C-255898D030FD}" type="presParOf" srcId="{D9AA57E3-42DC-8646-BC8C-F674C07926C6}" destId="{223E171F-EBCA-E24E-866A-05AB81A71DEF}" srcOrd="0" destOrd="0" presId="urn:microsoft.com/office/officeart/2005/8/layout/process1"/>
    <dgm:cxn modelId="{D1CFE095-3C13-0748-8ABA-B1ECC75A6B30}" type="presParOf" srcId="{D9AA57E3-42DC-8646-BC8C-F674C07926C6}" destId="{AED1E7FD-AF78-D040-A381-F22BD4DE7504}" srcOrd="1" destOrd="0" presId="urn:microsoft.com/office/officeart/2005/8/layout/process1"/>
    <dgm:cxn modelId="{319680F5-E11B-6843-9685-687E43593A0C}" type="presParOf" srcId="{AED1E7FD-AF78-D040-A381-F22BD4DE7504}" destId="{0A7DA4C5-0C4F-7849-BF1D-A8992FA46AB8}" srcOrd="0" destOrd="0" presId="urn:microsoft.com/office/officeart/2005/8/layout/process1"/>
    <dgm:cxn modelId="{A0DDE3BC-6852-1A4F-BF48-539DFE7140AA}" type="presParOf" srcId="{D9AA57E3-42DC-8646-BC8C-F674C07926C6}" destId="{10D96C58-BABB-7E47-A582-F59AC8B244E7}" srcOrd="2" destOrd="0" presId="urn:microsoft.com/office/officeart/2005/8/layout/process1"/>
    <dgm:cxn modelId="{E4174C08-1D03-A642-8831-262FCAF8D88F}" type="presParOf" srcId="{D9AA57E3-42DC-8646-BC8C-F674C07926C6}" destId="{A63B85D2-F674-8B41-9DFF-158DFDE74E70}" srcOrd="3" destOrd="0" presId="urn:microsoft.com/office/officeart/2005/8/layout/process1"/>
    <dgm:cxn modelId="{E43DFAE9-0DEF-684F-93D1-A20B39961613}" type="presParOf" srcId="{A63B85D2-F674-8B41-9DFF-158DFDE74E70}" destId="{CA430FF4-F8FA-A847-96C8-5789ED0A43D1}" srcOrd="0" destOrd="0" presId="urn:microsoft.com/office/officeart/2005/8/layout/process1"/>
    <dgm:cxn modelId="{05EBEFE1-3558-C042-A780-CB373D32442A}" type="presParOf" srcId="{D9AA57E3-42DC-8646-BC8C-F674C07926C6}" destId="{DAE66B28-3997-B74D-A761-968D3F2B089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D00295-36DF-3140-9802-FD0A21F49E47}" type="doc">
      <dgm:prSet loTypeId="urn:microsoft.com/office/officeart/2005/8/layout/vProcess5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7755DEB-4A63-2C4B-AAE0-CC3EE32E1BF1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dirty="0" smtClean="0"/>
            <a:t>1. Determine the domain and scope</a:t>
          </a:r>
          <a:endParaRPr lang="en-US" sz="3200" dirty="0"/>
        </a:p>
      </dgm:t>
    </dgm:pt>
    <dgm:pt modelId="{22FAD1F9-E1F1-B34A-A2EC-C7959F993A0F}" type="parTrans" cxnId="{4F0CE437-080D-9844-83F1-5044AAF77B14}">
      <dgm:prSet/>
      <dgm:spPr/>
      <dgm:t>
        <a:bodyPr/>
        <a:lstStyle/>
        <a:p>
          <a:endParaRPr lang="en-US" sz="1800"/>
        </a:p>
      </dgm:t>
    </dgm:pt>
    <dgm:pt modelId="{B01C924E-EEAD-2848-96D1-13FA8FB5563F}" type="sibTrans" cxnId="{4F0CE437-080D-9844-83F1-5044AAF77B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0655FC50-64FA-F244-AE16-326E13FEAEA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2. List important ‘terms’ for consideration</a:t>
          </a:r>
        </a:p>
      </dgm:t>
    </dgm:pt>
    <dgm:pt modelId="{5FBC9099-C314-E04A-9BD1-05867F57EC0F}" type="parTrans" cxnId="{F58AB5C5-249A-C94F-80AE-648C794FB014}">
      <dgm:prSet/>
      <dgm:spPr/>
      <dgm:t>
        <a:bodyPr/>
        <a:lstStyle/>
        <a:p>
          <a:endParaRPr lang="en-US" sz="1800"/>
        </a:p>
      </dgm:t>
    </dgm:pt>
    <dgm:pt modelId="{EAEEDCC7-DB99-CD48-898D-88A04CB85158}" type="sibTrans" cxnId="{F58AB5C5-249A-C94F-80AE-648C794FB0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5655ADFF-BFB8-8C48-9354-E1935090E63B}">
      <dgm:prSet custT="1"/>
      <dgm:spPr/>
      <dgm:t>
        <a:bodyPr/>
        <a:lstStyle/>
        <a:p>
          <a:r>
            <a:rPr lang="en-US" sz="3200" dirty="0" smtClean="0"/>
            <a:t>3. Define classes &amp; hierarchy of objects</a:t>
          </a:r>
          <a:endParaRPr lang="en-US" sz="3200" dirty="0"/>
        </a:p>
      </dgm:t>
    </dgm:pt>
    <dgm:pt modelId="{4610FCC8-8952-004E-8C84-389BF3580A72}" type="parTrans" cxnId="{C5AC730D-8FA9-B34B-A267-4E98676B3AAD}">
      <dgm:prSet/>
      <dgm:spPr/>
      <dgm:t>
        <a:bodyPr/>
        <a:lstStyle/>
        <a:p>
          <a:endParaRPr lang="en-US" sz="1800"/>
        </a:p>
      </dgm:t>
    </dgm:pt>
    <dgm:pt modelId="{9B537C2F-9668-E449-A728-D2B99B39E0F0}" type="sibTrans" cxnId="{C5AC730D-8FA9-B34B-A267-4E98676B3AAD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CEFE1BB0-8385-854A-920A-BE07A058A7F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dirty="0" smtClean="0"/>
            <a:t>4. Define attributes of classes</a:t>
          </a:r>
          <a:endParaRPr lang="en-US" sz="3200" dirty="0"/>
        </a:p>
      </dgm:t>
    </dgm:pt>
    <dgm:pt modelId="{8F540EB7-6D7D-054D-A42A-C826E017006B}" type="parTrans" cxnId="{F3257EC0-25CF-FB4F-B994-1E95D8B16DA9}">
      <dgm:prSet/>
      <dgm:spPr/>
      <dgm:t>
        <a:bodyPr/>
        <a:lstStyle/>
        <a:p>
          <a:endParaRPr lang="en-US" sz="1800"/>
        </a:p>
      </dgm:t>
    </dgm:pt>
    <dgm:pt modelId="{50729D43-527A-2F4E-A0E9-324A4B6E9C1A}" type="sibTrans" cxnId="{F3257EC0-25CF-FB4F-B994-1E95D8B16DA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3F839786-67CA-8C45-B9F8-6C0C30C8319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200" dirty="0" smtClean="0"/>
            <a:t>5. Create instances (objects)</a:t>
          </a:r>
          <a:endParaRPr lang="en-US" sz="3200" dirty="0"/>
        </a:p>
      </dgm:t>
    </dgm:pt>
    <dgm:pt modelId="{B05C5B04-C9DF-D74E-9F1E-06EB6B34DE58}" type="parTrans" cxnId="{D5E12E97-D538-C24E-B808-39F4F2CA6C39}">
      <dgm:prSet/>
      <dgm:spPr/>
      <dgm:t>
        <a:bodyPr/>
        <a:lstStyle/>
        <a:p>
          <a:endParaRPr lang="en-US" sz="1800"/>
        </a:p>
      </dgm:t>
    </dgm:pt>
    <dgm:pt modelId="{55B62475-C9B1-AC46-BE31-F454FBD5D0D5}" type="sibTrans" cxnId="{D5E12E97-D538-C24E-B808-39F4F2CA6C39}">
      <dgm:prSet/>
      <dgm:spPr/>
      <dgm:t>
        <a:bodyPr/>
        <a:lstStyle/>
        <a:p>
          <a:endParaRPr lang="en-US" sz="1800"/>
        </a:p>
      </dgm:t>
    </dgm:pt>
    <dgm:pt modelId="{482BFA51-95DC-364E-80B3-F184D6192080}" type="pres">
      <dgm:prSet presAssocID="{50D00295-36DF-3140-9802-FD0A21F49E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594E8-C072-E348-8B02-302D47405084}" type="pres">
      <dgm:prSet presAssocID="{50D00295-36DF-3140-9802-FD0A21F49E47}" presName="dummyMaxCanvas" presStyleCnt="0">
        <dgm:presLayoutVars/>
      </dgm:prSet>
      <dgm:spPr/>
    </dgm:pt>
    <dgm:pt modelId="{888BEC90-9FB5-AB49-92E2-ED38C0D6C4A7}" type="pres">
      <dgm:prSet presAssocID="{50D00295-36DF-3140-9802-FD0A21F49E4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2A564-0C1F-C14C-80BF-16B4A36A9C00}" type="pres">
      <dgm:prSet presAssocID="{50D00295-36DF-3140-9802-FD0A21F49E4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4232-2C27-7544-AF6E-32F3317F52CC}" type="pres">
      <dgm:prSet presAssocID="{50D00295-36DF-3140-9802-FD0A21F49E4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674CD-0AE9-A34D-9836-07EB50FE28B7}" type="pres">
      <dgm:prSet presAssocID="{50D00295-36DF-3140-9802-FD0A21F49E4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7FFD9-8021-AA4C-AD78-4E4B5145D37F}" type="pres">
      <dgm:prSet presAssocID="{50D00295-36DF-3140-9802-FD0A21F49E4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1B882-AFD1-9B49-8228-8B34EE018620}" type="pres">
      <dgm:prSet presAssocID="{50D00295-36DF-3140-9802-FD0A21F49E4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E606A-4F98-1C4C-8CDD-9E59923E34ED}" type="pres">
      <dgm:prSet presAssocID="{50D00295-36DF-3140-9802-FD0A21F49E4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E1278-57A3-2E40-ADD9-E3429ADBF1A4}" type="pres">
      <dgm:prSet presAssocID="{50D00295-36DF-3140-9802-FD0A21F49E4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FDCFE-5238-8743-BD74-854C397488DB}" type="pres">
      <dgm:prSet presAssocID="{50D00295-36DF-3140-9802-FD0A21F49E4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C5BFF-7F58-A14B-8A10-FBC888BBF01F}" type="pres">
      <dgm:prSet presAssocID="{50D00295-36DF-3140-9802-FD0A21F49E4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6A72C-89E7-734D-BAA6-DFB6631BB7DA}" type="pres">
      <dgm:prSet presAssocID="{50D00295-36DF-3140-9802-FD0A21F49E4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976F2-E030-0647-B7B0-5FF7AA77B961}" type="pres">
      <dgm:prSet presAssocID="{50D00295-36DF-3140-9802-FD0A21F49E4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50EF-19D3-8540-B737-303079E90A36}" type="pres">
      <dgm:prSet presAssocID="{50D00295-36DF-3140-9802-FD0A21F49E4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D4D0-9FA4-384E-A83A-A66CAE58AB6A}" type="pres">
      <dgm:prSet presAssocID="{50D00295-36DF-3140-9802-FD0A21F49E4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B4A52-4887-CF44-9858-6483A700CD2B}" type="presOf" srcId="{0655FC50-64FA-F244-AE16-326E13FEAEA9}" destId="{B012A564-0C1F-C14C-80BF-16B4A36A9C00}" srcOrd="0" destOrd="0" presId="urn:microsoft.com/office/officeart/2005/8/layout/vProcess5"/>
    <dgm:cxn modelId="{99514359-57FC-1C43-9A0F-7BF6A42349CD}" type="presOf" srcId="{9B537C2F-9668-E449-A728-D2B99B39E0F0}" destId="{84BE1278-57A3-2E40-ADD9-E3429ADBF1A4}" srcOrd="0" destOrd="0" presId="urn:microsoft.com/office/officeart/2005/8/layout/vProcess5"/>
    <dgm:cxn modelId="{1334D979-9484-7140-A481-3C85CF7C7302}" type="presOf" srcId="{E7755DEB-4A63-2C4B-AAE0-CC3EE32E1BF1}" destId="{54DC5BFF-7F58-A14B-8A10-FBC888BBF01F}" srcOrd="1" destOrd="0" presId="urn:microsoft.com/office/officeart/2005/8/layout/vProcess5"/>
    <dgm:cxn modelId="{742D6A10-209B-194F-9C21-BE58767D5EB5}" type="presOf" srcId="{3F839786-67CA-8C45-B9F8-6C0C30C8319A}" destId="{C0C8D4D0-9FA4-384E-A83A-A66CAE58AB6A}" srcOrd="1" destOrd="0" presId="urn:microsoft.com/office/officeart/2005/8/layout/vProcess5"/>
    <dgm:cxn modelId="{4F0CE437-080D-9844-83F1-5044AAF77B14}" srcId="{50D00295-36DF-3140-9802-FD0A21F49E47}" destId="{E7755DEB-4A63-2C4B-AAE0-CC3EE32E1BF1}" srcOrd="0" destOrd="0" parTransId="{22FAD1F9-E1F1-B34A-A2EC-C7959F993A0F}" sibTransId="{B01C924E-EEAD-2848-96D1-13FA8FB5563F}"/>
    <dgm:cxn modelId="{9A596D18-D259-C14E-9E14-4B8A9B03E8E4}" type="presOf" srcId="{EAEEDCC7-DB99-CD48-898D-88A04CB85158}" destId="{38CE606A-4F98-1C4C-8CDD-9E59923E34ED}" srcOrd="0" destOrd="0" presId="urn:microsoft.com/office/officeart/2005/8/layout/vProcess5"/>
    <dgm:cxn modelId="{CA50EE3E-52D8-5345-84B2-78C598087590}" type="presOf" srcId="{50729D43-527A-2F4E-A0E9-324A4B6E9C1A}" destId="{4EEFDCFE-5238-8743-BD74-854C397488DB}" srcOrd="0" destOrd="0" presId="urn:microsoft.com/office/officeart/2005/8/layout/vProcess5"/>
    <dgm:cxn modelId="{C5AC730D-8FA9-B34B-A267-4E98676B3AAD}" srcId="{50D00295-36DF-3140-9802-FD0A21F49E47}" destId="{5655ADFF-BFB8-8C48-9354-E1935090E63B}" srcOrd="2" destOrd="0" parTransId="{4610FCC8-8952-004E-8C84-389BF3580A72}" sibTransId="{9B537C2F-9668-E449-A728-D2B99B39E0F0}"/>
    <dgm:cxn modelId="{402B15B7-8B94-0E4A-AC3A-5F729F6F0B5E}" type="presOf" srcId="{50D00295-36DF-3140-9802-FD0A21F49E47}" destId="{482BFA51-95DC-364E-80B3-F184D6192080}" srcOrd="0" destOrd="0" presId="urn:microsoft.com/office/officeart/2005/8/layout/vProcess5"/>
    <dgm:cxn modelId="{F58AB5C5-249A-C94F-80AE-648C794FB014}" srcId="{50D00295-36DF-3140-9802-FD0A21F49E47}" destId="{0655FC50-64FA-F244-AE16-326E13FEAEA9}" srcOrd="1" destOrd="0" parTransId="{5FBC9099-C314-E04A-9BD1-05867F57EC0F}" sibTransId="{EAEEDCC7-DB99-CD48-898D-88A04CB85158}"/>
    <dgm:cxn modelId="{1EF52CBB-821D-8045-B425-2AC08F68EAB5}" type="presOf" srcId="{0655FC50-64FA-F244-AE16-326E13FEAEA9}" destId="{8486A72C-89E7-734D-BAA6-DFB6631BB7DA}" srcOrd="1" destOrd="0" presId="urn:microsoft.com/office/officeart/2005/8/layout/vProcess5"/>
    <dgm:cxn modelId="{C4D561F7-EF6D-4341-9C42-ED4DA0814DF2}" type="presOf" srcId="{CEFE1BB0-8385-854A-920A-BE07A058A7F6}" destId="{F3B674CD-0AE9-A34D-9836-07EB50FE28B7}" srcOrd="0" destOrd="0" presId="urn:microsoft.com/office/officeart/2005/8/layout/vProcess5"/>
    <dgm:cxn modelId="{D5E12E97-D538-C24E-B808-39F4F2CA6C39}" srcId="{50D00295-36DF-3140-9802-FD0A21F49E47}" destId="{3F839786-67CA-8C45-B9F8-6C0C30C8319A}" srcOrd="4" destOrd="0" parTransId="{B05C5B04-C9DF-D74E-9F1E-06EB6B34DE58}" sibTransId="{55B62475-C9B1-AC46-BE31-F454FBD5D0D5}"/>
    <dgm:cxn modelId="{57143DA5-C016-EA4C-976F-9E229DE0A09E}" type="presOf" srcId="{E7755DEB-4A63-2C4B-AAE0-CC3EE32E1BF1}" destId="{888BEC90-9FB5-AB49-92E2-ED38C0D6C4A7}" srcOrd="0" destOrd="0" presId="urn:microsoft.com/office/officeart/2005/8/layout/vProcess5"/>
    <dgm:cxn modelId="{2771D005-80AC-3E40-A478-C155A98D1D2E}" type="presOf" srcId="{5655ADFF-BFB8-8C48-9354-E1935090E63B}" destId="{93DB4232-2C27-7544-AF6E-32F3317F52CC}" srcOrd="0" destOrd="0" presId="urn:microsoft.com/office/officeart/2005/8/layout/vProcess5"/>
    <dgm:cxn modelId="{FE3BC196-60E7-A940-99AD-C61CC26096B9}" type="presOf" srcId="{3F839786-67CA-8C45-B9F8-6C0C30C8319A}" destId="{BED7FFD9-8021-AA4C-AD78-4E4B5145D37F}" srcOrd="0" destOrd="0" presId="urn:microsoft.com/office/officeart/2005/8/layout/vProcess5"/>
    <dgm:cxn modelId="{F3257EC0-25CF-FB4F-B994-1E95D8B16DA9}" srcId="{50D00295-36DF-3140-9802-FD0A21F49E47}" destId="{CEFE1BB0-8385-854A-920A-BE07A058A7F6}" srcOrd="3" destOrd="0" parTransId="{8F540EB7-6D7D-054D-A42A-C826E017006B}" sibTransId="{50729D43-527A-2F4E-A0E9-324A4B6E9C1A}"/>
    <dgm:cxn modelId="{0301ADBE-E6F5-5A41-BDA6-4A79484405D8}" type="presOf" srcId="{5655ADFF-BFB8-8C48-9354-E1935090E63B}" destId="{3F8976F2-E030-0647-B7B0-5FF7AA77B961}" srcOrd="1" destOrd="0" presId="urn:microsoft.com/office/officeart/2005/8/layout/vProcess5"/>
    <dgm:cxn modelId="{E9FF1CD0-85AB-3743-B731-959A6ED5836C}" type="presOf" srcId="{B01C924E-EEAD-2848-96D1-13FA8FB5563F}" destId="{94E1B882-AFD1-9B49-8228-8B34EE018620}" srcOrd="0" destOrd="0" presId="urn:microsoft.com/office/officeart/2005/8/layout/vProcess5"/>
    <dgm:cxn modelId="{7E934F3C-60D9-2942-896A-42B6B3E729DC}" type="presOf" srcId="{CEFE1BB0-8385-854A-920A-BE07A058A7F6}" destId="{A6E750EF-19D3-8540-B737-303079E90A36}" srcOrd="1" destOrd="0" presId="urn:microsoft.com/office/officeart/2005/8/layout/vProcess5"/>
    <dgm:cxn modelId="{75A66A8F-F90C-3B44-BCA4-2247316F4534}" type="presParOf" srcId="{482BFA51-95DC-364E-80B3-F184D6192080}" destId="{3F1594E8-C072-E348-8B02-302D47405084}" srcOrd="0" destOrd="0" presId="urn:microsoft.com/office/officeart/2005/8/layout/vProcess5"/>
    <dgm:cxn modelId="{46EDE1F1-802E-5747-8514-714D75F1DB5A}" type="presParOf" srcId="{482BFA51-95DC-364E-80B3-F184D6192080}" destId="{888BEC90-9FB5-AB49-92E2-ED38C0D6C4A7}" srcOrd="1" destOrd="0" presId="urn:microsoft.com/office/officeart/2005/8/layout/vProcess5"/>
    <dgm:cxn modelId="{CBF69624-C2F6-6042-86AF-384078A6B3D6}" type="presParOf" srcId="{482BFA51-95DC-364E-80B3-F184D6192080}" destId="{B012A564-0C1F-C14C-80BF-16B4A36A9C00}" srcOrd="2" destOrd="0" presId="urn:microsoft.com/office/officeart/2005/8/layout/vProcess5"/>
    <dgm:cxn modelId="{C24B6398-60EC-9542-8636-A98E194C567A}" type="presParOf" srcId="{482BFA51-95DC-364E-80B3-F184D6192080}" destId="{93DB4232-2C27-7544-AF6E-32F3317F52CC}" srcOrd="3" destOrd="0" presId="urn:microsoft.com/office/officeart/2005/8/layout/vProcess5"/>
    <dgm:cxn modelId="{BA0A5816-0559-094D-A091-932DCC8A30C2}" type="presParOf" srcId="{482BFA51-95DC-364E-80B3-F184D6192080}" destId="{F3B674CD-0AE9-A34D-9836-07EB50FE28B7}" srcOrd="4" destOrd="0" presId="urn:microsoft.com/office/officeart/2005/8/layout/vProcess5"/>
    <dgm:cxn modelId="{B0289A3B-5658-4343-A4E7-3C9702A23DCB}" type="presParOf" srcId="{482BFA51-95DC-364E-80B3-F184D6192080}" destId="{BED7FFD9-8021-AA4C-AD78-4E4B5145D37F}" srcOrd="5" destOrd="0" presId="urn:microsoft.com/office/officeart/2005/8/layout/vProcess5"/>
    <dgm:cxn modelId="{8C37B94D-2B91-BA40-B828-1BA52FA71BFF}" type="presParOf" srcId="{482BFA51-95DC-364E-80B3-F184D6192080}" destId="{94E1B882-AFD1-9B49-8228-8B34EE018620}" srcOrd="6" destOrd="0" presId="urn:microsoft.com/office/officeart/2005/8/layout/vProcess5"/>
    <dgm:cxn modelId="{48F0ED7C-DD31-6746-974E-F211B03B2366}" type="presParOf" srcId="{482BFA51-95DC-364E-80B3-F184D6192080}" destId="{38CE606A-4F98-1C4C-8CDD-9E59923E34ED}" srcOrd="7" destOrd="0" presId="urn:microsoft.com/office/officeart/2005/8/layout/vProcess5"/>
    <dgm:cxn modelId="{F285661F-FC5A-C24D-9E70-33CD1E7BD2FD}" type="presParOf" srcId="{482BFA51-95DC-364E-80B3-F184D6192080}" destId="{84BE1278-57A3-2E40-ADD9-E3429ADBF1A4}" srcOrd="8" destOrd="0" presId="urn:microsoft.com/office/officeart/2005/8/layout/vProcess5"/>
    <dgm:cxn modelId="{1CAA9B42-015B-C54B-B42C-3F5BC59EAA1B}" type="presParOf" srcId="{482BFA51-95DC-364E-80B3-F184D6192080}" destId="{4EEFDCFE-5238-8743-BD74-854C397488DB}" srcOrd="9" destOrd="0" presId="urn:microsoft.com/office/officeart/2005/8/layout/vProcess5"/>
    <dgm:cxn modelId="{92CCCEE2-5B66-C94C-9F00-3B279AE33C24}" type="presParOf" srcId="{482BFA51-95DC-364E-80B3-F184D6192080}" destId="{54DC5BFF-7F58-A14B-8A10-FBC888BBF01F}" srcOrd="10" destOrd="0" presId="urn:microsoft.com/office/officeart/2005/8/layout/vProcess5"/>
    <dgm:cxn modelId="{8FF93CD3-B76B-8D4F-82D5-9B84E42D491B}" type="presParOf" srcId="{482BFA51-95DC-364E-80B3-F184D6192080}" destId="{8486A72C-89E7-734D-BAA6-DFB6631BB7DA}" srcOrd="11" destOrd="0" presId="urn:microsoft.com/office/officeart/2005/8/layout/vProcess5"/>
    <dgm:cxn modelId="{025353E2-ED9E-7946-A63A-B278F44EF9E1}" type="presParOf" srcId="{482BFA51-95DC-364E-80B3-F184D6192080}" destId="{3F8976F2-E030-0647-B7B0-5FF7AA77B961}" srcOrd="12" destOrd="0" presId="urn:microsoft.com/office/officeart/2005/8/layout/vProcess5"/>
    <dgm:cxn modelId="{33B74404-B12C-524B-A8A8-2ACFE42ED377}" type="presParOf" srcId="{482BFA51-95DC-364E-80B3-F184D6192080}" destId="{A6E750EF-19D3-8540-B737-303079E90A36}" srcOrd="13" destOrd="0" presId="urn:microsoft.com/office/officeart/2005/8/layout/vProcess5"/>
    <dgm:cxn modelId="{A9554F19-DD84-9D4F-8476-A0F5DFD2E89A}" type="presParOf" srcId="{482BFA51-95DC-364E-80B3-F184D6192080}" destId="{C0C8D4D0-9FA4-384E-A83A-A66CAE58AB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D00295-36DF-3140-9802-FD0A21F49E47}" type="doc">
      <dgm:prSet loTypeId="urn:microsoft.com/office/officeart/2005/8/layout/vProcess5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7755DEB-4A63-2C4B-AAE0-CC3EE32E1BF1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dirty="0" smtClean="0"/>
            <a:t>1. Determine the domain and scope</a:t>
          </a:r>
          <a:endParaRPr lang="en-US" sz="3200" dirty="0"/>
        </a:p>
      </dgm:t>
    </dgm:pt>
    <dgm:pt modelId="{22FAD1F9-E1F1-B34A-A2EC-C7959F993A0F}" type="parTrans" cxnId="{4F0CE437-080D-9844-83F1-5044AAF77B14}">
      <dgm:prSet/>
      <dgm:spPr/>
      <dgm:t>
        <a:bodyPr/>
        <a:lstStyle/>
        <a:p>
          <a:endParaRPr lang="en-US" sz="1800"/>
        </a:p>
      </dgm:t>
    </dgm:pt>
    <dgm:pt modelId="{B01C924E-EEAD-2848-96D1-13FA8FB5563F}" type="sibTrans" cxnId="{4F0CE437-080D-9844-83F1-5044AAF77B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0655FC50-64FA-F244-AE16-326E13FEAEA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2. List important ‘terms’ for consideration</a:t>
          </a:r>
        </a:p>
      </dgm:t>
    </dgm:pt>
    <dgm:pt modelId="{5FBC9099-C314-E04A-9BD1-05867F57EC0F}" type="parTrans" cxnId="{F58AB5C5-249A-C94F-80AE-648C794FB014}">
      <dgm:prSet/>
      <dgm:spPr/>
      <dgm:t>
        <a:bodyPr/>
        <a:lstStyle/>
        <a:p>
          <a:endParaRPr lang="en-US" sz="1800"/>
        </a:p>
      </dgm:t>
    </dgm:pt>
    <dgm:pt modelId="{EAEEDCC7-DB99-CD48-898D-88A04CB85158}" type="sibTrans" cxnId="{F58AB5C5-249A-C94F-80AE-648C794FB0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5655ADFF-BFB8-8C48-9354-E1935090E63B}">
      <dgm:prSet custT="1"/>
      <dgm:spPr/>
      <dgm:t>
        <a:bodyPr/>
        <a:lstStyle/>
        <a:p>
          <a:r>
            <a:rPr lang="en-US" sz="3200" dirty="0" smtClean="0"/>
            <a:t>3. Define classes &amp; hierarchy of objects</a:t>
          </a:r>
          <a:endParaRPr lang="en-US" sz="3200" dirty="0"/>
        </a:p>
      </dgm:t>
    </dgm:pt>
    <dgm:pt modelId="{4610FCC8-8952-004E-8C84-389BF3580A72}" type="parTrans" cxnId="{C5AC730D-8FA9-B34B-A267-4E98676B3AAD}">
      <dgm:prSet/>
      <dgm:spPr/>
      <dgm:t>
        <a:bodyPr/>
        <a:lstStyle/>
        <a:p>
          <a:endParaRPr lang="en-US" sz="1800"/>
        </a:p>
      </dgm:t>
    </dgm:pt>
    <dgm:pt modelId="{9B537C2F-9668-E449-A728-D2B99B39E0F0}" type="sibTrans" cxnId="{C5AC730D-8FA9-B34B-A267-4E98676B3AAD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CEFE1BB0-8385-854A-920A-BE07A058A7F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dirty="0" smtClean="0"/>
            <a:t>4. Define attributes of classes</a:t>
          </a:r>
          <a:endParaRPr lang="en-US" sz="3200" dirty="0"/>
        </a:p>
      </dgm:t>
    </dgm:pt>
    <dgm:pt modelId="{8F540EB7-6D7D-054D-A42A-C826E017006B}" type="parTrans" cxnId="{F3257EC0-25CF-FB4F-B994-1E95D8B16DA9}">
      <dgm:prSet/>
      <dgm:spPr/>
      <dgm:t>
        <a:bodyPr/>
        <a:lstStyle/>
        <a:p>
          <a:endParaRPr lang="en-US" sz="1800"/>
        </a:p>
      </dgm:t>
    </dgm:pt>
    <dgm:pt modelId="{50729D43-527A-2F4E-A0E9-324A4B6E9C1A}" type="sibTrans" cxnId="{F3257EC0-25CF-FB4F-B994-1E95D8B16DA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3F839786-67CA-8C45-B9F8-6C0C30C8319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200" dirty="0" smtClean="0"/>
            <a:t>5. Create instances (objects)</a:t>
          </a:r>
          <a:endParaRPr lang="en-US" sz="3200" dirty="0"/>
        </a:p>
      </dgm:t>
    </dgm:pt>
    <dgm:pt modelId="{B05C5B04-C9DF-D74E-9F1E-06EB6B34DE58}" type="parTrans" cxnId="{D5E12E97-D538-C24E-B808-39F4F2CA6C39}">
      <dgm:prSet/>
      <dgm:spPr/>
      <dgm:t>
        <a:bodyPr/>
        <a:lstStyle/>
        <a:p>
          <a:endParaRPr lang="en-US" sz="1800"/>
        </a:p>
      </dgm:t>
    </dgm:pt>
    <dgm:pt modelId="{55B62475-C9B1-AC46-BE31-F454FBD5D0D5}" type="sibTrans" cxnId="{D5E12E97-D538-C24E-B808-39F4F2CA6C39}">
      <dgm:prSet/>
      <dgm:spPr/>
      <dgm:t>
        <a:bodyPr/>
        <a:lstStyle/>
        <a:p>
          <a:endParaRPr lang="en-US" sz="1800"/>
        </a:p>
      </dgm:t>
    </dgm:pt>
    <dgm:pt modelId="{482BFA51-95DC-364E-80B3-F184D6192080}" type="pres">
      <dgm:prSet presAssocID="{50D00295-36DF-3140-9802-FD0A21F49E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594E8-C072-E348-8B02-302D47405084}" type="pres">
      <dgm:prSet presAssocID="{50D00295-36DF-3140-9802-FD0A21F49E47}" presName="dummyMaxCanvas" presStyleCnt="0">
        <dgm:presLayoutVars/>
      </dgm:prSet>
      <dgm:spPr/>
    </dgm:pt>
    <dgm:pt modelId="{888BEC90-9FB5-AB49-92E2-ED38C0D6C4A7}" type="pres">
      <dgm:prSet presAssocID="{50D00295-36DF-3140-9802-FD0A21F49E4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2A564-0C1F-C14C-80BF-16B4A36A9C00}" type="pres">
      <dgm:prSet presAssocID="{50D00295-36DF-3140-9802-FD0A21F49E4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4232-2C27-7544-AF6E-32F3317F52CC}" type="pres">
      <dgm:prSet presAssocID="{50D00295-36DF-3140-9802-FD0A21F49E4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674CD-0AE9-A34D-9836-07EB50FE28B7}" type="pres">
      <dgm:prSet presAssocID="{50D00295-36DF-3140-9802-FD0A21F49E4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7FFD9-8021-AA4C-AD78-4E4B5145D37F}" type="pres">
      <dgm:prSet presAssocID="{50D00295-36DF-3140-9802-FD0A21F49E4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1B882-AFD1-9B49-8228-8B34EE018620}" type="pres">
      <dgm:prSet presAssocID="{50D00295-36DF-3140-9802-FD0A21F49E4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E606A-4F98-1C4C-8CDD-9E59923E34ED}" type="pres">
      <dgm:prSet presAssocID="{50D00295-36DF-3140-9802-FD0A21F49E4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E1278-57A3-2E40-ADD9-E3429ADBF1A4}" type="pres">
      <dgm:prSet presAssocID="{50D00295-36DF-3140-9802-FD0A21F49E4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FDCFE-5238-8743-BD74-854C397488DB}" type="pres">
      <dgm:prSet presAssocID="{50D00295-36DF-3140-9802-FD0A21F49E4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C5BFF-7F58-A14B-8A10-FBC888BBF01F}" type="pres">
      <dgm:prSet presAssocID="{50D00295-36DF-3140-9802-FD0A21F49E4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6A72C-89E7-734D-BAA6-DFB6631BB7DA}" type="pres">
      <dgm:prSet presAssocID="{50D00295-36DF-3140-9802-FD0A21F49E4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976F2-E030-0647-B7B0-5FF7AA77B961}" type="pres">
      <dgm:prSet presAssocID="{50D00295-36DF-3140-9802-FD0A21F49E4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50EF-19D3-8540-B737-303079E90A36}" type="pres">
      <dgm:prSet presAssocID="{50D00295-36DF-3140-9802-FD0A21F49E4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D4D0-9FA4-384E-A83A-A66CAE58AB6A}" type="pres">
      <dgm:prSet presAssocID="{50D00295-36DF-3140-9802-FD0A21F49E4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7DB9-9375-E741-9924-5B113F8A4C6E}" type="presOf" srcId="{5655ADFF-BFB8-8C48-9354-E1935090E63B}" destId="{3F8976F2-E030-0647-B7B0-5FF7AA77B961}" srcOrd="1" destOrd="0" presId="urn:microsoft.com/office/officeart/2005/8/layout/vProcess5"/>
    <dgm:cxn modelId="{4F0CE437-080D-9844-83F1-5044AAF77B14}" srcId="{50D00295-36DF-3140-9802-FD0A21F49E47}" destId="{E7755DEB-4A63-2C4B-AAE0-CC3EE32E1BF1}" srcOrd="0" destOrd="0" parTransId="{22FAD1F9-E1F1-B34A-A2EC-C7959F993A0F}" sibTransId="{B01C924E-EEAD-2848-96D1-13FA8FB5563F}"/>
    <dgm:cxn modelId="{95E828B4-4411-6641-940F-632216A7AEE9}" type="presOf" srcId="{EAEEDCC7-DB99-CD48-898D-88A04CB85158}" destId="{38CE606A-4F98-1C4C-8CDD-9E59923E34ED}" srcOrd="0" destOrd="0" presId="urn:microsoft.com/office/officeart/2005/8/layout/vProcess5"/>
    <dgm:cxn modelId="{A3AE9539-D5BA-E54E-AD86-B5EB44774BB4}" type="presOf" srcId="{0655FC50-64FA-F244-AE16-326E13FEAEA9}" destId="{B012A564-0C1F-C14C-80BF-16B4A36A9C00}" srcOrd="0" destOrd="0" presId="urn:microsoft.com/office/officeart/2005/8/layout/vProcess5"/>
    <dgm:cxn modelId="{C5AC730D-8FA9-B34B-A267-4E98676B3AAD}" srcId="{50D00295-36DF-3140-9802-FD0A21F49E47}" destId="{5655ADFF-BFB8-8C48-9354-E1935090E63B}" srcOrd="2" destOrd="0" parTransId="{4610FCC8-8952-004E-8C84-389BF3580A72}" sibTransId="{9B537C2F-9668-E449-A728-D2B99B39E0F0}"/>
    <dgm:cxn modelId="{2873F617-220F-3E49-A058-C303FC728DF7}" type="presOf" srcId="{50D00295-36DF-3140-9802-FD0A21F49E47}" destId="{482BFA51-95DC-364E-80B3-F184D6192080}" srcOrd="0" destOrd="0" presId="urn:microsoft.com/office/officeart/2005/8/layout/vProcess5"/>
    <dgm:cxn modelId="{BF4C256D-2CCE-F34C-B921-512110BB0BF3}" type="presOf" srcId="{CEFE1BB0-8385-854A-920A-BE07A058A7F6}" destId="{F3B674CD-0AE9-A34D-9836-07EB50FE28B7}" srcOrd="0" destOrd="0" presId="urn:microsoft.com/office/officeart/2005/8/layout/vProcess5"/>
    <dgm:cxn modelId="{E9424D32-D164-0045-BD30-B656FCB110FE}" type="presOf" srcId="{3F839786-67CA-8C45-B9F8-6C0C30C8319A}" destId="{BED7FFD9-8021-AA4C-AD78-4E4B5145D37F}" srcOrd="0" destOrd="0" presId="urn:microsoft.com/office/officeart/2005/8/layout/vProcess5"/>
    <dgm:cxn modelId="{F58AB5C5-249A-C94F-80AE-648C794FB014}" srcId="{50D00295-36DF-3140-9802-FD0A21F49E47}" destId="{0655FC50-64FA-F244-AE16-326E13FEAEA9}" srcOrd="1" destOrd="0" parTransId="{5FBC9099-C314-E04A-9BD1-05867F57EC0F}" sibTransId="{EAEEDCC7-DB99-CD48-898D-88A04CB85158}"/>
    <dgm:cxn modelId="{2D664470-3D70-6849-977D-513A16F445A2}" type="presOf" srcId="{B01C924E-EEAD-2848-96D1-13FA8FB5563F}" destId="{94E1B882-AFD1-9B49-8228-8B34EE018620}" srcOrd="0" destOrd="0" presId="urn:microsoft.com/office/officeart/2005/8/layout/vProcess5"/>
    <dgm:cxn modelId="{4A5EA668-5D22-7743-9A01-AA9449F98D23}" type="presOf" srcId="{9B537C2F-9668-E449-A728-D2B99B39E0F0}" destId="{84BE1278-57A3-2E40-ADD9-E3429ADBF1A4}" srcOrd="0" destOrd="0" presId="urn:microsoft.com/office/officeart/2005/8/layout/vProcess5"/>
    <dgm:cxn modelId="{D5E12E97-D538-C24E-B808-39F4F2CA6C39}" srcId="{50D00295-36DF-3140-9802-FD0A21F49E47}" destId="{3F839786-67CA-8C45-B9F8-6C0C30C8319A}" srcOrd="4" destOrd="0" parTransId="{B05C5B04-C9DF-D74E-9F1E-06EB6B34DE58}" sibTransId="{55B62475-C9B1-AC46-BE31-F454FBD5D0D5}"/>
    <dgm:cxn modelId="{C0D2AAF9-0201-2848-AE4F-98EAD6370D37}" type="presOf" srcId="{0655FC50-64FA-F244-AE16-326E13FEAEA9}" destId="{8486A72C-89E7-734D-BAA6-DFB6631BB7DA}" srcOrd="1" destOrd="0" presId="urn:microsoft.com/office/officeart/2005/8/layout/vProcess5"/>
    <dgm:cxn modelId="{3D460A2D-9E4B-1849-A772-D3F4BBAFE638}" type="presOf" srcId="{50729D43-527A-2F4E-A0E9-324A4B6E9C1A}" destId="{4EEFDCFE-5238-8743-BD74-854C397488DB}" srcOrd="0" destOrd="0" presId="urn:microsoft.com/office/officeart/2005/8/layout/vProcess5"/>
    <dgm:cxn modelId="{F3257EC0-25CF-FB4F-B994-1E95D8B16DA9}" srcId="{50D00295-36DF-3140-9802-FD0A21F49E47}" destId="{CEFE1BB0-8385-854A-920A-BE07A058A7F6}" srcOrd="3" destOrd="0" parTransId="{8F540EB7-6D7D-054D-A42A-C826E017006B}" sibTransId="{50729D43-527A-2F4E-A0E9-324A4B6E9C1A}"/>
    <dgm:cxn modelId="{411EB7C8-8B7B-4648-BB22-7F0580C1A70A}" type="presOf" srcId="{E7755DEB-4A63-2C4B-AAE0-CC3EE32E1BF1}" destId="{54DC5BFF-7F58-A14B-8A10-FBC888BBF01F}" srcOrd="1" destOrd="0" presId="urn:microsoft.com/office/officeart/2005/8/layout/vProcess5"/>
    <dgm:cxn modelId="{C3F5D9EB-BAFD-8C40-AB95-E107A61ED15A}" type="presOf" srcId="{CEFE1BB0-8385-854A-920A-BE07A058A7F6}" destId="{A6E750EF-19D3-8540-B737-303079E90A36}" srcOrd="1" destOrd="0" presId="urn:microsoft.com/office/officeart/2005/8/layout/vProcess5"/>
    <dgm:cxn modelId="{D29E3C59-F81E-6746-A378-69B4734BE2EA}" type="presOf" srcId="{E7755DEB-4A63-2C4B-AAE0-CC3EE32E1BF1}" destId="{888BEC90-9FB5-AB49-92E2-ED38C0D6C4A7}" srcOrd="0" destOrd="0" presId="urn:microsoft.com/office/officeart/2005/8/layout/vProcess5"/>
    <dgm:cxn modelId="{26B2861C-375D-EF43-A428-81D35F032C40}" type="presOf" srcId="{3F839786-67CA-8C45-B9F8-6C0C30C8319A}" destId="{C0C8D4D0-9FA4-384E-A83A-A66CAE58AB6A}" srcOrd="1" destOrd="0" presId="urn:microsoft.com/office/officeart/2005/8/layout/vProcess5"/>
    <dgm:cxn modelId="{40217B15-D137-604B-8696-AA20B83C6294}" type="presOf" srcId="{5655ADFF-BFB8-8C48-9354-E1935090E63B}" destId="{93DB4232-2C27-7544-AF6E-32F3317F52CC}" srcOrd="0" destOrd="0" presId="urn:microsoft.com/office/officeart/2005/8/layout/vProcess5"/>
    <dgm:cxn modelId="{0568B57A-4F0E-FF45-A7C0-EA2D9516DDB6}" type="presParOf" srcId="{482BFA51-95DC-364E-80B3-F184D6192080}" destId="{3F1594E8-C072-E348-8B02-302D47405084}" srcOrd="0" destOrd="0" presId="urn:microsoft.com/office/officeart/2005/8/layout/vProcess5"/>
    <dgm:cxn modelId="{A074BA61-BFD8-B948-AFCF-15A11C8E2B6E}" type="presParOf" srcId="{482BFA51-95DC-364E-80B3-F184D6192080}" destId="{888BEC90-9FB5-AB49-92E2-ED38C0D6C4A7}" srcOrd="1" destOrd="0" presId="urn:microsoft.com/office/officeart/2005/8/layout/vProcess5"/>
    <dgm:cxn modelId="{83D6BCA0-556D-984F-89B5-9F876A085480}" type="presParOf" srcId="{482BFA51-95DC-364E-80B3-F184D6192080}" destId="{B012A564-0C1F-C14C-80BF-16B4A36A9C00}" srcOrd="2" destOrd="0" presId="urn:microsoft.com/office/officeart/2005/8/layout/vProcess5"/>
    <dgm:cxn modelId="{88107C0D-262E-1C4A-B708-950470A963DF}" type="presParOf" srcId="{482BFA51-95DC-364E-80B3-F184D6192080}" destId="{93DB4232-2C27-7544-AF6E-32F3317F52CC}" srcOrd="3" destOrd="0" presId="urn:microsoft.com/office/officeart/2005/8/layout/vProcess5"/>
    <dgm:cxn modelId="{3920DE24-7D8B-DE4E-A446-DC6BF64BD7E6}" type="presParOf" srcId="{482BFA51-95DC-364E-80B3-F184D6192080}" destId="{F3B674CD-0AE9-A34D-9836-07EB50FE28B7}" srcOrd="4" destOrd="0" presId="urn:microsoft.com/office/officeart/2005/8/layout/vProcess5"/>
    <dgm:cxn modelId="{873CF8B2-28D1-9F4D-A462-B210DDF727BD}" type="presParOf" srcId="{482BFA51-95DC-364E-80B3-F184D6192080}" destId="{BED7FFD9-8021-AA4C-AD78-4E4B5145D37F}" srcOrd="5" destOrd="0" presId="urn:microsoft.com/office/officeart/2005/8/layout/vProcess5"/>
    <dgm:cxn modelId="{CA97812F-4A87-294D-A10F-02B7199B14D4}" type="presParOf" srcId="{482BFA51-95DC-364E-80B3-F184D6192080}" destId="{94E1B882-AFD1-9B49-8228-8B34EE018620}" srcOrd="6" destOrd="0" presId="urn:microsoft.com/office/officeart/2005/8/layout/vProcess5"/>
    <dgm:cxn modelId="{39A4D83A-7C57-A444-9EC9-7AD3F62C47EE}" type="presParOf" srcId="{482BFA51-95DC-364E-80B3-F184D6192080}" destId="{38CE606A-4F98-1C4C-8CDD-9E59923E34ED}" srcOrd="7" destOrd="0" presId="urn:microsoft.com/office/officeart/2005/8/layout/vProcess5"/>
    <dgm:cxn modelId="{B0AF31D4-DE1F-AD47-9D3F-BE4E5631A78D}" type="presParOf" srcId="{482BFA51-95DC-364E-80B3-F184D6192080}" destId="{84BE1278-57A3-2E40-ADD9-E3429ADBF1A4}" srcOrd="8" destOrd="0" presId="urn:microsoft.com/office/officeart/2005/8/layout/vProcess5"/>
    <dgm:cxn modelId="{55BEF797-6523-5B48-A9DA-C2FDFD1D4B3B}" type="presParOf" srcId="{482BFA51-95DC-364E-80B3-F184D6192080}" destId="{4EEFDCFE-5238-8743-BD74-854C397488DB}" srcOrd="9" destOrd="0" presId="urn:microsoft.com/office/officeart/2005/8/layout/vProcess5"/>
    <dgm:cxn modelId="{5C0530F2-01CC-ED4A-BB50-7249210DD772}" type="presParOf" srcId="{482BFA51-95DC-364E-80B3-F184D6192080}" destId="{54DC5BFF-7F58-A14B-8A10-FBC888BBF01F}" srcOrd="10" destOrd="0" presId="urn:microsoft.com/office/officeart/2005/8/layout/vProcess5"/>
    <dgm:cxn modelId="{6BCFA8FB-D4DB-3F49-BED8-9AA321C0A8F4}" type="presParOf" srcId="{482BFA51-95DC-364E-80B3-F184D6192080}" destId="{8486A72C-89E7-734D-BAA6-DFB6631BB7DA}" srcOrd="11" destOrd="0" presId="urn:microsoft.com/office/officeart/2005/8/layout/vProcess5"/>
    <dgm:cxn modelId="{7FCFDF49-A08B-C348-9E0F-55C429B6C298}" type="presParOf" srcId="{482BFA51-95DC-364E-80B3-F184D6192080}" destId="{3F8976F2-E030-0647-B7B0-5FF7AA77B961}" srcOrd="12" destOrd="0" presId="urn:microsoft.com/office/officeart/2005/8/layout/vProcess5"/>
    <dgm:cxn modelId="{8EE9ED77-CFA6-0046-A575-7ADA6519EFE1}" type="presParOf" srcId="{482BFA51-95DC-364E-80B3-F184D6192080}" destId="{A6E750EF-19D3-8540-B737-303079E90A36}" srcOrd="13" destOrd="0" presId="urn:microsoft.com/office/officeart/2005/8/layout/vProcess5"/>
    <dgm:cxn modelId="{79868FE6-9FAF-064D-B06C-C442BB25D07D}" type="presParOf" srcId="{482BFA51-95DC-364E-80B3-F184D6192080}" destId="{C0C8D4D0-9FA4-384E-A83A-A66CAE58AB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165A8-A968-334E-9049-C33ECC53F8A8}">
      <dsp:nvSpPr>
        <dsp:cNvPr id="0" name=""/>
        <dsp:cNvSpPr/>
      </dsp:nvSpPr>
      <dsp:spPr>
        <a:xfrm>
          <a:off x="5208337" y="2789504"/>
          <a:ext cx="3684936" cy="639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67"/>
              </a:lnTo>
              <a:lnTo>
                <a:pt x="3684936" y="319767"/>
              </a:lnTo>
              <a:lnTo>
                <a:pt x="3684936" y="6395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344E7-CE3C-E74D-BE32-2ACDEFB64A2E}">
      <dsp:nvSpPr>
        <dsp:cNvPr id="0" name=""/>
        <dsp:cNvSpPr/>
      </dsp:nvSpPr>
      <dsp:spPr>
        <a:xfrm>
          <a:off x="5162617" y="2789504"/>
          <a:ext cx="91440" cy="6395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95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A39DF-96B4-C840-BED5-EC05F6CE524B}">
      <dsp:nvSpPr>
        <dsp:cNvPr id="0" name=""/>
        <dsp:cNvSpPr/>
      </dsp:nvSpPr>
      <dsp:spPr>
        <a:xfrm>
          <a:off x="1523400" y="2789504"/>
          <a:ext cx="3684936" cy="639534"/>
        </a:xfrm>
        <a:custGeom>
          <a:avLst/>
          <a:gdLst/>
          <a:ahLst/>
          <a:cxnLst/>
          <a:rect l="0" t="0" r="0" b="0"/>
          <a:pathLst>
            <a:path>
              <a:moveTo>
                <a:pt x="3684936" y="0"/>
              </a:moveTo>
              <a:lnTo>
                <a:pt x="3684936" y="319767"/>
              </a:lnTo>
              <a:lnTo>
                <a:pt x="0" y="319767"/>
              </a:lnTo>
              <a:lnTo>
                <a:pt x="0" y="6395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D665B-189F-ED43-841E-BFE4D55461BD}">
      <dsp:nvSpPr>
        <dsp:cNvPr id="0" name=""/>
        <dsp:cNvSpPr/>
      </dsp:nvSpPr>
      <dsp:spPr>
        <a:xfrm>
          <a:off x="3685635" y="1266803"/>
          <a:ext cx="3045402" cy="15227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Parent</a:t>
          </a:r>
          <a:endParaRPr lang="en-US" sz="6500" kern="1200" dirty="0"/>
        </a:p>
      </dsp:txBody>
      <dsp:txXfrm>
        <a:off x="3685635" y="1266803"/>
        <a:ext cx="3045402" cy="1522701"/>
      </dsp:txXfrm>
    </dsp:sp>
    <dsp:sp modelId="{7C5F570B-7725-4C4C-BF80-41A15DBD53D2}">
      <dsp:nvSpPr>
        <dsp:cNvPr id="0" name=""/>
        <dsp:cNvSpPr/>
      </dsp:nvSpPr>
      <dsp:spPr>
        <a:xfrm>
          <a:off x="699" y="3429039"/>
          <a:ext cx="3045402" cy="15227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Child</a:t>
          </a:r>
          <a:endParaRPr lang="en-US" sz="6500" kern="1200" dirty="0"/>
        </a:p>
      </dsp:txBody>
      <dsp:txXfrm>
        <a:off x="699" y="3429039"/>
        <a:ext cx="3045402" cy="1522701"/>
      </dsp:txXfrm>
    </dsp:sp>
    <dsp:sp modelId="{CF51AC17-C519-6845-90BB-FB42D1141D03}">
      <dsp:nvSpPr>
        <dsp:cNvPr id="0" name=""/>
        <dsp:cNvSpPr/>
      </dsp:nvSpPr>
      <dsp:spPr>
        <a:xfrm>
          <a:off x="3685635" y="3429039"/>
          <a:ext cx="3045402" cy="15227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Child</a:t>
          </a:r>
          <a:endParaRPr lang="en-US" sz="6500" kern="1200" dirty="0"/>
        </a:p>
      </dsp:txBody>
      <dsp:txXfrm>
        <a:off x="3685635" y="3429039"/>
        <a:ext cx="3045402" cy="1522701"/>
      </dsp:txXfrm>
    </dsp:sp>
    <dsp:sp modelId="{CF939959-8E6A-814D-82CB-656CC718213D}">
      <dsp:nvSpPr>
        <dsp:cNvPr id="0" name=""/>
        <dsp:cNvSpPr/>
      </dsp:nvSpPr>
      <dsp:spPr>
        <a:xfrm>
          <a:off x="7370572" y="3429039"/>
          <a:ext cx="3045402" cy="15227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Child</a:t>
          </a:r>
          <a:endParaRPr lang="en-US" sz="6500" kern="1200" dirty="0"/>
        </a:p>
      </dsp:txBody>
      <dsp:txXfrm>
        <a:off x="7370572" y="3429039"/>
        <a:ext cx="3045402" cy="1522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E171F-EBCA-E24E-866A-05AB81A71DEF}">
      <dsp:nvSpPr>
        <dsp:cNvPr id="0" name=""/>
        <dsp:cNvSpPr/>
      </dsp:nvSpPr>
      <dsp:spPr>
        <a:xfrm>
          <a:off x="10715" y="747650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/>
            <a:t>Define</a:t>
          </a:r>
          <a:r>
            <a:rPr lang="en-US" sz="3600" kern="1200" dirty="0" smtClean="0"/>
            <a:t> </a:t>
          </a:r>
          <a:r>
            <a:rPr lang="en-US" sz="3600" b="1" kern="1200" dirty="0" smtClean="0"/>
            <a:t>Acute Pain Ontology </a:t>
          </a:r>
          <a:r>
            <a:rPr lang="en-US" sz="3600" kern="1200" dirty="0" smtClean="0"/>
            <a:t>(APO)</a:t>
          </a:r>
          <a:endParaRPr lang="en-US" sz="3600" kern="1200" dirty="0"/>
        </a:p>
      </dsp:txBody>
      <dsp:txXfrm>
        <a:off x="66999" y="803934"/>
        <a:ext cx="3090213" cy="1809100"/>
      </dsp:txXfrm>
    </dsp:sp>
    <dsp:sp modelId="{AED1E7FD-AF78-D040-A381-F22BD4DE7504}">
      <dsp:nvSpPr>
        <dsp:cNvPr id="0" name=""/>
        <dsp:cNvSpPr/>
      </dsp:nvSpPr>
      <dsp:spPr>
        <a:xfrm>
          <a:off x="3533775" y="1311339"/>
          <a:ext cx="678989" cy="794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533775" y="1470197"/>
        <a:ext cx="475292" cy="476573"/>
      </dsp:txXfrm>
    </dsp:sp>
    <dsp:sp modelId="{10D96C58-BABB-7E47-A582-F59AC8B244E7}">
      <dsp:nvSpPr>
        <dsp:cNvPr id="0" name=""/>
        <dsp:cNvSpPr/>
      </dsp:nvSpPr>
      <dsp:spPr>
        <a:xfrm>
          <a:off x="4494609" y="747650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/>
            <a:t>Disseminate</a:t>
          </a:r>
          <a:r>
            <a:rPr lang="en-US" sz="3600" kern="1200" dirty="0" smtClean="0"/>
            <a:t> </a:t>
          </a:r>
          <a:r>
            <a:rPr lang="en-US" sz="3600" b="1" kern="1200" dirty="0" smtClean="0"/>
            <a:t>APO</a:t>
          </a:r>
          <a:endParaRPr lang="en-US" sz="3600" b="1" kern="1200" dirty="0"/>
        </a:p>
      </dsp:txBody>
      <dsp:txXfrm>
        <a:off x="4550893" y="803934"/>
        <a:ext cx="3090213" cy="1809100"/>
      </dsp:txXfrm>
    </dsp:sp>
    <dsp:sp modelId="{A63B85D2-F674-8B41-9DFF-158DFDE74E70}">
      <dsp:nvSpPr>
        <dsp:cNvPr id="0" name=""/>
        <dsp:cNvSpPr/>
      </dsp:nvSpPr>
      <dsp:spPr>
        <a:xfrm>
          <a:off x="8017668" y="1311339"/>
          <a:ext cx="678989" cy="794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017668" y="1470197"/>
        <a:ext cx="475292" cy="476573"/>
      </dsp:txXfrm>
    </dsp:sp>
    <dsp:sp modelId="{DAE66B28-3997-B74D-A761-968D3F2B0892}">
      <dsp:nvSpPr>
        <dsp:cNvPr id="0" name=""/>
        <dsp:cNvSpPr/>
      </dsp:nvSpPr>
      <dsp:spPr>
        <a:xfrm>
          <a:off x="8978503" y="747650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/>
            <a:t>Operationalize</a:t>
          </a:r>
          <a:br>
            <a:rPr lang="en-US" sz="3600" i="1" kern="1200" dirty="0" smtClean="0"/>
          </a:br>
          <a:r>
            <a:rPr lang="en-US" sz="3600" b="1" kern="1200" dirty="0" smtClean="0"/>
            <a:t>APO</a:t>
          </a:r>
          <a:endParaRPr lang="en-US" sz="3600" b="1" kern="1200" dirty="0"/>
        </a:p>
      </dsp:txBody>
      <dsp:txXfrm>
        <a:off x="9034787" y="803934"/>
        <a:ext cx="3090213" cy="1809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BEC90-9FB5-AB49-92E2-ED38C0D6C4A7}">
      <dsp:nvSpPr>
        <dsp:cNvPr id="0" name=""/>
        <dsp:cNvSpPr/>
      </dsp:nvSpPr>
      <dsp:spPr>
        <a:xfrm>
          <a:off x="0" y="0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Determine the domain and scope</a:t>
          </a:r>
          <a:endParaRPr lang="en-US" sz="3200" kern="1200" dirty="0"/>
        </a:p>
      </dsp:txBody>
      <dsp:txXfrm>
        <a:off x="25880" y="25880"/>
        <a:ext cx="7985118" cy="831839"/>
      </dsp:txXfrm>
    </dsp:sp>
    <dsp:sp modelId="{B012A564-0C1F-C14C-80BF-16B4A36A9C00}">
      <dsp:nvSpPr>
        <dsp:cNvPr id="0" name=""/>
        <dsp:cNvSpPr/>
      </dsp:nvSpPr>
      <dsp:spPr>
        <a:xfrm>
          <a:off x="675212" y="1006321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2. List important ‘terms’ for consideration</a:t>
          </a:r>
        </a:p>
      </dsp:txBody>
      <dsp:txXfrm>
        <a:off x="701092" y="1032201"/>
        <a:ext cx="7740661" cy="831839"/>
      </dsp:txXfrm>
    </dsp:sp>
    <dsp:sp modelId="{93DB4232-2C27-7544-AF6E-32F3317F52CC}">
      <dsp:nvSpPr>
        <dsp:cNvPr id="0" name=""/>
        <dsp:cNvSpPr/>
      </dsp:nvSpPr>
      <dsp:spPr>
        <a:xfrm>
          <a:off x="1350424" y="2012642"/>
          <a:ext cx="9041972" cy="883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 Define classes &amp; hierarchy of objects</a:t>
          </a:r>
          <a:endParaRPr lang="en-US" sz="3200" kern="1200" dirty="0"/>
        </a:p>
      </dsp:txBody>
      <dsp:txXfrm>
        <a:off x="1376304" y="2038522"/>
        <a:ext cx="7740661" cy="831839"/>
      </dsp:txXfrm>
    </dsp:sp>
    <dsp:sp modelId="{F3B674CD-0AE9-A34D-9836-07EB50FE28B7}">
      <dsp:nvSpPr>
        <dsp:cNvPr id="0" name=""/>
        <dsp:cNvSpPr/>
      </dsp:nvSpPr>
      <dsp:spPr>
        <a:xfrm>
          <a:off x="2025636" y="3018963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4. Define attributes of classes</a:t>
          </a:r>
          <a:endParaRPr lang="en-US" sz="3200" kern="1200" dirty="0"/>
        </a:p>
      </dsp:txBody>
      <dsp:txXfrm>
        <a:off x="2051516" y="3044843"/>
        <a:ext cx="7740661" cy="831839"/>
      </dsp:txXfrm>
    </dsp:sp>
    <dsp:sp modelId="{BED7FFD9-8021-AA4C-AD78-4E4B5145D37F}">
      <dsp:nvSpPr>
        <dsp:cNvPr id="0" name=""/>
        <dsp:cNvSpPr/>
      </dsp:nvSpPr>
      <dsp:spPr>
        <a:xfrm>
          <a:off x="2700849" y="4025284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5. Create instances (objects)</a:t>
          </a:r>
          <a:endParaRPr lang="en-US" sz="3200" kern="1200" dirty="0"/>
        </a:p>
      </dsp:txBody>
      <dsp:txXfrm>
        <a:off x="2726729" y="4051164"/>
        <a:ext cx="7740661" cy="831839"/>
      </dsp:txXfrm>
    </dsp:sp>
    <dsp:sp modelId="{94E1B882-AFD1-9B49-8228-8B34EE018620}">
      <dsp:nvSpPr>
        <dsp:cNvPr id="0" name=""/>
        <dsp:cNvSpPr/>
      </dsp:nvSpPr>
      <dsp:spPr>
        <a:xfrm>
          <a:off x="8467633" y="645518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596859" y="645518"/>
        <a:ext cx="315887" cy="432190"/>
      </dsp:txXfrm>
    </dsp:sp>
    <dsp:sp modelId="{38CE606A-4F98-1C4C-8CDD-9E59923E34ED}">
      <dsp:nvSpPr>
        <dsp:cNvPr id="0" name=""/>
        <dsp:cNvSpPr/>
      </dsp:nvSpPr>
      <dsp:spPr>
        <a:xfrm>
          <a:off x="9142845" y="1651839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272071" y="1651839"/>
        <a:ext cx="315887" cy="432190"/>
      </dsp:txXfrm>
    </dsp:sp>
    <dsp:sp modelId="{84BE1278-57A3-2E40-ADD9-E3429ADBF1A4}">
      <dsp:nvSpPr>
        <dsp:cNvPr id="0" name=""/>
        <dsp:cNvSpPr/>
      </dsp:nvSpPr>
      <dsp:spPr>
        <a:xfrm>
          <a:off x="9818058" y="2643434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947284" y="2643434"/>
        <a:ext cx="315887" cy="432190"/>
      </dsp:txXfrm>
    </dsp:sp>
    <dsp:sp modelId="{4EEFDCFE-5238-8743-BD74-854C397488DB}">
      <dsp:nvSpPr>
        <dsp:cNvPr id="0" name=""/>
        <dsp:cNvSpPr/>
      </dsp:nvSpPr>
      <dsp:spPr>
        <a:xfrm>
          <a:off x="10493270" y="3659573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0622496" y="3659573"/>
        <a:ext cx="315887" cy="432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BEC90-9FB5-AB49-92E2-ED38C0D6C4A7}">
      <dsp:nvSpPr>
        <dsp:cNvPr id="0" name=""/>
        <dsp:cNvSpPr/>
      </dsp:nvSpPr>
      <dsp:spPr>
        <a:xfrm>
          <a:off x="0" y="0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Determine the domain and scope</a:t>
          </a:r>
          <a:endParaRPr lang="en-US" sz="3200" kern="1200" dirty="0"/>
        </a:p>
      </dsp:txBody>
      <dsp:txXfrm>
        <a:off x="25880" y="25880"/>
        <a:ext cx="7985118" cy="831839"/>
      </dsp:txXfrm>
    </dsp:sp>
    <dsp:sp modelId="{B012A564-0C1F-C14C-80BF-16B4A36A9C00}">
      <dsp:nvSpPr>
        <dsp:cNvPr id="0" name=""/>
        <dsp:cNvSpPr/>
      </dsp:nvSpPr>
      <dsp:spPr>
        <a:xfrm>
          <a:off x="675212" y="1006321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2. List important ‘terms’ for consideration</a:t>
          </a:r>
        </a:p>
      </dsp:txBody>
      <dsp:txXfrm>
        <a:off x="701092" y="1032201"/>
        <a:ext cx="7740661" cy="831839"/>
      </dsp:txXfrm>
    </dsp:sp>
    <dsp:sp modelId="{93DB4232-2C27-7544-AF6E-32F3317F52CC}">
      <dsp:nvSpPr>
        <dsp:cNvPr id="0" name=""/>
        <dsp:cNvSpPr/>
      </dsp:nvSpPr>
      <dsp:spPr>
        <a:xfrm>
          <a:off x="1350424" y="2012642"/>
          <a:ext cx="9041972" cy="883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 Define classes &amp; hierarchy of objects</a:t>
          </a:r>
          <a:endParaRPr lang="en-US" sz="3200" kern="1200" dirty="0"/>
        </a:p>
      </dsp:txBody>
      <dsp:txXfrm>
        <a:off x="1376304" y="2038522"/>
        <a:ext cx="7740661" cy="831839"/>
      </dsp:txXfrm>
    </dsp:sp>
    <dsp:sp modelId="{F3B674CD-0AE9-A34D-9836-07EB50FE28B7}">
      <dsp:nvSpPr>
        <dsp:cNvPr id="0" name=""/>
        <dsp:cNvSpPr/>
      </dsp:nvSpPr>
      <dsp:spPr>
        <a:xfrm>
          <a:off x="2025636" y="3018963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4. Define attributes of classes</a:t>
          </a:r>
          <a:endParaRPr lang="en-US" sz="3200" kern="1200" dirty="0"/>
        </a:p>
      </dsp:txBody>
      <dsp:txXfrm>
        <a:off x="2051516" y="3044843"/>
        <a:ext cx="7740661" cy="831839"/>
      </dsp:txXfrm>
    </dsp:sp>
    <dsp:sp modelId="{BED7FFD9-8021-AA4C-AD78-4E4B5145D37F}">
      <dsp:nvSpPr>
        <dsp:cNvPr id="0" name=""/>
        <dsp:cNvSpPr/>
      </dsp:nvSpPr>
      <dsp:spPr>
        <a:xfrm>
          <a:off x="2700849" y="4025284"/>
          <a:ext cx="9041972" cy="88359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5. Create instances (objects)</a:t>
          </a:r>
          <a:endParaRPr lang="en-US" sz="3200" kern="1200" dirty="0"/>
        </a:p>
      </dsp:txBody>
      <dsp:txXfrm>
        <a:off x="2726729" y="4051164"/>
        <a:ext cx="7740661" cy="831839"/>
      </dsp:txXfrm>
    </dsp:sp>
    <dsp:sp modelId="{94E1B882-AFD1-9B49-8228-8B34EE018620}">
      <dsp:nvSpPr>
        <dsp:cNvPr id="0" name=""/>
        <dsp:cNvSpPr/>
      </dsp:nvSpPr>
      <dsp:spPr>
        <a:xfrm>
          <a:off x="8467633" y="645518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596859" y="645518"/>
        <a:ext cx="315887" cy="432190"/>
      </dsp:txXfrm>
    </dsp:sp>
    <dsp:sp modelId="{38CE606A-4F98-1C4C-8CDD-9E59923E34ED}">
      <dsp:nvSpPr>
        <dsp:cNvPr id="0" name=""/>
        <dsp:cNvSpPr/>
      </dsp:nvSpPr>
      <dsp:spPr>
        <a:xfrm>
          <a:off x="9142845" y="1651839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272071" y="1651839"/>
        <a:ext cx="315887" cy="432190"/>
      </dsp:txXfrm>
    </dsp:sp>
    <dsp:sp modelId="{84BE1278-57A3-2E40-ADD9-E3429ADBF1A4}">
      <dsp:nvSpPr>
        <dsp:cNvPr id="0" name=""/>
        <dsp:cNvSpPr/>
      </dsp:nvSpPr>
      <dsp:spPr>
        <a:xfrm>
          <a:off x="9818058" y="2643434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947284" y="2643434"/>
        <a:ext cx="315887" cy="432190"/>
      </dsp:txXfrm>
    </dsp:sp>
    <dsp:sp modelId="{4EEFDCFE-5238-8743-BD74-854C397488DB}">
      <dsp:nvSpPr>
        <dsp:cNvPr id="0" name=""/>
        <dsp:cNvSpPr/>
      </dsp:nvSpPr>
      <dsp:spPr>
        <a:xfrm>
          <a:off x="10493270" y="3659573"/>
          <a:ext cx="574339" cy="574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0622496" y="3659573"/>
        <a:ext cx="315887" cy="432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37044-5330-994A-BC71-54AF5049FADB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4105-5F67-0145-93D2-4899790C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-diagrams.org/classifier.html" TargetMode="External"/><Relationship Id="rId4" Type="http://schemas.openxmlformats.org/officeDocument/2006/relationships/hyperlink" Target="http://www.uml-diagrams.org/uml-core.html#feature" TargetMode="External"/><Relationship Id="rId5" Type="http://schemas.openxmlformats.org/officeDocument/2006/relationships/hyperlink" Target="http://www.uml-diagrams.org/constraint.html?context=class-diagram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1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eaLnBrk="1" hangingPunct="1"/>
            <a:fld id="{70DDC9B3-C74D-DE4F-8DB1-C95E3458C327}" type="slidenum">
              <a:rPr lang="en-US" altLang="en-US" sz="1800"/>
              <a:pPr eaLnBrk="1" hangingPunct="1"/>
              <a:t>1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25409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From: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www.uml-diagrams.org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/class-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classifier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which describes a set of objects that share the same: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features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4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constraints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5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semantics (meaning)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class is shown as a solid-outline rectangle containing the class name, and optionally with compartments separated by horizontal lines containing features or other members of the classifier.	</a:t>
            </a:r>
          </a:p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Objects are specific instances of a given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3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6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circular (non-linear) relationships here that differentiate taxonomies from ontologies. The same piece</a:t>
            </a:r>
            <a:r>
              <a:rPr lang="en-US" baseline="0" dirty="0" smtClean="0"/>
              <a:t> of information called ‘Parking’ can be used within the context of a ’hotel’ as well as a ‘vehicle’.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siblings</a:t>
            </a:r>
            <a:r>
              <a:rPr lang="en-US" baseline="0" dirty="0" smtClean="0"/>
              <a:t> (children of the same parent) </a:t>
            </a:r>
            <a:r>
              <a:rPr lang="en-US" dirty="0" smtClean="0"/>
              <a:t>must be at the</a:t>
            </a:r>
            <a:r>
              <a:rPr lang="en-US" baseline="0" dirty="0" smtClean="0"/>
              <a:t> same level of generalizability.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17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too different, may require separate Subclass. For instance “Plane” may be one type of vehicle</a:t>
            </a:r>
            <a:r>
              <a:rPr lang="is-IS" baseline="0" dirty="0" smtClean="0"/>
              <a:t>….but would it encompass ‘helicopters’? T</a:t>
            </a:r>
            <a:r>
              <a:rPr lang="en-US" baseline="0" dirty="0" smtClean="0"/>
              <a:t>h</a:t>
            </a:r>
            <a:r>
              <a:rPr lang="is-IS" baseline="0" dirty="0" smtClean="0"/>
              <a:t>is could lead to definition of a subclass of ‘vehicle’ that differentiates ’ground vehicles’ from ‘flying vehicles’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Noy</a:t>
            </a:r>
            <a:r>
              <a:rPr lang="en-US" dirty="0" smtClean="0"/>
              <a:t> and others suggest considering</a:t>
            </a:r>
            <a:r>
              <a:rPr lang="en-US" baseline="0" dirty="0" smtClean="0"/>
              <a:t> creation of new intervening subclass when there are more than 12 subclasses for a given superclass. Likewise, if a class has only one subclass, this may be worth rolling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8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siblings</a:t>
            </a:r>
            <a:r>
              <a:rPr lang="en-US" baseline="0" dirty="0" smtClean="0"/>
              <a:t> (children of the same parent) </a:t>
            </a:r>
            <a:r>
              <a:rPr lang="en-US" dirty="0" smtClean="0"/>
              <a:t>must be at the</a:t>
            </a:r>
            <a:r>
              <a:rPr lang="en-US" baseline="0" dirty="0" smtClean="0"/>
              <a:t> same level of generalizability. This again differentiates from a taxonomy, where generally there exists only a 1:1 relationship amongst categories and subcategories.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2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siblings</a:t>
            </a:r>
            <a:r>
              <a:rPr lang="en-US" baseline="0" dirty="0" smtClean="0"/>
              <a:t> (children of the same parent) </a:t>
            </a:r>
            <a:r>
              <a:rPr lang="en-US" dirty="0" smtClean="0"/>
              <a:t>must be at the</a:t>
            </a:r>
            <a:r>
              <a:rPr lang="en-US" baseline="0" dirty="0" smtClean="0"/>
              <a:t> same level of generalizability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9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2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1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5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protege.stanford.edu</a:t>
            </a:r>
            <a:r>
              <a:rPr lang="en-US" dirty="0" smtClean="0"/>
              <a:t>/publications/</a:t>
            </a:r>
            <a:r>
              <a:rPr lang="en-US" dirty="0" err="1" smtClean="0"/>
              <a:t>ontology_development</a:t>
            </a:r>
            <a:r>
              <a:rPr lang="en-US" dirty="0" smtClean="0"/>
              <a:t>/ontology101-noy-mcguinness.html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4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0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4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0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1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protege.stanford.edu</a:t>
            </a:r>
            <a:r>
              <a:rPr lang="en-US" dirty="0" smtClean="0"/>
              <a:t>/publications/</a:t>
            </a:r>
            <a:r>
              <a:rPr lang="en-US" dirty="0" err="1" smtClean="0"/>
              <a:t>ontology_development</a:t>
            </a:r>
            <a:r>
              <a:rPr lang="en-US" dirty="0" smtClean="0"/>
              <a:t>/ontology101-noy-mcguinness.html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8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5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6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7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1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5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4105-5F67-0145-93D2-4899790CA0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type="subTitle" idx="1"/>
          </p:nvPr>
        </p:nvSpPr>
        <p:spPr>
          <a:xfrm>
            <a:off x="304800" y="6223210"/>
            <a:ext cx="7924800" cy="32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4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2140-1B5E-1944-BE0A-D74A88E89762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ADDC-5B31-BC4F-9639-8F38A038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mailto:ptighe@anest.ufl.edu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tities" TargetMode="External"/><Relationship Id="rId4" Type="http://schemas.openxmlformats.org/officeDocument/2006/relationships/hyperlink" Target="https://en.wikipedia.org/wiki/Domain_of_discours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066673"/>
            <a:ext cx="12191999" cy="1163053"/>
          </a:xfrm>
          <a:solidFill>
            <a:srgbClr val="F36F20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4000" b="1" dirty="0" smtClean="0"/>
              <a:t> Toward </a:t>
            </a:r>
            <a:r>
              <a:rPr lang="en-US" sz="4000" b="1" dirty="0"/>
              <a:t>a taxonomy of acute pain conditions: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/>
              <a:t>Lumping </a:t>
            </a:r>
            <a:r>
              <a:rPr lang="en-US" sz="2800" i="1" dirty="0"/>
              <a:t>vs. splitting and other general considerations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267" name="Picture 6" descr="UF Signa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42" y="5783770"/>
            <a:ext cx="2508876" cy="4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/>
          </p:cNvSpPr>
          <p:nvPr>
            <p:ph type="subTitle" idx="1"/>
          </p:nvPr>
        </p:nvSpPr>
        <p:spPr>
          <a:xfrm>
            <a:off x="272715" y="5781812"/>
            <a:ext cx="8610599" cy="768094"/>
          </a:xfrm>
        </p:spPr>
        <p:txBody>
          <a:bodyPr>
            <a:noAutofit/>
          </a:bodyPr>
          <a:lstStyle>
            <a:extLst/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800" dirty="0" smtClean="0">
                <a:ea typeface="+mn-ea"/>
                <a:cs typeface="+mn-cs"/>
              </a:rPr>
              <a:t>Patrick </a:t>
            </a:r>
            <a:r>
              <a:rPr lang="en-US" sz="1800" dirty="0" err="1" smtClean="0">
                <a:ea typeface="+mn-ea"/>
                <a:cs typeface="+mn-cs"/>
              </a:rPr>
              <a:t>Tighe</a:t>
            </a:r>
            <a:r>
              <a:rPr lang="en-US" sz="1800" dirty="0" smtClean="0">
                <a:ea typeface="+mn-ea"/>
                <a:cs typeface="+mn-cs"/>
              </a:rPr>
              <a:t> MD MS | 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Assistant Professor, Depts. Of Anesthesiology &amp; Orthopedic Surgery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	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               	        Affiliate Asst. Professor, Information Sciences &amp; Operations Management </a:t>
            </a:r>
            <a:endParaRPr lang="en-US" sz="1600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84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7200" dirty="0" smtClean="0"/>
              <a:t>Why Are They </a:t>
            </a:r>
            <a:r>
              <a:rPr lang="en-US" sz="7200" b="1" i="1" dirty="0" smtClean="0"/>
              <a:t>Now</a:t>
            </a:r>
            <a:r>
              <a:rPr lang="en-US" sz="7200" dirty="0" smtClean="0"/>
              <a:t> So Important?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2516109" y="1949746"/>
            <a:ext cx="69031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Electronic Medical Records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14694" y="3597664"/>
            <a:ext cx="81059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“What Does That Value Mean?”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39410" y="5245583"/>
            <a:ext cx="76565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Variables defined by Variables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20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Schema Architectures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Designing a Translational Bridge to Clinical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Why Explore </a:t>
            </a:r>
            <a:r>
              <a:rPr lang="en-US" sz="7200" b="1" dirty="0" smtClean="0"/>
              <a:t>UML</a:t>
            </a:r>
            <a:r>
              <a:rPr lang="en-US" sz="7200" dirty="0" smtClean="0"/>
              <a:t> &amp; </a:t>
            </a:r>
            <a:r>
              <a:rPr lang="en-US" sz="7200" b="1" dirty="0" smtClean="0"/>
              <a:t>Schema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5654563"/>
              </p:ext>
            </p:extLst>
          </p:nvPr>
        </p:nvGraphicFramePr>
        <p:xfrm>
          <a:off x="0" y="1556084"/>
          <a:ext cx="12192000" cy="341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8311" y="4453461"/>
            <a:ext cx="127541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Today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0935" y="4453462"/>
            <a:ext cx="211012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smtClean="0"/>
              <a:t>Tomorrow</a:t>
            </a:r>
            <a:endParaRPr lang="en-US" sz="3600"/>
          </a:p>
        </p:txBody>
      </p:sp>
      <p:sp>
        <p:nvSpPr>
          <p:cNvPr id="13" name="TextBox 12"/>
          <p:cNvSpPr txBox="1"/>
          <p:nvPr/>
        </p:nvSpPr>
        <p:spPr>
          <a:xfrm>
            <a:off x="9760695" y="4453461"/>
            <a:ext cx="182248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smtClean="0"/>
              <a:t>Forever?</a:t>
            </a:r>
            <a:endParaRPr lang="en-US" sz="3600"/>
          </a:p>
        </p:txBody>
      </p:sp>
      <p:sp>
        <p:nvSpPr>
          <p:cNvPr id="8" name="TextBox 7"/>
          <p:cNvSpPr txBox="1"/>
          <p:nvPr/>
        </p:nvSpPr>
        <p:spPr>
          <a:xfrm>
            <a:off x="779854" y="5753675"/>
            <a:ext cx="171232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Discussion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190783" y="5753675"/>
            <a:ext cx="181043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/>
              <a:t>Publication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239814" y="5538231"/>
            <a:ext cx="2864247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Electronic Medical</a:t>
            </a:r>
            <a:br>
              <a:rPr lang="en-US" sz="2800" dirty="0" smtClean="0"/>
            </a:br>
            <a:r>
              <a:rPr lang="en-US" sz="2800" dirty="0" smtClean="0"/>
              <a:t>Record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7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E171F-EBCA-E24E-866A-05AB81A71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23E171F-EBCA-E24E-866A-05AB81A71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1E7FD-AF78-D040-A381-F22BD4DE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AED1E7FD-AF78-D040-A381-F22BD4DE7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D96C58-BABB-7E47-A582-F59AC8B24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10D96C58-BABB-7E47-A582-F59AC8B24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B85D2-F674-8B41-9DFF-158DFDE74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A63B85D2-F674-8B41-9DFF-158DFDE74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E66B28-3997-B74D-A761-968D3F2B0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DAE66B28-3997-B74D-A761-968D3F2B0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12" grpId="0" animBg="1"/>
      <p:bldP spid="13" grpId="0" animBg="1"/>
      <p:bldP spid="8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4800" dirty="0" smtClean="0"/>
              <a:t>What Are the </a:t>
            </a:r>
            <a:r>
              <a:rPr lang="en-US" sz="4800" b="1" dirty="0" smtClean="0"/>
              <a:t>Components</a:t>
            </a:r>
            <a:r>
              <a:rPr lang="en-US" sz="4800" dirty="0" smtClean="0"/>
              <a:t> of an Ontology?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2773"/>
              </p:ext>
            </p:extLst>
          </p:nvPr>
        </p:nvGraphicFramePr>
        <p:xfrm>
          <a:off x="48127" y="1587895"/>
          <a:ext cx="12095745" cy="515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694"/>
                <a:gridCol w="5678905"/>
                <a:gridCol w="3866146"/>
              </a:tblGrid>
              <a:tr h="5695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Component</a:t>
                      </a:r>
                      <a:endParaRPr lang="en-US" sz="3600" b="1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Description of Component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Example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649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Classes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Category, type, set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Vital Sign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Objects 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Instance; individual observation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Blood Pressure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4073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Attributes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Kind of object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Femoral, A-line,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Systolic, </a:t>
                      </a:r>
                      <a:r>
                        <a:rPr lang="en-US" sz="2800" b="1" baseline="0" dirty="0" smtClean="0"/>
                        <a:t>value (in mmHg)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428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Methods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Things we can do to/with objects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Decrease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28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Relationships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Linkage between objects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Blood Pressure is a Vital Sign; has a Site;</a:t>
                      </a:r>
                      <a:r>
                        <a:rPr lang="en-US" sz="2800" baseline="0" dirty="0" smtClean="0"/>
                        <a:t> interacts with Heart Rate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Notation for Schema: </a:t>
            </a:r>
            <a:r>
              <a:rPr lang="en-US" sz="7200" i="1" dirty="0" smtClean="0"/>
              <a:t>Classes</a:t>
            </a:r>
            <a:endParaRPr lang="en-US" sz="7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913370" y="3233185"/>
            <a:ext cx="1941095" cy="64633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Vehicle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97452" y="4078917"/>
            <a:ext cx="1572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Abstract</a:t>
            </a:r>
          </a:p>
          <a:p>
            <a:pPr algn="ctr"/>
            <a:r>
              <a:rPr lang="en-US" sz="3200" i="1" dirty="0" smtClean="0"/>
              <a:t>Class</a:t>
            </a:r>
            <a:endParaRPr lang="en-US" sz="3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5180" y="2986786"/>
            <a:ext cx="2725429" cy="64633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Vehicle: Car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04970" y="3879516"/>
            <a:ext cx="2885850" cy="64633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Vehicle: Bike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98294" y="4571360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/>
              <a:t>c</a:t>
            </a:r>
            <a:r>
              <a:rPr lang="en-US" sz="3200" i="1" dirty="0" err="1" smtClean="0"/>
              <a:t>lassname</a:t>
            </a:r>
            <a:r>
              <a:rPr lang="en-US" sz="3200" i="1" dirty="0" smtClean="0"/>
              <a:t>: </a:t>
            </a:r>
            <a:r>
              <a:rPr lang="en-US" sz="3200" i="1" dirty="0" err="1" smtClean="0"/>
              <a:t>objectname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63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Notation for Schema: </a:t>
            </a:r>
            <a:r>
              <a:rPr lang="en-US" sz="7200" i="1" dirty="0" smtClean="0"/>
              <a:t>UML </a:t>
            </a:r>
            <a:endParaRPr lang="en-US" sz="7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47" y="2306385"/>
            <a:ext cx="3737142" cy="2756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1234" y="2306385"/>
            <a:ext cx="10262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Class</a:t>
            </a:r>
            <a:endParaRPr lang="en-US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17834" y="3259843"/>
            <a:ext cx="18317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i="1" smtClean="0"/>
              <a:t>Attributes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1234" y="4223296"/>
            <a:ext cx="16605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Methods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831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dirty="0" smtClean="0"/>
              <a:t>Notation for Schema: </a:t>
            </a:r>
            <a:r>
              <a:rPr lang="en-US" sz="5400" i="1" dirty="0" smtClean="0"/>
              <a:t>Classes &amp; Objects</a:t>
            </a:r>
            <a:endParaRPr lang="en-US" sz="5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9" y="2306385"/>
            <a:ext cx="3737142" cy="2756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82251" y="5274370"/>
            <a:ext cx="167065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i="1" smtClean="0"/>
              <a:t>Object</a:t>
            </a:r>
            <a:endParaRPr lang="en-US" sz="4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005" y="2306385"/>
            <a:ext cx="3737142" cy="275660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21083" y="3099151"/>
            <a:ext cx="2294021" cy="117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9195" y="5274371"/>
            <a:ext cx="133882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i="1" dirty="0" smtClean="0"/>
              <a:t>Class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56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Notation for Schema: </a:t>
            </a:r>
            <a:r>
              <a:rPr lang="en-US" sz="7200" i="1" dirty="0" smtClean="0"/>
              <a:t>Attributes</a:t>
            </a:r>
            <a:endParaRPr lang="en-US" sz="7200" i="1" dirty="0"/>
          </a:p>
        </p:txBody>
      </p:sp>
      <p:cxnSp>
        <p:nvCxnSpPr>
          <p:cNvPr id="15" name="Straight Arrow Connector 14"/>
          <p:cNvCxnSpPr>
            <a:stCxn id="13" idx="3"/>
            <a:endCxn id="2" idx="1"/>
          </p:cNvCxnSpPr>
          <p:nvPr/>
        </p:nvCxnSpPr>
        <p:spPr>
          <a:xfrm flipV="1">
            <a:off x="6096000" y="2420947"/>
            <a:ext cx="2134673" cy="1452126"/>
          </a:xfrm>
          <a:prstGeom prst="straightConnector1">
            <a:avLst/>
          </a:prstGeom>
          <a:ln w="114300" cap="rnd">
            <a:solidFill>
              <a:schemeClr val="tx2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0" idx="1"/>
          </p:cNvCxnSpPr>
          <p:nvPr/>
        </p:nvCxnSpPr>
        <p:spPr>
          <a:xfrm>
            <a:off x="6096000" y="3873073"/>
            <a:ext cx="1869056" cy="1748282"/>
          </a:xfrm>
          <a:prstGeom prst="straightConnector1">
            <a:avLst/>
          </a:prstGeom>
          <a:ln w="114300" cap="rnd">
            <a:solidFill>
              <a:schemeClr val="tx2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93" y="2627227"/>
            <a:ext cx="3737142" cy="2756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7680" y="2627227"/>
            <a:ext cx="102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smtClean="0"/>
              <a:t>Class</a:t>
            </a:r>
            <a:endParaRPr lang="en-US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64280" y="3580685"/>
            <a:ext cx="1831720" cy="584775"/>
          </a:xfrm>
          <a:prstGeom prst="rect">
            <a:avLst/>
          </a:prstGeom>
          <a:solidFill>
            <a:srgbClr val="4453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Attributes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7680" y="4544138"/>
            <a:ext cx="166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Methods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230673" y="1636117"/>
            <a:ext cx="3251275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Intrinsic: </a:t>
            </a:r>
          </a:p>
          <a:p>
            <a:pPr algn="ctr"/>
            <a:r>
              <a:rPr lang="en-US" sz="3200" dirty="0" smtClean="0"/>
              <a:t>physically imbued </a:t>
            </a:r>
          </a:p>
          <a:p>
            <a:pPr algn="ctr"/>
            <a:r>
              <a:rPr lang="en-US" sz="3200" dirty="0" smtClean="0"/>
              <a:t>into object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965056" y="4836525"/>
            <a:ext cx="378251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Extrinsic: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depends on </a:t>
            </a:r>
          </a:p>
          <a:p>
            <a:pPr algn="ctr"/>
            <a:r>
              <a:rPr lang="en-US" sz="3200" dirty="0" smtClean="0"/>
              <a:t>external relationships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4824" y="3580685"/>
            <a:ext cx="4322979" cy="1077218"/>
          </a:xfrm>
          <a:prstGeom prst="rect">
            <a:avLst/>
          </a:prstGeom>
          <a:solidFill>
            <a:srgbClr val="4453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/>
              <a:t>Attributes</a:t>
            </a:r>
            <a:r>
              <a:rPr lang="en-US" sz="3200" i="1" dirty="0" smtClean="0"/>
              <a:t> can be</a:t>
            </a:r>
          </a:p>
          <a:p>
            <a:pPr algn="ctr"/>
            <a:r>
              <a:rPr lang="en-US" sz="3200" i="1" dirty="0" smtClean="0"/>
              <a:t>Classes unto themselves!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756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7200" dirty="0" smtClean="0"/>
              <a:t>Notation for Schema: </a:t>
            </a:r>
            <a:r>
              <a:rPr lang="en-US" sz="7200" i="1" dirty="0" smtClean="0"/>
              <a:t>Relationships</a:t>
            </a:r>
            <a:endParaRPr lang="en-US" sz="7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58" y="4905668"/>
            <a:ext cx="1346868" cy="993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65" y="1789656"/>
            <a:ext cx="1346868" cy="993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58" y="3263205"/>
            <a:ext cx="1131082" cy="9966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42020" y="2976723"/>
            <a:ext cx="407688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What was your </a:t>
            </a:r>
          </a:p>
          <a:p>
            <a:pPr algn="ctr"/>
            <a:r>
              <a:rPr lang="en-US" sz="4800" dirty="0" smtClean="0"/>
              <a:t>trip like?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0989" y="3530721"/>
            <a:ext cx="1941095" cy="4616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Vehicle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40718" y="5966710"/>
            <a:ext cx="1941095" cy="4616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Hotel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462" y="1623956"/>
            <a:ext cx="1941095" cy="4616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People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3276" y="5219478"/>
            <a:ext cx="1941095" cy="4616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Food</a:t>
            </a:r>
            <a:endParaRPr lang="en-US" sz="2400" dirty="0"/>
          </a:p>
        </p:txBody>
      </p:sp>
      <p:cxnSp>
        <p:nvCxnSpPr>
          <p:cNvPr id="20" name="Straight Connector 19"/>
          <p:cNvCxnSpPr>
            <a:stCxn id="13" idx="1"/>
            <a:endCxn id="15" idx="3"/>
          </p:cNvCxnSpPr>
          <p:nvPr/>
        </p:nvCxnSpPr>
        <p:spPr>
          <a:xfrm flipH="1">
            <a:off x="4812084" y="3761553"/>
            <a:ext cx="5299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1"/>
            <a:endCxn id="7" idx="3"/>
          </p:cNvCxnSpPr>
          <p:nvPr/>
        </p:nvCxnSpPr>
        <p:spPr>
          <a:xfrm flipH="1" flipV="1">
            <a:off x="2073833" y="2286397"/>
            <a:ext cx="797156" cy="1475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  <a:endCxn id="15" idx="1"/>
          </p:cNvCxnSpPr>
          <p:nvPr/>
        </p:nvCxnSpPr>
        <p:spPr>
          <a:xfrm>
            <a:off x="1965940" y="3761553"/>
            <a:ext cx="9050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3"/>
            <a:endCxn id="15" idx="1"/>
          </p:cNvCxnSpPr>
          <p:nvPr/>
        </p:nvCxnSpPr>
        <p:spPr>
          <a:xfrm flipV="1">
            <a:off x="2181726" y="3761554"/>
            <a:ext cx="689263" cy="164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  <a:endCxn id="16" idx="0"/>
          </p:cNvCxnSpPr>
          <p:nvPr/>
        </p:nvCxnSpPr>
        <p:spPr>
          <a:xfrm flipH="1">
            <a:off x="5911266" y="4546383"/>
            <a:ext cx="1469197" cy="1420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3"/>
            <a:endCxn id="18" idx="0"/>
          </p:cNvCxnSpPr>
          <p:nvPr/>
        </p:nvCxnSpPr>
        <p:spPr>
          <a:xfrm>
            <a:off x="9418905" y="3761553"/>
            <a:ext cx="1304919" cy="145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13" idx="0"/>
          </p:cNvCxnSpPr>
          <p:nvPr/>
        </p:nvCxnSpPr>
        <p:spPr>
          <a:xfrm flipH="1">
            <a:off x="7380463" y="2085621"/>
            <a:ext cx="970547" cy="891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71364" y="4121184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Association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68738" y="4879411"/>
            <a:ext cx="1941095" cy="4616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Parking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23" idx="2"/>
            <a:endCxn id="16" idx="0"/>
          </p:cNvCxnSpPr>
          <p:nvPr/>
        </p:nvCxnSpPr>
        <p:spPr>
          <a:xfrm>
            <a:off x="4139286" y="5341076"/>
            <a:ext cx="1771980" cy="62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0"/>
            <a:endCxn id="15" idx="2"/>
          </p:cNvCxnSpPr>
          <p:nvPr/>
        </p:nvCxnSpPr>
        <p:spPr>
          <a:xfrm flipH="1" flipV="1">
            <a:off x="3841537" y="3992386"/>
            <a:ext cx="297749" cy="88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7200" dirty="0" smtClean="0"/>
              <a:t>Notation for Schema: </a:t>
            </a:r>
            <a:r>
              <a:rPr lang="en-US" sz="7200" i="1" dirty="0" smtClean="0"/>
              <a:t>Inheritance</a:t>
            </a:r>
            <a:endParaRPr lang="en-US" sz="7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81" y="3980657"/>
            <a:ext cx="2565400" cy="189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255" y="3980657"/>
            <a:ext cx="25654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633" y="3980657"/>
            <a:ext cx="2565400" cy="2628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7256" y="1572127"/>
            <a:ext cx="2207399" cy="9233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smtClean="0"/>
              <a:t>Vehicle</a:t>
            </a:r>
            <a:endParaRPr lang="en-US" sz="5400"/>
          </a:p>
        </p:txBody>
      </p:sp>
      <p:cxnSp>
        <p:nvCxnSpPr>
          <p:cNvPr id="6" name="Elbow Connector 5"/>
          <p:cNvCxnSpPr>
            <a:stCxn id="2" idx="2"/>
            <a:endCxn id="5" idx="0"/>
          </p:cNvCxnSpPr>
          <p:nvPr/>
        </p:nvCxnSpPr>
        <p:spPr>
          <a:xfrm rot="5400000">
            <a:off x="5158356" y="3238057"/>
            <a:ext cx="1485200" cy="1"/>
          </a:xfrm>
          <a:prstGeom prst="bentConnector3">
            <a:avLst/>
          </a:prstGeom>
          <a:ln w="762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" idx="2"/>
            <a:endCxn id="4" idx="0"/>
          </p:cNvCxnSpPr>
          <p:nvPr/>
        </p:nvCxnSpPr>
        <p:spPr>
          <a:xfrm rot="5400000">
            <a:off x="3270669" y="1350370"/>
            <a:ext cx="1485200" cy="3775375"/>
          </a:xfrm>
          <a:prstGeom prst="bentConnector3">
            <a:avLst/>
          </a:prstGeom>
          <a:ln w="762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" idx="2"/>
            <a:endCxn id="7" idx="0"/>
          </p:cNvCxnSpPr>
          <p:nvPr/>
        </p:nvCxnSpPr>
        <p:spPr>
          <a:xfrm rot="16200000" flipH="1">
            <a:off x="7046044" y="1350368"/>
            <a:ext cx="1485200" cy="3775377"/>
          </a:xfrm>
          <a:prstGeom prst="bentConnector3">
            <a:avLst>
              <a:gd name="adj1" fmla="val 50000"/>
            </a:avLst>
          </a:prstGeom>
          <a:ln w="76200"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18255" y="5903893"/>
            <a:ext cx="2632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Inheritance:</a:t>
            </a:r>
          </a:p>
          <a:p>
            <a:pPr algn="ctr"/>
            <a:r>
              <a:rPr lang="en-US" sz="2800" i="1" dirty="0" smtClean="0"/>
              <a:t>Car “is a” vehicle</a:t>
            </a:r>
            <a:endParaRPr lang="en-US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3251" y="5903892"/>
            <a:ext cx="2737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Inheritance:</a:t>
            </a:r>
          </a:p>
          <a:p>
            <a:pPr algn="ctr"/>
            <a:r>
              <a:rPr lang="en-US" sz="2800" i="1" dirty="0" smtClean="0"/>
              <a:t>Bike “is a” vehicle</a:t>
            </a:r>
            <a:endParaRPr lang="en-US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61684" y="2945668"/>
            <a:ext cx="39629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smtClean="0"/>
              <a:t>Children, or Subclasses</a:t>
            </a:r>
            <a:endParaRPr lang="en-US" sz="3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2881" y="1624169"/>
            <a:ext cx="366651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/>
              <a:t>Parent, or Superclass</a:t>
            </a:r>
            <a:endParaRPr lang="en-US" sz="3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94041" y="2248893"/>
            <a:ext cx="24849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smtClean="0"/>
              <a:t>More General</a:t>
            </a:r>
            <a:endParaRPr lang="en-US" sz="3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830324" y="2275193"/>
            <a:ext cx="24256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/>
              <a:t>More Specific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368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 smtClean="0"/>
              <a:t>Disclosures</a:t>
            </a:r>
            <a:endParaRPr lang="en-US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</a:t>
            </a:r>
            <a:r>
              <a:rPr lang="en-US" i="1" dirty="0" smtClean="0"/>
              <a:t>no</a:t>
            </a:r>
            <a:r>
              <a:rPr lang="en-US" dirty="0" smtClean="0"/>
              <a:t> financial conflicts of interest to report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 supported by NIH/NIGMS:</a:t>
            </a:r>
          </a:p>
          <a:p>
            <a:pPr lvl="1"/>
            <a:r>
              <a:rPr lang="en-US" dirty="0" smtClean="0"/>
              <a:t>K23 GM102697</a:t>
            </a:r>
          </a:p>
          <a:p>
            <a:pPr lvl="1"/>
            <a:r>
              <a:rPr lang="en-US" dirty="0" smtClean="0"/>
              <a:t>R01 GM114290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Most</a:t>
            </a:r>
            <a:r>
              <a:rPr lang="en-US" dirty="0" smtClean="0"/>
              <a:t> </a:t>
            </a:r>
            <a:r>
              <a:rPr lang="en-US" b="1" dirty="0" smtClean="0"/>
              <a:t>importantly</a:t>
            </a:r>
            <a:r>
              <a:rPr lang="en-US" dirty="0" smtClean="0"/>
              <a:t>: </a:t>
            </a:r>
          </a:p>
          <a:p>
            <a:pPr marL="457200" lvl="1" indent="0">
              <a:buNone/>
            </a:pPr>
            <a:r>
              <a:rPr lang="en-US" dirty="0" smtClean="0"/>
              <a:t>Support from family, mentors, </a:t>
            </a:r>
            <a:br>
              <a:rPr lang="en-US" dirty="0" smtClean="0"/>
            </a:br>
            <a:r>
              <a:rPr lang="en-US" dirty="0" smtClean="0"/>
              <a:t>collaborators, and colleagues!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72" y="2593322"/>
            <a:ext cx="4778188" cy="35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When to introduce new classes?</a:t>
            </a:r>
            <a:endParaRPr lang="en-US" sz="7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81" y="3980657"/>
            <a:ext cx="2565400" cy="189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255" y="3980657"/>
            <a:ext cx="25654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633" y="3980657"/>
            <a:ext cx="2565400" cy="2628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7256" y="1572127"/>
            <a:ext cx="2207399" cy="9233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smtClean="0"/>
              <a:t>Vehicle</a:t>
            </a:r>
            <a:endParaRPr lang="en-US" sz="5400"/>
          </a:p>
        </p:txBody>
      </p:sp>
      <p:cxnSp>
        <p:nvCxnSpPr>
          <p:cNvPr id="6" name="Elbow Connector 5"/>
          <p:cNvCxnSpPr>
            <a:stCxn id="2" idx="2"/>
            <a:endCxn id="5" idx="0"/>
          </p:cNvCxnSpPr>
          <p:nvPr/>
        </p:nvCxnSpPr>
        <p:spPr>
          <a:xfrm rot="5400000">
            <a:off x="5158356" y="3238057"/>
            <a:ext cx="1485200" cy="1"/>
          </a:xfrm>
          <a:prstGeom prst="bentConnector3">
            <a:avLst/>
          </a:prstGeom>
          <a:ln w="762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" idx="2"/>
            <a:endCxn id="4" idx="0"/>
          </p:cNvCxnSpPr>
          <p:nvPr/>
        </p:nvCxnSpPr>
        <p:spPr>
          <a:xfrm rot="5400000">
            <a:off x="3270669" y="1350370"/>
            <a:ext cx="1485200" cy="3775375"/>
          </a:xfrm>
          <a:prstGeom prst="bentConnector3">
            <a:avLst/>
          </a:prstGeom>
          <a:ln w="762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" idx="2"/>
            <a:endCxn id="7" idx="0"/>
          </p:cNvCxnSpPr>
          <p:nvPr/>
        </p:nvCxnSpPr>
        <p:spPr>
          <a:xfrm rot="16200000" flipH="1">
            <a:off x="7046044" y="1350368"/>
            <a:ext cx="1485200" cy="3775377"/>
          </a:xfrm>
          <a:prstGeom prst="bentConnector3">
            <a:avLst>
              <a:gd name="adj1" fmla="val 50000"/>
            </a:avLst>
          </a:prstGeom>
          <a:ln w="76200"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56592" y="2202398"/>
            <a:ext cx="431169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/>
              <a:t>Planes: Many New </a:t>
            </a:r>
          </a:p>
          <a:p>
            <a:r>
              <a:rPr lang="en-US" sz="3200" i="1" dirty="0" smtClean="0"/>
              <a:t>Attributes</a:t>
            </a:r>
            <a:r>
              <a:rPr lang="is-IS" sz="3200" i="1" dirty="0" smtClean="0"/>
              <a:t>….</a:t>
            </a:r>
          </a:p>
          <a:p>
            <a:r>
              <a:rPr lang="is-IS" sz="3200" i="1" dirty="0" smtClean="0"/>
              <a:t>Perhaps new superclass?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01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Classes to Subclasses: </a:t>
            </a:r>
            <a:r>
              <a:rPr lang="en-US" sz="7200" i="1" dirty="0" smtClean="0"/>
              <a:t>1 and 12</a:t>
            </a:r>
            <a:endParaRPr lang="en-US" sz="7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81340" y="1668625"/>
            <a:ext cx="2027222" cy="9233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/>
              <a:t>Parent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95693" y="4179331"/>
            <a:ext cx="1598515" cy="9233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smtClean="0"/>
              <a:t>Child</a:t>
            </a:r>
            <a:endParaRPr lang="en-US" sz="5400"/>
          </a:p>
        </p:txBody>
      </p:sp>
      <p:sp>
        <p:nvSpPr>
          <p:cNvPr id="8" name="TextBox 7"/>
          <p:cNvSpPr txBox="1"/>
          <p:nvPr/>
        </p:nvSpPr>
        <p:spPr>
          <a:xfrm>
            <a:off x="902412" y="5732984"/>
            <a:ext cx="37850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i="1" dirty="0" smtClean="0"/>
              <a:t>Too </a:t>
            </a:r>
            <a:r>
              <a:rPr lang="en-US" sz="3600" i="1" smtClean="0"/>
              <a:t>Few Subclasses</a:t>
            </a:r>
            <a:endParaRPr lang="en-US" sz="3600" i="1"/>
          </a:p>
        </p:txBody>
      </p:sp>
      <p:grpSp>
        <p:nvGrpSpPr>
          <p:cNvPr id="12" name="Group 11"/>
          <p:cNvGrpSpPr/>
          <p:nvPr/>
        </p:nvGrpSpPr>
        <p:grpSpPr>
          <a:xfrm>
            <a:off x="7011400" y="2853082"/>
            <a:ext cx="2798681" cy="2562999"/>
            <a:chOff x="7813172" y="3778860"/>
            <a:chExt cx="2798681" cy="2562999"/>
          </a:xfrm>
        </p:grpSpPr>
        <p:sp>
          <p:nvSpPr>
            <p:cNvPr id="21" name="TextBox 20"/>
            <p:cNvSpPr txBox="1"/>
            <p:nvPr/>
          </p:nvSpPr>
          <p:spPr>
            <a:xfrm>
              <a:off x="7813172" y="37788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5572" y="39312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17972" y="40836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70372" y="42360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22772" y="43884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75172" y="45408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27572" y="46932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Child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79972" y="48456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32372" y="49980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84772" y="51504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Child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37172" y="53028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Child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89572" y="54552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641972" y="56076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794372" y="57600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46772" y="59124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99172" y="6064860"/>
              <a:ext cx="512681" cy="2769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Child</a:t>
              </a:r>
              <a:endParaRPr lang="en-US" sz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002586" y="3587281"/>
            <a:ext cx="1388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/>
              <a:t>&gt; 12</a:t>
            </a:r>
            <a:endParaRPr lang="en-US" sz="5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7716586" y="1703026"/>
            <a:ext cx="2027222" cy="9233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/>
              <a:t>Parent</a:t>
            </a:r>
            <a:endParaRPr lang="en-US" sz="5400" dirty="0"/>
          </a:p>
        </p:txBody>
      </p:sp>
      <p:cxnSp>
        <p:nvCxnSpPr>
          <p:cNvPr id="19" name="Straight Connector 18"/>
          <p:cNvCxnSpPr>
            <a:stCxn id="15" idx="2"/>
            <a:endCxn id="16" idx="0"/>
          </p:cNvCxnSpPr>
          <p:nvPr/>
        </p:nvCxnSpPr>
        <p:spPr>
          <a:xfrm>
            <a:off x="2794951" y="2591955"/>
            <a:ext cx="0" cy="1587376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46402" y="5726833"/>
            <a:ext cx="40985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i="1" smtClean="0"/>
              <a:t>Too Many Subclasses</a:t>
            </a:r>
            <a:endParaRPr lang="en-US" sz="3600" i="1" dirty="0"/>
          </a:p>
        </p:txBody>
      </p:sp>
      <p:cxnSp>
        <p:nvCxnSpPr>
          <p:cNvPr id="44" name="Straight Connector 43"/>
          <p:cNvCxnSpPr>
            <a:stCxn id="41" idx="2"/>
            <a:endCxn id="33" idx="3"/>
          </p:cNvCxnSpPr>
          <p:nvPr/>
        </p:nvCxnSpPr>
        <p:spPr>
          <a:xfrm>
            <a:off x="8730197" y="2626356"/>
            <a:ext cx="13084" cy="1584426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544134" y="2853082"/>
            <a:ext cx="2265947" cy="228600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1" grpId="0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Patterns of Multiple Inheritance</a:t>
            </a:r>
            <a:endParaRPr lang="en-US" sz="7200" i="1" dirty="0"/>
          </a:p>
        </p:txBody>
      </p:sp>
      <p:cxnSp>
        <p:nvCxnSpPr>
          <p:cNvPr id="19" name="Straight Connector 18"/>
          <p:cNvCxnSpPr>
            <a:stCxn id="15" idx="2"/>
            <a:endCxn id="16" idx="0"/>
          </p:cNvCxnSpPr>
          <p:nvPr/>
        </p:nvCxnSpPr>
        <p:spPr>
          <a:xfrm>
            <a:off x="2894888" y="3422951"/>
            <a:ext cx="2778388" cy="1075174"/>
          </a:xfrm>
          <a:prstGeom prst="line">
            <a:avLst/>
          </a:prstGeom>
          <a:ln w="1143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2"/>
            <a:endCxn id="16" idx="0"/>
          </p:cNvCxnSpPr>
          <p:nvPr/>
        </p:nvCxnSpPr>
        <p:spPr>
          <a:xfrm flipH="1">
            <a:off x="5673276" y="3422951"/>
            <a:ext cx="3273264" cy="1075174"/>
          </a:xfrm>
          <a:prstGeom prst="line">
            <a:avLst/>
          </a:prstGeom>
          <a:ln w="114300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05543" y="5911854"/>
            <a:ext cx="778091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/>
              <a:t>2 </a:t>
            </a:r>
            <a:r>
              <a:rPr lang="en-US" sz="3200" i="1" dirty="0" err="1" smtClean="0"/>
              <a:t>Superclasses</a:t>
            </a:r>
            <a:r>
              <a:rPr lang="en-US" sz="3200" i="1" dirty="0"/>
              <a:t>:</a:t>
            </a:r>
            <a:r>
              <a:rPr lang="en-US" sz="3200" i="1" dirty="0" smtClean="0"/>
              <a:t> inherits attributes from BOTH </a:t>
            </a:r>
            <a:endParaRPr lang="en-US" sz="3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35908" y="1668625"/>
            <a:ext cx="3317960" cy="175432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Parent</a:t>
            </a:r>
          </a:p>
          <a:p>
            <a:pPr algn="ctr"/>
            <a:r>
              <a:rPr lang="en-US" sz="5400" dirty="0" smtClean="0"/>
              <a:t>(Red Wine)</a:t>
            </a:r>
            <a:endParaRPr lang="en-US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58280" y="1668625"/>
            <a:ext cx="4376519" cy="175432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Parent</a:t>
            </a:r>
          </a:p>
          <a:p>
            <a:pPr algn="ctr"/>
            <a:r>
              <a:rPr lang="en-US" sz="5400" dirty="0" smtClean="0"/>
              <a:t>(Dessert Wine)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29323" y="4498125"/>
            <a:ext cx="2887906" cy="92333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smtClean="0"/>
              <a:t>Port wine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5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New </a:t>
            </a:r>
            <a:r>
              <a:rPr lang="en-US" sz="7200" i="1" dirty="0" smtClean="0"/>
              <a:t>Class</a:t>
            </a:r>
            <a:r>
              <a:rPr lang="en-US" sz="7200" dirty="0" smtClean="0"/>
              <a:t> or New </a:t>
            </a:r>
            <a:r>
              <a:rPr lang="en-US" sz="7200" i="1" dirty="0" smtClean="0"/>
              <a:t>Attribute</a:t>
            </a:r>
            <a:r>
              <a:rPr lang="en-US" sz="7200" dirty="0" smtClean="0"/>
              <a:t>?</a:t>
            </a:r>
            <a:endParaRPr lang="en-US" sz="7200" i="1" dirty="0"/>
          </a:p>
        </p:txBody>
      </p:sp>
      <p:sp>
        <p:nvSpPr>
          <p:cNvPr id="2" name="Rectangle 1"/>
          <p:cNvSpPr/>
          <p:nvPr/>
        </p:nvSpPr>
        <p:spPr>
          <a:xfrm>
            <a:off x="906379" y="1694895"/>
            <a:ext cx="103792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NewRomanPSMT" charset="0"/>
              </a:rPr>
              <a:t>“If </a:t>
            </a:r>
            <a:r>
              <a:rPr lang="en-US" sz="4000" i="1" dirty="0">
                <a:solidFill>
                  <a:prstClr val="black"/>
                </a:solidFill>
                <a:latin typeface="TimesNewRomanPSMT" charset="0"/>
              </a:rPr>
              <a:t>the concepts with different </a:t>
            </a:r>
            <a:r>
              <a:rPr lang="en-US" sz="4000" i="1" dirty="0" smtClean="0">
                <a:solidFill>
                  <a:prstClr val="black"/>
                </a:solidFill>
                <a:latin typeface="TimesNewRomanPSMT" charset="0"/>
              </a:rPr>
              <a:t>attribute values </a:t>
            </a:r>
            <a:r>
              <a:rPr lang="en-US" sz="4000" i="1" dirty="0">
                <a:solidFill>
                  <a:prstClr val="black"/>
                </a:solidFill>
                <a:latin typeface="TimesNewRomanPSMT" charset="0"/>
              </a:rPr>
              <a:t>become restrictions for different </a:t>
            </a:r>
            <a:r>
              <a:rPr lang="en-US" sz="4000" i="1" dirty="0" smtClean="0">
                <a:solidFill>
                  <a:prstClr val="black"/>
                </a:solidFill>
                <a:latin typeface="TimesNewRomanPSMT" charset="0"/>
              </a:rPr>
              <a:t>attributes in </a:t>
            </a:r>
            <a:r>
              <a:rPr lang="en-US" sz="4000" i="1" dirty="0">
                <a:solidFill>
                  <a:prstClr val="black"/>
                </a:solidFill>
                <a:latin typeface="TimesNewRomanPSMT" charset="0"/>
              </a:rPr>
              <a:t>other classes, then we should create a new </a:t>
            </a:r>
            <a:r>
              <a:rPr lang="en-US" sz="4000" i="1" u="sng" dirty="0">
                <a:solidFill>
                  <a:prstClr val="black"/>
                </a:solidFill>
                <a:latin typeface="TimesNewRomanPSMT" charset="0"/>
              </a:rPr>
              <a:t>class</a:t>
            </a:r>
            <a:r>
              <a:rPr lang="en-US" sz="4000" i="1" dirty="0">
                <a:solidFill>
                  <a:prstClr val="black"/>
                </a:solidFill>
                <a:latin typeface="TimesNewRomanPSMT" charset="0"/>
              </a:rPr>
              <a:t> for the distinction. Otherwise, we represent the distinction </a:t>
            </a:r>
            <a:r>
              <a:rPr lang="en-US" sz="4000" i="1" dirty="0" smtClean="0">
                <a:solidFill>
                  <a:prstClr val="black"/>
                </a:solidFill>
                <a:latin typeface="TimesNewRomanPSMT" charset="0"/>
              </a:rPr>
              <a:t>as an </a:t>
            </a:r>
            <a:r>
              <a:rPr lang="en-US" sz="4000" i="1" u="sng" dirty="0" smtClean="0">
                <a:solidFill>
                  <a:prstClr val="black"/>
                </a:solidFill>
                <a:latin typeface="TimesNewRomanPSMT" charset="0"/>
              </a:rPr>
              <a:t>attribute</a:t>
            </a:r>
            <a:r>
              <a:rPr lang="en-US" sz="4000" i="1" dirty="0" smtClean="0">
                <a:solidFill>
                  <a:prstClr val="black"/>
                </a:solidFill>
                <a:latin typeface="TimesNewRomanPSMT" charset="0"/>
              </a:rPr>
              <a:t>.”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6310313" y="5649898"/>
            <a:ext cx="436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NewRomanPSMT" charset="0"/>
              </a:rPr>
              <a:t>Natalya F. </a:t>
            </a:r>
            <a:r>
              <a:rPr lang="en-US" dirty="0" err="1">
                <a:solidFill>
                  <a:prstClr val="black"/>
                </a:solidFill>
                <a:latin typeface="TimesNewRomanPSMT" charset="0"/>
              </a:rPr>
              <a:t>Noy</a:t>
            </a:r>
            <a:r>
              <a:rPr lang="en-US" dirty="0">
                <a:solidFill>
                  <a:prstClr val="black"/>
                </a:solidFill>
                <a:latin typeface="TimesNewRomanPSMT" charset="0"/>
              </a:rPr>
              <a:t>  and Deborah L. McGuinness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6145" y="6019230"/>
            <a:ext cx="413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slight modifications for terminology)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New </a:t>
            </a:r>
            <a:r>
              <a:rPr lang="en-US" sz="7200" i="1" dirty="0" smtClean="0"/>
              <a:t>Class</a:t>
            </a:r>
            <a:r>
              <a:rPr lang="en-US" sz="7200" dirty="0" smtClean="0"/>
              <a:t> or New </a:t>
            </a:r>
            <a:r>
              <a:rPr lang="en-US" sz="7200" i="1" dirty="0" smtClean="0"/>
              <a:t>Attribute</a:t>
            </a:r>
            <a:r>
              <a:rPr lang="en-US" sz="7200" dirty="0" smtClean="0"/>
              <a:t>?</a:t>
            </a:r>
            <a:endParaRPr lang="en-US" sz="7200" i="1" dirty="0"/>
          </a:p>
        </p:txBody>
      </p:sp>
      <p:sp>
        <p:nvSpPr>
          <p:cNvPr id="2" name="Rectangle 1"/>
          <p:cNvSpPr/>
          <p:nvPr/>
        </p:nvSpPr>
        <p:spPr>
          <a:xfrm>
            <a:off x="906379" y="1946139"/>
            <a:ext cx="10379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If a distinction is important in the domain and we think of the objects with different values for the distinction as different kinds of objects,  then we should create a new </a:t>
            </a:r>
            <a:r>
              <a:rPr lang="en-US" sz="4000" i="1" u="sng" dirty="0">
                <a:latin typeface="Times New Roman" charset="0"/>
                <a:ea typeface="Times New Roman" charset="0"/>
                <a:cs typeface="Times New Roman" charset="0"/>
              </a:rPr>
              <a:t>class</a:t>
            </a:r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 for the distinction</a:t>
            </a:r>
            <a:r>
              <a:rPr lang="en-US" sz="4000" i="1" dirty="0" smtClean="0">
                <a:latin typeface="Times New Roman" charset="0"/>
                <a:ea typeface="Times New Roman" charset="0"/>
                <a:cs typeface="Times New Roman" charset="0"/>
              </a:rPr>
              <a:t>.”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5121260"/>
            <a:ext cx="436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NewRomanPSMT" charset="0"/>
              </a:rPr>
              <a:t>Natalya F. </a:t>
            </a:r>
            <a:r>
              <a:rPr lang="en-US" dirty="0" err="1">
                <a:solidFill>
                  <a:prstClr val="black"/>
                </a:solidFill>
                <a:latin typeface="TimesNewRomanPSMT" charset="0"/>
              </a:rPr>
              <a:t>Noy</a:t>
            </a:r>
            <a:r>
              <a:rPr lang="en-US" dirty="0">
                <a:solidFill>
                  <a:prstClr val="black"/>
                </a:solidFill>
                <a:latin typeface="TimesNewRomanPSMT" charset="0"/>
              </a:rPr>
              <a:t>  and Deborah L. McGuinness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b="1" u="sng" dirty="0" smtClean="0"/>
              <a:t>Top-Down</a:t>
            </a:r>
            <a:r>
              <a:rPr lang="en-US" sz="5400" b="1" dirty="0" smtClean="0"/>
              <a:t> </a:t>
            </a:r>
            <a:r>
              <a:rPr lang="en-US" sz="5400" b="1" i="1" dirty="0" smtClean="0"/>
              <a:t>versus</a:t>
            </a:r>
            <a:r>
              <a:rPr lang="en-US" sz="5400" b="1" dirty="0" smtClean="0"/>
              <a:t> </a:t>
            </a:r>
            <a:r>
              <a:rPr lang="en-US" sz="5400" b="1" u="sng" dirty="0" smtClean="0"/>
              <a:t>Bottom-Up</a:t>
            </a:r>
            <a:r>
              <a:rPr lang="en-US" sz="5400" b="1" dirty="0" smtClean="0"/>
              <a:t> Approaches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21894" y="1895064"/>
            <a:ext cx="10828421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smtClean="0"/>
              <a:t>Top-Down</a:t>
            </a:r>
            <a:r>
              <a:rPr lang="en-US" sz="4000" b="1" dirty="0" smtClean="0"/>
              <a:t>: </a:t>
            </a:r>
            <a:r>
              <a:rPr lang="en-US" sz="4000" i="1" dirty="0" smtClean="0"/>
              <a:t>Start with general concepts (classes) </a:t>
            </a:r>
            <a:r>
              <a:rPr lang="en-US" sz="4000" dirty="0" smtClean="0"/>
              <a:t>and work ”down” to objects, attributes, and methods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21895" y="4403558"/>
            <a:ext cx="1082842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smtClean="0"/>
              <a:t>Bottom-Up</a:t>
            </a:r>
            <a:r>
              <a:rPr lang="en-US" sz="4000" b="1" dirty="0" smtClean="0"/>
              <a:t>: </a:t>
            </a:r>
            <a:r>
              <a:rPr lang="en-US" sz="4000" i="1" dirty="0" smtClean="0"/>
              <a:t>Start with attributes and methods </a:t>
            </a:r>
            <a:r>
              <a:rPr lang="en-US" sz="4000" dirty="0" smtClean="0"/>
              <a:t>describing most specific objects, and then build “up” to classes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9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 smtClean="0"/>
              <a:t>Purpose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69995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</a:rPr>
              <a:t>Why are we doing this?</a:t>
            </a:r>
            <a:endParaRPr lang="en-US" sz="8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4800" b="1" dirty="0" smtClean="0"/>
              <a:t>Independently Decompose Each Characteristic </a:t>
            </a:r>
            <a:endParaRPr lang="en-US" sz="4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4425"/>
              </p:ext>
            </p:extLst>
          </p:nvPr>
        </p:nvGraphicFramePr>
        <p:xfrm>
          <a:off x="473242" y="1603936"/>
          <a:ext cx="11245516" cy="479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531"/>
                <a:gridCol w="3532543"/>
                <a:gridCol w="2792721"/>
                <a:gridCol w="2792721"/>
              </a:tblGrid>
              <a:tr h="152427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Classes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Objects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Attributes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Methods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861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Postoperative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Diagnostic</a:t>
                      </a:r>
                      <a:r>
                        <a:rPr lang="en-US" sz="2800" baseline="0" dirty="0" smtClean="0"/>
                        <a:t> Test</a:t>
                      </a:r>
                      <a:endParaRPr lang="en-US" sz="2800" dirty="0"/>
                    </a:p>
                  </a:txBody>
                  <a:tcPr anchor="ctr"/>
                </a:tc>
              </a:tr>
              <a:tr h="5358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Chronic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Amputation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Treatment</a:t>
                      </a:r>
                      <a:endParaRPr lang="en-US" sz="2800" dirty="0"/>
                    </a:p>
                  </a:txBody>
                  <a:tcPr anchor="ctr"/>
                </a:tc>
              </a:tr>
              <a:tr h="53583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Central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Etiology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</a:tr>
              <a:tr h="85088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Traumatic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Radiation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</a:tr>
              <a:tr h="76421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Cancer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Quality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4800" dirty="0" smtClean="0"/>
              <a:t>Making an Ontology: </a:t>
            </a:r>
            <a:r>
              <a:rPr lang="en-US" sz="6000" b="1" dirty="0" smtClean="0"/>
              <a:t>The 5-Step Program</a:t>
            </a:r>
            <a:endParaRPr lang="en-US" sz="6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7156538"/>
              </p:ext>
            </p:extLst>
          </p:nvPr>
        </p:nvGraphicFramePr>
        <p:xfrm>
          <a:off x="192505" y="1620253"/>
          <a:ext cx="11742822" cy="490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8BEC90-9FB5-AB49-92E2-ED38C0D6C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88BEC90-9FB5-AB49-92E2-ED38C0D6C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1B882-AFD1-9B49-8228-8B34EE018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4E1B882-AFD1-9B49-8228-8B34EE018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12A564-0C1F-C14C-80BF-16B4A36A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012A564-0C1F-C14C-80BF-16B4A36A9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CE606A-4F98-1C4C-8CDD-9E59923E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38CE606A-4F98-1C4C-8CDD-9E59923E3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DB4232-2C27-7544-AF6E-32F3317F5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3DB4232-2C27-7544-AF6E-32F3317F5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BE1278-57A3-2E40-ADD9-E3429ADB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4BE1278-57A3-2E40-ADD9-E3429ADBF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B674CD-0AE9-A34D-9836-07EB50FE2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3B674CD-0AE9-A34D-9836-07EB50FE2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EFDCFE-5238-8743-BD74-854C39748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EEFDCFE-5238-8743-BD74-854C39748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D7FFD9-8021-AA4C-AD78-4E4B5145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ED7FFD9-8021-AA4C-AD78-4E4B5145D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Application to ACTTION Dimensional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Blueprint for Systematic EMR Deployment of the Acute Pain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 smtClean="0"/>
              <a:t>Overview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Need for Ontologies</a:t>
            </a:r>
          </a:p>
          <a:p>
            <a:r>
              <a:rPr lang="en-US" sz="4400" dirty="0" smtClean="0"/>
              <a:t>Schema Architectures</a:t>
            </a:r>
          </a:p>
          <a:p>
            <a:r>
              <a:rPr lang="en-US" sz="4400" dirty="0" smtClean="0"/>
              <a:t>Potential Applications to ACTTION Dimensions</a:t>
            </a:r>
          </a:p>
        </p:txBody>
      </p:sp>
    </p:spTree>
    <p:extLst>
      <p:ext uri="{BB962C8B-B14F-4D97-AF65-F5344CB8AC3E}">
        <p14:creationId xmlns:p14="http://schemas.microsoft.com/office/powerpoint/2010/main" val="24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The Dimensions</a:t>
            </a:r>
            <a:endParaRPr lang="en-US" sz="7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371596"/>
            <a:ext cx="10948988" cy="54864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en-US" sz="3200" b="1" dirty="0" err="1">
                <a:ea typeface="MS PGothic" charset="-128"/>
              </a:rPr>
              <a:t>Dimension</a:t>
            </a:r>
            <a:r>
              <a:rPr lang="it-IT" altLang="en-US" sz="3200" b="1" dirty="0">
                <a:ea typeface="MS PGothic" charset="-128"/>
              </a:rPr>
              <a:t> 1: </a:t>
            </a:r>
            <a:r>
              <a:rPr lang="it-IT" altLang="en-US" sz="3200" dirty="0">
                <a:ea typeface="MS PGothic" charset="-128"/>
              </a:rPr>
              <a:t>Core </a:t>
            </a:r>
            <a:r>
              <a:rPr lang="it-IT" altLang="en-US" sz="3200" dirty="0" err="1">
                <a:ea typeface="MS PGothic" charset="-128"/>
              </a:rPr>
              <a:t>diagnostic</a:t>
            </a:r>
            <a:r>
              <a:rPr lang="it-IT" altLang="en-US" sz="3200" dirty="0">
                <a:ea typeface="MS PGothic" charset="-128"/>
              </a:rPr>
              <a:t> </a:t>
            </a:r>
            <a:r>
              <a:rPr lang="it-IT" altLang="en-US" sz="3200" dirty="0" err="1" smtClean="0">
                <a:ea typeface="MS PGothic" charset="-128"/>
              </a:rPr>
              <a:t>criteria</a:t>
            </a:r>
            <a:r>
              <a:rPr lang="it-IT" altLang="en-US" sz="3200" dirty="0" smtClean="0">
                <a:ea typeface="MS PGothic" charset="-128"/>
              </a:rPr>
              <a:t/>
            </a:r>
            <a:br>
              <a:rPr lang="it-IT" altLang="en-US" sz="3200" dirty="0" smtClean="0">
                <a:ea typeface="MS PGothic" charset="-128"/>
              </a:rPr>
            </a:br>
            <a:endParaRPr lang="it-IT" altLang="en-US" sz="3200" dirty="0">
              <a:ea typeface="MS PGothic" charset="-128"/>
            </a:endParaRPr>
          </a:p>
          <a:p>
            <a:pPr marL="0" indent="0">
              <a:buNone/>
            </a:pPr>
            <a:r>
              <a:rPr lang="it-IT" altLang="en-US" sz="3200" b="1" dirty="0" err="1">
                <a:ea typeface="MS PGothic" charset="-128"/>
              </a:rPr>
              <a:t>Dimension</a:t>
            </a:r>
            <a:r>
              <a:rPr lang="it-IT" altLang="en-US" sz="3200" b="1" dirty="0">
                <a:ea typeface="MS PGothic" charset="-128"/>
              </a:rPr>
              <a:t> 2:</a:t>
            </a:r>
            <a:r>
              <a:rPr lang="it-IT" altLang="en-US" sz="3200" dirty="0">
                <a:ea typeface="MS PGothic" charset="-128"/>
              </a:rPr>
              <a:t> Common </a:t>
            </a:r>
            <a:r>
              <a:rPr lang="it-IT" altLang="en-US" sz="3200" dirty="0" err="1" smtClean="0">
                <a:ea typeface="MS PGothic" charset="-128"/>
              </a:rPr>
              <a:t>features</a:t>
            </a:r>
            <a:r>
              <a:rPr lang="it-IT" altLang="en-US" sz="3200" dirty="0" smtClean="0">
                <a:ea typeface="MS PGothic" charset="-128"/>
              </a:rPr>
              <a:t/>
            </a:r>
            <a:br>
              <a:rPr lang="it-IT" altLang="en-US" sz="3200" dirty="0" smtClean="0">
                <a:ea typeface="MS PGothic" charset="-128"/>
              </a:rPr>
            </a:br>
            <a:endParaRPr lang="it-IT" altLang="en-US" sz="3200" dirty="0">
              <a:ea typeface="MS PGothic" charset="-128"/>
            </a:endParaRPr>
          </a:p>
          <a:p>
            <a:pPr marL="0" indent="0">
              <a:buNone/>
            </a:pPr>
            <a:r>
              <a:rPr lang="en-US" altLang="en-US" sz="3200" b="1" dirty="0">
                <a:ea typeface="MS PGothic" charset="-128"/>
              </a:rPr>
              <a:t>Dimension 3:</a:t>
            </a:r>
            <a:r>
              <a:rPr lang="en-US" altLang="en-US" sz="3200" dirty="0">
                <a:ea typeface="MS PGothic" charset="-128"/>
              </a:rPr>
              <a:t> Common medical </a:t>
            </a:r>
            <a:r>
              <a:rPr lang="en-US" altLang="en-US" sz="3200" dirty="0" smtClean="0">
                <a:ea typeface="MS PGothic" charset="-128"/>
              </a:rPr>
              <a:t>comorbidities</a:t>
            </a:r>
            <a:br>
              <a:rPr lang="en-US" altLang="en-US" sz="3200" dirty="0" smtClean="0">
                <a:ea typeface="MS PGothic" charset="-128"/>
              </a:rPr>
            </a:br>
            <a:endParaRPr lang="en-US" altLang="en-US" sz="3200" dirty="0">
              <a:ea typeface="MS PGothic" charset="-128"/>
            </a:endParaRPr>
          </a:p>
          <a:p>
            <a:pPr marL="0" indent="0">
              <a:buNone/>
            </a:pPr>
            <a:r>
              <a:rPr lang="it-IT" altLang="en-US" sz="3200" b="1" dirty="0" err="1">
                <a:ea typeface="MS PGothic" charset="-128"/>
              </a:rPr>
              <a:t>Dimension</a:t>
            </a:r>
            <a:r>
              <a:rPr lang="it-IT" altLang="en-US" sz="3200" b="1" dirty="0">
                <a:ea typeface="MS PGothic" charset="-128"/>
              </a:rPr>
              <a:t> 4: </a:t>
            </a:r>
            <a:r>
              <a:rPr lang="it-IT" altLang="en-US" sz="3200" dirty="0" err="1">
                <a:ea typeface="MS PGothic" charset="-128"/>
              </a:rPr>
              <a:t>Neurobiological</a:t>
            </a:r>
            <a:r>
              <a:rPr lang="it-IT" altLang="en-US" sz="3200" dirty="0">
                <a:ea typeface="MS PGothic" charset="-128"/>
              </a:rPr>
              <a:t>, </a:t>
            </a:r>
            <a:r>
              <a:rPr lang="it-IT" altLang="en-US" sz="3200" dirty="0" err="1" smtClean="0">
                <a:ea typeface="MS PGothic" charset="-128"/>
              </a:rPr>
              <a:t>psychosocial</a:t>
            </a:r>
            <a:r>
              <a:rPr lang="it-IT" altLang="en-US" sz="3200" dirty="0" smtClean="0">
                <a:ea typeface="MS PGothic" charset="-128"/>
              </a:rPr>
              <a:t>, </a:t>
            </a:r>
            <a:r>
              <a:rPr lang="it-IT" altLang="en-US" sz="3200" dirty="0">
                <a:ea typeface="MS PGothic" charset="-128"/>
              </a:rPr>
              <a:t>and </a:t>
            </a:r>
            <a:r>
              <a:rPr lang="it-IT" altLang="en-US" sz="3200" dirty="0" err="1">
                <a:ea typeface="MS PGothic" charset="-128"/>
              </a:rPr>
              <a:t>functional</a:t>
            </a:r>
            <a:r>
              <a:rPr lang="it-IT" altLang="en-US" sz="3200" dirty="0">
                <a:ea typeface="MS PGothic" charset="-128"/>
              </a:rPr>
              <a:t> </a:t>
            </a:r>
            <a:r>
              <a:rPr lang="it-IT" altLang="en-US" sz="3200" dirty="0" err="1" smtClean="0">
                <a:ea typeface="MS PGothic" charset="-128"/>
              </a:rPr>
              <a:t>consequences</a:t>
            </a:r>
            <a:r>
              <a:rPr lang="it-IT" altLang="en-US" sz="3200" dirty="0" smtClean="0">
                <a:ea typeface="MS PGothic" charset="-128"/>
              </a:rPr>
              <a:t/>
            </a:r>
            <a:br>
              <a:rPr lang="it-IT" altLang="en-US" sz="3200" dirty="0" smtClean="0">
                <a:ea typeface="MS PGothic" charset="-128"/>
              </a:rPr>
            </a:br>
            <a:endParaRPr lang="it-IT" altLang="en-US" sz="3200" dirty="0">
              <a:ea typeface="MS PGothic" charset="-128"/>
            </a:endParaRPr>
          </a:p>
          <a:p>
            <a:pPr marL="0" indent="0">
              <a:buNone/>
            </a:pPr>
            <a:r>
              <a:rPr lang="en-US" altLang="en-US" sz="3200" b="1" dirty="0">
                <a:ea typeface="MS PGothic" charset="-128"/>
              </a:rPr>
              <a:t>Dimension 5: </a:t>
            </a:r>
            <a:r>
              <a:rPr lang="en-US" altLang="en-US" sz="3200" dirty="0">
                <a:ea typeface="MS PGothic" charset="-128"/>
              </a:rPr>
              <a:t>Putative neurobiological and psychosocial mechanisms, risk factors, and protective factors</a:t>
            </a:r>
            <a:r>
              <a:rPr lang="it-IT" altLang="en-US" sz="3200" dirty="0">
                <a:ea typeface="MS PGothic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664" y="1374460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3664" y="2708015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3663" y="5338978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664" y="4005423"/>
            <a:ext cx="11798597" cy="12082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The Dimensions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9402724" y="383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17" y="4298464"/>
            <a:ext cx="190141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Diagnostic Criteria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0416" y="4710579"/>
            <a:ext cx="1902829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Common Features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4335" y="4801255"/>
            <a:ext cx="1500732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455" y="4165005"/>
            <a:ext cx="219803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NBPSF Consequences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2275" y="4165005"/>
            <a:ext cx="2126736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Mechanisms/Factors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77616" y="4220393"/>
            <a:ext cx="2473369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Attributes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16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664" y="1374460"/>
            <a:ext cx="11798597" cy="12082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3664" y="2708015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3663" y="5338978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664" y="4005423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err="1" smtClean="0"/>
              <a:t>Superclasses</a:t>
            </a:r>
            <a:r>
              <a:rPr lang="en-US" sz="7200" dirty="0" smtClean="0"/>
              <a:t> and Classes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9402724" y="383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17" y="4298464"/>
            <a:ext cx="190141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Diagnostic Criteria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0416" y="4710579"/>
            <a:ext cx="1902829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Common Features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4335" y="4801255"/>
            <a:ext cx="1500732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455" y="4165005"/>
            <a:ext cx="219803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NBPSF Consequences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2275" y="4165005"/>
            <a:ext cx="2126736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Mechanisms/Factors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77616" y="4220393"/>
            <a:ext cx="2473369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Attributes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20035" y="1559747"/>
            <a:ext cx="1830950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Classes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7736" y="1545022"/>
            <a:ext cx="222301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Acute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55" y="1559746"/>
            <a:ext cx="209198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Chronic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7437" y="1398366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Subclass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7437" y="1793845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7437" y="2189324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5" idx="3"/>
            <a:endCxn id="22" idx="1"/>
          </p:cNvCxnSpPr>
          <p:nvPr/>
        </p:nvCxnSpPr>
        <p:spPr>
          <a:xfrm flipV="1">
            <a:off x="2890752" y="1567643"/>
            <a:ext cx="616685" cy="39287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25" idx="1"/>
          </p:cNvCxnSpPr>
          <p:nvPr/>
        </p:nvCxnSpPr>
        <p:spPr>
          <a:xfrm>
            <a:off x="2890752" y="1960521"/>
            <a:ext cx="616685" cy="260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  <a:endCxn id="26" idx="1"/>
          </p:cNvCxnSpPr>
          <p:nvPr/>
        </p:nvCxnSpPr>
        <p:spPr>
          <a:xfrm>
            <a:off x="2890752" y="1960521"/>
            <a:ext cx="616685" cy="3980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664" y="1374460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3664" y="2708015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3663" y="5338978"/>
            <a:ext cx="11798597" cy="12082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664" y="4005423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Things We Do with Pain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9402724" y="383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17" y="4298464"/>
            <a:ext cx="190141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Diagnostic Criteria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0416" y="4710579"/>
            <a:ext cx="1902829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Common Features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3133" y="4620502"/>
            <a:ext cx="1500732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455" y="4165005"/>
            <a:ext cx="219803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NBPSF Consequences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2275" y="4165005"/>
            <a:ext cx="2126736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Mechanisms/Factors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77616" y="4220393"/>
            <a:ext cx="2473369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Attributes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4473" y="5573162"/>
            <a:ext cx="2246512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Methods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20035" y="1559747"/>
            <a:ext cx="1830950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Classes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7736" y="1545022"/>
            <a:ext cx="222301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Acute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55" y="1559746"/>
            <a:ext cx="209198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Chronic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7437" y="1398366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Subclass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7437" y="1793845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7437" y="2189324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5" idx="3"/>
            <a:endCxn id="22" idx="1"/>
          </p:cNvCxnSpPr>
          <p:nvPr/>
        </p:nvCxnSpPr>
        <p:spPr>
          <a:xfrm flipV="1">
            <a:off x="2890752" y="1567643"/>
            <a:ext cx="616685" cy="39287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25" idx="1"/>
          </p:cNvCxnSpPr>
          <p:nvPr/>
        </p:nvCxnSpPr>
        <p:spPr>
          <a:xfrm>
            <a:off x="2890752" y="1960521"/>
            <a:ext cx="616685" cy="260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  <a:endCxn id="26" idx="1"/>
          </p:cNvCxnSpPr>
          <p:nvPr/>
        </p:nvCxnSpPr>
        <p:spPr>
          <a:xfrm>
            <a:off x="2890752" y="1960521"/>
            <a:ext cx="616685" cy="3980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7374" y="6030212"/>
            <a:ext cx="9300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47830" y="5567770"/>
            <a:ext cx="9392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PROMIS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49837" y="6009466"/>
            <a:ext cx="181754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Pharmacologic </a:t>
            </a:r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0547" y="5770488"/>
            <a:ext cx="17388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69536" y="5437505"/>
            <a:ext cx="55675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43298" y="5508292"/>
            <a:ext cx="8972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664" y="1374460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3664" y="2708015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3663" y="5338978"/>
            <a:ext cx="11798597" cy="12082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664" y="4005423"/>
            <a:ext cx="11798597" cy="12082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Classes Unto Themselves?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9402724" y="383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17" y="4298464"/>
            <a:ext cx="190141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Diagnostic Criteria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0416" y="4710579"/>
            <a:ext cx="1902829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Common Features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3133" y="4620502"/>
            <a:ext cx="1500732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455" y="4165005"/>
            <a:ext cx="219803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NBPSF Consequences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2275" y="4165005"/>
            <a:ext cx="2126736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Mechanisms/Factors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77616" y="4220393"/>
            <a:ext cx="2473369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Attributes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4473" y="5573162"/>
            <a:ext cx="2246512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Methods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20035" y="1559747"/>
            <a:ext cx="1830950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Classes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7736" y="1545022"/>
            <a:ext cx="222301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Acute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55" y="1559746"/>
            <a:ext cx="209198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Chronic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7437" y="1398366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Subclass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7437" y="1793845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7437" y="2189324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5" idx="3"/>
            <a:endCxn id="22" idx="1"/>
          </p:cNvCxnSpPr>
          <p:nvPr/>
        </p:nvCxnSpPr>
        <p:spPr>
          <a:xfrm flipV="1">
            <a:off x="2890752" y="1567643"/>
            <a:ext cx="616685" cy="39287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25" idx="1"/>
          </p:cNvCxnSpPr>
          <p:nvPr/>
        </p:nvCxnSpPr>
        <p:spPr>
          <a:xfrm>
            <a:off x="2890752" y="1960521"/>
            <a:ext cx="616685" cy="260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  <a:endCxn id="26" idx="1"/>
          </p:cNvCxnSpPr>
          <p:nvPr/>
        </p:nvCxnSpPr>
        <p:spPr>
          <a:xfrm>
            <a:off x="2890752" y="1960521"/>
            <a:ext cx="616685" cy="3980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7374" y="6030212"/>
            <a:ext cx="9300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47830" y="5567770"/>
            <a:ext cx="9392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PROMIS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49837" y="6009466"/>
            <a:ext cx="181754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Pharmacologic </a:t>
            </a:r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0547" y="5770488"/>
            <a:ext cx="17388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69536" y="5437505"/>
            <a:ext cx="55675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43298" y="5508292"/>
            <a:ext cx="8972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Surgery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23039" y="2625811"/>
            <a:ext cx="1219199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Attributes &amp; Methods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May Need Further </a:t>
            </a:r>
            <a:r>
              <a:rPr lang="en-US" sz="4000" dirty="0" err="1" smtClean="0"/>
              <a:t>Ontologic</a:t>
            </a:r>
            <a:r>
              <a:rPr lang="en-US" sz="4000" dirty="0" smtClean="0"/>
              <a:t> Organization as </a:t>
            </a:r>
            <a:r>
              <a:rPr lang="en-US" sz="4000" i="1" dirty="0" smtClean="0"/>
              <a:t>Classes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5300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664" y="1374460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3664" y="2708015"/>
            <a:ext cx="11798597" cy="12082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3663" y="5338978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664" y="4005423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dirty="0" smtClean="0"/>
              <a:t>Specific Instances (Objects) of Acute Pain?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9402724" y="383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17" y="4298464"/>
            <a:ext cx="190141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0416" y="4710579"/>
            <a:ext cx="1902829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Common Features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3133" y="4620502"/>
            <a:ext cx="1500732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455" y="4165005"/>
            <a:ext cx="219803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NBPSF Consequences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2275" y="4165005"/>
            <a:ext cx="2126736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Mechanisms/Factors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77616" y="4220393"/>
            <a:ext cx="2473369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Attributes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4473" y="5573162"/>
            <a:ext cx="2246512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Methods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31870" y="2938306"/>
            <a:ext cx="1919115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Objects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20035" y="1559747"/>
            <a:ext cx="1830950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Classes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7736" y="1545022"/>
            <a:ext cx="222301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Acute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55" y="1559746"/>
            <a:ext cx="209198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Chronic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7437" y="1398366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Subclass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7437" y="1793845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7437" y="2189324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5" idx="3"/>
            <a:endCxn id="22" idx="1"/>
          </p:cNvCxnSpPr>
          <p:nvPr/>
        </p:nvCxnSpPr>
        <p:spPr>
          <a:xfrm flipV="1">
            <a:off x="2890752" y="1567643"/>
            <a:ext cx="616685" cy="39287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25" idx="1"/>
          </p:cNvCxnSpPr>
          <p:nvPr/>
        </p:nvCxnSpPr>
        <p:spPr>
          <a:xfrm>
            <a:off x="2890752" y="1960521"/>
            <a:ext cx="616685" cy="260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  <a:endCxn id="26" idx="1"/>
          </p:cNvCxnSpPr>
          <p:nvPr/>
        </p:nvCxnSpPr>
        <p:spPr>
          <a:xfrm>
            <a:off x="2890752" y="1960521"/>
            <a:ext cx="616685" cy="3980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7374" y="6030212"/>
            <a:ext cx="9300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47830" y="5567770"/>
            <a:ext cx="9392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PROMIS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49837" y="6009466"/>
            <a:ext cx="181754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Pharmacologic </a:t>
            </a:r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0547" y="5770488"/>
            <a:ext cx="17388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69536" y="5437505"/>
            <a:ext cx="55675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43298" y="5508292"/>
            <a:ext cx="8972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Surgery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13398" y="2867747"/>
            <a:ext cx="1473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Postoperative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67551" y="2887353"/>
            <a:ext cx="102617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Orofacial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08983" y="3406827"/>
            <a:ext cx="91101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Visceral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26291" y="2818984"/>
            <a:ext cx="142410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Trauma/Burn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28025" y="3351475"/>
            <a:ext cx="83388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314078" y="3405311"/>
            <a:ext cx="60785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MSK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82447" y="3112390"/>
            <a:ext cx="134908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Neuropathic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4800" dirty="0" smtClean="0"/>
              <a:t>Where Are We?</a:t>
            </a:r>
            <a:endParaRPr lang="en-US" sz="6000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2505" y="1620253"/>
          <a:ext cx="11742822" cy="490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8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3664" y="1374460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3664" y="2708015"/>
            <a:ext cx="11798597" cy="1208211"/>
          </a:xfrm>
          <a:prstGeom prst="roundRect">
            <a:avLst/>
          </a:prstGeom>
          <a:solidFill>
            <a:srgbClr val="9DC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3663" y="5338978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3664" y="4005423"/>
            <a:ext cx="11798597" cy="1208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dirty="0" smtClean="0"/>
              <a:t>Where Are We?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9402724" y="383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17" y="4298464"/>
            <a:ext cx="190141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0416" y="4710579"/>
            <a:ext cx="1902829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Common Features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3133" y="4620502"/>
            <a:ext cx="1500732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4455" y="4165005"/>
            <a:ext cx="2198038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NBPSF Consequences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2275" y="4165005"/>
            <a:ext cx="2126736" cy="369332"/>
          </a:xfrm>
          <a:prstGeom prst="rect">
            <a:avLst/>
          </a:prstGeom>
          <a:solidFill>
            <a:srgbClr val="44536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Mechanisms/Factors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77616" y="4220393"/>
            <a:ext cx="2473369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Attributes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4473" y="5573162"/>
            <a:ext cx="2246512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Methods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31870" y="2938306"/>
            <a:ext cx="1919115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Objects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20035" y="1559747"/>
            <a:ext cx="1830950" cy="7694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smtClean="0"/>
              <a:t>Classes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7736" y="1545022"/>
            <a:ext cx="222301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Acute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55" y="1559746"/>
            <a:ext cx="209198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Chronic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7437" y="1398366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Subclass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7437" y="1793845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7437" y="2189324"/>
            <a:ext cx="10358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smtClean="0"/>
              <a:t>Subclass 1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5" idx="3"/>
            <a:endCxn id="22" idx="1"/>
          </p:cNvCxnSpPr>
          <p:nvPr/>
        </p:nvCxnSpPr>
        <p:spPr>
          <a:xfrm flipV="1">
            <a:off x="2890752" y="1567643"/>
            <a:ext cx="616685" cy="39287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25" idx="1"/>
          </p:cNvCxnSpPr>
          <p:nvPr/>
        </p:nvCxnSpPr>
        <p:spPr>
          <a:xfrm>
            <a:off x="2890752" y="1960521"/>
            <a:ext cx="616685" cy="2601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  <a:endCxn id="26" idx="1"/>
          </p:cNvCxnSpPr>
          <p:nvPr/>
        </p:nvCxnSpPr>
        <p:spPr>
          <a:xfrm>
            <a:off x="2890752" y="1960521"/>
            <a:ext cx="616685" cy="3980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7374" y="6030212"/>
            <a:ext cx="9300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47830" y="5567770"/>
            <a:ext cx="9392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PROMIS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49837" y="6009466"/>
            <a:ext cx="181754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Pharmacologic </a:t>
            </a:r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0547" y="5770488"/>
            <a:ext cx="173880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Physical Therapy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69536" y="5437505"/>
            <a:ext cx="55675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43298" y="5508292"/>
            <a:ext cx="8972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Surgery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13398" y="2867747"/>
            <a:ext cx="1473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Postoperative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67551" y="2887353"/>
            <a:ext cx="102617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Orofacial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08983" y="3406827"/>
            <a:ext cx="91101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Visceral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26291" y="2818984"/>
            <a:ext cx="142410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Trauma/Burn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28025" y="3351475"/>
            <a:ext cx="83388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314078" y="3405311"/>
            <a:ext cx="60785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MSK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82447" y="3112390"/>
            <a:ext cx="134908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Neuropathic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b="1" dirty="0" smtClean="0"/>
              <a:t>Classes</a:t>
            </a:r>
            <a:r>
              <a:rPr lang="en-US" sz="5400" dirty="0" smtClean="0"/>
              <a:t> in the Acute Pain Ontology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055" y="1401513"/>
            <a:ext cx="5191889" cy="530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028" y="1413525"/>
            <a:ext cx="2634054" cy="769441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i="1" dirty="0" smtClean="0"/>
              <a:t>Superclass</a:t>
            </a:r>
            <a:endParaRPr lang="en-US" sz="4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691944" y="2682104"/>
            <a:ext cx="2157963" cy="769441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i="1" dirty="0" smtClean="0"/>
              <a:t>Subclass</a:t>
            </a:r>
            <a:endParaRPr lang="en-US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1825" y="3848904"/>
            <a:ext cx="3368230" cy="1446550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/>
              <a:t>Attributes</a:t>
            </a:r>
            <a:br>
              <a:rPr lang="en-US" sz="4400" b="1" i="1" dirty="0" smtClean="0"/>
            </a:br>
            <a:r>
              <a:rPr lang="en-US" sz="4400" b="1" i="1" dirty="0" smtClean="0"/>
              <a:t>(Dimensions)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691944" y="5798923"/>
            <a:ext cx="2265172" cy="769441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i="1" dirty="0" smtClean="0"/>
              <a:t>Methods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5923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dirty="0" smtClean="0"/>
              <a:t>Organizing Class/</a:t>
            </a:r>
            <a:r>
              <a:rPr lang="en-US" sz="5400" dirty="0" err="1" smtClean="0"/>
              <a:t>Sublclass</a:t>
            </a:r>
            <a:r>
              <a:rPr lang="en-US" sz="5400" dirty="0" smtClean="0"/>
              <a:t> </a:t>
            </a:r>
            <a:r>
              <a:rPr lang="en-US" sz="5400" b="1" dirty="0" smtClean="0"/>
              <a:t>Relationships</a:t>
            </a:r>
            <a:endParaRPr lang="en-US" sz="5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7" y="1725467"/>
            <a:ext cx="11465646" cy="36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Need for Ontologies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We Need Great Ontologies Now, More Than 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dirty="0" smtClean="0"/>
              <a:t>Specifying Acute Pain Ontology </a:t>
            </a:r>
            <a:r>
              <a:rPr lang="en-US" sz="5400" b="1" dirty="0" smtClean="0"/>
              <a:t>Objects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0" y="1425579"/>
            <a:ext cx="8375448" cy="5258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9847" y="1450490"/>
            <a:ext cx="1963999" cy="584775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/>
              <a:t>Superclass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962312" y="2851793"/>
            <a:ext cx="1039067" cy="584775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/>
              <a:t>Class</a:t>
            </a:r>
            <a:endParaRPr lang="en-US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198481" y="5219974"/>
            <a:ext cx="2566728" cy="1015663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i="1" dirty="0" smtClean="0"/>
              <a:t>Objects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3189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i="1" dirty="0" smtClean="0"/>
              <a:t>Attributes &amp; Methods </a:t>
            </a:r>
            <a:r>
              <a:rPr lang="en-US" sz="5400" dirty="0" smtClean="0"/>
              <a:t>can be </a:t>
            </a:r>
            <a:r>
              <a:rPr lang="en-US" sz="5400" b="1" dirty="0" smtClean="0"/>
              <a:t>Classes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45810" y="2120868"/>
            <a:ext cx="2566728" cy="1015663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i="1" dirty="0" smtClean="0"/>
              <a:t>Objects</a:t>
            </a:r>
            <a:endParaRPr lang="en-US" sz="6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9" y="1828800"/>
            <a:ext cx="7200156" cy="4329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8864" y="4347507"/>
            <a:ext cx="3900620" cy="1938992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i="1" dirty="0" smtClean="0"/>
              <a:t>Methods as</a:t>
            </a:r>
          </a:p>
          <a:p>
            <a:pPr algn="ctr"/>
            <a:r>
              <a:rPr lang="en-US" sz="6000" b="1" i="1" dirty="0" smtClean="0"/>
              <a:t>Classes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3235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44536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dirty="0" smtClean="0"/>
              <a:t>Ontologies are </a:t>
            </a:r>
            <a:r>
              <a:rPr lang="en-US" sz="5400" b="1" i="1" dirty="0" smtClean="0"/>
              <a:t>Relationships</a:t>
            </a:r>
            <a:endParaRPr lang="en-US" sz="5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9" y="1828800"/>
            <a:ext cx="7200156" cy="4329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5238" y="3384381"/>
            <a:ext cx="4146241" cy="1446550"/>
          </a:xfrm>
          <a:prstGeom prst="rect">
            <a:avLst/>
          </a:prstGeom>
          <a:solidFill>
            <a:srgbClr val="44536A"/>
          </a:solidFill>
          <a:ln>
            <a:solidFill>
              <a:srgbClr val="44536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Non-Linear Relationships</a:t>
            </a:r>
            <a:endParaRPr lang="en-US" sz="4400" b="1" i="1" dirty="0"/>
          </a:p>
        </p:txBody>
      </p:sp>
      <p:sp>
        <p:nvSpPr>
          <p:cNvPr id="2" name="Left Arrow 1"/>
          <p:cNvSpPr/>
          <p:nvPr/>
        </p:nvSpPr>
        <p:spPr>
          <a:xfrm>
            <a:off x="5072063" y="3786187"/>
            <a:ext cx="2543175" cy="642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 smtClean="0"/>
              <a:t>Summary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Need for Ontologies</a:t>
            </a:r>
          </a:p>
          <a:p>
            <a:r>
              <a:rPr lang="en-US" sz="4400" dirty="0" smtClean="0"/>
              <a:t>Schema Architectures</a:t>
            </a:r>
          </a:p>
          <a:p>
            <a:r>
              <a:rPr lang="en-US" sz="4400" dirty="0" smtClean="0"/>
              <a:t>Potential Applications to ACTTION Dimensions</a:t>
            </a:r>
          </a:p>
        </p:txBody>
      </p:sp>
    </p:spTree>
    <p:extLst>
      <p:ext uri="{BB962C8B-B14F-4D97-AF65-F5344CB8AC3E}">
        <p14:creationId xmlns:p14="http://schemas.microsoft.com/office/powerpoint/2010/main" val="16957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0563"/>
            <a:ext cx="10515600" cy="735012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235575"/>
            <a:ext cx="10515600" cy="1450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Patrick Tighe MD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MS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ptighe@anest.ufl.edu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</a:t>
            </a:r>
            <a:r>
              <a:rPr lang="en-US" dirty="0" err="1" smtClean="0"/>
              <a:t>ptighe</a:t>
            </a:r>
            <a:endParaRPr lang="en-US" dirty="0" smtClean="0"/>
          </a:p>
        </p:txBody>
      </p:sp>
      <p:pic>
        <p:nvPicPr>
          <p:cNvPr id="5" name="Picture 6" descr="UF Signa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95" y="5604922"/>
            <a:ext cx="3987673" cy="73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What is a </a:t>
            </a:r>
            <a:r>
              <a:rPr lang="en-US" sz="7200" b="1" i="1" dirty="0" smtClean="0"/>
              <a:t>Vocabulary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2297716" y="2064142"/>
            <a:ext cx="73878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List of terms without context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02527" y="3794139"/>
            <a:ext cx="10386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Blue, pizza, bubbles, beach, red, hamburger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42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What is a </a:t>
            </a:r>
            <a:r>
              <a:rPr lang="en-US" sz="7200" b="1" i="1" dirty="0" smtClean="0"/>
              <a:t>Taxonomy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998828" y="1960812"/>
            <a:ext cx="8194339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Organizational listing of items in </a:t>
            </a:r>
            <a:r>
              <a:rPr lang="en-US" sz="4400" dirty="0" smtClean="0"/>
              <a:t>‘</a:t>
            </a:r>
            <a:r>
              <a:rPr lang="en-US" sz="4400" dirty="0" smtClean="0"/>
              <a:t>tree’ form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154" y="4042611"/>
            <a:ext cx="1145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Kingdom</a:t>
            </a:r>
            <a:r>
              <a:rPr lang="en-US" sz="3200" dirty="0" smtClean="0"/>
              <a:t> -&gt; </a:t>
            </a:r>
            <a:r>
              <a:rPr lang="en-US" sz="3200" b="1" dirty="0" smtClean="0"/>
              <a:t>Phylum</a:t>
            </a:r>
            <a:r>
              <a:rPr lang="en-US" sz="3200" dirty="0" smtClean="0"/>
              <a:t> </a:t>
            </a:r>
            <a:r>
              <a:rPr lang="en-US" sz="3200" dirty="0" smtClean="0"/>
              <a:t>-&gt; </a:t>
            </a:r>
            <a:r>
              <a:rPr lang="en-US" sz="3200" b="1" dirty="0" smtClean="0"/>
              <a:t>Class</a:t>
            </a:r>
            <a:r>
              <a:rPr lang="en-US" sz="3200" dirty="0" smtClean="0"/>
              <a:t> -&gt; </a:t>
            </a:r>
            <a:r>
              <a:rPr lang="en-US" sz="3200" b="1" dirty="0" smtClean="0"/>
              <a:t>Order</a:t>
            </a:r>
            <a:r>
              <a:rPr lang="en-US" sz="3200" dirty="0" smtClean="0"/>
              <a:t> -&gt; </a:t>
            </a:r>
            <a:r>
              <a:rPr lang="en-US" sz="3200" b="1" dirty="0" smtClean="0"/>
              <a:t>Family</a:t>
            </a:r>
            <a:r>
              <a:rPr lang="en-US" sz="3200" dirty="0" smtClean="0"/>
              <a:t> -&gt; </a:t>
            </a:r>
            <a:r>
              <a:rPr lang="en-US" sz="3200" b="1" dirty="0" smtClean="0"/>
              <a:t>Genus</a:t>
            </a:r>
            <a:r>
              <a:rPr lang="en-US" sz="3200" dirty="0" smtClean="0"/>
              <a:t> </a:t>
            </a:r>
            <a:r>
              <a:rPr lang="en-US" sz="3200" dirty="0" smtClean="0"/>
              <a:t>-&gt; </a:t>
            </a:r>
            <a:r>
              <a:rPr lang="en-US" sz="3200" b="1" dirty="0" smtClean="0"/>
              <a:t>Species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80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What is a </a:t>
            </a:r>
            <a:r>
              <a:rPr lang="en-US" sz="7200" b="1" i="1" dirty="0" smtClean="0"/>
              <a:t>Taxonomy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5510546"/>
              </p:ext>
            </p:extLst>
          </p:nvPr>
        </p:nvGraphicFramePr>
        <p:xfrm>
          <a:off x="887663" y="662781"/>
          <a:ext cx="10416674" cy="621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0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What is an </a:t>
            </a:r>
            <a:r>
              <a:rPr lang="en-US" sz="7200" b="1" i="1" dirty="0" smtClean="0"/>
              <a:t>Ontology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416321" y="1791426"/>
            <a:ext cx="9359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Method for organizing multifaceted</a:t>
            </a:r>
            <a:r>
              <a:rPr lang="en-US" sz="4800" smtClean="0"/>
              <a:t>, </a:t>
            </a:r>
          </a:p>
          <a:p>
            <a:pPr algn="ctr"/>
            <a:r>
              <a:rPr lang="en-US" sz="4800" dirty="0" smtClean="0"/>
              <a:t>complex relationships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28337" y="3994484"/>
            <a:ext cx="118872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s-IS" sz="3600" dirty="0" smtClean="0">
                <a:solidFill>
                  <a:srgbClr val="1C1C1C"/>
                </a:solidFill>
                <a:latin typeface="Helvetica" charset="0"/>
              </a:rPr>
              <a:t>“…</a:t>
            </a:r>
            <a:r>
              <a:rPr lang="en-US" sz="3600" dirty="0" smtClean="0">
                <a:solidFill>
                  <a:srgbClr val="1C1C1C"/>
                </a:solidFill>
                <a:latin typeface="Helvetica" charset="0"/>
              </a:rPr>
              <a:t>formal </a:t>
            </a:r>
            <a:r>
              <a:rPr lang="en-US" sz="3600" dirty="0">
                <a:solidFill>
                  <a:srgbClr val="1C1C1C"/>
                </a:solidFill>
                <a:latin typeface="Helvetica" charset="0"/>
              </a:rPr>
              <a:t>naming and definition of the types, properties, and interrelationships of the </a:t>
            </a:r>
            <a:r>
              <a:rPr lang="en-US" sz="3600" dirty="0">
                <a:solidFill>
                  <a:srgbClr val="092F9D"/>
                </a:solidFill>
                <a:latin typeface="Helvetica" charset="0"/>
                <a:hlinkClick r:id="rId3"/>
              </a:rPr>
              <a:t>entities</a:t>
            </a:r>
            <a:r>
              <a:rPr lang="en-US" sz="3600" dirty="0">
                <a:solidFill>
                  <a:srgbClr val="1C1C1C"/>
                </a:solidFill>
                <a:latin typeface="Helvetica" charset="0"/>
                <a:hlinkClick r:id="rId3"/>
              </a:rPr>
              <a:t> that really or fundamentally exist for a particular </a:t>
            </a:r>
            <a:r>
              <a:rPr lang="en-US" sz="3600" dirty="0">
                <a:solidFill>
                  <a:srgbClr val="092F9D"/>
                </a:solidFill>
                <a:latin typeface="Helvetica" charset="0"/>
                <a:hlinkClick r:id="rId4"/>
              </a:rPr>
              <a:t>domain of </a:t>
            </a:r>
            <a:r>
              <a:rPr lang="en-US" sz="3600" dirty="0" smtClean="0">
                <a:solidFill>
                  <a:srgbClr val="092F9D"/>
                </a:solidFill>
                <a:latin typeface="Helvetica" charset="0"/>
                <a:hlinkClick r:id="rId4"/>
              </a:rPr>
              <a:t>discourse</a:t>
            </a:r>
            <a:r>
              <a:rPr lang="en-US" sz="3600" dirty="0" smtClean="0">
                <a:solidFill>
                  <a:srgbClr val="092F9D"/>
                </a:solidFill>
                <a:latin typeface="Helvetica" charset="0"/>
              </a:rPr>
              <a:t>.”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65558" y="6481011"/>
            <a:ext cx="709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Wikipedia: https://</a:t>
            </a:r>
            <a:r>
              <a:rPr lang="en-US" dirty="0" err="1"/>
              <a:t>en.wikipedia.org</a:t>
            </a:r>
            <a:r>
              <a:rPr lang="en-US" dirty="0"/>
              <a:t>/wiki/Ontology_(</a:t>
            </a:r>
            <a:r>
              <a:rPr lang="en-US" dirty="0" err="1"/>
              <a:t>information_science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41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/>
              <a:t>What is an </a:t>
            </a:r>
            <a:r>
              <a:rPr lang="en-US" sz="7200" b="1" i="1" dirty="0" smtClean="0"/>
              <a:t>Ontology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5382126" y="3144253"/>
            <a:ext cx="1427748" cy="12673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Blood Pressure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2045" y="4202090"/>
            <a:ext cx="1475874" cy="64970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74232" y="4981072"/>
            <a:ext cx="1475874" cy="64970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Time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95074" y="2819400"/>
            <a:ext cx="1475874" cy="64970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13621" y="1455383"/>
            <a:ext cx="1892970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Medication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51685" y="1910055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98358" y="1922087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systolic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8863" y="3453063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diastolic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44643" y="2687575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04874" y="5558590"/>
            <a:ext cx="1475874" cy="64970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Method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309810" y="6178950"/>
            <a:ext cx="1179096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A-line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170820" y="5487214"/>
            <a:ext cx="1179096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NIPB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0178717" y="3503115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Femoral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002389" y="4430525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Aortic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382220" y="4879540"/>
            <a:ext cx="1475874" cy="64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488906" y="1586084"/>
            <a:ext cx="1427748" cy="1267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Heart Rate</a:t>
            </a:r>
            <a:endParaRPr lang="en-US" dirty="0"/>
          </a:p>
        </p:txBody>
      </p:sp>
      <p:cxnSp>
        <p:nvCxnSpPr>
          <p:cNvPr id="60" name="Curved Connector 59"/>
          <p:cNvCxnSpPr>
            <a:stCxn id="14" idx="6"/>
          </p:cNvCxnSpPr>
          <p:nvPr/>
        </p:nvCxnSpPr>
        <p:spPr>
          <a:xfrm>
            <a:off x="4170948" y="3144253"/>
            <a:ext cx="1211178" cy="633663"/>
          </a:xfrm>
          <a:prstGeom prst="curvedConnector3">
            <a:avLst>
              <a:gd name="adj1" fmla="val 433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13" idx="6"/>
            <a:endCxn id="3" idx="1"/>
          </p:cNvCxnSpPr>
          <p:nvPr/>
        </p:nvCxnSpPr>
        <p:spPr>
          <a:xfrm flipV="1">
            <a:off x="3850106" y="3777916"/>
            <a:ext cx="1532020" cy="152800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0" idx="0"/>
          </p:cNvCxnSpPr>
          <p:nvPr/>
        </p:nvCxnSpPr>
        <p:spPr>
          <a:xfrm rot="5400000" flipH="1" flipV="1">
            <a:off x="5295900" y="4758491"/>
            <a:ext cx="1147011" cy="45318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10" idx="0"/>
            <a:endCxn id="3" idx="3"/>
          </p:cNvCxnSpPr>
          <p:nvPr/>
        </p:nvCxnSpPr>
        <p:spPr>
          <a:xfrm rot="16200000" flipV="1">
            <a:off x="7102841" y="3484949"/>
            <a:ext cx="424174" cy="101010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45" idx="1"/>
          </p:cNvCxnSpPr>
          <p:nvPr/>
        </p:nvCxnSpPr>
        <p:spPr>
          <a:xfrm rot="10800000" flipV="1">
            <a:off x="6809876" y="2219747"/>
            <a:ext cx="2679031" cy="155817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15" idx="4"/>
            <a:endCxn id="3" idx="0"/>
          </p:cNvCxnSpPr>
          <p:nvPr/>
        </p:nvCxnSpPr>
        <p:spPr>
          <a:xfrm rot="5400000">
            <a:off x="6358471" y="1842617"/>
            <a:ext cx="1039165" cy="156410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16" idx="4"/>
          </p:cNvCxnSpPr>
          <p:nvPr/>
        </p:nvCxnSpPr>
        <p:spPr>
          <a:xfrm rot="16200000" flipH="1">
            <a:off x="5350565" y="2398817"/>
            <a:ext cx="584493" cy="90637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7" idx="6"/>
            <a:endCxn id="14" idx="2"/>
          </p:cNvCxnSpPr>
          <p:nvPr/>
        </p:nvCxnSpPr>
        <p:spPr>
          <a:xfrm>
            <a:off x="2374232" y="2246940"/>
            <a:ext cx="320842" cy="89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9" idx="6"/>
            <a:endCxn id="14" idx="2"/>
          </p:cNvCxnSpPr>
          <p:nvPr/>
        </p:nvCxnSpPr>
        <p:spPr>
          <a:xfrm>
            <a:off x="1720517" y="3012428"/>
            <a:ext cx="974557" cy="131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8" idx="6"/>
            <a:endCxn id="14" idx="2"/>
          </p:cNvCxnSpPr>
          <p:nvPr/>
        </p:nvCxnSpPr>
        <p:spPr>
          <a:xfrm flipV="1">
            <a:off x="1804737" y="3144253"/>
            <a:ext cx="890337" cy="63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2" idx="2"/>
            <a:endCxn id="20" idx="6"/>
          </p:cNvCxnSpPr>
          <p:nvPr/>
        </p:nvCxnSpPr>
        <p:spPr>
          <a:xfrm flipH="1">
            <a:off x="6380748" y="5812067"/>
            <a:ext cx="790072" cy="7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1" idx="1"/>
            <a:endCxn id="20" idx="5"/>
          </p:cNvCxnSpPr>
          <p:nvPr/>
        </p:nvCxnSpPr>
        <p:spPr>
          <a:xfrm flipH="1" flipV="1">
            <a:off x="6164611" y="6113148"/>
            <a:ext cx="2317874" cy="160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5" idx="0"/>
            <a:endCxn id="10" idx="6"/>
          </p:cNvCxnSpPr>
          <p:nvPr/>
        </p:nvCxnSpPr>
        <p:spPr>
          <a:xfrm flipH="1" flipV="1">
            <a:off x="8557919" y="4526943"/>
            <a:ext cx="562238" cy="352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4" idx="2"/>
            <a:endCxn id="10" idx="6"/>
          </p:cNvCxnSpPr>
          <p:nvPr/>
        </p:nvCxnSpPr>
        <p:spPr>
          <a:xfrm flipH="1" flipV="1">
            <a:off x="8557919" y="4526943"/>
            <a:ext cx="1444470" cy="2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3" idx="2"/>
            <a:endCxn id="10" idx="6"/>
          </p:cNvCxnSpPr>
          <p:nvPr/>
        </p:nvCxnSpPr>
        <p:spPr>
          <a:xfrm flipH="1">
            <a:off x="8557919" y="3827968"/>
            <a:ext cx="1620798" cy="69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45" idx="2"/>
          </p:cNvCxnSpPr>
          <p:nvPr/>
        </p:nvCxnSpPr>
        <p:spPr>
          <a:xfrm rot="5400000" flipH="1" flipV="1">
            <a:off x="11324652" y="1071659"/>
            <a:ext cx="659878" cy="2903623"/>
          </a:xfrm>
          <a:prstGeom prst="curvedConnector4">
            <a:avLst>
              <a:gd name="adj1" fmla="val -34643"/>
              <a:gd name="adj2" fmla="val 76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45" idx="3"/>
          </p:cNvCxnSpPr>
          <p:nvPr/>
        </p:nvCxnSpPr>
        <p:spPr>
          <a:xfrm flipV="1">
            <a:off x="10916654" y="1468894"/>
            <a:ext cx="2189752" cy="750853"/>
          </a:xfrm>
          <a:prstGeom prst="curvedConnector3">
            <a:avLst>
              <a:gd name="adj1" fmla="val 64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24" idx="4"/>
            <a:endCxn id="21" idx="6"/>
          </p:cNvCxnSpPr>
          <p:nvPr/>
        </p:nvCxnSpPr>
        <p:spPr>
          <a:xfrm rot="5400000">
            <a:off x="9402830" y="5166306"/>
            <a:ext cx="1423573" cy="1251420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23" idx="6"/>
            <a:endCxn id="21" idx="6"/>
          </p:cNvCxnSpPr>
          <p:nvPr/>
        </p:nvCxnSpPr>
        <p:spPr>
          <a:xfrm flipH="1">
            <a:off x="9488906" y="3827968"/>
            <a:ext cx="2165685" cy="2675835"/>
          </a:xfrm>
          <a:prstGeom prst="curvedConnector3">
            <a:avLst>
              <a:gd name="adj1" fmla="val -1055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25" idx="4"/>
            <a:endCxn id="22" idx="6"/>
          </p:cNvCxnSpPr>
          <p:nvPr/>
        </p:nvCxnSpPr>
        <p:spPr>
          <a:xfrm rot="5400000">
            <a:off x="8593626" y="5285536"/>
            <a:ext cx="282822" cy="770241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1326</Words>
  <Application>Microsoft Macintosh PowerPoint</Application>
  <PresentationFormat>Widescreen</PresentationFormat>
  <Paragraphs>412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Calibri</vt:lpstr>
      <vt:lpstr>Calibri Light</vt:lpstr>
      <vt:lpstr>Geneva</vt:lpstr>
      <vt:lpstr>Helvetica</vt:lpstr>
      <vt:lpstr>MS PGothic</vt:lpstr>
      <vt:lpstr>Times New Roman</vt:lpstr>
      <vt:lpstr>TimesNewRomanPSMT</vt:lpstr>
      <vt:lpstr>Arial</vt:lpstr>
      <vt:lpstr>Office Theme</vt:lpstr>
      <vt:lpstr> Toward a taxonomy of acute pain conditions:  Lumping vs. splitting and other general considerations</vt:lpstr>
      <vt:lpstr>Disclosures</vt:lpstr>
      <vt:lpstr>Overview</vt:lpstr>
      <vt:lpstr>The Need for Ontologies</vt:lpstr>
      <vt:lpstr>What is a Vocabulary?</vt:lpstr>
      <vt:lpstr>What is a Taxonomy?</vt:lpstr>
      <vt:lpstr>What is a Taxonomy?</vt:lpstr>
      <vt:lpstr>What is an Ontology?</vt:lpstr>
      <vt:lpstr>What is an Ontology?</vt:lpstr>
      <vt:lpstr>Why Are They Now So Important?</vt:lpstr>
      <vt:lpstr>Schema Architectures</vt:lpstr>
      <vt:lpstr>Why Explore UML &amp; Schema?</vt:lpstr>
      <vt:lpstr>What Are the Components of an Ontology?</vt:lpstr>
      <vt:lpstr>Notation for Schema: Classes</vt:lpstr>
      <vt:lpstr>Notation for Schema: UML </vt:lpstr>
      <vt:lpstr>Notation for Schema: Classes &amp; Objects</vt:lpstr>
      <vt:lpstr>Notation for Schema: Attributes</vt:lpstr>
      <vt:lpstr>Notation for Schema: Relationships</vt:lpstr>
      <vt:lpstr>Notation for Schema: Inheritance</vt:lpstr>
      <vt:lpstr>When to introduce new classes?</vt:lpstr>
      <vt:lpstr>Classes to Subclasses: 1 and 12</vt:lpstr>
      <vt:lpstr>Patterns of Multiple Inheritance</vt:lpstr>
      <vt:lpstr>New Class or New Attribute?</vt:lpstr>
      <vt:lpstr>New Class or New Attribute?</vt:lpstr>
      <vt:lpstr>Top-Down versus Bottom-Up Approaches</vt:lpstr>
      <vt:lpstr>Purpose</vt:lpstr>
      <vt:lpstr>Independently Decompose Each Characteristic </vt:lpstr>
      <vt:lpstr>Making an Ontology: The 5-Step Program</vt:lpstr>
      <vt:lpstr>Application to ACTTION Dimensional Structure</vt:lpstr>
      <vt:lpstr>The Dimensions</vt:lpstr>
      <vt:lpstr>The Dimensions</vt:lpstr>
      <vt:lpstr>Superclasses and Classes</vt:lpstr>
      <vt:lpstr>Things We Do with Pain</vt:lpstr>
      <vt:lpstr>Classes Unto Themselves?</vt:lpstr>
      <vt:lpstr>Specific Instances (Objects) of Acute Pain?</vt:lpstr>
      <vt:lpstr>Where Are We?</vt:lpstr>
      <vt:lpstr>Where Are We?</vt:lpstr>
      <vt:lpstr>Classes in the Acute Pain Ontology</vt:lpstr>
      <vt:lpstr>Organizing Class/Sublclass Relationships</vt:lpstr>
      <vt:lpstr>Specifying Acute Pain Ontology Objects</vt:lpstr>
      <vt:lpstr>Attributes &amp; Methods can be Classes</vt:lpstr>
      <vt:lpstr>Ontologies are Relationships</vt:lpstr>
      <vt:lpstr>Summary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Pain through  Space &amp; Time</dc:title>
  <dc:creator>Tighe,Patrick J</dc:creator>
  <cp:lastModifiedBy>Microsoft Office User</cp:lastModifiedBy>
  <cp:revision>162</cp:revision>
  <dcterms:created xsi:type="dcterms:W3CDTF">2016-03-01T16:04:03Z</dcterms:created>
  <dcterms:modified xsi:type="dcterms:W3CDTF">2016-04-27T13:58:01Z</dcterms:modified>
</cp:coreProperties>
</file>