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99" r:id="rId3"/>
    <p:sldId id="258" r:id="rId4"/>
    <p:sldId id="259" r:id="rId5"/>
    <p:sldId id="260" r:id="rId6"/>
    <p:sldId id="262" r:id="rId7"/>
    <p:sldId id="300" r:id="rId8"/>
    <p:sldId id="263" r:id="rId9"/>
    <p:sldId id="291" r:id="rId10"/>
    <p:sldId id="286" r:id="rId11"/>
    <p:sldId id="273" r:id="rId12"/>
    <p:sldId id="290" r:id="rId13"/>
    <p:sldId id="296" r:id="rId14"/>
    <p:sldId id="274" r:id="rId15"/>
    <p:sldId id="282" r:id="rId16"/>
    <p:sldId id="281" r:id="rId17"/>
    <p:sldId id="283" r:id="rId18"/>
    <p:sldId id="284" r:id="rId19"/>
    <p:sldId id="272" r:id="rId20"/>
    <p:sldId id="275" r:id="rId21"/>
    <p:sldId id="269" r:id="rId22"/>
    <p:sldId id="264" r:id="rId23"/>
    <p:sldId id="265" r:id="rId24"/>
    <p:sldId id="289" r:id="rId25"/>
    <p:sldId id="287" r:id="rId26"/>
    <p:sldId id="288" r:id="rId27"/>
    <p:sldId id="266" r:id="rId28"/>
    <p:sldId id="270" r:id="rId29"/>
    <p:sldId id="292" r:id="rId30"/>
    <p:sldId id="271" r:id="rId31"/>
    <p:sldId id="268" r:id="rId32"/>
    <p:sldId id="267" r:id="rId33"/>
    <p:sldId id="298" r:id="rId34"/>
    <p:sldId id="295"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69" autoAdjust="0"/>
  </p:normalViewPr>
  <p:slideViewPr>
    <p:cSldViewPr>
      <p:cViewPr varScale="1">
        <p:scale>
          <a:sx n="75" d="100"/>
          <a:sy n="75" d="100"/>
        </p:scale>
        <p:origin x="-688" y="-112"/>
      </p:cViewPr>
      <p:guideLst>
        <p:guide orient="horz" pos="2160"/>
        <p:guide pos="2880"/>
      </p:guideLst>
    </p:cSldViewPr>
  </p:slideViewPr>
  <p:notesTextViewPr>
    <p:cViewPr>
      <p:scale>
        <a:sx n="1" d="1"/>
        <a:sy n="1" d="1"/>
      </p:scale>
      <p:origin x="0" y="0"/>
    </p:cViewPr>
  </p:notesTextViewPr>
  <p:sorterViewPr>
    <p:cViewPr>
      <p:scale>
        <a:sx n="140" d="100"/>
        <a:sy n="140" d="100"/>
      </p:scale>
      <p:origin x="0" y="92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D2F277-6657-4ABA-A17A-A0EC8FD3F0D9}" type="datetimeFigureOut">
              <a:rPr lang="en-US" smtClean="0"/>
              <a:t>5/1/16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4F89EB-86F9-4E65-9ED9-D3B26622DA09}" type="slidenum">
              <a:rPr lang="en-US" smtClean="0"/>
              <a:t>‹#›</a:t>
            </a:fld>
            <a:endParaRPr lang="en-US"/>
          </a:p>
        </p:txBody>
      </p:sp>
    </p:spTree>
    <p:extLst>
      <p:ext uri="{BB962C8B-B14F-4D97-AF65-F5344CB8AC3E}">
        <p14:creationId xmlns:p14="http://schemas.microsoft.com/office/powerpoint/2010/main" val="89610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Intentional to leave off vascular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B27F100-5CCF-194F-BEE4-E592E3CEB1EA}" type="slidenum">
              <a:rPr lang="en-US"/>
              <a:pPr/>
              <a:t>16</a:t>
            </a:fld>
            <a:endParaRPr lang="en-US"/>
          </a:p>
        </p:txBody>
      </p:sp>
      <p:sp>
        <p:nvSpPr>
          <p:cNvPr id="72707" name="Rectangle 2"/>
          <p:cNvSpPr>
            <a:spLocks noGrp="1" noRot="1" noChangeAspect="1" noChangeArrowheads="1" noTextEdit="1"/>
          </p:cNvSpPr>
          <p:nvPr>
            <p:ph type="sldImg"/>
          </p:nvPr>
        </p:nvSpPr>
        <p:spPr>
          <a:xfrm>
            <a:off x="1152525" y="692150"/>
            <a:ext cx="4556125" cy="3416300"/>
          </a:xfrm>
          <a:ln/>
        </p:spPr>
      </p:sp>
      <p:sp>
        <p:nvSpPr>
          <p:cNvPr id="72708" name="Rectangle 3"/>
          <p:cNvSpPr>
            <a:spLocks noGrp="1" noChangeArrowheads="1"/>
          </p:cNvSpPr>
          <p:nvPr>
            <p:ph type="body" idx="1"/>
          </p:nvPr>
        </p:nvSpPr>
        <p:spPr>
          <a:xfrm>
            <a:off x="914400" y="4351339"/>
            <a:ext cx="5029200" cy="3867150"/>
          </a:xfrm>
          <a:noFill/>
          <a:ln/>
        </p:spPr>
        <p:txBody>
          <a:bodyPr/>
          <a:lstStyle/>
          <a:p>
            <a:r>
              <a:rPr lang="en-US" dirty="0">
                <a:latin typeface="Arial" pitchFamily="-112" charset="0"/>
                <a:ea typeface="ＭＳ Ｐゴシック" pitchFamily="-112" charset="-128"/>
                <a:cs typeface="ＭＳ Ｐゴシック" pitchFamily="-112" charset="-128"/>
              </a:rPr>
              <a:t>Mechanical bias optimal pain relief for </a:t>
            </a:r>
          </a:p>
          <a:p>
            <a:r>
              <a:rPr lang="en-US" dirty="0">
                <a:latin typeface="Arial" pitchFamily="-112" charset="0"/>
                <a:ea typeface="ＭＳ Ｐゴシック" pitchFamily="-112" charset="-128"/>
                <a:cs typeface="ＭＳ Ｐゴシック" pitchFamily="-112" charset="-128"/>
              </a:rPr>
              <a:t>	positioning </a:t>
            </a:r>
          </a:p>
          <a:p>
            <a:r>
              <a:rPr lang="en-US" dirty="0">
                <a:latin typeface="Arial" pitchFamily="-112" charset="0"/>
                <a:ea typeface="ＭＳ Ｐゴシック" pitchFamily="-112" charset="-128"/>
                <a:cs typeface="ＭＳ Ｐゴシック" pitchFamily="-112" charset="-128"/>
              </a:rPr>
              <a:t>	healing or repair</a:t>
            </a:r>
          </a:p>
          <a:p>
            <a:r>
              <a:rPr lang="en-US" dirty="0">
                <a:latin typeface="Arial" pitchFamily="-112" charset="0"/>
                <a:ea typeface="ＭＳ Ｐゴシック" pitchFamily="-112" charset="-128"/>
                <a:cs typeface="ＭＳ Ｐゴシック" pitchFamily="-112" charset="-128"/>
              </a:rPr>
              <a:t>Postural, dysfunction, </a:t>
            </a:r>
            <a:r>
              <a:rPr lang="en-US" dirty="0" smtClean="0">
                <a:latin typeface="Arial" pitchFamily="-112" charset="0"/>
                <a:ea typeface="ＭＳ Ｐゴシック" pitchFamily="-112" charset="-128"/>
                <a:cs typeface="ＭＳ Ｐゴシック" pitchFamily="-112" charset="-128"/>
              </a:rPr>
              <a:t>derangement syndromes</a:t>
            </a:r>
          </a:p>
          <a:p>
            <a:endParaRPr lang="en-US" dirty="0" smtClean="0">
              <a:latin typeface="Arial" pitchFamily="-112" charset="0"/>
              <a:ea typeface="ＭＳ Ｐゴシック" pitchFamily="-112" charset="-128"/>
              <a:cs typeface="ＭＳ Ｐゴシック" pitchFamily="-112" charset="-128"/>
            </a:endParaRPr>
          </a:p>
          <a:p>
            <a:pPr marL="226245" indent="-226245">
              <a:buAutoNum type="arabicPeriod"/>
            </a:pPr>
            <a:r>
              <a:rPr lang="en-US" dirty="0" smtClean="0">
                <a:latin typeface="Arial" pitchFamily="-112" charset="0"/>
                <a:ea typeface="ＭＳ Ｐゴシック" pitchFamily="-112" charset="-128"/>
                <a:cs typeface="ＭＳ Ｐゴシック" pitchFamily="-112" charset="-128"/>
              </a:rPr>
              <a:t>Pain is progressively abolished in distal to proximal direction with each progressive</a:t>
            </a:r>
            <a:r>
              <a:rPr lang="en-US" baseline="0" dirty="0" smtClean="0">
                <a:latin typeface="Arial" pitchFamily="-112" charset="0"/>
                <a:ea typeface="ＭＳ Ｐゴシック" pitchFamily="-112" charset="-128"/>
                <a:cs typeface="ＭＳ Ｐゴシック" pitchFamily="-112" charset="-128"/>
              </a:rPr>
              <a:t> abolition being retained over time until all symptoms abolished</a:t>
            </a:r>
          </a:p>
          <a:p>
            <a:pPr marL="226245" indent="-226245">
              <a:buAutoNum type="arabicPeriod"/>
            </a:pPr>
            <a:endParaRPr lang="en-US" dirty="0" smtClean="0">
              <a:latin typeface="Arial" pitchFamily="-112" charset="0"/>
              <a:ea typeface="ＭＳ Ｐゴシック" pitchFamily="-112" charset="-128"/>
              <a:cs typeface="ＭＳ Ｐゴシック" pitchFamily="-112" charset="-128"/>
            </a:endParaRPr>
          </a:p>
          <a:p>
            <a:endParaRPr lang="en-US" dirty="0">
              <a:latin typeface="Arial" pitchFamily="-112" charset="0"/>
              <a:ea typeface="ＭＳ Ｐゴシック" pitchFamily="-112" charset="-128"/>
              <a:cs typeface="ＭＳ Ｐゴシック" pitchFamily="-112" charset="-128"/>
            </a:endParaRPr>
          </a:p>
          <a:p>
            <a:r>
              <a:rPr lang="en-US" dirty="0">
                <a:latin typeface="Arial" pitchFamily="-112" charset="0"/>
                <a:ea typeface="ＭＳ Ｐゴシック" pitchFamily="-112" charset="-128"/>
                <a:cs typeface="ＭＳ Ｐゴシック" pitchFamily="-112" charset="-128"/>
              </a:rPr>
              <a:t>McKenzie hypothesized movement of internal contents of IVD is </a:t>
            </a:r>
            <a:r>
              <a:rPr lang="en-US" dirty="0" err="1">
                <a:latin typeface="Arial" pitchFamily="-112" charset="0"/>
                <a:ea typeface="ＭＳ Ｐゴシック" pitchFamily="-112" charset="-128"/>
                <a:cs typeface="ＭＳ Ｐゴシック" pitchFamily="-112" charset="-128"/>
              </a:rPr>
              <a:t>mech</a:t>
            </a:r>
            <a:r>
              <a:rPr lang="en-US" dirty="0">
                <a:latin typeface="Arial" pitchFamily="-112" charset="0"/>
                <a:ea typeface="ＭＳ Ｐゴシック" pitchFamily="-112" charset="-128"/>
                <a:cs typeface="ＭＳ Ｐゴシック" pitchFamily="-112" charset="-128"/>
              </a:rPr>
              <a:t> for central or </a:t>
            </a:r>
            <a:r>
              <a:rPr lang="en-US" dirty="0" err="1">
                <a:latin typeface="Arial" pitchFamily="-112" charset="0"/>
                <a:ea typeface="ＭＳ Ｐゴシック" pitchFamily="-112" charset="-128"/>
                <a:cs typeface="ＭＳ Ｐゴシック" pitchFamily="-112" charset="-128"/>
              </a:rPr>
              <a:t>peripheralization</a:t>
            </a:r>
            <a:endParaRPr lang="en-US" dirty="0">
              <a:latin typeface="Arial" pitchFamily="-112" charset="0"/>
              <a:ea typeface="ＭＳ Ｐゴシック" pitchFamily="-112" charset="-128"/>
              <a:cs typeface="ＭＳ Ｐゴシック" pitchFamily="-112" charset="-128"/>
            </a:endParaRPr>
          </a:p>
          <a:p>
            <a:endParaRPr lang="en-US" dirty="0">
              <a:latin typeface="Arial" pitchFamily="-112" charset="0"/>
              <a:ea typeface="ＭＳ Ｐゴシック" pitchFamily="-112" charset="-128"/>
              <a:cs typeface="ＭＳ Ｐゴシック" pitchFamily="-112" charset="-128"/>
            </a:endParaRPr>
          </a:p>
          <a:p>
            <a:r>
              <a:rPr lang="en-US" dirty="0">
                <a:latin typeface="Arial" pitchFamily="-112" charset="0"/>
                <a:ea typeface="ＭＳ Ｐゴシック" pitchFamily="-112" charset="-128"/>
                <a:cs typeface="ＭＳ Ｐゴシック" pitchFamily="-112" charset="-128"/>
              </a:rPr>
              <a:t>Directional preference: with intact </a:t>
            </a:r>
            <a:r>
              <a:rPr lang="en-US" dirty="0" err="1">
                <a:latin typeface="Arial" pitchFamily="-112" charset="0"/>
                <a:ea typeface="ＭＳ Ｐゴシック" pitchFamily="-112" charset="-128"/>
                <a:cs typeface="ＭＳ Ｐゴシック" pitchFamily="-112" charset="-128"/>
              </a:rPr>
              <a:t>anulus</a:t>
            </a:r>
            <a:r>
              <a:rPr lang="en-US" dirty="0">
                <a:latin typeface="Arial" pitchFamily="-112" charset="0"/>
                <a:ea typeface="ＭＳ Ｐゴシック" pitchFamily="-112" charset="-128"/>
                <a:cs typeface="ＭＳ Ｐゴシック" pitchFamily="-112" charset="-128"/>
              </a:rPr>
              <a:t> and hydrostatic disc </a:t>
            </a:r>
            <a:r>
              <a:rPr lang="en-US" dirty="0" err="1">
                <a:latin typeface="Arial" pitchFamily="-112" charset="0"/>
                <a:ea typeface="ＭＳ Ｐゴシック" pitchFamily="-112" charset="-128"/>
                <a:cs typeface="ＭＳ Ｐゴシック" pitchFamily="-112" charset="-128"/>
              </a:rPr>
              <a:t>mech</a:t>
            </a:r>
            <a:r>
              <a:rPr lang="en-US" dirty="0">
                <a:latin typeface="Arial" pitchFamily="-112" charset="0"/>
                <a:ea typeface="ＭＳ Ｐゴシック" pitchFamily="-112" charset="-128"/>
                <a:cs typeface="ＭＳ Ｐゴシック" pitchFamily="-112" charset="-128"/>
              </a:rPr>
              <a:t>, an </a:t>
            </a:r>
            <a:r>
              <a:rPr lang="en-US" dirty="0" err="1">
                <a:latin typeface="Arial" pitchFamily="-112" charset="0"/>
                <a:ea typeface="ＭＳ Ｐゴシック" pitchFamily="-112" charset="-128"/>
                <a:cs typeface="ＭＳ Ｐゴシック" pitchFamily="-112" charset="-128"/>
              </a:rPr>
              <a:t>offest</a:t>
            </a:r>
            <a:r>
              <a:rPr lang="en-US" dirty="0">
                <a:latin typeface="Arial" pitchFamily="-112" charset="0"/>
                <a:ea typeface="ＭＳ Ｐゴシック" pitchFamily="-112" charset="-128"/>
                <a:cs typeface="ＭＳ Ｐゴシック" pitchFamily="-112" charset="-128"/>
              </a:rPr>
              <a:t> load on the disc I lesion specific direction will help move material back to its original </a:t>
            </a:r>
            <a:r>
              <a:rPr lang="en-US" dirty="0" err="1">
                <a:latin typeface="Arial" pitchFamily="-112" charset="0"/>
                <a:ea typeface="ＭＳ Ｐゴシック" pitchFamily="-112" charset="-128"/>
                <a:cs typeface="ＭＳ Ｐゴシック" pitchFamily="-112" charset="-128"/>
              </a:rPr>
              <a:t>cntral</a:t>
            </a:r>
            <a:r>
              <a:rPr lang="en-US" dirty="0">
                <a:latin typeface="Arial" pitchFamily="-112" charset="0"/>
                <a:ea typeface="ＭＳ Ｐゴシック" pitchFamily="-112" charset="-128"/>
                <a:cs typeface="ＭＳ Ｐゴシック" pitchFamily="-112" charset="-128"/>
              </a:rPr>
              <a:t> disc location.</a:t>
            </a:r>
          </a:p>
          <a:p>
            <a:r>
              <a:rPr lang="en-US" dirty="0">
                <a:latin typeface="Arial" pitchFamily="-112" charset="0"/>
                <a:ea typeface="ＭＳ Ｐゴシック" pitchFamily="-112" charset="-128"/>
                <a:cs typeface="ＭＳ Ｐゴシック" pitchFamily="-112" charset="-128"/>
              </a:rPr>
              <a:t>If can’t centralized: disc is </a:t>
            </a:r>
            <a:r>
              <a:rPr lang="en-US" dirty="0" err="1">
                <a:latin typeface="Arial" pitchFamily="-112" charset="0"/>
                <a:ea typeface="ＭＳ Ｐゴシック" pitchFamily="-112" charset="-128"/>
                <a:cs typeface="ＭＳ Ｐゴシック" pitchFamily="-112" charset="-128"/>
              </a:rPr>
              <a:t>incompetant</a:t>
            </a:r>
            <a:endParaRPr lang="en-US" dirty="0">
              <a:latin typeface="Arial" pitchFamily="-112" charset="0"/>
              <a:ea typeface="ＭＳ Ｐゴシック" pitchFamily="-112" charset="-128"/>
              <a:cs typeface="ＭＳ Ｐゴシック" pitchFamily="-112" charset="-128"/>
            </a:endParaRPr>
          </a:p>
          <a:p>
            <a:endParaRPr lang="en-US" dirty="0">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Impairment</a:t>
            </a:r>
            <a:r>
              <a:rPr lang="en-US" baseline="0" dirty="0" smtClean="0"/>
              <a:t> based</a:t>
            </a:r>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18</a:t>
            </a:fld>
            <a:endParaRPr lang="en-US"/>
          </a:p>
        </p:txBody>
      </p:sp>
    </p:spTree>
    <p:extLst>
      <p:ext uri="{BB962C8B-B14F-4D97-AF65-F5344CB8AC3E}">
        <p14:creationId xmlns:p14="http://schemas.microsoft.com/office/powerpoint/2010/main" val="1254423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Capture the primary focus of the PT intervention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Brennan GP, Fritz JM, Hunter SJ, et al: Identifying subgroups of patients with acute/</a:t>
            </a:r>
            <a:r>
              <a:rPr lang="en-US" sz="1200" b="0" i="0" u="none" strike="noStrike" kern="1200" baseline="0" dirty="0" err="1" smtClean="0">
                <a:solidFill>
                  <a:schemeClr val="tx1"/>
                </a:solidFill>
                <a:latin typeface="+mn-lt"/>
                <a:ea typeface="+mn-ea"/>
                <a:cs typeface="+mn-cs"/>
              </a:rPr>
              <a:t>subacute</a:t>
            </a:r>
            <a:r>
              <a:rPr lang="en-US" sz="1200" b="0" i="0" u="none" strike="noStrike" kern="1200" baseline="0" dirty="0" smtClean="0">
                <a:solidFill>
                  <a:schemeClr val="tx1"/>
                </a:solidFill>
                <a:latin typeface="+mn-lt"/>
                <a:ea typeface="+mn-ea"/>
                <a:cs typeface="+mn-cs"/>
              </a:rPr>
              <a:t> “nonspecific” low back pain: Results of a randomized clinical trial. </a:t>
            </a:r>
            <a:r>
              <a:rPr lang="en-US" sz="1200" b="0" i="1" u="none" strike="noStrike" kern="1200" baseline="0" dirty="0" smtClean="0">
                <a:solidFill>
                  <a:schemeClr val="tx1"/>
                </a:solidFill>
                <a:latin typeface="+mn-lt"/>
                <a:ea typeface="+mn-ea"/>
                <a:cs typeface="+mn-cs"/>
              </a:rPr>
              <a:t>Spine </a:t>
            </a:r>
            <a:r>
              <a:rPr lang="en-US" sz="1200" b="0" i="0" u="none" strike="noStrike" kern="1200" baseline="0" dirty="0" smtClean="0">
                <a:solidFill>
                  <a:schemeClr val="tx1"/>
                </a:solidFill>
                <a:latin typeface="+mn-lt"/>
                <a:ea typeface="+mn-ea"/>
                <a:cs typeface="+mn-cs"/>
              </a:rPr>
              <a:t>31(6):623–631, 2006.</a:t>
            </a:r>
          </a:p>
          <a:p>
            <a:r>
              <a:rPr lang="en-US" sz="1200" b="0" i="1" u="none" strike="noStrike" kern="1200" baseline="0" dirty="0" smtClean="0">
                <a:solidFill>
                  <a:schemeClr val="tx1"/>
                </a:solidFill>
                <a:latin typeface="+mn-lt"/>
                <a:ea typeface="+mn-ea"/>
                <a:cs typeface="+mn-cs"/>
              </a:rPr>
              <a:t>In this prospective, randomized study the authors studied the impact of classifying 123 patients with LBP of less than 90 days’ duration into one of three subgroups based on the type of treatment believed most likely to benefit the patient (manipulation, stabilization exercise, or specific exercise). Patients who received matched treatments experienced greater reductions in disability after 4 weeks and after 1 year than those who received unmatched treatments. This suggests that nonspecific LBP should not be viewed as a homogenous condition and that outcomes with nonspecific LBP can be improved when subgrouping is used to guide treatment decision making.</a:t>
            </a:r>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19</a:t>
            </a:fld>
            <a:endParaRPr lang="en-US"/>
          </a:p>
        </p:txBody>
      </p:sp>
    </p:spTree>
    <p:extLst>
      <p:ext uri="{BB962C8B-B14F-4D97-AF65-F5344CB8AC3E}">
        <p14:creationId xmlns:p14="http://schemas.microsoft.com/office/powerpoint/2010/main" val="339115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lnSpc>
                <a:spcPct val="107000"/>
              </a:lnSpc>
              <a:spcAft>
                <a:spcPts val="800"/>
              </a:spcAft>
            </a:pP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Delitto</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 George S, Van </a:t>
            </a: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Dillen</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L, Whitman J, Sowa G, </a:t>
            </a: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Shekelle</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P, </a:t>
            </a: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Denninger</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T, </a:t>
            </a: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Godges</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J. Low back pain clinical practice guidelines linked to the international classification of functioning, disability, and health from the orthopedic section of the American Physical Therapy Association. J </a:t>
            </a: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Orthop</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Sports </a:t>
            </a: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Phys</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Ther</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2012;42(4):A1-A57.</a:t>
            </a:r>
          </a:p>
          <a:p>
            <a:pPr lvl="0" fontAlgn="base">
              <a:lnSpc>
                <a:spcPct val="107000"/>
              </a:lnSpc>
              <a:spcAft>
                <a:spcPts val="800"/>
              </a:spcAft>
            </a:pP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Keele</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STarT</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Back Screening Tool – Matched Treatments. Available at: http://</a:t>
            </a: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www.keele.ac.uk</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sbst</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200" b="0" i="0" u="none" strike="noStrike" kern="0" cap="none" spc="0" normalizeH="0" baseline="0" noProof="0" dirty="0" err="1"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matchedtreatments</a:t>
            </a:r>
            <a:r>
              <a:rPr kumimoji="0" lang="en-US" sz="1200" b="0" i="0" u="none" strike="noStrike" kern="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20</a:t>
            </a:fld>
            <a:endParaRPr lang="en-US"/>
          </a:p>
        </p:txBody>
      </p:sp>
    </p:spTree>
    <p:extLst>
      <p:ext uri="{BB962C8B-B14F-4D97-AF65-F5344CB8AC3E}">
        <p14:creationId xmlns:p14="http://schemas.microsoft.com/office/powerpoint/2010/main" val="225225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III and IV </a:t>
            </a:r>
            <a:r>
              <a:rPr lang="en-US" dirty="0" err="1" smtClean="0"/>
              <a:t>polymodal</a:t>
            </a:r>
            <a:r>
              <a:rPr lang="en-US" dirty="0" smtClean="0"/>
              <a:t> muscle</a:t>
            </a:r>
            <a:r>
              <a:rPr lang="en-US" baseline="0" dirty="0" smtClean="0"/>
              <a:t> </a:t>
            </a:r>
            <a:r>
              <a:rPr lang="en-US" baseline="0" dirty="0" err="1" smtClean="0"/>
              <a:t>nociceptors</a:t>
            </a:r>
            <a:endParaRPr lang="en-US" baseline="0" dirty="0" smtClean="0"/>
          </a:p>
          <a:p>
            <a:r>
              <a:rPr lang="en-US" baseline="0" dirty="0" smtClean="0"/>
              <a:t>Elements of central sensitization</a:t>
            </a:r>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21</a:t>
            </a:fld>
            <a:endParaRPr lang="en-US"/>
          </a:p>
        </p:txBody>
      </p:sp>
    </p:spTree>
    <p:extLst>
      <p:ext uri="{BB962C8B-B14F-4D97-AF65-F5344CB8AC3E}">
        <p14:creationId xmlns:p14="http://schemas.microsoft.com/office/powerpoint/2010/main" val="2617905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24</a:t>
            </a:fld>
            <a:endParaRPr lang="en-US"/>
          </a:p>
        </p:txBody>
      </p:sp>
    </p:spTree>
    <p:extLst>
      <p:ext uri="{BB962C8B-B14F-4D97-AF65-F5344CB8AC3E}">
        <p14:creationId xmlns:p14="http://schemas.microsoft.com/office/powerpoint/2010/main" val="110344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good classification exists for muscle strain injuries. Different from ligament injuries, partial disruption of a muscle tendon unit is difficult</a:t>
            </a:r>
            <a:r>
              <a:rPr lang="en-US" baseline="0" dirty="0" smtClean="0"/>
              <a:t> to assess with mechanical testing, use of a </a:t>
            </a:r>
            <a:r>
              <a:rPr lang="en-US" baseline="0" dirty="0" err="1" smtClean="0"/>
              <a:t>asca</a:t>
            </a:r>
            <a:r>
              <a:rPr lang="en-US" baseline="0" dirty="0" smtClean="0"/>
              <a:t> similar to ligament injury classification is not exact</a:t>
            </a:r>
          </a:p>
          <a:p>
            <a:endParaRPr lang="en-US" b="1" baseline="0" dirty="0" smtClean="0"/>
          </a:p>
          <a:p>
            <a:r>
              <a:rPr lang="en-US" b="1" baseline="0" dirty="0" smtClean="0"/>
              <a:t>Injury and recovery correlated with the inflammatory, fibroblastic and maturation phases of injury. Maturation phase, collagen fibers aligned and strength is regained. Repeated stress to tendons </a:t>
            </a:r>
            <a:r>
              <a:rPr lang="en-US" b="1" baseline="0" dirty="0" err="1" smtClean="0"/>
              <a:t>assoc</a:t>
            </a:r>
            <a:r>
              <a:rPr lang="en-US" b="1" baseline="0" dirty="0" smtClean="0"/>
              <a:t> with </a:t>
            </a:r>
            <a:r>
              <a:rPr lang="en-US" b="1" baseline="0" dirty="0" err="1" smtClean="0"/>
              <a:t>degen</a:t>
            </a:r>
            <a:r>
              <a:rPr lang="en-US" b="1" baseline="0" dirty="0" smtClean="0"/>
              <a:t> </a:t>
            </a:r>
            <a:r>
              <a:rPr lang="en-US" b="1" baseline="0" dirty="0" err="1" smtClean="0"/>
              <a:t>intratendinous</a:t>
            </a:r>
            <a:r>
              <a:rPr lang="en-US" b="1" baseline="0" dirty="0" smtClean="0"/>
              <a:t> changes and not inflammatory. “</a:t>
            </a:r>
            <a:r>
              <a:rPr lang="en-US" b="1" baseline="0" dirty="0" err="1" smtClean="0"/>
              <a:t>Tendinopathy</a:t>
            </a:r>
            <a:r>
              <a:rPr lang="en-US" b="1" baseline="0" dirty="0" smtClean="0"/>
              <a:t>”</a:t>
            </a:r>
          </a:p>
          <a:p>
            <a:endParaRPr lang="en-US" baseline="0" dirty="0" smtClean="0"/>
          </a:p>
          <a:p>
            <a:r>
              <a:rPr lang="en-US" baseline="0" dirty="0" smtClean="0"/>
              <a:t>Glutamate receptor changes and </a:t>
            </a:r>
            <a:r>
              <a:rPr lang="en-US" baseline="0" dirty="0" err="1" smtClean="0"/>
              <a:t>Kainate</a:t>
            </a:r>
            <a:r>
              <a:rPr lang="en-US" baseline="0" dirty="0" smtClean="0"/>
              <a:t> receptor changes in tendons</a:t>
            </a:r>
          </a:p>
          <a:p>
            <a:r>
              <a:rPr lang="en-US" baseline="0" dirty="0" smtClean="0"/>
              <a:t>Immune competent cells found in chronic </a:t>
            </a:r>
            <a:r>
              <a:rPr lang="en-US" baseline="0" dirty="0" err="1" smtClean="0"/>
              <a:t>achilles</a:t>
            </a:r>
            <a:r>
              <a:rPr lang="en-US" baseline="0" dirty="0" smtClean="0"/>
              <a:t> </a:t>
            </a:r>
            <a:r>
              <a:rPr lang="en-US" baseline="0" dirty="0" err="1" smtClean="0"/>
              <a:t>tendinopathy</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26</a:t>
            </a:fld>
            <a:endParaRPr lang="en-US"/>
          </a:p>
        </p:txBody>
      </p:sp>
    </p:spTree>
    <p:extLst>
      <p:ext uri="{BB962C8B-B14F-4D97-AF65-F5344CB8AC3E}">
        <p14:creationId xmlns:p14="http://schemas.microsoft.com/office/powerpoint/2010/main" val="113675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27</a:t>
            </a:fld>
            <a:endParaRPr lang="en-US"/>
          </a:p>
        </p:txBody>
      </p:sp>
    </p:spTree>
    <p:extLst>
      <p:ext uri="{BB962C8B-B14F-4D97-AF65-F5344CB8AC3E}">
        <p14:creationId xmlns:p14="http://schemas.microsoft.com/office/powerpoint/2010/main" val="61754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Knee most common</a:t>
            </a:r>
          </a:p>
          <a:p>
            <a:r>
              <a:rPr lang="en-US" dirty="0" smtClean="0"/>
              <a:t>40% of &gt; 60 </a:t>
            </a:r>
            <a:r>
              <a:rPr lang="en-US" dirty="0" err="1" smtClean="0"/>
              <a:t>yrs</a:t>
            </a:r>
            <a:r>
              <a:rPr lang="en-US" dirty="0" smtClean="0"/>
              <a:t> old have severe radiographic</a:t>
            </a:r>
            <a:r>
              <a:rPr lang="en-US" baseline="0" dirty="0" smtClean="0"/>
              <a:t> changes</a:t>
            </a:r>
          </a:p>
          <a:p>
            <a:r>
              <a:rPr lang="en-US" baseline="0" dirty="0" smtClean="0"/>
              <a:t>12% with symptoms related to knee OA</a:t>
            </a:r>
          </a:p>
          <a:p>
            <a:endParaRPr lang="en-US" baseline="0" dirty="0" smtClean="0"/>
          </a:p>
          <a:p>
            <a:r>
              <a:rPr lang="en-US" baseline="0" dirty="0" smtClean="0"/>
              <a:t>Biomechanical an </a:t>
            </a:r>
            <a:r>
              <a:rPr lang="en-US" baseline="0" dirty="0" err="1" smtClean="0"/>
              <a:t>proinflammatory</a:t>
            </a:r>
            <a:r>
              <a:rPr lang="en-US" baseline="0" dirty="0" smtClean="0"/>
              <a:t> changes</a:t>
            </a:r>
          </a:p>
          <a:p>
            <a:endParaRPr lang="en-US" baseline="0" dirty="0" smtClean="0"/>
          </a:p>
          <a:p>
            <a:r>
              <a:rPr lang="en-US" baseline="0" dirty="0" err="1" smtClean="0"/>
              <a:t>Synovium</a:t>
            </a:r>
            <a:r>
              <a:rPr lang="en-US" baseline="0" dirty="0" smtClean="0"/>
              <a:t>, bone, and cartilage reorganized as main structures being destroyed during progression</a:t>
            </a:r>
          </a:p>
          <a:p>
            <a:r>
              <a:rPr lang="en-US" baseline="0" dirty="0" smtClean="0"/>
              <a:t>But further research, OA simply not biomechanical process</a:t>
            </a:r>
          </a:p>
          <a:p>
            <a:endParaRPr lang="en-US" baseline="0" dirty="0" smtClean="0"/>
          </a:p>
          <a:p>
            <a:r>
              <a:rPr lang="en-US" baseline="0" dirty="0" smtClean="0"/>
              <a:t>Catabolic cytokines cascades</a:t>
            </a:r>
          </a:p>
          <a:p>
            <a:r>
              <a:rPr lang="en-US" baseline="0" dirty="0" smtClean="0"/>
              <a:t>Production of inflammatory mediators</a:t>
            </a:r>
            <a:endParaRPr lang="en-US" dirty="0"/>
          </a:p>
        </p:txBody>
      </p:sp>
      <p:sp>
        <p:nvSpPr>
          <p:cNvPr id="4" name="Slide Number Placeholder 3"/>
          <p:cNvSpPr>
            <a:spLocks noGrp="1"/>
          </p:cNvSpPr>
          <p:nvPr>
            <p:ph type="sldNum" sz="quarter" idx="10"/>
          </p:nvPr>
        </p:nvSpPr>
        <p:spPr/>
        <p:txBody>
          <a:bodyPr/>
          <a:lstStyle/>
          <a:p>
            <a:fld id="{AEDD26A5-3024-CE4B-AB8D-56A6DFF28332}" type="slidenum">
              <a:rPr lang="en-US" smtClean="0"/>
              <a:t>29</a:t>
            </a:fld>
            <a:endParaRPr lang="en-US"/>
          </a:p>
        </p:txBody>
      </p:sp>
    </p:spTree>
    <p:extLst>
      <p:ext uri="{BB962C8B-B14F-4D97-AF65-F5344CB8AC3E}">
        <p14:creationId xmlns:p14="http://schemas.microsoft.com/office/powerpoint/2010/main" val="2414257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Taxonomy of OA</a:t>
            </a:r>
          </a:p>
          <a:p>
            <a:r>
              <a:rPr lang="en-US" dirty="0" smtClean="0"/>
              <a:t>OA disease involving</a:t>
            </a:r>
            <a:r>
              <a:rPr lang="en-US" baseline="0" dirty="0" smtClean="0"/>
              <a:t> movable joints characterized by cell stress and extracellular matrix degradation initiated by micro and macro injury that activates maladaptive repair responses including pro-</a:t>
            </a:r>
            <a:r>
              <a:rPr lang="en-US" baseline="0" dirty="0" err="1" smtClean="0"/>
              <a:t>inflammmatory</a:t>
            </a:r>
            <a:r>
              <a:rPr lang="en-US" baseline="0" dirty="0" smtClean="0"/>
              <a:t> pathways  of innate immunity.</a:t>
            </a:r>
          </a:p>
          <a:p>
            <a:r>
              <a:rPr lang="en-US" baseline="0" dirty="0" smtClean="0"/>
              <a:t>Disease manifests </a:t>
            </a:r>
          </a:p>
          <a:p>
            <a:r>
              <a:rPr lang="en-US" baseline="0" dirty="0" smtClean="0"/>
              <a:t>	1</a:t>
            </a:r>
            <a:r>
              <a:rPr lang="en-US" baseline="30000" dirty="0" smtClean="0"/>
              <a:t>st</a:t>
            </a:r>
            <a:r>
              <a:rPr lang="en-US" baseline="0" dirty="0" smtClean="0"/>
              <a:t>: molecular derangement (abnormal metabolism)</a:t>
            </a:r>
          </a:p>
          <a:p>
            <a:r>
              <a:rPr lang="en-US" baseline="0" dirty="0" smtClean="0"/>
              <a:t>	anatomic and/or physiologic derangements (cartilage degradation, bone remodeling, osteophyte formation, joint inflammation and loss of normal joint function. Culminates into “illness”</a:t>
            </a:r>
          </a:p>
          <a:p>
            <a:endParaRPr lang="en-US" baseline="0" dirty="0" smtClean="0"/>
          </a:p>
          <a:p>
            <a:r>
              <a:rPr lang="en-US" baseline="0" dirty="0" smtClean="0"/>
              <a:t>Use biomarkers to identify disease before “pain”</a:t>
            </a:r>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30</a:t>
            </a:fld>
            <a:endParaRPr lang="en-US"/>
          </a:p>
        </p:txBody>
      </p:sp>
    </p:spTree>
    <p:extLst>
      <p:ext uri="{BB962C8B-B14F-4D97-AF65-F5344CB8AC3E}">
        <p14:creationId xmlns:p14="http://schemas.microsoft.com/office/powerpoint/2010/main" val="254873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2012 1 in 2 adults dx with MSK condition</a:t>
            </a:r>
          </a:p>
          <a:p>
            <a:r>
              <a:rPr lang="en-US" dirty="0" smtClean="0"/>
              <a:t>US</a:t>
            </a:r>
            <a:r>
              <a:rPr lang="en-US" baseline="0" dirty="0" smtClean="0"/>
              <a:t> Bone and Joint Initiative 2016</a:t>
            </a:r>
          </a:p>
          <a:p>
            <a:r>
              <a:rPr lang="en-US" baseline="0" dirty="0" smtClean="0"/>
              <a:t>Bone and Joint Initiative</a:t>
            </a:r>
          </a:p>
          <a:p>
            <a:r>
              <a:rPr lang="en-US" baseline="0" dirty="0" smtClean="0"/>
              <a:t>Bone and Joint Decade 2010-2020</a:t>
            </a:r>
          </a:p>
          <a:p>
            <a:r>
              <a:rPr lang="en-US" baseline="0" dirty="0" err="1" smtClean="0"/>
              <a:t>BoneandJointburden.org</a:t>
            </a:r>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4</a:t>
            </a:fld>
            <a:endParaRPr lang="en-US"/>
          </a:p>
        </p:txBody>
      </p:sp>
    </p:spTree>
    <p:extLst>
      <p:ext uri="{BB962C8B-B14F-4D97-AF65-F5344CB8AC3E}">
        <p14:creationId xmlns:p14="http://schemas.microsoft.com/office/powerpoint/2010/main" val="865032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Distinction between</a:t>
            </a:r>
            <a:r>
              <a:rPr lang="en-US" baseline="0" dirty="0" smtClean="0"/>
              <a:t> causes and consequences will be challenge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Bi-directional relationship between depression and chronic pain</a:t>
            </a:r>
            <a:endParaRPr lang="en-US" dirty="0" smtClean="0"/>
          </a:p>
          <a:p>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31</a:t>
            </a:fld>
            <a:endParaRPr lang="en-US"/>
          </a:p>
        </p:txBody>
      </p:sp>
    </p:spTree>
    <p:extLst>
      <p:ext uri="{BB962C8B-B14F-4D97-AF65-F5344CB8AC3E}">
        <p14:creationId xmlns:p14="http://schemas.microsoft.com/office/powerpoint/2010/main" val="1676759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 variability in natural recovery of “MSK” conditions making temporal assessment challenging</a:t>
            </a:r>
          </a:p>
          <a:p>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32</a:t>
            </a:fld>
            <a:endParaRPr lang="en-US"/>
          </a:p>
        </p:txBody>
      </p:sp>
    </p:spTree>
    <p:extLst>
      <p:ext uri="{BB962C8B-B14F-4D97-AF65-F5344CB8AC3E}">
        <p14:creationId xmlns:p14="http://schemas.microsoft.com/office/powerpoint/2010/main" val="300793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 variability in natural recovery of “MSK” conditions making temporal assessment challenging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Red</a:t>
            </a:r>
          </a:p>
          <a:p>
            <a:r>
              <a:rPr lang="en-US" dirty="0" smtClean="0"/>
              <a:t>Yellow: concerns about symptoms</a:t>
            </a:r>
          </a:p>
          <a:p>
            <a:r>
              <a:rPr lang="en-US" dirty="0" smtClean="0"/>
              <a:t>	</a:t>
            </a:r>
            <a:r>
              <a:rPr lang="en-US" dirty="0" err="1" smtClean="0"/>
              <a:t>Black:Insurance</a:t>
            </a:r>
            <a:r>
              <a:rPr lang="en-US" dirty="0" smtClean="0"/>
              <a:t> system and employer, poor support, unsafe</a:t>
            </a:r>
          </a:p>
          <a:p>
            <a:r>
              <a:rPr lang="en-US" dirty="0" smtClean="0"/>
              <a:t>	Blue: stressful workplace, work history/ work is harmful, job is too heavy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33</a:t>
            </a:fld>
            <a:endParaRPr lang="en-US"/>
          </a:p>
        </p:txBody>
      </p:sp>
    </p:spTree>
    <p:extLst>
      <p:ext uri="{BB962C8B-B14F-4D97-AF65-F5344CB8AC3E}">
        <p14:creationId xmlns:p14="http://schemas.microsoft.com/office/powerpoint/2010/main" val="300793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Cameron and Owens</a:t>
            </a:r>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6</a:t>
            </a:fld>
            <a:endParaRPr lang="en-US"/>
          </a:p>
        </p:txBody>
      </p:sp>
    </p:spTree>
    <p:extLst>
      <p:ext uri="{BB962C8B-B14F-4D97-AF65-F5344CB8AC3E}">
        <p14:creationId xmlns:p14="http://schemas.microsoft.com/office/powerpoint/2010/main" val="265527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smtClean="0"/>
              <a:t>Joint conditions: RA, OA</a:t>
            </a:r>
          </a:p>
          <a:p>
            <a:pPr marL="457200" indent="-457200">
              <a:buFont typeface="+mj-lt"/>
              <a:buAutoNum type="arabicPeriod"/>
            </a:pPr>
            <a:r>
              <a:rPr lang="en-US" dirty="0" smtClean="0"/>
              <a:t>Osteoporosis: fragility fractures</a:t>
            </a:r>
          </a:p>
          <a:p>
            <a:pPr marL="457200" indent="-457200">
              <a:buFont typeface="+mj-lt"/>
              <a:buAutoNum type="arabicPeriod"/>
            </a:pPr>
            <a:r>
              <a:rPr lang="en-US" dirty="0" smtClean="0"/>
              <a:t>Spinal disorders</a:t>
            </a:r>
          </a:p>
          <a:p>
            <a:pPr marL="457200" indent="-457200">
              <a:buFont typeface="+mj-lt"/>
              <a:buAutoNum type="arabicPeriod"/>
            </a:pPr>
            <a:r>
              <a:rPr lang="en-US" dirty="0" smtClean="0"/>
              <a:t>MSK injuries: high-energy</a:t>
            </a:r>
            <a:r>
              <a:rPr lang="en-US" baseline="0" dirty="0" smtClean="0"/>
              <a:t> limb fractures, strains, sprains, occupational, sports related</a:t>
            </a:r>
            <a:endParaRPr lang="en-US" dirty="0" smtClean="0"/>
          </a:p>
          <a:p>
            <a:pPr marL="457200" indent="-457200">
              <a:buFont typeface="+mj-lt"/>
              <a:buAutoNum type="arabicPeriod"/>
            </a:pPr>
            <a:r>
              <a:rPr lang="en-US" dirty="0" smtClean="0"/>
              <a:t>Childhood disorders</a:t>
            </a:r>
          </a:p>
          <a:p>
            <a:pPr marL="457200" indent="-457200">
              <a:buFont typeface="+mj-lt"/>
              <a:buAutoNum type="arabicPeriod"/>
            </a:pPr>
            <a:endParaRPr lang="en-US" dirty="0" smtClean="0"/>
          </a:p>
          <a:p>
            <a:pPr marL="0" indent="0">
              <a:buFont typeface="+mj-lt"/>
              <a:buNone/>
            </a:pPr>
            <a:r>
              <a:rPr lang="en-US" dirty="0" smtClean="0"/>
              <a:t>Medial Diagnostic approaches (ICD-10)</a:t>
            </a:r>
            <a:r>
              <a:rPr lang="en-US" baseline="0" dirty="0" smtClean="0"/>
              <a:t> prioritize identification of pathophysiological mechanisms, </a:t>
            </a:r>
            <a:r>
              <a:rPr lang="en-US" baseline="0" dirty="0" err="1" smtClean="0"/>
              <a:t>vs</a:t>
            </a:r>
            <a:r>
              <a:rPr lang="en-US" baseline="0" dirty="0" smtClean="0"/>
              <a:t> </a:t>
            </a:r>
            <a:r>
              <a:rPr lang="en-US" dirty="0" err="1" smtClean="0"/>
              <a:t>Syndromal</a:t>
            </a:r>
            <a:r>
              <a:rPr lang="en-US" baseline="0" dirty="0" smtClean="0"/>
              <a:t> approaches (DSM-V classify </a:t>
            </a:r>
            <a:r>
              <a:rPr lang="en-US" baseline="0" dirty="0" err="1" smtClean="0"/>
              <a:t>condions</a:t>
            </a:r>
            <a:r>
              <a:rPr lang="en-US" baseline="0" dirty="0" smtClean="0"/>
              <a:t> based on clusters of symptoms. AAPT is a hybrid</a:t>
            </a:r>
          </a:p>
          <a:p>
            <a:pPr marL="0" indent="0">
              <a:buFont typeface="+mj-lt"/>
              <a:buNone/>
            </a:pPr>
            <a:endParaRPr lang="en-US" baseline="0" dirty="0" smtClean="0"/>
          </a:p>
          <a:p>
            <a:pPr marL="0" indent="0">
              <a:buFont typeface="+mj-lt"/>
              <a:buNone/>
            </a:pPr>
            <a:r>
              <a:rPr lang="en-US" baseline="0" dirty="0" smtClean="0"/>
              <a:t>AAPT different from </a:t>
            </a:r>
            <a:r>
              <a:rPr lang="en-US" baseline="0" dirty="0" err="1" smtClean="0"/>
              <a:t>hisotrical</a:t>
            </a:r>
            <a:r>
              <a:rPr lang="en-US" baseline="0" dirty="0" smtClean="0"/>
              <a:t> biomedical view of </a:t>
            </a:r>
            <a:r>
              <a:rPr lang="en-US" baseline="0" dirty="0" err="1" smtClean="0"/>
              <a:t>pathophys</a:t>
            </a:r>
            <a:r>
              <a:rPr lang="en-US" baseline="0" dirty="0" smtClean="0"/>
              <a:t> of pain, emphasizing peripheral markers of structural pathology.  These pathophysiologic measures generally corresponded poorly to chronic pain severity and fail to account for </a:t>
            </a:r>
            <a:r>
              <a:rPr lang="en-US" baseline="0" dirty="0" err="1" smtClean="0"/>
              <a:t>interindividual</a:t>
            </a:r>
            <a:r>
              <a:rPr lang="en-US" baseline="0" dirty="0" smtClean="0"/>
              <a:t> variability</a:t>
            </a:r>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8</a:t>
            </a:fld>
            <a:endParaRPr lang="en-US"/>
          </a:p>
        </p:txBody>
      </p:sp>
    </p:spTree>
    <p:extLst>
      <p:ext uri="{BB962C8B-B14F-4D97-AF65-F5344CB8AC3E}">
        <p14:creationId xmlns:p14="http://schemas.microsoft.com/office/powerpoint/2010/main" val="404391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Europe and USA Map</a:t>
            </a:r>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9</a:t>
            </a:fld>
            <a:endParaRPr lang="en-US"/>
          </a:p>
        </p:txBody>
      </p:sp>
    </p:spTree>
    <p:extLst>
      <p:ext uri="{BB962C8B-B14F-4D97-AF65-F5344CB8AC3E}">
        <p14:creationId xmlns:p14="http://schemas.microsoft.com/office/powerpoint/2010/main" val="365695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10</a:t>
            </a:fld>
            <a:endParaRPr lang="en-US"/>
          </a:p>
        </p:txBody>
      </p:sp>
    </p:spTree>
    <p:extLst>
      <p:ext uri="{BB962C8B-B14F-4D97-AF65-F5344CB8AC3E}">
        <p14:creationId xmlns:p14="http://schemas.microsoft.com/office/powerpoint/2010/main" val="172177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Clinicians should conduct a focused history and physical examination to help place patients with low back pain into one of three broad categories: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1. non-specific low back pain,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3.back pain potentially associated with radiculopathy (nerve disorders) or spinal stenosis (narrowing), 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3. back pain associated with another specific cause.  The history should include assessment of psychosocial risk factors, which predict risk for chronic disabling back pain. </a:t>
            </a:r>
            <a:br>
              <a:rPr lang="en-US" sz="1200" dirty="0" smtClean="0">
                <a:latin typeface="Arial" charset="0"/>
              </a:rPr>
            </a:br>
            <a:r>
              <a:rPr lang="en-US" sz="1200" b="1" dirty="0" smtClean="0">
                <a:latin typeface="Arial" charset="0"/>
              </a:rPr>
              <a:t>(</a:t>
            </a:r>
            <a:r>
              <a:rPr lang="en-US" sz="1200" b="1" i="1" dirty="0" smtClean="0">
                <a:latin typeface="Arial" charset="0"/>
              </a:rPr>
              <a:t>strong recommendation, moderate-quality evidence)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latin typeface="Arial" charset="0"/>
            </a:endParaRPr>
          </a:p>
          <a:p>
            <a:r>
              <a:rPr lang="en-US" sz="1200" kern="1200" dirty="0" smtClean="0">
                <a:solidFill>
                  <a:schemeClr val="tx1"/>
                </a:solidFill>
                <a:effectLst/>
                <a:latin typeface="+mn-lt"/>
                <a:ea typeface="+mn-ea"/>
                <a:cs typeface="+mn-cs"/>
              </a:rPr>
              <a:t>Classification based on simple clinical criteria including signs and symptoms (pain and neurologic exam), imaging results, and response to treatment:</a:t>
            </a:r>
          </a:p>
          <a:p>
            <a:pPr lvl="0"/>
            <a:r>
              <a:rPr lang="en-US" sz="1200" kern="1200" dirty="0" smtClean="0">
                <a:solidFill>
                  <a:schemeClr val="tx1"/>
                </a:solidFill>
                <a:effectLst/>
                <a:latin typeface="+mn-lt"/>
                <a:ea typeface="+mn-ea"/>
                <a:cs typeface="+mn-cs"/>
              </a:rPr>
              <a:t>1 – Pain without radiation</a:t>
            </a:r>
          </a:p>
          <a:p>
            <a:pPr lvl="0"/>
            <a:r>
              <a:rPr lang="en-US" sz="1200" kern="1200" dirty="0" smtClean="0">
                <a:solidFill>
                  <a:schemeClr val="tx1"/>
                </a:solidFill>
                <a:effectLst/>
                <a:latin typeface="+mn-lt"/>
                <a:ea typeface="+mn-ea"/>
                <a:cs typeface="+mn-cs"/>
              </a:rPr>
              <a:t>2 – Pain with proximal radiation above the knee</a:t>
            </a:r>
          </a:p>
          <a:p>
            <a:pPr lvl="0"/>
            <a:r>
              <a:rPr lang="en-US" sz="1200" kern="1200" dirty="0" smtClean="0">
                <a:solidFill>
                  <a:schemeClr val="tx1"/>
                </a:solidFill>
                <a:effectLst/>
                <a:latin typeface="+mn-lt"/>
                <a:ea typeface="+mn-ea"/>
                <a:cs typeface="+mn-cs"/>
              </a:rPr>
              <a:t>3 – Pain with distal radiation below the knee</a:t>
            </a:r>
          </a:p>
          <a:p>
            <a:pPr lvl="0"/>
            <a:r>
              <a:rPr lang="en-US" sz="1200" kern="1200" dirty="0" smtClean="0">
                <a:solidFill>
                  <a:schemeClr val="tx1"/>
                </a:solidFill>
                <a:effectLst/>
                <a:latin typeface="+mn-lt"/>
                <a:ea typeface="+mn-ea"/>
                <a:cs typeface="+mn-cs"/>
              </a:rPr>
              <a:t>4 – Pain with distal radiation and neurologic signs</a:t>
            </a:r>
          </a:p>
          <a:p>
            <a:pPr lvl="0"/>
            <a:r>
              <a:rPr lang="en-US" sz="1200" kern="1200" dirty="0" smtClean="0">
                <a:solidFill>
                  <a:schemeClr val="tx1"/>
                </a:solidFill>
                <a:effectLst/>
                <a:latin typeface="+mn-lt"/>
                <a:ea typeface="+mn-ea"/>
                <a:cs typeface="+mn-cs"/>
              </a:rPr>
              <a:t>5 – Presumptive compression of a spinal nerve root on simple roentgenogram</a:t>
            </a:r>
          </a:p>
          <a:p>
            <a:pPr lvl="0"/>
            <a:r>
              <a:rPr lang="en-US" sz="1200" kern="1200" dirty="0" smtClean="0">
                <a:solidFill>
                  <a:schemeClr val="tx1"/>
                </a:solidFill>
                <a:effectLst/>
                <a:latin typeface="+mn-lt"/>
                <a:ea typeface="+mn-ea"/>
                <a:cs typeface="+mn-cs"/>
              </a:rPr>
              <a:t>6 – Compression of a spinal nerve root confirmed by specific imaging techniques</a:t>
            </a:r>
          </a:p>
          <a:p>
            <a:pPr lvl="0"/>
            <a:r>
              <a:rPr lang="en-US" sz="1200" kern="1200" dirty="0" smtClean="0">
                <a:solidFill>
                  <a:schemeClr val="tx1"/>
                </a:solidFill>
                <a:effectLst/>
                <a:latin typeface="+mn-lt"/>
                <a:ea typeface="+mn-ea"/>
                <a:cs typeface="+mn-cs"/>
              </a:rPr>
              <a:t>7 – Spinal stenosis</a:t>
            </a:r>
          </a:p>
          <a:p>
            <a:pPr lvl="0"/>
            <a:r>
              <a:rPr lang="en-US" sz="1200" kern="1200" dirty="0" smtClean="0">
                <a:solidFill>
                  <a:schemeClr val="tx1"/>
                </a:solidFill>
                <a:effectLst/>
                <a:latin typeface="+mn-lt"/>
                <a:ea typeface="+mn-ea"/>
                <a:cs typeface="+mn-cs"/>
              </a:rPr>
              <a:t>8 – Post-surgical 1 to 6 months after intervention</a:t>
            </a:r>
          </a:p>
          <a:p>
            <a:pPr lvl="0"/>
            <a:r>
              <a:rPr lang="en-US" sz="1200" kern="1200" dirty="0" smtClean="0">
                <a:solidFill>
                  <a:schemeClr val="tx1"/>
                </a:solidFill>
                <a:effectLst/>
                <a:latin typeface="+mn-lt"/>
                <a:ea typeface="+mn-ea"/>
                <a:cs typeface="+mn-cs"/>
              </a:rPr>
              <a:t>9 – Post-surgical  &gt;6 months after intervention</a:t>
            </a:r>
          </a:p>
          <a:p>
            <a:pPr lvl="0"/>
            <a:r>
              <a:rPr lang="en-US" sz="1200" kern="1200" dirty="0" smtClean="0">
                <a:solidFill>
                  <a:schemeClr val="tx1"/>
                </a:solidFill>
                <a:effectLst/>
                <a:latin typeface="+mn-lt"/>
                <a:ea typeface="+mn-ea"/>
                <a:cs typeface="+mn-cs"/>
              </a:rPr>
              <a:t>10 – Chronic pain syndrome, treatable active disease has been ruled out</a:t>
            </a:r>
          </a:p>
          <a:p>
            <a:pPr lvl="0"/>
            <a:r>
              <a:rPr lang="en-US" sz="1200" kern="1200" dirty="0" smtClean="0">
                <a:solidFill>
                  <a:schemeClr val="tx1"/>
                </a:solidFill>
                <a:effectLst/>
                <a:latin typeface="+mn-lt"/>
                <a:ea typeface="+mn-ea"/>
                <a:cs typeface="+mn-cs"/>
              </a:rPr>
              <a:t>11 – Other diagnoses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metastases, visceral disease, compression fracture, spondylitis)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categories 1-4:</a:t>
            </a:r>
          </a:p>
          <a:p>
            <a:r>
              <a:rPr lang="en-US" sz="1200" kern="1200" dirty="0" smtClean="0">
                <a:solidFill>
                  <a:schemeClr val="tx1"/>
                </a:solidFill>
                <a:effectLst/>
                <a:latin typeface="+mn-lt"/>
                <a:ea typeface="+mn-ea"/>
                <a:cs typeface="+mn-cs"/>
              </a:rPr>
              <a:t>a – &lt;7 days</a:t>
            </a:r>
          </a:p>
          <a:p>
            <a:r>
              <a:rPr lang="en-US" sz="1200" kern="1200" dirty="0" smtClean="0">
                <a:solidFill>
                  <a:schemeClr val="tx1"/>
                </a:solidFill>
                <a:effectLst/>
                <a:latin typeface="+mn-lt"/>
                <a:ea typeface="+mn-ea"/>
                <a:cs typeface="+mn-cs"/>
              </a:rPr>
              <a:t>b – 7 days to 7 weeks</a:t>
            </a:r>
          </a:p>
          <a:p>
            <a:r>
              <a:rPr lang="en-US" sz="1200" kern="1200" dirty="0" smtClean="0">
                <a:solidFill>
                  <a:schemeClr val="tx1"/>
                </a:solidFill>
                <a:effectLst/>
                <a:latin typeface="+mn-lt"/>
                <a:ea typeface="+mn-ea"/>
                <a:cs typeface="+mn-cs"/>
              </a:rPr>
              <a:t>c – &gt;7 weeks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categories 1-4, 10 and 11:</a:t>
            </a:r>
          </a:p>
          <a:p>
            <a:r>
              <a:rPr lang="en-US" sz="1200" kern="1200" dirty="0" smtClean="0">
                <a:solidFill>
                  <a:schemeClr val="tx1"/>
                </a:solidFill>
                <a:effectLst/>
                <a:latin typeface="+mn-lt"/>
                <a:ea typeface="+mn-ea"/>
                <a:cs typeface="+mn-cs"/>
              </a:rPr>
              <a:t>w – working</a:t>
            </a:r>
          </a:p>
          <a:p>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 idle (not working)</a:t>
            </a:r>
            <a:r>
              <a:rPr lang="en-US" dirty="0" smtClean="0">
                <a:effectLst/>
              </a:rPr>
              <a:t> </a:t>
            </a:r>
          </a:p>
          <a:p>
            <a:endParaRPr lang="en-US" sz="1200" b="1" dirty="0" smtClean="0">
              <a:effectLst/>
              <a:latin typeface="Arial" charset="0"/>
            </a:endParaRPr>
          </a:p>
          <a:p>
            <a:r>
              <a:rPr lang="en-US" sz="1200" b="1" dirty="0" smtClean="0">
                <a:effectLst/>
                <a:latin typeface="Arial" charset="0"/>
              </a:rPr>
              <a:t>Spitzer 1987</a:t>
            </a:r>
            <a:endParaRPr lang="en-US" sz="1200" b="1"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11</a:t>
            </a:fld>
            <a:endParaRPr lang="en-US"/>
          </a:p>
        </p:txBody>
      </p:sp>
    </p:spTree>
    <p:extLst>
      <p:ext uri="{BB962C8B-B14F-4D97-AF65-F5344CB8AC3E}">
        <p14:creationId xmlns:p14="http://schemas.microsoft.com/office/powerpoint/2010/main" val="392634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TNF:</a:t>
            </a:r>
            <a:r>
              <a:rPr lang="en-US" baseline="0" dirty="0" smtClean="0"/>
              <a:t> prospective case controlled study, 6 </a:t>
            </a:r>
            <a:r>
              <a:rPr lang="en-US" baseline="0" dirty="0" err="1" smtClean="0"/>
              <a:t>mo</a:t>
            </a:r>
            <a:r>
              <a:rPr lang="en-US" baseline="0" dirty="0" smtClean="0"/>
              <a:t> observation, TNF alpha positive individuals higher in low back pain group </a:t>
            </a:r>
            <a:r>
              <a:rPr lang="en-US" baseline="0" dirty="0" err="1" smtClean="0"/>
              <a:t>vs</a:t>
            </a:r>
            <a:r>
              <a:rPr lang="en-US" baseline="0" dirty="0" smtClean="0"/>
              <a:t> controls.</a:t>
            </a:r>
          </a:p>
          <a:p>
            <a:r>
              <a:rPr lang="en-US" baseline="0" dirty="0" smtClean="0"/>
              <a:t>Increased TNF alpha in discs/NP, </a:t>
            </a:r>
            <a:r>
              <a:rPr lang="en-US" baseline="0" dirty="0" err="1" smtClean="0"/>
              <a:t>ppromotes</a:t>
            </a:r>
            <a:r>
              <a:rPr lang="en-US" baseline="0" dirty="0" smtClean="0"/>
              <a:t> axonal growth and induces substance P production</a:t>
            </a:r>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13</a:t>
            </a:fld>
            <a:endParaRPr lang="en-US"/>
          </a:p>
        </p:txBody>
      </p:sp>
    </p:spTree>
    <p:extLst>
      <p:ext uri="{BB962C8B-B14F-4D97-AF65-F5344CB8AC3E}">
        <p14:creationId xmlns:p14="http://schemas.microsoft.com/office/powerpoint/2010/main" val="3266416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available evidence supports a classification approach that de-emphasizes</a:t>
            </a:r>
            <a:r>
              <a:rPr lang="en-US" baseline="0" dirty="0" smtClean="0"/>
              <a:t> importance of identifying specific anatomical lesions after ref flag screening done.</a:t>
            </a:r>
          </a:p>
          <a:p>
            <a:endParaRPr lang="en-US" baseline="0" dirty="0" smtClean="0"/>
          </a:p>
          <a:p>
            <a:r>
              <a:rPr lang="en-US" baseline="0" dirty="0" smtClean="0"/>
              <a:t>No long one size fits all</a:t>
            </a:r>
          </a:p>
          <a:p>
            <a:endParaRPr lang="en-US" baseline="0" dirty="0" smtClean="0"/>
          </a:p>
          <a:p>
            <a:r>
              <a:rPr lang="en-US" baseline="0" dirty="0" smtClean="0"/>
              <a:t>A variety of </a:t>
            </a:r>
            <a:r>
              <a:rPr lang="en-US" baseline="0" dirty="0" err="1" smtClean="0"/>
              <a:t>classificaitons</a:t>
            </a:r>
            <a:r>
              <a:rPr lang="en-US" baseline="0" dirty="0" smtClean="0"/>
              <a:t> systems described in literature</a:t>
            </a:r>
            <a:endParaRPr lang="en-US" dirty="0"/>
          </a:p>
        </p:txBody>
      </p:sp>
      <p:sp>
        <p:nvSpPr>
          <p:cNvPr id="4" name="Slide Number Placeholder 3"/>
          <p:cNvSpPr>
            <a:spLocks noGrp="1"/>
          </p:cNvSpPr>
          <p:nvPr>
            <p:ph type="sldNum" sz="quarter" idx="10"/>
          </p:nvPr>
        </p:nvSpPr>
        <p:spPr/>
        <p:txBody>
          <a:bodyPr/>
          <a:lstStyle/>
          <a:p>
            <a:fld id="{604F89EB-86F9-4E65-9ED9-D3B26622DA09}" type="slidenum">
              <a:rPr lang="en-US" smtClean="0"/>
              <a:t>15</a:t>
            </a:fld>
            <a:endParaRPr lang="en-US"/>
          </a:p>
        </p:txBody>
      </p:sp>
    </p:spTree>
    <p:extLst>
      <p:ext uri="{BB962C8B-B14F-4D97-AF65-F5344CB8AC3E}">
        <p14:creationId xmlns:p14="http://schemas.microsoft.com/office/powerpoint/2010/main" val="39238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descr="Option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p:cNvSpPr>
            <a:spLocks noGrp="1" noChangeArrowheads="1"/>
          </p:cNvSpPr>
          <p:nvPr>
            <p:ph type="ctrTitle" sz="quarter"/>
          </p:nvPr>
        </p:nvSpPr>
        <p:spPr>
          <a:xfrm>
            <a:off x="886151" y="1760725"/>
            <a:ext cx="7772977" cy="839040"/>
          </a:xfrm>
        </p:spPr>
        <p:txBody>
          <a:bodyPr/>
          <a:lstStyle>
            <a:lvl1pPr>
              <a:defRPr sz="3600">
                <a:solidFill>
                  <a:schemeClr val="bg1"/>
                </a:solidFill>
              </a:defRPr>
            </a:lvl1pPr>
          </a:lstStyle>
          <a:p>
            <a:pPr lvl="0"/>
            <a:r>
              <a:rPr lang="en-US" noProof="0" smtClean="0"/>
              <a:t>Click to edit Master title style</a:t>
            </a:r>
          </a:p>
        </p:txBody>
      </p:sp>
      <p:sp>
        <p:nvSpPr>
          <p:cNvPr id="3081" name="Rectangle 9"/>
          <p:cNvSpPr>
            <a:spLocks noGrp="1" noChangeArrowheads="1"/>
          </p:cNvSpPr>
          <p:nvPr>
            <p:ph type="subTitle" sz="quarter" idx="1"/>
          </p:nvPr>
        </p:nvSpPr>
        <p:spPr>
          <a:xfrm>
            <a:off x="886119" y="2751047"/>
            <a:ext cx="6400512" cy="1753721"/>
          </a:xfrm>
        </p:spPr>
        <p:txBody>
          <a:bodyPr/>
          <a:lstStyle>
            <a:lvl1pPr marL="0" indent="0">
              <a:buFontTx/>
              <a:buNone/>
              <a:defRPr>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364503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atin typeface="Calibri" pitchFamily="34" charset="0"/>
              </a:defRPr>
            </a:lvl1pPr>
          </a:lstStyle>
          <a:p>
            <a:pPr>
              <a:defRPr/>
            </a:pPr>
            <a:fld id="{2E37626D-453F-4DD9-B1C8-028156E21AD6}" type="slidenum">
              <a:rPr lang="en-US" altLang="en-US"/>
              <a:pPr>
                <a:defRPr/>
              </a:pPr>
              <a:t>‹#›</a:t>
            </a:fld>
            <a:endParaRPr lang="en-US" altLang="en-US"/>
          </a:p>
        </p:txBody>
      </p:sp>
    </p:spTree>
    <p:extLst>
      <p:ext uri="{BB962C8B-B14F-4D97-AF65-F5344CB8AC3E}">
        <p14:creationId xmlns:p14="http://schemas.microsoft.com/office/powerpoint/2010/main" val="215480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7" y="892272"/>
            <a:ext cx="1984375" cy="5024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2318" y="892272"/>
            <a:ext cx="5814580" cy="5024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atin typeface="Calibri" pitchFamily="34" charset="0"/>
              </a:defRPr>
            </a:lvl1pPr>
          </a:lstStyle>
          <a:p>
            <a:pPr>
              <a:defRPr/>
            </a:pPr>
            <a:fld id="{07EA59EB-9CD9-4977-8AFA-D1D45D4F8871}" type="slidenum">
              <a:rPr lang="en-US" altLang="en-US"/>
              <a:pPr>
                <a:defRPr/>
              </a:pPr>
              <a:t>‹#›</a:t>
            </a:fld>
            <a:endParaRPr lang="en-US" altLang="en-US"/>
          </a:p>
        </p:txBody>
      </p:sp>
    </p:spTree>
    <p:extLst>
      <p:ext uri="{BB962C8B-B14F-4D97-AF65-F5344CB8AC3E}">
        <p14:creationId xmlns:p14="http://schemas.microsoft.com/office/powerpoint/2010/main" val="348672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2"/>
          <p:cNvSpPr>
            <a:spLocks noGrp="1"/>
          </p:cNvSpPr>
          <p:nvPr>
            <p:ph sz="half" idx="1"/>
          </p:nvPr>
        </p:nvSpPr>
        <p:spPr>
          <a:xfrm>
            <a:off x="457200"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2"/>
          </p:nvPr>
        </p:nvSpPr>
        <p:spPr>
          <a:xfrm>
            <a:off x="4648200"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6"/>
          <p:cNvSpPr>
            <a:spLocks noGrp="1"/>
          </p:cNvSpPr>
          <p:nvPr>
            <p:ph type="body" sz="quarter" idx="12"/>
          </p:nvPr>
        </p:nvSpPr>
        <p:spPr>
          <a:xfrm>
            <a:off x="457200" y="1143000"/>
            <a:ext cx="4038600" cy="381000"/>
          </a:xfrm>
          <a:gradFill>
            <a:gsLst>
              <a:gs pos="0">
                <a:srgbClr val="8488C4"/>
              </a:gs>
              <a:gs pos="53000">
                <a:srgbClr val="D4DEFF"/>
              </a:gs>
              <a:gs pos="83000">
                <a:srgbClr val="D4DEFF"/>
              </a:gs>
              <a:gs pos="100000">
                <a:srgbClr val="96AB94"/>
              </a:gs>
            </a:gsLst>
            <a:lin ang="5400000" scaled="0"/>
          </a:gradFill>
        </p:spPr>
        <p:txBody>
          <a:bodyPr/>
          <a:lstStyle>
            <a:lvl1pPr algn="ctr">
              <a:buNone/>
              <a:defRPr sz="2000" b="1">
                <a:solidFill>
                  <a:srgbClr val="E98300"/>
                </a:solidFill>
              </a:defRPr>
            </a:lvl1pPr>
          </a:lstStyle>
          <a:p>
            <a:pPr lvl="0"/>
            <a:r>
              <a:rPr lang="en-US" smtClean="0"/>
              <a:t>Click to edit Master text styles</a:t>
            </a:r>
          </a:p>
        </p:txBody>
      </p:sp>
      <p:sp>
        <p:nvSpPr>
          <p:cNvPr id="11" name="Text Placeholder 6"/>
          <p:cNvSpPr>
            <a:spLocks noGrp="1"/>
          </p:cNvSpPr>
          <p:nvPr>
            <p:ph type="body" sz="quarter" idx="13"/>
          </p:nvPr>
        </p:nvSpPr>
        <p:spPr>
          <a:xfrm>
            <a:off x="4648200" y="1143000"/>
            <a:ext cx="4038600" cy="381000"/>
          </a:xfrm>
          <a:gradFill>
            <a:gsLst>
              <a:gs pos="0">
                <a:srgbClr val="8488C4"/>
              </a:gs>
              <a:gs pos="53000">
                <a:srgbClr val="D4DEFF"/>
              </a:gs>
              <a:gs pos="83000">
                <a:srgbClr val="D4DEFF"/>
              </a:gs>
              <a:gs pos="100000">
                <a:srgbClr val="96AB94"/>
              </a:gs>
            </a:gsLst>
            <a:lin ang="5400000" scaled="0"/>
          </a:gradFill>
        </p:spPr>
        <p:txBody>
          <a:bodyPr/>
          <a:lstStyle>
            <a:lvl1pPr algn="ctr">
              <a:buNone/>
              <a:defRPr sz="2000" b="1">
                <a:solidFill>
                  <a:srgbClr val="E98300"/>
                </a:solidFill>
              </a:defRPr>
            </a:lvl1pPr>
          </a:lstStyle>
          <a:p>
            <a:pPr lvl="0"/>
            <a:r>
              <a:rPr lang="en-US" smtClean="0"/>
              <a:t>Click to edit Master text styles</a:t>
            </a:r>
          </a:p>
        </p:txBody>
      </p:sp>
      <p:sp>
        <p:nvSpPr>
          <p:cNvPr id="7" name="Slide Number Placeholder 3"/>
          <p:cNvSpPr>
            <a:spLocks noGrp="1"/>
          </p:cNvSpPr>
          <p:nvPr>
            <p:ph type="sldNum" sz="quarter" idx="14"/>
          </p:nvPr>
        </p:nvSpPr>
        <p:spPr/>
        <p:txBody>
          <a:bodyPr/>
          <a:lstStyle>
            <a:lvl1pPr eaLnBrk="1" hangingPunct="1">
              <a:defRPr>
                <a:latin typeface="Calibri" pitchFamily="34" charset="0"/>
              </a:defRPr>
            </a:lvl1pPr>
          </a:lstStyle>
          <a:p>
            <a:pPr>
              <a:defRPr/>
            </a:pPr>
            <a:fld id="{1827D9D0-4912-4D6D-8026-DE1DFBD4B702}" type="slidenum">
              <a:rPr lang="en-US" altLang="en-US"/>
              <a:pPr>
                <a:defRPr/>
              </a:pPr>
              <a:t>‹#›</a:t>
            </a:fld>
            <a:endParaRPr lang="en-US" altLang="en-US"/>
          </a:p>
        </p:txBody>
      </p:sp>
    </p:spTree>
    <p:extLst>
      <p:ext uri="{BB962C8B-B14F-4D97-AF65-F5344CB8AC3E}">
        <p14:creationId xmlns:p14="http://schemas.microsoft.com/office/powerpoint/2010/main" val="962737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ingle 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8" name="Picture Placeholder 7"/>
          <p:cNvSpPr>
            <a:spLocks noGrp="1"/>
          </p:cNvSpPr>
          <p:nvPr>
            <p:ph type="pic" sz="quarter" idx="16"/>
          </p:nvPr>
        </p:nvSpPr>
        <p:spPr>
          <a:xfrm>
            <a:off x="152400" y="685800"/>
            <a:ext cx="8839200" cy="5638800"/>
          </a:xfrm>
        </p:spPr>
        <p:txBody>
          <a:bodyPr/>
          <a:lstStyle/>
          <a:p>
            <a:pPr lvl="0"/>
            <a:r>
              <a:rPr lang="en-US" noProof="0" smtClean="0"/>
              <a:t>Click icon to add picture</a:t>
            </a:r>
            <a:endParaRPr lang="en-US" noProof="0" dirty="0"/>
          </a:p>
        </p:txBody>
      </p:sp>
      <p:sp>
        <p:nvSpPr>
          <p:cNvPr id="4" name="Slide Number Placeholder 3"/>
          <p:cNvSpPr>
            <a:spLocks noGrp="1"/>
          </p:cNvSpPr>
          <p:nvPr>
            <p:ph type="sldNum" sz="quarter" idx="17"/>
          </p:nvPr>
        </p:nvSpPr>
        <p:spPr/>
        <p:txBody>
          <a:bodyPr/>
          <a:lstStyle>
            <a:lvl1pPr eaLnBrk="1" hangingPunct="1">
              <a:defRPr>
                <a:latin typeface="Calibri" pitchFamily="34" charset="0"/>
              </a:defRPr>
            </a:lvl1pPr>
          </a:lstStyle>
          <a:p>
            <a:pPr>
              <a:defRPr/>
            </a:pPr>
            <a:fld id="{BFEB851B-75FB-4D87-8F5E-5B0BF434870A}" type="slidenum">
              <a:rPr lang="en-US" altLang="en-US"/>
              <a:pPr>
                <a:defRPr/>
              </a:pPr>
              <a:t>‹#›</a:t>
            </a:fld>
            <a:endParaRPr lang="en-US" altLang="en-US"/>
          </a:p>
        </p:txBody>
      </p:sp>
    </p:spTree>
    <p:extLst>
      <p:ext uri="{BB962C8B-B14F-4D97-AF65-F5344CB8AC3E}">
        <p14:creationId xmlns:p14="http://schemas.microsoft.com/office/powerpoint/2010/main" val="298340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ulletted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Content Placeholder 10"/>
          <p:cNvSpPr>
            <a:spLocks noGrp="1"/>
          </p:cNvSpPr>
          <p:nvPr>
            <p:ph sz="quarter" idx="10"/>
          </p:nvPr>
        </p:nvSpPr>
        <p:spPr>
          <a:xfrm>
            <a:off x="381000" y="838200"/>
            <a:ext cx="8458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1"/>
          </p:nvPr>
        </p:nvSpPr>
        <p:spPr/>
        <p:txBody>
          <a:bodyPr/>
          <a:lstStyle>
            <a:lvl1pPr eaLnBrk="1" hangingPunct="1">
              <a:defRPr>
                <a:latin typeface="Calibri" pitchFamily="34" charset="0"/>
              </a:defRPr>
            </a:lvl1pPr>
          </a:lstStyle>
          <a:p>
            <a:pPr>
              <a:defRPr/>
            </a:pPr>
            <a:fld id="{16D2A542-AB97-4D46-BF2A-E3B17AB92782}" type="slidenum">
              <a:rPr lang="en-US" altLang="en-US"/>
              <a:pPr>
                <a:defRPr/>
              </a:pPr>
              <a:t>‹#›</a:t>
            </a:fld>
            <a:endParaRPr lang="en-US" altLang="en-US"/>
          </a:p>
        </p:txBody>
      </p:sp>
    </p:spTree>
    <p:extLst>
      <p:ext uri="{BB962C8B-B14F-4D97-AF65-F5344CB8AC3E}">
        <p14:creationId xmlns:p14="http://schemas.microsoft.com/office/powerpoint/2010/main" val="173162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eaLnBrk="1" hangingPunct="1">
              <a:defRPr>
                <a:latin typeface="Calibri" pitchFamily="34" charset="0"/>
              </a:defRPr>
            </a:lvl1pPr>
          </a:lstStyle>
          <a:p>
            <a:pPr>
              <a:defRPr/>
            </a:pPr>
            <a:fld id="{364DC18D-C7F2-4004-8EDE-3F5290A81FB2}" type="slidenum">
              <a:rPr lang="en-US" altLang="en-US"/>
              <a:pPr>
                <a:defRPr/>
              </a:pPr>
              <a:t>‹#›</a:t>
            </a:fld>
            <a:endParaRPr lang="en-US" altLang="en-US"/>
          </a:p>
        </p:txBody>
      </p:sp>
    </p:spTree>
    <p:extLst>
      <p:ext uri="{BB962C8B-B14F-4D97-AF65-F5344CB8AC3E}">
        <p14:creationId xmlns:p14="http://schemas.microsoft.com/office/powerpoint/2010/main" val="233379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p:spPr>
        <p:txBody>
          <a:bodyPr anchor="b"/>
          <a:lstStyle>
            <a:lvl1pPr marL="0" indent="0">
              <a:buNone/>
              <a:defRPr sz="1800"/>
            </a:lvl1pPr>
            <a:lvl2pPr marL="403435" indent="0">
              <a:buNone/>
              <a:defRPr sz="1600"/>
            </a:lvl2pPr>
            <a:lvl3pPr marL="806862" indent="0">
              <a:buNone/>
              <a:defRPr sz="1400"/>
            </a:lvl3pPr>
            <a:lvl4pPr marL="1210322" indent="0">
              <a:buNone/>
              <a:defRPr sz="1300"/>
            </a:lvl4pPr>
            <a:lvl5pPr marL="1613757" indent="0">
              <a:buNone/>
              <a:defRPr sz="1300"/>
            </a:lvl5pPr>
            <a:lvl6pPr marL="2017214" indent="0">
              <a:buNone/>
              <a:defRPr sz="1300"/>
            </a:lvl6pPr>
            <a:lvl7pPr marL="2420645" indent="0">
              <a:buNone/>
              <a:defRPr sz="1300"/>
            </a:lvl7pPr>
            <a:lvl8pPr marL="2824089" indent="0">
              <a:buNone/>
              <a:defRPr sz="1300"/>
            </a:lvl8pPr>
            <a:lvl9pPr marL="3227523" indent="0">
              <a:buNone/>
              <a:defRPr sz="13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1" hangingPunct="1">
              <a:defRPr>
                <a:latin typeface="Calibri" pitchFamily="34" charset="0"/>
              </a:defRPr>
            </a:lvl1pPr>
          </a:lstStyle>
          <a:p>
            <a:pPr>
              <a:defRPr/>
            </a:pPr>
            <a:fld id="{B8DC62F0-6C12-4723-95DA-DC847D091B4E}" type="slidenum">
              <a:rPr lang="en-US" altLang="en-US"/>
              <a:pPr>
                <a:defRPr/>
              </a:pPr>
              <a:t>‹#›</a:t>
            </a:fld>
            <a:endParaRPr lang="en-US" altLang="en-US"/>
          </a:p>
        </p:txBody>
      </p:sp>
    </p:spTree>
    <p:extLst>
      <p:ext uri="{BB962C8B-B14F-4D97-AF65-F5344CB8AC3E}">
        <p14:creationId xmlns:p14="http://schemas.microsoft.com/office/powerpoint/2010/main" val="152912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2361" y="1815356"/>
            <a:ext cx="3899477" cy="410135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0486" y="1815356"/>
            <a:ext cx="3899477" cy="410135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eaLnBrk="1" hangingPunct="1">
              <a:defRPr>
                <a:latin typeface="Calibri" pitchFamily="34" charset="0"/>
              </a:defRPr>
            </a:lvl1pPr>
          </a:lstStyle>
          <a:p>
            <a:pPr>
              <a:defRPr/>
            </a:pPr>
            <a:fld id="{8855EB6A-D6A1-49B5-87B6-7A21928C3875}" type="slidenum">
              <a:rPr lang="en-US" altLang="en-US"/>
              <a:pPr>
                <a:defRPr/>
              </a:pPr>
              <a:t>‹#›</a:t>
            </a:fld>
            <a:endParaRPr lang="en-US" altLang="en-US"/>
          </a:p>
        </p:txBody>
      </p:sp>
    </p:spTree>
    <p:extLst>
      <p:ext uri="{BB962C8B-B14F-4D97-AF65-F5344CB8AC3E}">
        <p14:creationId xmlns:p14="http://schemas.microsoft.com/office/powerpoint/2010/main" val="237372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548"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03435" indent="0">
              <a:buNone/>
              <a:defRPr sz="1800" b="1"/>
            </a:lvl2pPr>
            <a:lvl3pPr marL="806862" indent="0">
              <a:buNone/>
              <a:defRPr sz="1600" b="1"/>
            </a:lvl3pPr>
            <a:lvl4pPr marL="1210322" indent="0">
              <a:buNone/>
              <a:defRPr sz="1400" b="1"/>
            </a:lvl4pPr>
            <a:lvl5pPr marL="1613757" indent="0">
              <a:buNone/>
              <a:defRPr sz="1400" b="1"/>
            </a:lvl5pPr>
            <a:lvl6pPr marL="2017214" indent="0">
              <a:buNone/>
              <a:defRPr sz="1400" b="1"/>
            </a:lvl6pPr>
            <a:lvl7pPr marL="2420645" indent="0">
              <a:buNone/>
              <a:defRPr sz="1400" b="1"/>
            </a:lvl7pPr>
            <a:lvl8pPr marL="2824089" indent="0">
              <a:buNone/>
              <a:defRPr sz="1400" b="1"/>
            </a:lvl8pPr>
            <a:lvl9pPr marL="322752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p:spPr>
        <p:txBody>
          <a:bodyPr anchor="b"/>
          <a:lstStyle>
            <a:lvl1pPr marL="0" indent="0">
              <a:buNone/>
              <a:defRPr sz="2200" b="1"/>
            </a:lvl1pPr>
            <a:lvl2pPr marL="403435" indent="0">
              <a:buNone/>
              <a:defRPr sz="1800" b="1"/>
            </a:lvl2pPr>
            <a:lvl3pPr marL="806862" indent="0">
              <a:buNone/>
              <a:defRPr sz="1600" b="1"/>
            </a:lvl3pPr>
            <a:lvl4pPr marL="1210322" indent="0">
              <a:buNone/>
              <a:defRPr sz="1400" b="1"/>
            </a:lvl4pPr>
            <a:lvl5pPr marL="1613757" indent="0">
              <a:buNone/>
              <a:defRPr sz="1400" b="1"/>
            </a:lvl5pPr>
            <a:lvl6pPr marL="2017214" indent="0">
              <a:buNone/>
              <a:defRPr sz="1400" b="1"/>
            </a:lvl6pPr>
            <a:lvl7pPr marL="2420645" indent="0">
              <a:buNone/>
              <a:defRPr sz="1400" b="1"/>
            </a:lvl7pPr>
            <a:lvl8pPr marL="2824089" indent="0">
              <a:buNone/>
              <a:defRPr sz="1400" b="1"/>
            </a:lvl8pPr>
            <a:lvl9pPr marL="322752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eaLnBrk="1" hangingPunct="1">
              <a:defRPr>
                <a:latin typeface="Calibri" pitchFamily="34" charset="0"/>
              </a:defRPr>
            </a:lvl1pPr>
          </a:lstStyle>
          <a:p>
            <a:pPr>
              <a:defRPr/>
            </a:pPr>
            <a:fld id="{978CD066-3DB3-4D86-BDEB-AC1614D54A24}" type="slidenum">
              <a:rPr lang="en-US" altLang="en-US"/>
              <a:pPr>
                <a:defRPr/>
              </a:pPr>
              <a:t>‹#›</a:t>
            </a:fld>
            <a:endParaRPr lang="en-US" altLang="en-US"/>
          </a:p>
        </p:txBody>
      </p:sp>
    </p:spTree>
    <p:extLst>
      <p:ext uri="{BB962C8B-B14F-4D97-AF65-F5344CB8AC3E}">
        <p14:creationId xmlns:p14="http://schemas.microsoft.com/office/powerpoint/2010/main" val="257476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eaLnBrk="1" hangingPunct="1">
              <a:defRPr>
                <a:latin typeface="Calibri" pitchFamily="34" charset="0"/>
              </a:defRPr>
            </a:lvl1pPr>
          </a:lstStyle>
          <a:p>
            <a:pPr>
              <a:defRPr/>
            </a:pPr>
            <a:fld id="{2F3A16A4-56A3-4406-A9FB-8E92EC25CAC8}" type="slidenum">
              <a:rPr lang="en-US" altLang="en-US"/>
              <a:pPr>
                <a:defRPr/>
              </a:pPr>
              <a:t>‹#›</a:t>
            </a:fld>
            <a:endParaRPr lang="en-US" altLang="en-US"/>
          </a:p>
        </p:txBody>
      </p:sp>
    </p:spTree>
    <p:extLst>
      <p:ext uri="{BB962C8B-B14F-4D97-AF65-F5344CB8AC3E}">
        <p14:creationId xmlns:p14="http://schemas.microsoft.com/office/powerpoint/2010/main" val="16049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1" hangingPunct="1">
              <a:defRPr>
                <a:latin typeface="Calibri" pitchFamily="34" charset="0"/>
              </a:defRPr>
            </a:lvl1pPr>
          </a:lstStyle>
          <a:p>
            <a:pPr>
              <a:defRPr/>
            </a:pPr>
            <a:fld id="{65452415-F152-4A70-95C7-88159373CC0D}" type="slidenum">
              <a:rPr lang="en-US" altLang="en-US"/>
              <a:pPr>
                <a:defRPr/>
              </a:pPr>
              <a:t>‹#›</a:t>
            </a:fld>
            <a:endParaRPr lang="en-US" altLang="en-US"/>
          </a:p>
        </p:txBody>
      </p:sp>
    </p:spTree>
    <p:extLst>
      <p:ext uri="{BB962C8B-B14F-4D97-AF65-F5344CB8AC3E}">
        <p14:creationId xmlns:p14="http://schemas.microsoft.com/office/powerpoint/2010/main" val="210596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5"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5" y="1435755"/>
            <a:ext cx="3007591" cy="4691062"/>
          </a:xfrm>
        </p:spPr>
        <p:txBody>
          <a:bodyPr/>
          <a:lstStyle>
            <a:lvl1pPr marL="0" indent="0">
              <a:buNone/>
              <a:defRPr sz="1300"/>
            </a:lvl1pPr>
            <a:lvl2pPr marL="403435" indent="0">
              <a:buNone/>
              <a:defRPr sz="1100"/>
            </a:lvl2pPr>
            <a:lvl3pPr marL="806862" indent="0">
              <a:buNone/>
              <a:defRPr sz="900"/>
            </a:lvl3pPr>
            <a:lvl4pPr marL="1210322" indent="0">
              <a:buNone/>
              <a:defRPr sz="800"/>
            </a:lvl4pPr>
            <a:lvl5pPr marL="1613757" indent="0">
              <a:buNone/>
              <a:defRPr sz="800"/>
            </a:lvl5pPr>
            <a:lvl6pPr marL="2017214" indent="0">
              <a:buNone/>
              <a:defRPr sz="800"/>
            </a:lvl6pPr>
            <a:lvl7pPr marL="2420645" indent="0">
              <a:buNone/>
              <a:defRPr sz="800"/>
            </a:lvl7pPr>
            <a:lvl8pPr marL="2824089" indent="0">
              <a:buNone/>
              <a:defRPr sz="800"/>
            </a:lvl8pPr>
            <a:lvl9pPr marL="3227523"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atin typeface="Calibri" pitchFamily="34" charset="0"/>
              </a:defRPr>
            </a:lvl1pPr>
          </a:lstStyle>
          <a:p>
            <a:pPr>
              <a:defRPr/>
            </a:pPr>
            <a:fld id="{936E60EF-7840-48CE-AAA5-47232F85A684}" type="slidenum">
              <a:rPr lang="en-US" altLang="en-US"/>
              <a:pPr>
                <a:defRPr/>
              </a:pPr>
              <a:t>‹#›</a:t>
            </a:fld>
            <a:endParaRPr lang="en-US" altLang="en-US"/>
          </a:p>
        </p:txBody>
      </p:sp>
    </p:spTree>
    <p:extLst>
      <p:ext uri="{BB962C8B-B14F-4D97-AF65-F5344CB8AC3E}">
        <p14:creationId xmlns:p14="http://schemas.microsoft.com/office/powerpoint/2010/main" val="9969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91" y="4800465"/>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91" y="612122"/>
            <a:ext cx="5486977" cy="4115360"/>
          </a:xfrm>
        </p:spPr>
        <p:txBody>
          <a:bodyPr/>
          <a:lstStyle>
            <a:lvl1pPr marL="0" indent="0">
              <a:buNone/>
              <a:defRPr sz="2900"/>
            </a:lvl1pPr>
            <a:lvl2pPr marL="403435" indent="0">
              <a:buNone/>
              <a:defRPr sz="2500"/>
            </a:lvl2pPr>
            <a:lvl3pPr marL="806862" indent="0">
              <a:buNone/>
              <a:defRPr sz="2200"/>
            </a:lvl3pPr>
            <a:lvl4pPr marL="1210322" indent="0">
              <a:buNone/>
              <a:defRPr sz="1800"/>
            </a:lvl4pPr>
            <a:lvl5pPr marL="1613757" indent="0">
              <a:buNone/>
              <a:defRPr sz="1800"/>
            </a:lvl5pPr>
            <a:lvl6pPr marL="2017214" indent="0">
              <a:buNone/>
              <a:defRPr sz="1800"/>
            </a:lvl6pPr>
            <a:lvl7pPr marL="2420645" indent="0">
              <a:buNone/>
              <a:defRPr sz="1800"/>
            </a:lvl7pPr>
            <a:lvl8pPr marL="2824089" indent="0">
              <a:buNone/>
              <a:defRPr sz="1800"/>
            </a:lvl8pPr>
            <a:lvl9pPr marL="3227523" indent="0">
              <a:buNone/>
              <a:defRPr sz="18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491" y="5367618"/>
            <a:ext cx="5486977" cy="804022"/>
          </a:xfrm>
        </p:spPr>
        <p:txBody>
          <a:bodyPr/>
          <a:lstStyle>
            <a:lvl1pPr marL="0" indent="0">
              <a:buNone/>
              <a:defRPr sz="1300"/>
            </a:lvl1pPr>
            <a:lvl2pPr marL="403435" indent="0">
              <a:buNone/>
              <a:defRPr sz="1100"/>
            </a:lvl2pPr>
            <a:lvl3pPr marL="806862" indent="0">
              <a:buNone/>
              <a:defRPr sz="900"/>
            </a:lvl3pPr>
            <a:lvl4pPr marL="1210322" indent="0">
              <a:buNone/>
              <a:defRPr sz="800"/>
            </a:lvl4pPr>
            <a:lvl5pPr marL="1613757" indent="0">
              <a:buNone/>
              <a:defRPr sz="800"/>
            </a:lvl5pPr>
            <a:lvl6pPr marL="2017214" indent="0">
              <a:buNone/>
              <a:defRPr sz="800"/>
            </a:lvl6pPr>
            <a:lvl7pPr marL="2420645" indent="0">
              <a:buNone/>
              <a:defRPr sz="800"/>
            </a:lvl7pPr>
            <a:lvl8pPr marL="2824089" indent="0">
              <a:buNone/>
              <a:defRPr sz="800"/>
            </a:lvl8pPr>
            <a:lvl9pPr marL="3227523" indent="0">
              <a:buNone/>
              <a:defRPr sz="8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a:latin typeface="Calibri" pitchFamily="34" charset="0"/>
              </a:defRPr>
            </a:lvl1pPr>
          </a:lstStyle>
          <a:p>
            <a:pPr>
              <a:defRPr/>
            </a:pPr>
            <a:fld id="{267C9607-B399-4CC6-86BB-CE8758FD2653}" type="slidenum">
              <a:rPr lang="en-US" altLang="en-US"/>
              <a:pPr>
                <a:defRPr/>
              </a:pPr>
              <a:t>‹#›</a:t>
            </a:fld>
            <a:endParaRPr lang="en-US" altLang="en-US"/>
          </a:p>
        </p:txBody>
      </p:sp>
    </p:spTree>
    <p:extLst>
      <p:ext uri="{BB962C8B-B14F-4D97-AF65-F5344CB8AC3E}">
        <p14:creationId xmlns:p14="http://schemas.microsoft.com/office/powerpoint/2010/main" val="628975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13" descr="OptionC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52463" y="892175"/>
            <a:ext cx="79375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09" tIns="44961" rIns="89909" bIns="44961"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52463" y="1816100"/>
            <a:ext cx="793750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09" tIns="44961" rIns="89909" bIns="4496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8312150" y="6253163"/>
            <a:ext cx="458788" cy="303212"/>
          </a:xfrm>
          <a:prstGeom prst="rect">
            <a:avLst/>
          </a:prstGeom>
          <a:noFill/>
          <a:ln>
            <a:noFill/>
          </a:ln>
          <a:extLst/>
        </p:spPr>
        <p:txBody>
          <a:bodyPr vert="horz" wrap="square" lIns="89909" tIns="44961" rIns="89909" bIns="44961" numCol="1" anchor="ctr" anchorCtr="0" compatLnSpc="1">
            <a:prstTxWarp prst="textNoShape">
              <a:avLst/>
            </a:prstTxWarp>
          </a:bodyPr>
          <a:lstStyle>
            <a:lvl1pPr eaLnBrk="0" hangingPunct="0">
              <a:defRPr sz="1000">
                <a:solidFill>
                  <a:srgbClr val="808080"/>
                </a:solidFill>
              </a:defRPr>
            </a:lvl1pPr>
          </a:lstStyle>
          <a:p>
            <a:pPr fontAlgn="base">
              <a:spcBef>
                <a:spcPct val="0"/>
              </a:spcBef>
              <a:spcAft>
                <a:spcPct val="0"/>
              </a:spcAft>
              <a:defRPr/>
            </a:pPr>
            <a:fld id="{CC7B6502-939C-4CBD-8762-6D501BCFA202}"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560752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898525" rtl="0" eaLnBrk="0" fontAlgn="base" hangingPunct="0">
        <a:spcBef>
          <a:spcPct val="0"/>
        </a:spcBef>
        <a:spcAft>
          <a:spcPct val="0"/>
        </a:spcAft>
        <a:defRPr sz="3400" b="1">
          <a:solidFill>
            <a:schemeClr val="tx2"/>
          </a:solidFill>
          <a:latin typeface="+mj-lt"/>
          <a:ea typeface="+mj-ea"/>
          <a:cs typeface="ヒラギノ角ゴ Pro W3"/>
        </a:defRPr>
      </a:lvl1pPr>
      <a:lvl2pPr algn="l" defTabSz="898525"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a:defRPr>
      </a:lvl2pPr>
      <a:lvl3pPr algn="l" defTabSz="898525"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a:defRPr>
      </a:lvl3pPr>
      <a:lvl4pPr algn="l" defTabSz="898525"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a:defRPr>
      </a:lvl4pPr>
      <a:lvl5pPr algn="l" defTabSz="898525"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a:defRPr>
      </a:lvl5pPr>
      <a:lvl6pPr marL="403435" algn="l" defTabSz="899370" rtl="0" eaLnBrk="1" fontAlgn="base" hangingPunct="1">
        <a:spcBef>
          <a:spcPct val="0"/>
        </a:spcBef>
        <a:spcAft>
          <a:spcPct val="0"/>
        </a:spcAft>
        <a:defRPr sz="3400" b="1">
          <a:solidFill>
            <a:schemeClr val="tx2"/>
          </a:solidFill>
          <a:latin typeface="Arial" charset="0"/>
          <a:ea typeface="ヒラギノ角ゴ Pro W3" pitchFamily="1" charset="-128"/>
        </a:defRPr>
      </a:lvl6pPr>
      <a:lvl7pPr marL="806862" algn="l" defTabSz="899370" rtl="0" eaLnBrk="1" fontAlgn="base" hangingPunct="1">
        <a:spcBef>
          <a:spcPct val="0"/>
        </a:spcBef>
        <a:spcAft>
          <a:spcPct val="0"/>
        </a:spcAft>
        <a:defRPr sz="3400" b="1">
          <a:solidFill>
            <a:schemeClr val="tx2"/>
          </a:solidFill>
          <a:latin typeface="Arial" charset="0"/>
          <a:ea typeface="ヒラギノ角ゴ Pro W3" pitchFamily="1" charset="-128"/>
        </a:defRPr>
      </a:lvl7pPr>
      <a:lvl8pPr marL="1210322" algn="l" defTabSz="899370" rtl="0" eaLnBrk="1" fontAlgn="base" hangingPunct="1">
        <a:spcBef>
          <a:spcPct val="0"/>
        </a:spcBef>
        <a:spcAft>
          <a:spcPct val="0"/>
        </a:spcAft>
        <a:defRPr sz="3400" b="1">
          <a:solidFill>
            <a:schemeClr val="tx2"/>
          </a:solidFill>
          <a:latin typeface="Arial" charset="0"/>
          <a:ea typeface="ヒラギノ角ゴ Pro W3" pitchFamily="1" charset="-128"/>
        </a:defRPr>
      </a:lvl8pPr>
      <a:lvl9pPr marL="1613757" algn="l" defTabSz="899370" rtl="0" eaLnBrk="1" fontAlgn="base" hangingPunct="1">
        <a:spcBef>
          <a:spcPct val="0"/>
        </a:spcBef>
        <a:spcAft>
          <a:spcPct val="0"/>
        </a:spcAft>
        <a:defRPr sz="3400" b="1">
          <a:solidFill>
            <a:schemeClr val="tx2"/>
          </a:solidFill>
          <a:latin typeface="Arial" charset="0"/>
          <a:ea typeface="ヒラギノ角ゴ Pro W3" pitchFamily="1" charset="-128"/>
        </a:defRPr>
      </a:lvl9pPr>
    </p:titleStyle>
    <p:bodyStyle>
      <a:lvl1pPr marL="336550" indent="-336550" algn="l" defTabSz="898525" rtl="0" eaLnBrk="0" fontAlgn="base" hangingPunct="0">
        <a:spcBef>
          <a:spcPct val="20000"/>
        </a:spcBef>
        <a:spcAft>
          <a:spcPct val="0"/>
        </a:spcAft>
        <a:buChar char="•"/>
        <a:defRPr sz="2400">
          <a:solidFill>
            <a:schemeClr val="tx1"/>
          </a:solidFill>
          <a:latin typeface="+mn-lt"/>
          <a:ea typeface="+mn-ea"/>
          <a:cs typeface="ヒラギノ角ゴ Pro W3"/>
        </a:defRPr>
      </a:lvl1pPr>
      <a:lvl2pPr marL="728663" indent="-279400" algn="l" defTabSz="898525" rtl="0" eaLnBrk="0" fontAlgn="base" hangingPunct="0">
        <a:spcBef>
          <a:spcPct val="20000"/>
        </a:spcBef>
        <a:spcAft>
          <a:spcPct val="0"/>
        </a:spcAft>
        <a:buChar char="–"/>
        <a:defRPr sz="2000">
          <a:solidFill>
            <a:schemeClr val="tx1"/>
          </a:solidFill>
          <a:latin typeface="+mn-lt"/>
          <a:ea typeface="+mn-ea"/>
          <a:cs typeface="ヒラギノ角ゴ Pro W3"/>
        </a:defRPr>
      </a:lvl2pPr>
      <a:lvl3pPr marL="1122363" indent="-223838" algn="l" defTabSz="898525" rtl="0" eaLnBrk="0" fontAlgn="base" hangingPunct="0">
        <a:spcBef>
          <a:spcPct val="20000"/>
        </a:spcBef>
        <a:spcAft>
          <a:spcPct val="0"/>
        </a:spcAft>
        <a:buChar char="•"/>
        <a:defRPr sz="2400">
          <a:solidFill>
            <a:schemeClr val="tx1"/>
          </a:solidFill>
          <a:latin typeface="+mn-lt"/>
          <a:ea typeface="+mn-ea"/>
          <a:cs typeface="ヒラギノ角ゴ Pro W3"/>
        </a:defRPr>
      </a:lvl3pPr>
      <a:lvl4pPr marL="1571625" indent="-223838" algn="l" defTabSz="898525" rtl="0" eaLnBrk="0" fontAlgn="base" hangingPunct="0">
        <a:spcBef>
          <a:spcPct val="20000"/>
        </a:spcBef>
        <a:spcAft>
          <a:spcPct val="0"/>
        </a:spcAft>
        <a:buChar char="–"/>
        <a:defRPr sz="2000">
          <a:solidFill>
            <a:schemeClr val="tx1"/>
          </a:solidFill>
          <a:latin typeface="+mn-lt"/>
          <a:ea typeface="+mn-ea"/>
          <a:cs typeface="ヒラギノ角ゴ Pro W3"/>
        </a:defRPr>
      </a:lvl4pPr>
      <a:lvl5pPr marL="2022475" indent="-223838" algn="l" defTabSz="898525" rtl="0" eaLnBrk="0" fontAlgn="base" hangingPunct="0">
        <a:spcBef>
          <a:spcPct val="20000"/>
        </a:spcBef>
        <a:spcAft>
          <a:spcPct val="0"/>
        </a:spcAft>
        <a:buChar char="»"/>
        <a:defRPr sz="1400">
          <a:solidFill>
            <a:schemeClr val="tx1"/>
          </a:solidFill>
          <a:latin typeface="+mn-lt"/>
          <a:ea typeface="+mn-ea"/>
          <a:cs typeface="ヒラギノ角ゴ Pro W3"/>
        </a:defRPr>
      </a:lvl5pPr>
      <a:lvl6pPr marL="2426238" indent="-224162" algn="l" defTabSz="899370" rtl="0" eaLnBrk="1" fontAlgn="base" hangingPunct="1">
        <a:spcBef>
          <a:spcPct val="20000"/>
        </a:spcBef>
        <a:spcAft>
          <a:spcPct val="0"/>
        </a:spcAft>
        <a:buChar char="»"/>
        <a:defRPr sz="1400">
          <a:solidFill>
            <a:schemeClr val="tx1"/>
          </a:solidFill>
          <a:latin typeface="+mn-lt"/>
          <a:ea typeface="+mn-ea"/>
        </a:defRPr>
      </a:lvl6pPr>
      <a:lvl7pPr marL="2829692" indent="-224162" algn="l" defTabSz="899370" rtl="0" eaLnBrk="1" fontAlgn="base" hangingPunct="1">
        <a:spcBef>
          <a:spcPct val="20000"/>
        </a:spcBef>
        <a:spcAft>
          <a:spcPct val="0"/>
        </a:spcAft>
        <a:buChar char="»"/>
        <a:defRPr sz="1400">
          <a:solidFill>
            <a:schemeClr val="tx1"/>
          </a:solidFill>
          <a:latin typeface="+mn-lt"/>
          <a:ea typeface="+mn-ea"/>
        </a:defRPr>
      </a:lvl7pPr>
      <a:lvl8pPr marL="3233123" indent="-224162" algn="l" defTabSz="899370" rtl="0" eaLnBrk="1" fontAlgn="base" hangingPunct="1">
        <a:spcBef>
          <a:spcPct val="20000"/>
        </a:spcBef>
        <a:spcAft>
          <a:spcPct val="0"/>
        </a:spcAft>
        <a:buChar char="»"/>
        <a:defRPr sz="1400">
          <a:solidFill>
            <a:schemeClr val="tx1"/>
          </a:solidFill>
          <a:latin typeface="+mn-lt"/>
          <a:ea typeface="+mn-ea"/>
        </a:defRPr>
      </a:lvl8pPr>
      <a:lvl9pPr marL="3636568" indent="-224162" algn="l" defTabSz="899370"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806862" rtl="0" eaLnBrk="1" latinLnBrk="0" hangingPunct="1">
        <a:defRPr sz="1600" kern="1200">
          <a:solidFill>
            <a:schemeClr val="tx1"/>
          </a:solidFill>
          <a:latin typeface="+mn-lt"/>
          <a:ea typeface="+mn-ea"/>
          <a:cs typeface="+mn-cs"/>
        </a:defRPr>
      </a:lvl1pPr>
      <a:lvl2pPr marL="403435" algn="l" defTabSz="806862" rtl="0" eaLnBrk="1" latinLnBrk="0" hangingPunct="1">
        <a:defRPr sz="1600" kern="1200">
          <a:solidFill>
            <a:schemeClr val="tx1"/>
          </a:solidFill>
          <a:latin typeface="+mn-lt"/>
          <a:ea typeface="+mn-ea"/>
          <a:cs typeface="+mn-cs"/>
        </a:defRPr>
      </a:lvl2pPr>
      <a:lvl3pPr marL="806862" algn="l" defTabSz="806862" rtl="0" eaLnBrk="1" latinLnBrk="0" hangingPunct="1">
        <a:defRPr sz="1600" kern="1200">
          <a:solidFill>
            <a:schemeClr val="tx1"/>
          </a:solidFill>
          <a:latin typeface="+mn-lt"/>
          <a:ea typeface="+mn-ea"/>
          <a:cs typeface="+mn-cs"/>
        </a:defRPr>
      </a:lvl3pPr>
      <a:lvl4pPr marL="1210322" algn="l" defTabSz="806862" rtl="0" eaLnBrk="1" latinLnBrk="0" hangingPunct="1">
        <a:defRPr sz="1600" kern="1200">
          <a:solidFill>
            <a:schemeClr val="tx1"/>
          </a:solidFill>
          <a:latin typeface="+mn-lt"/>
          <a:ea typeface="+mn-ea"/>
          <a:cs typeface="+mn-cs"/>
        </a:defRPr>
      </a:lvl4pPr>
      <a:lvl5pPr marL="1613757" algn="l" defTabSz="806862" rtl="0" eaLnBrk="1" latinLnBrk="0" hangingPunct="1">
        <a:defRPr sz="1600" kern="1200">
          <a:solidFill>
            <a:schemeClr val="tx1"/>
          </a:solidFill>
          <a:latin typeface="+mn-lt"/>
          <a:ea typeface="+mn-ea"/>
          <a:cs typeface="+mn-cs"/>
        </a:defRPr>
      </a:lvl5pPr>
      <a:lvl6pPr marL="2017214" algn="l" defTabSz="806862" rtl="0" eaLnBrk="1" latinLnBrk="0" hangingPunct="1">
        <a:defRPr sz="1600" kern="1200">
          <a:solidFill>
            <a:schemeClr val="tx1"/>
          </a:solidFill>
          <a:latin typeface="+mn-lt"/>
          <a:ea typeface="+mn-ea"/>
          <a:cs typeface="+mn-cs"/>
        </a:defRPr>
      </a:lvl6pPr>
      <a:lvl7pPr marL="2420645" algn="l" defTabSz="806862" rtl="0" eaLnBrk="1" latinLnBrk="0" hangingPunct="1">
        <a:defRPr sz="1600" kern="1200">
          <a:solidFill>
            <a:schemeClr val="tx1"/>
          </a:solidFill>
          <a:latin typeface="+mn-lt"/>
          <a:ea typeface="+mn-ea"/>
          <a:cs typeface="+mn-cs"/>
        </a:defRPr>
      </a:lvl7pPr>
      <a:lvl8pPr marL="2824089" algn="l" defTabSz="806862" rtl="0" eaLnBrk="1" latinLnBrk="0" hangingPunct="1">
        <a:defRPr sz="1600" kern="1200">
          <a:solidFill>
            <a:schemeClr val="tx1"/>
          </a:solidFill>
          <a:latin typeface="+mn-lt"/>
          <a:ea typeface="+mn-ea"/>
          <a:cs typeface="+mn-cs"/>
        </a:defRPr>
      </a:lvl8pPr>
      <a:lvl9pPr marL="3227523" algn="l" defTabSz="80686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jpe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 Id="rId11"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b="0" dirty="0"/>
              <a:t>Acute musculoskeletal pain, including soft </a:t>
            </a:r>
            <a:r>
              <a:rPr lang="en-US" b="0" dirty="0" smtClean="0"/>
              <a:t>tissue conditions</a:t>
            </a:r>
            <a:endParaRPr lang="en-US" dirty="0"/>
          </a:p>
        </p:txBody>
      </p:sp>
      <p:sp>
        <p:nvSpPr>
          <p:cNvPr id="3" name="Subtitle 2"/>
          <p:cNvSpPr>
            <a:spLocks noGrp="1"/>
          </p:cNvSpPr>
          <p:nvPr>
            <p:ph type="subTitle" sz="quarter" idx="1"/>
          </p:nvPr>
        </p:nvSpPr>
        <p:spPr>
          <a:xfrm>
            <a:off x="914400" y="3581400"/>
            <a:ext cx="7391400" cy="1753721"/>
          </a:xfrm>
        </p:spPr>
        <p:txBody>
          <a:bodyPr/>
          <a:lstStyle/>
          <a:p>
            <a:r>
              <a:rPr lang="en-US" dirty="0" smtClean="0"/>
              <a:t>Steven </a:t>
            </a:r>
            <a:r>
              <a:rPr lang="en-US" dirty="0" err="1" smtClean="0"/>
              <a:t>Stanos</a:t>
            </a:r>
            <a:r>
              <a:rPr lang="en-US" dirty="0" smtClean="0"/>
              <a:t>, DO</a:t>
            </a:r>
          </a:p>
          <a:p>
            <a:r>
              <a:rPr lang="en-US" sz="2000" dirty="0" smtClean="0"/>
              <a:t>Medical Director</a:t>
            </a:r>
          </a:p>
          <a:p>
            <a:r>
              <a:rPr lang="en-US" sz="2000" dirty="0" smtClean="0"/>
              <a:t>Swedish Pain Services</a:t>
            </a:r>
          </a:p>
          <a:p>
            <a:r>
              <a:rPr lang="en-US" sz="2000" dirty="0" smtClean="0"/>
              <a:t>Swedish Health Systems</a:t>
            </a:r>
          </a:p>
          <a:p>
            <a:r>
              <a:rPr lang="en-US" sz="2000" dirty="0" smtClean="0"/>
              <a:t>Seattle, WA</a:t>
            </a:r>
            <a:endParaRPr lang="en-US" sz="2000" dirty="0"/>
          </a:p>
        </p:txBody>
      </p:sp>
    </p:spTree>
    <p:extLst>
      <p:ext uri="{BB962C8B-B14F-4D97-AF65-F5344CB8AC3E}">
        <p14:creationId xmlns:p14="http://schemas.microsoft.com/office/powerpoint/2010/main" val="27854263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2" y="892175"/>
            <a:ext cx="9558337" cy="736600"/>
          </a:xfrm>
        </p:spPr>
        <p:txBody>
          <a:bodyPr/>
          <a:lstStyle/>
          <a:p>
            <a:r>
              <a:rPr lang="en-US" dirty="0" smtClean="0"/>
              <a:t>Consider 3 common “MSK” conditions</a:t>
            </a:r>
            <a:endParaRPr lang="en-US" dirty="0"/>
          </a:p>
        </p:txBody>
      </p:sp>
      <p:sp>
        <p:nvSpPr>
          <p:cNvPr id="3" name="Content Placeholder 2"/>
          <p:cNvSpPr>
            <a:spLocks noGrp="1"/>
          </p:cNvSpPr>
          <p:nvPr>
            <p:ph sz="half" idx="1"/>
          </p:nvPr>
        </p:nvSpPr>
        <p:spPr>
          <a:xfrm>
            <a:off x="609600" y="2209800"/>
            <a:ext cx="7577239" cy="4101353"/>
          </a:xfrm>
        </p:spPr>
        <p:txBody>
          <a:bodyPr/>
          <a:lstStyle/>
          <a:p>
            <a:pPr marL="0" indent="0">
              <a:buNone/>
            </a:pPr>
            <a:r>
              <a:rPr lang="en-US" sz="3200" dirty="0" smtClean="0"/>
              <a:t>1. Acute Low Back Pain</a:t>
            </a:r>
          </a:p>
          <a:p>
            <a:pPr marL="0" indent="0">
              <a:buNone/>
            </a:pPr>
            <a:r>
              <a:rPr lang="en-US" sz="3200" dirty="0" smtClean="0"/>
              <a:t>2. Sprains &amp; Strains</a:t>
            </a:r>
          </a:p>
          <a:p>
            <a:pPr marL="0" indent="0">
              <a:buNone/>
            </a:pPr>
            <a:r>
              <a:rPr lang="en-US" sz="3200" dirty="0" smtClean="0"/>
              <a:t>3. Knee Pain</a:t>
            </a:r>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10</a:t>
            </a:fld>
            <a:endParaRPr lang="en-US" altLang="en-US"/>
          </a:p>
        </p:txBody>
      </p:sp>
    </p:spTree>
    <p:extLst>
      <p:ext uri="{BB962C8B-B14F-4D97-AF65-F5344CB8AC3E}">
        <p14:creationId xmlns:p14="http://schemas.microsoft.com/office/powerpoint/2010/main" val="566864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491537" cy="736600"/>
          </a:xfrm>
        </p:spPr>
        <p:txBody>
          <a:bodyPr/>
          <a:lstStyle/>
          <a:p>
            <a:r>
              <a:rPr lang="en-US" sz="2800" dirty="0" smtClean="0"/>
              <a:t>1. Acute Low Back Pain: Traditional  Approach</a:t>
            </a:r>
            <a:endParaRPr lang="en-US" sz="2800" dirty="0"/>
          </a:p>
        </p:txBody>
      </p:sp>
      <p:sp>
        <p:nvSpPr>
          <p:cNvPr id="3" name="Content Placeholder 2"/>
          <p:cNvSpPr>
            <a:spLocks noGrp="1"/>
          </p:cNvSpPr>
          <p:nvPr>
            <p:ph sz="half" idx="1"/>
          </p:nvPr>
        </p:nvSpPr>
        <p:spPr>
          <a:xfrm>
            <a:off x="3657600" y="1905000"/>
            <a:ext cx="5257800" cy="4356844"/>
          </a:xfrm>
        </p:spPr>
        <p:txBody>
          <a:bodyPr/>
          <a:lstStyle/>
          <a:p>
            <a:pPr marL="0" indent="0">
              <a:buNone/>
            </a:pPr>
            <a:r>
              <a:rPr lang="en-US" b="1" u="sng" dirty="0" smtClean="0"/>
              <a:t>APS/ACP 2007</a:t>
            </a:r>
            <a:r>
              <a:rPr lang="en-US" b="1" u="sng" baseline="-25000" dirty="0" smtClean="0"/>
              <a:t>1</a:t>
            </a:r>
            <a:endParaRPr lang="en-US" b="1" u="sng" dirty="0" smtClean="0"/>
          </a:p>
          <a:p>
            <a:pPr marL="0" indent="0">
              <a:buNone/>
            </a:pPr>
            <a:r>
              <a:rPr lang="en-US" dirty="0" smtClean="0"/>
              <a:t>1. “</a:t>
            </a:r>
            <a:r>
              <a:rPr lang="en-US" dirty="0"/>
              <a:t>N</a:t>
            </a:r>
            <a:r>
              <a:rPr lang="en-US" dirty="0" smtClean="0"/>
              <a:t>onspecific” LBP</a:t>
            </a:r>
          </a:p>
          <a:p>
            <a:pPr marL="0" indent="0">
              <a:buNone/>
            </a:pPr>
            <a:r>
              <a:rPr lang="en-US" dirty="0" smtClean="0"/>
              <a:t>2. Radiculopathy or spinal  stenosis</a:t>
            </a:r>
          </a:p>
          <a:p>
            <a:pPr marL="0" indent="0">
              <a:buNone/>
            </a:pPr>
            <a:r>
              <a:rPr lang="en-US" dirty="0" smtClean="0"/>
              <a:t>3. “Other”, i.e. spine or organ              related</a:t>
            </a:r>
            <a:endParaRPr lang="en-US" dirty="0"/>
          </a:p>
        </p:txBody>
      </p:sp>
      <p:sp>
        <p:nvSpPr>
          <p:cNvPr id="5" name="Content Placeholder 4"/>
          <p:cNvSpPr>
            <a:spLocks noGrp="1"/>
          </p:cNvSpPr>
          <p:nvPr>
            <p:ph sz="half" idx="2"/>
          </p:nvPr>
        </p:nvSpPr>
        <p:spPr>
          <a:xfrm>
            <a:off x="457200" y="1905000"/>
            <a:ext cx="3899477" cy="4101353"/>
          </a:xfrm>
        </p:spPr>
        <p:txBody>
          <a:bodyPr/>
          <a:lstStyle/>
          <a:p>
            <a:pPr marL="0" indent="0">
              <a:buNone/>
            </a:pPr>
            <a:r>
              <a:rPr lang="en-US" b="1" u="sng" dirty="0" smtClean="0"/>
              <a:t>Anatomical</a:t>
            </a:r>
          </a:p>
          <a:p>
            <a:r>
              <a:rPr lang="en-US" dirty="0" err="1" smtClean="0"/>
              <a:t>Discogenic</a:t>
            </a:r>
            <a:endParaRPr lang="en-US" dirty="0" smtClean="0"/>
          </a:p>
          <a:p>
            <a:r>
              <a:rPr lang="en-US" dirty="0" smtClean="0"/>
              <a:t>Compressive</a:t>
            </a:r>
          </a:p>
          <a:p>
            <a:r>
              <a:rPr lang="en-US" dirty="0" smtClean="0"/>
              <a:t>Soft tissue </a:t>
            </a:r>
          </a:p>
          <a:p>
            <a:pPr lvl="1"/>
            <a:r>
              <a:rPr lang="en-US" dirty="0" smtClean="0"/>
              <a:t>sprain/strain</a:t>
            </a:r>
          </a:p>
          <a:p>
            <a:r>
              <a:rPr lang="en-US" dirty="0" smtClean="0"/>
              <a:t>Facet</a:t>
            </a:r>
          </a:p>
          <a:p>
            <a:r>
              <a:rPr lang="en-US" dirty="0" smtClean="0"/>
              <a:t>Sacroiliac</a:t>
            </a:r>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11</a:t>
            </a:fld>
            <a:endParaRPr lang="en-US" altLang="en-US"/>
          </a:p>
        </p:txBody>
      </p:sp>
      <p:sp>
        <p:nvSpPr>
          <p:cNvPr id="8" name="TextBox 7"/>
          <p:cNvSpPr txBox="1"/>
          <p:nvPr/>
        </p:nvSpPr>
        <p:spPr>
          <a:xfrm>
            <a:off x="381000" y="6172200"/>
            <a:ext cx="5867400" cy="369332"/>
          </a:xfrm>
          <a:prstGeom prst="rect">
            <a:avLst/>
          </a:prstGeom>
          <a:noFill/>
        </p:spPr>
        <p:txBody>
          <a:bodyPr wrap="square" rtlCol="0">
            <a:spAutoFit/>
          </a:bodyPr>
          <a:lstStyle/>
          <a:p>
            <a:r>
              <a:rPr lang="en-US" dirty="0" smtClean="0"/>
              <a:t>1. Chou R et a. </a:t>
            </a:r>
            <a:r>
              <a:rPr lang="en-US" i="1" dirty="0" smtClean="0"/>
              <a:t>Ann Intern Med</a:t>
            </a:r>
            <a:r>
              <a:rPr lang="en-US" dirty="0" smtClean="0"/>
              <a:t>. 2007;147:478-491.</a:t>
            </a:r>
            <a:endParaRPr lang="en-US" dirty="0"/>
          </a:p>
        </p:txBody>
      </p:sp>
    </p:spTree>
    <p:extLst>
      <p:ext uri="{BB962C8B-B14F-4D97-AF65-F5344CB8AC3E}">
        <p14:creationId xmlns:p14="http://schemas.microsoft.com/office/powerpoint/2010/main" val="31534222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324600" cy="736600"/>
          </a:xfrm>
        </p:spPr>
        <p:txBody>
          <a:bodyPr/>
          <a:lstStyle/>
          <a:p>
            <a:pPr algn="ctr"/>
            <a:r>
              <a:rPr lang="en-US" dirty="0" smtClean="0"/>
              <a:t>How specific is “nonspecific” low back pain?</a:t>
            </a:r>
            <a:endParaRPr lang="en-US" dirty="0"/>
          </a:p>
        </p:txBody>
      </p:sp>
      <p:sp>
        <p:nvSpPr>
          <p:cNvPr id="5" name="Slide Number Placeholder 4"/>
          <p:cNvSpPr>
            <a:spLocks noGrp="1"/>
          </p:cNvSpPr>
          <p:nvPr>
            <p:ph type="sldNum" sz="quarter" idx="10"/>
          </p:nvPr>
        </p:nvSpPr>
        <p:spPr/>
        <p:txBody>
          <a:bodyPr/>
          <a:lstStyle/>
          <a:p>
            <a:pPr>
              <a:defRPr/>
            </a:pPr>
            <a:fld id="{8855EB6A-D6A1-49B5-87B6-7A21928C3875}" type="slidenum">
              <a:rPr lang="en-US" altLang="en-US" smtClean="0"/>
              <a:pPr>
                <a:defRPr/>
              </a:pPr>
              <a:t>12</a:t>
            </a:fld>
            <a:endParaRPr lang="en-US" altLang="en-US"/>
          </a:p>
        </p:txBody>
      </p:sp>
      <p:pic>
        <p:nvPicPr>
          <p:cNvPr id="6" name="Picture 5"/>
          <p:cNvPicPr>
            <a:picLocks noChangeAspect="1"/>
          </p:cNvPicPr>
          <p:nvPr/>
        </p:nvPicPr>
        <p:blipFill>
          <a:blip r:embed="rId2"/>
          <a:stretch>
            <a:fillRect/>
          </a:stretch>
        </p:blipFill>
        <p:spPr>
          <a:xfrm>
            <a:off x="2971800" y="2133600"/>
            <a:ext cx="2438400" cy="3659720"/>
          </a:xfrm>
          <a:prstGeom prst="rect">
            <a:avLst/>
          </a:prstGeom>
        </p:spPr>
      </p:pic>
      <p:sp>
        <p:nvSpPr>
          <p:cNvPr id="3" name="TextBox 2"/>
          <p:cNvSpPr txBox="1"/>
          <p:nvPr/>
        </p:nvSpPr>
        <p:spPr>
          <a:xfrm>
            <a:off x="1066800" y="2819400"/>
            <a:ext cx="1752600" cy="461665"/>
          </a:xfrm>
          <a:prstGeom prst="rect">
            <a:avLst/>
          </a:prstGeom>
          <a:noFill/>
        </p:spPr>
        <p:txBody>
          <a:bodyPr wrap="square" rtlCol="0">
            <a:spAutoFit/>
          </a:bodyPr>
          <a:lstStyle/>
          <a:p>
            <a:r>
              <a:rPr lang="en-US" sz="2400" b="1" dirty="0" smtClean="0">
                <a:solidFill>
                  <a:srgbClr val="FF0000"/>
                </a:solidFill>
              </a:rPr>
              <a:t>Disc</a:t>
            </a:r>
            <a:endParaRPr lang="en-US" sz="2400" b="1" dirty="0">
              <a:solidFill>
                <a:srgbClr val="FF0000"/>
              </a:solidFill>
            </a:endParaRPr>
          </a:p>
        </p:txBody>
      </p:sp>
      <p:sp>
        <p:nvSpPr>
          <p:cNvPr id="4" name="TextBox 3"/>
          <p:cNvSpPr txBox="1"/>
          <p:nvPr/>
        </p:nvSpPr>
        <p:spPr>
          <a:xfrm>
            <a:off x="6324600" y="3733800"/>
            <a:ext cx="1295400" cy="461665"/>
          </a:xfrm>
          <a:prstGeom prst="rect">
            <a:avLst/>
          </a:prstGeom>
          <a:noFill/>
        </p:spPr>
        <p:txBody>
          <a:bodyPr wrap="square" rtlCol="0">
            <a:spAutoFit/>
          </a:bodyPr>
          <a:lstStyle/>
          <a:p>
            <a:r>
              <a:rPr lang="en-US" sz="2400" b="1" dirty="0" smtClean="0">
                <a:solidFill>
                  <a:srgbClr val="FF6600"/>
                </a:solidFill>
              </a:rPr>
              <a:t>Facet</a:t>
            </a:r>
            <a:endParaRPr lang="en-US" sz="2400" b="1" dirty="0">
              <a:solidFill>
                <a:srgbClr val="FF6600"/>
              </a:solidFill>
            </a:endParaRPr>
          </a:p>
        </p:txBody>
      </p:sp>
      <p:sp>
        <p:nvSpPr>
          <p:cNvPr id="7" name="TextBox 6"/>
          <p:cNvSpPr txBox="1"/>
          <p:nvPr/>
        </p:nvSpPr>
        <p:spPr>
          <a:xfrm>
            <a:off x="533400" y="3886200"/>
            <a:ext cx="1828800" cy="369332"/>
          </a:xfrm>
          <a:prstGeom prst="rect">
            <a:avLst/>
          </a:prstGeom>
          <a:noFill/>
        </p:spPr>
        <p:txBody>
          <a:bodyPr wrap="square" rtlCol="0">
            <a:spAutoFit/>
          </a:bodyPr>
          <a:lstStyle/>
          <a:p>
            <a:r>
              <a:rPr lang="en-US" dirty="0" smtClean="0"/>
              <a:t>Ligamentous</a:t>
            </a:r>
            <a:endParaRPr lang="en-US" dirty="0"/>
          </a:p>
        </p:txBody>
      </p:sp>
      <p:sp>
        <p:nvSpPr>
          <p:cNvPr id="8" name="TextBox 7"/>
          <p:cNvSpPr txBox="1"/>
          <p:nvPr/>
        </p:nvSpPr>
        <p:spPr>
          <a:xfrm>
            <a:off x="5943600" y="2743200"/>
            <a:ext cx="1981200" cy="400110"/>
          </a:xfrm>
          <a:prstGeom prst="rect">
            <a:avLst/>
          </a:prstGeom>
          <a:noFill/>
        </p:spPr>
        <p:txBody>
          <a:bodyPr wrap="square" rtlCol="0">
            <a:spAutoFit/>
          </a:bodyPr>
          <a:lstStyle/>
          <a:p>
            <a:r>
              <a:rPr lang="en-US" sz="2000" b="1" dirty="0" smtClean="0"/>
              <a:t>Bone/ Stress</a:t>
            </a:r>
            <a:endParaRPr lang="en-US" sz="2000" b="1" dirty="0"/>
          </a:p>
        </p:txBody>
      </p:sp>
      <p:sp>
        <p:nvSpPr>
          <p:cNvPr id="9" name="TextBox 8"/>
          <p:cNvSpPr txBox="1"/>
          <p:nvPr/>
        </p:nvSpPr>
        <p:spPr>
          <a:xfrm>
            <a:off x="5791200" y="5334000"/>
            <a:ext cx="1752600" cy="584776"/>
          </a:xfrm>
          <a:prstGeom prst="rect">
            <a:avLst/>
          </a:prstGeom>
          <a:noFill/>
        </p:spPr>
        <p:txBody>
          <a:bodyPr wrap="square" rtlCol="0">
            <a:spAutoFit/>
          </a:bodyPr>
          <a:lstStyle/>
          <a:p>
            <a:r>
              <a:rPr lang="en-US" sz="3200" b="1" dirty="0" smtClean="0">
                <a:solidFill>
                  <a:srgbClr val="660066"/>
                </a:solidFill>
              </a:rPr>
              <a:t>Muscle</a:t>
            </a:r>
            <a:endParaRPr lang="en-US" sz="3200" b="1" dirty="0">
              <a:solidFill>
                <a:srgbClr val="660066"/>
              </a:solidFill>
            </a:endParaRPr>
          </a:p>
        </p:txBody>
      </p:sp>
      <p:sp>
        <p:nvSpPr>
          <p:cNvPr id="10" name="TextBox 9"/>
          <p:cNvSpPr txBox="1"/>
          <p:nvPr/>
        </p:nvSpPr>
        <p:spPr>
          <a:xfrm>
            <a:off x="838200" y="5105400"/>
            <a:ext cx="1676400" cy="369332"/>
          </a:xfrm>
          <a:prstGeom prst="rect">
            <a:avLst/>
          </a:prstGeom>
          <a:noFill/>
        </p:spPr>
        <p:txBody>
          <a:bodyPr wrap="square" rtlCol="0">
            <a:spAutoFit/>
          </a:bodyPr>
          <a:lstStyle/>
          <a:p>
            <a:r>
              <a:rPr lang="en-US" b="1" dirty="0" smtClean="0">
                <a:solidFill>
                  <a:srgbClr val="0000FF"/>
                </a:solidFill>
              </a:rPr>
              <a:t>Organ</a:t>
            </a:r>
            <a:endParaRPr lang="en-US" b="1" dirty="0">
              <a:solidFill>
                <a:srgbClr val="0000FF"/>
              </a:solidFill>
            </a:endParaRPr>
          </a:p>
        </p:txBody>
      </p:sp>
      <p:sp>
        <p:nvSpPr>
          <p:cNvPr id="11" name="TextBox 10"/>
          <p:cNvSpPr txBox="1"/>
          <p:nvPr/>
        </p:nvSpPr>
        <p:spPr>
          <a:xfrm>
            <a:off x="2438400" y="6096000"/>
            <a:ext cx="2362200" cy="369332"/>
          </a:xfrm>
          <a:prstGeom prst="rect">
            <a:avLst/>
          </a:prstGeom>
          <a:noFill/>
        </p:spPr>
        <p:txBody>
          <a:bodyPr wrap="square" rtlCol="0">
            <a:spAutoFit/>
          </a:bodyPr>
          <a:lstStyle/>
          <a:p>
            <a:pPr algn="ctr"/>
            <a:r>
              <a:rPr lang="en-US" dirty="0" smtClean="0"/>
              <a:t>Sacroiliac Joint</a:t>
            </a:r>
            <a:endParaRPr lang="en-US" dirty="0"/>
          </a:p>
        </p:txBody>
      </p:sp>
    </p:spTree>
    <p:extLst>
      <p:ext uri="{BB962C8B-B14F-4D97-AF65-F5344CB8AC3E}">
        <p14:creationId xmlns:p14="http://schemas.microsoft.com/office/powerpoint/2010/main" val="2624737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Non-specific Low Back Pain</a:t>
            </a:r>
            <a:endParaRPr lang="en-US" dirty="0"/>
          </a:p>
        </p:txBody>
      </p:sp>
      <p:sp>
        <p:nvSpPr>
          <p:cNvPr id="7" name="Content Placeholder 6"/>
          <p:cNvSpPr>
            <a:spLocks noGrp="1"/>
          </p:cNvSpPr>
          <p:nvPr>
            <p:ph idx="1"/>
          </p:nvPr>
        </p:nvSpPr>
        <p:spPr/>
        <p:txBody>
          <a:bodyPr/>
          <a:lstStyle/>
          <a:p>
            <a:pPr marL="0" indent="0">
              <a:buFontTx/>
              <a:buNone/>
            </a:pPr>
            <a:r>
              <a:rPr lang="en-US" dirty="0"/>
              <a:t>Risk Factors:</a:t>
            </a:r>
          </a:p>
          <a:p>
            <a:r>
              <a:rPr lang="en-US" dirty="0"/>
              <a:t>Smoking, </a:t>
            </a:r>
            <a:r>
              <a:rPr lang="en-US" dirty="0" smtClean="0"/>
              <a:t>BMI</a:t>
            </a:r>
            <a:r>
              <a:rPr lang="en-US" baseline="-25000" dirty="0" smtClean="0"/>
              <a:t>1</a:t>
            </a:r>
            <a:endParaRPr lang="en-US" dirty="0"/>
          </a:p>
          <a:p>
            <a:r>
              <a:rPr lang="en-US" dirty="0"/>
              <a:t>Tumor necrosis factor-α  (TNFα) in non-specific </a:t>
            </a:r>
            <a:r>
              <a:rPr lang="en-US" dirty="0" smtClean="0"/>
              <a:t>LBP</a:t>
            </a:r>
            <a:r>
              <a:rPr lang="en-US" baseline="-25000" dirty="0" smtClean="0"/>
              <a:t>2</a:t>
            </a:r>
            <a:endParaRPr lang="en-US" dirty="0"/>
          </a:p>
          <a:p>
            <a:r>
              <a:rPr lang="en-US" dirty="0"/>
              <a:t>Genetic </a:t>
            </a:r>
            <a:r>
              <a:rPr lang="en-US" dirty="0" smtClean="0"/>
              <a:t>factors</a:t>
            </a:r>
            <a:r>
              <a:rPr lang="en-US" baseline="-25000" dirty="0" smtClean="0"/>
              <a:t>3</a:t>
            </a:r>
            <a:r>
              <a:rPr lang="en-US" dirty="0" smtClean="0"/>
              <a:t>, </a:t>
            </a:r>
            <a:r>
              <a:rPr lang="en-US" dirty="0"/>
              <a:t>twin studies heritability estimates from 30%-40% of </a:t>
            </a:r>
            <a:r>
              <a:rPr lang="en-US" dirty="0" smtClean="0"/>
              <a:t>variance</a:t>
            </a:r>
          </a:p>
          <a:p>
            <a:r>
              <a:rPr lang="en-US" dirty="0" smtClean="0"/>
              <a:t> Interleukin</a:t>
            </a:r>
            <a:r>
              <a:rPr lang="en-US" dirty="0"/>
              <a:t>-1 gene </a:t>
            </a:r>
            <a:r>
              <a:rPr lang="en-US" dirty="0" smtClean="0"/>
              <a:t>cluster </a:t>
            </a:r>
            <a:r>
              <a:rPr lang="en-US" dirty="0"/>
              <a:t>polymorphisms </a:t>
            </a:r>
            <a:r>
              <a:rPr lang="en-US" dirty="0" err="1"/>
              <a:t>assoc</a:t>
            </a:r>
            <a:r>
              <a:rPr lang="en-US" dirty="0"/>
              <a:t> w/ </a:t>
            </a:r>
            <a:r>
              <a:rPr lang="en-US" dirty="0" err="1"/>
              <a:t>Modic</a:t>
            </a:r>
            <a:r>
              <a:rPr lang="en-US" dirty="0"/>
              <a:t> </a:t>
            </a:r>
            <a:r>
              <a:rPr lang="en-US" dirty="0" smtClean="0"/>
              <a:t>changes</a:t>
            </a:r>
            <a:r>
              <a:rPr lang="en-US" baseline="-25000" dirty="0" smtClean="0"/>
              <a:t>4</a:t>
            </a:r>
            <a:endParaRPr lang="en-US" dirty="0"/>
          </a:p>
        </p:txBody>
      </p:sp>
      <p:sp>
        <p:nvSpPr>
          <p:cNvPr id="5" name="Slide Number Placeholder 4"/>
          <p:cNvSpPr>
            <a:spLocks noGrp="1"/>
          </p:cNvSpPr>
          <p:nvPr>
            <p:ph type="sldNum" sz="quarter" idx="10"/>
          </p:nvPr>
        </p:nvSpPr>
        <p:spPr/>
        <p:txBody>
          <a:bodyPr/>
          <a:lstStyle/>
          <a:p>
            <a:pPr>
              <a:defRPr/>
            </a:pPr>
            <a:fld id="{8855EB6A-D6A1-49B5-87B6-7A21928C3875}" type="slidenum">
              <a:rPr lang="en-US" altLang="en-US" smtClean="0"/>
              <a:pPr>
                <a:defRPr/>
              </a:pPr>
              <a:t>13</a:t>
            </a:fld>
            <a:endParaRPr lang="en-US" altLang="en-US"/>
          </a:p>
        </p:txBody>
      </p:sp>
      <p:sp>
        <p:nvSpPr>
          <p:cNvPr id="8" name="TextBox 7"/>
          <p:cNvSpPr txBox="1"/>
          <p:nvPr/>
        </p:nvSpPr>
        <p:spPr>
          <a:xfrm>
            <a:off x="304800" y="5486400"/>
            <a:ext cx="7086600" cy="1631216"/>
          </a:xfrm>
          <a:prstGeom prst="rect">
            <a:avLst/>
          </a:prstGeom>
          <a:noFill/>
        </p:spPr>
        <p:txBody>
          <a:bodyPr wrap="square" rtlCol="0">
            <a:spAutoFit/>
          </a:bodyPr>
          <a:lstStyle/>
          <a:p>
            <a:pPr marL="342900" indent="-342900">
              <a:buAutoNum type="arabicPeriod"/>
            </a:pPr>
            <a:r>
              <a:rPr lang="en-US" sz="1600" dirty="0" err="1" smtClean="0"/>
              <a:t>Shiri</a:t>
            </a:r>
            <a:r>
              <a:rPr lang="en-US" sz="1600" dirty="0" smtClean="0"/>
              <a:t> R, at </a:t>
            </a:r>
            <a:r>
              <a:rPr lang="en-US" sz="1600" i="1" dirty="0" smtClean="0"/>
              <a:t>al Am J Med </a:t>
            </a:r>
            <a:r>
              <a:rPr lang="en-US" sz="1600" dirty="0" smtClean="0"/>
              <a:t>2010;123:87 e7-35.</a:t>
            </a:r>
          </a:p>
          <a:p>
            <a:pPr marL="342900" indent="-342900">
              <a:buAutoNum type="arabicPeriod"/>
            </a:pPr>
            <a:r>
              <a:rPr lang="en-US" sz="1600" dirty="0" smtClean="0"/>
              <a:t>Wang H. </a:t>
            </a:r>
            <a:r>
              <a:rPr lang="en-US" sz="1600" i="1" dirty="0" err="1" smtClean="0"/>
              <a:t>Clin</a:t>
            </a:r>
            <a:r>
              <a:rPr lang="en-US" sz="1600" i="1" dirty="0" smtClean="0"/>
              <a:t> J Pain </a:t>
            </a:r>
            <a:r>
              <a:rPr lang="en-US" sz="1600" dirty="0" smtClean="0"/>
              <a:t>2008;24:273-278.</a:t>
            </a:r>
          </a:p>
          <a:p>
            <a:pPr marL="342900" indent="-342900">
              <a:buAutoNum type="arabicPeriod"/>
            </a:pPr>
            <a:r>
              <a:rPr lang="en-US" sz="1600" dirty="0" err="1" smtClean="0"/>
              <a:t>Battie</a:t>
            </a:r>
            <a:r>
              <a:rPr lang="en-US" sz="1600" dirty="0" smtClean="0"/>
              <a:t> MC, et al. </a:t>
            </a:r>
            <a:r>
              <a:rPr lang="en-US" sz="1600" i="1" dirty="0" smtClean="0"/>
              <a:t>Pain</a:t>
            </a:r>
            <a:r>
              <a:rPr lang="en-US" sz="1600" dirty="0" smtClean="0"/>
              <a:t> 2007;131:272-280.</a:t>
            </a:r>
          </a:p>
          <a:p>
            <a:pPr marL="342900" indent="-342900">
              <a:buAutoNum type="arabicPeriod"/>
            </a:pPr>
            <a:r>
              <a:rPr lang="en-US" sz="1600" dirty="0" err="1" smtClean="0"/>
              <a:t>Karppinen</a:t>
            </a:r>
            <a:r>
              <a:rPr lang="en-US" sz="1600" dirty="0" smtClean="0"/>
              <a:t> J. et al. </a:t>
            </a:r>
            <a:r>
              <a:rPr lang="en-US" sz="1600" i="1" dirty="0" err="1" smtClean="0"/>
              <a:t>Eur</a:t>
            </a:r>
            <a:r>
              <a:rPr lang="en-US" sz="1600" i="1" dirty="0" smtClean="0"/>
              <a:t> Spine J </a:t>
            </a:r>
            <a:r>
              <a:rPr lang="en-US" sz="1600" dirty="0" smtClean="0"/>
              <a:t>2009;18:1963-1970.</a:t>
            </a:r>
          </a:p>
          <a:p>
            <a:pPr marL="342900" indent="-342900">
              <a:buAutoNum type="arabicPeriod"/>
            </a:pPr>
            <a:endParaRPr lang="en-US" dirty="0" smtClean="0"/>
          </a:p>
          <a:p>
            <a:endParaRPr lang="en-US" dirty="0"/>
          </a:p>
        </p:txBody>
      </p:sp>
    </p:spTree>
    <p:extLst>
      <p:ext uri="{BB962C8B-B14F-4D97-AF65-F5344CB8AC3E}">
        <p14:creationId xmlns:p14="http://schemas.microsoft.com/office/powerpoint/2010/main" val="1440016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533400"/>
            <a:ext cx="7937500" cy="736600"/>
          </a:xfrm>
        </p:spPr>
        <p:txBody>
          <a:bodyPr/>
          <a:lstStyle/>
          <a:p>
            <a:r>
              <a:rPr lang="en-US" dirty="0" smtClean="0"/>
              <a:t>A shift in low back pain assessment</a:t>
            </a:r>
            <a:endParaRPr lang="en-US" dirty="0"/>
          </a:p>
        </p:txBody>
      </p:sp>
      <p:sp>
        <p:nvSpPr>
          <p:cNvPr id="6" name="Content Placeholder 5"/>
          <p:cNvSpPr>
            <a:spLocks noGrp="1"/>
          </p:cNvSpPr>
          <p:nvPr>
            <p:ph idx="1"/>
          </p:nvPr>
        </p:nvSpPr>
        <p:spPr>
          <a:xfrm>
            <a:off x="762000" y="1447800"/>
            <a:ext cx="7937500" cy="4100513"/>
          </a:xfrm>
        </p:spPr>
        <p:txBody>
          <a:bodyPr/>
          <a:lstStyle/>
          <a:p>
            <a:r>
              <a:rPr lang="en-US" dirty="0" smtClean="0"/>
              <a:t>To improve treatment outcomes better identify prognostic factors indicating increased risk of poor outcome</a:t>
            </a:r>
          </a:p>
          <a:p>
            <a:r>
              <a:rPr lang="en-US" dirty="0" smtClean="0"/>
              <a:t>Target treatments toward factors that are modifiable</a:t>
            </a:r>
          </a:p>
          <a:p>
            <a:r>
              <a:rPr lang="en-US" dirty="0" smtClean="0"/>
              <a:t>Physical prognostics:</a:t>
            </a:r>
          </a:p>
          <a:p>
            <a:pPr lvl="1"/>
            <a:r>
              <a:rPr lang="en-US" dirty="0" smtClean="0"/>
              <a:t>Leg pain</a:t>
            </a:r>
          </a:p>
          <a:p>
            <a:pPr lvl="1"/>
            <a:r>
              <a:rPr lang="en-US" dirty="0" smtClean="0"/>
              <a:t>Widespread symptoms</a:t>
            </a:r>
          </a:p>
          <a:p>
            <a:r>
              <a:rPr lang="en-US" dirty="0" smtClean="0"/>
              <a:t>Psychosocial factors</a:t>
            </a:r>
            <a:endParaRPr lang="en-US" dirty="0"/>
          </a:p>
          <a:p>
            <a:pPr lvl="1"/>
            <a:r>
              <a:rPr lang="en-US" dirty="0" smtClean="0"/>
              <a:t>Pain-related fear</a:t>
            </a:r>
          </a:p>
          <a:p>
            <a:pPr lvl="1"/>
            <a:r>
              <a:rPr lang="en-US" dirty="0" err="1" smtClean="0"/>
              <a:t>Catastrophizing</a:t>
            </a:r>
            <a:endParaRPr lang="en-US" dirty="0" smtClean="0"/>
          </a:p>
          <a:p>
            <a:pPr lvl="1"/>
            <a:r>
              <a:rPr lang="en-US" dirty="0" smtClean="0"/>
              <a:t>Depression</a:t>
            </a:r>
          </a:p>
          <a:p>
            <a:pPr lvl="1"/>
            <a:r>
              <a:rPr lang="en-US" dirty="0" smtClean="0"/>
              <a:t>Self-efficacy</a:t>
            </a:r>
          </a:p>
        </p:txBody>
      </p:sp>
      <p:sp>
        <p:nvSpPr>
          <p:cNvPr id="5" name="Slide Number Placeholder 4"/>
          <p:cNvSpPr>
            <a:spLocks noGrp="1"/>
          </p:cNvSpPr>
          <p:nvPr>
            <p:ph type="sldNum" sz="quarter" idx="10"/>
          </p:nvPr>
        </p:nvSpPr>
        <p:spPr/>
        <p:txBody>
          <a:bodyPr/>
          <a:lstStyle/>
          <a:p>
            <a:pPr>
              <a:defRPr/>
            </a:pPr>
            <a:fld id="{8855EB6A-D6A1-49B5-87B6-7A21928C3875}" type="slidenum">
              <a:rPr lang="en-US" altLang="en-US" smtClean="0"/>
              <a:pPr>
                <a:defRPr/>
              </a:pPr>
              <a:t>14</a:t>
            </a:fld>
            <a:endParaRPr lang="en-US" altLang="en-US"/>
          </a:p>
        </p:txBody>
      </p:sp>
      <p:sp>
        <p:nvSpPr>
          <p:cNvPr id="7" name="TextBox 6"/>
          <p:cNvSpPr txBox="1"/>
          <p:nvPr/>
        </p:nvSpPr>
        <p:spPr>
          <a:xfrm>
            <a:off x="457200" y="6248400"/>
            <a:ext cx="5410200" cy="369332"/>
          </a:xfrm>
          <a:prstGeom prst="rect">
            <a:avLst/>
          </a:prstGeom>
          <a:noFill/>
        </p:spPr>
        <p:txBody>
          <a:bodyPr wrap="square" rtlCol="0">
            <a:spAutoFit/>
          </a:bodyPr>
          <a:lstStyle/>
          <a:p>
            <a:r>
              <a:rPr lang="en-US" dirty="0" smtClean="0"/>
              <a:t>Fritz JM, et al </a:t>
            </a:r>
            <a:r>
              <a:rPr lang="en-US" i="1" dirty="0" err="1" smtClean="0"/>
              <a:t>Phys</a:t>
            </a:r>
            <a:r>
              <a:rPr lang="en-US" i="1" dirty="0" smtClean="0"/>
              <a:t> </a:t>
            </a:r>
            <a:r>
              <a:rPr lang="en-US" i="1" dirty="0" err="1" smtClean="0"/>
              <a:t>Ther</a:t>
            </a:r>
            <a:r>
              <a:rPr lang="en-US" dirty="0" smtClean="0"/>
              <a:t>. 2011;91:722-732.</a:t>
            </a:r>
            <a:endParaRPr lang="en-US" dirty="0"/>
          </a:p>
        </p:txBody>
      </p:sp>
    </p:spTree>
    <p:extLst>
      <p:ext uri="{BB962C8B-B14F-4D97-AF65-F5344CB8AC3E}">
        <p14:creationId xmlns:p14="http://schemas.microsoft.com/office/powerpoint/2010/main" val="3882786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dissolve">
                                      <p:cBhvr>
                                        <p:cTn id="20" dur="500"/>
                                        <p:tgtEl>
                                          <p:spTgt spid="6">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dissolve">
                                      <p:cBhvr>
                                        <p:cTn id="28" dur="500"/>
                                        <p:tgtEl>
                                          <p:spTgt spid="6">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dissolve">
                                      <p:cBhvr>
                                        <p:cTn id="31" dur="500"/>
                                        <p:tgtEl>
                                          <p:spTgt spid="6">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dissolve">
                                      <p:cBhvr>
                                        <p:cTn id="34" dur="500"/>
                                        <p:tgtEl>
                                          <p:spTgt spid="6">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dissolve">
                                      <p:cBhvr>
                                        <p:cTn id="37" dur="500"/>
                                        <p:tgtEl>
                                          <p:spTgt spid="6">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dissolve">
                                      <p:cBhvr>
                                        <p:cTn id="4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66800" y="3352800"/>
            <a:ext cx="6989763" cy="2030413"/>
          </a:xfrm>
        </p:spPr>
        <p:txBody>
          <a:bodyPr/>
          <a:lstStyle/>
          <a:p>
            <a:pPr marL="0" indent="0" algn="ctr">
              <a:buNone/>
            </a:pPr>
            <a:r>
              <a:rPr lang="en-US" dirty="0" smtClean="0"/>
              <a:t>“Classifying patients into groups based on clinical characteristics and matching these patient subgroups to management strategies likely to benefit them will improve outcome of physical therapy interventions.”</a:t>
            </a:r>
            <a:endParaRPr lang="en-US" dirty="0"/>
          </a:p>
        </p:txBody>
      </p:sp>
      <p:sp>
        <p:nvSpPr>
          <p:cNvPr id="5" name="Slide Number Placeholder 4"/>
          <p:cNvSpPr>
            <a:spLocks noGrp="1"/>
          </p:cNvSpPr>
          <p:nvPr>
            <p:ph type="sldNum" sz="quarter" idx="10"/>
          </p:nvPr>
        </p:nvSpPr>
        <p:spPr/>
        <p:txBody>
          <a:bodyPr/>
          <a:lstStyle/>
          <a:p>
            <a:pPr>
              <a:defRPr/>
            </a:pPr>
            <a:fld id="{8855EB6A-D6A1-49B5-87B6-7A21928C3875}" type="slidenum">
              <a:rPr lang="en-US" altLang="en-US" smtClean="0"/>
              <a:pPr>
                <a:defRPr/>
              </a:pPr>
              <a:t>15</a:t>
            </a:fld>
            <a:endParaRPr lang="en-US" altLang="en-US"/>
          </a:p>
        </p:txBody>
      </p:sp>
      <p:pic>
        <p:nvPicPr>
          <p:cNvPr id="6" name="Picture 5"/>
          <p:cNvPicPr>
            <a:picLocks noChangeAspect="1"/>
          </p:cNvPicPr>
          <p:nvPr/>
        </p:nvPicPr>
        <p:blipFill>
          <a:blip r:embed="rId3"/>
          <a:stretch>
            <a:fillRect/>
          </a:stretch>
        </p:blipFill>
        <p:spPr>
          <a:xfrm>
            <a:off x="1295400" y="533400"/>
            <a:ext cx="6168750" cy="2222500"/>
          </a:xfrm>
          <a:prstGeom prst="rect">
            <a:avLst/>
          </a:prstGeom>
          <a:ln>
            <a:solidFill>
              <a:srgbClr val="000000"/>
            </a:solidFill>
          </a:ln>
        </p:spPr>
      </p:pic>
      <p:sp>
        <p:nvSpPr>
          <p:cNvPr id="8" name="Rectangle 7"/>
          <p:cNvSpPr/>
          <p:nvPr/>
        </p:nvSpPr>
        <p:spPr>
          <a:xfrm>
            <a:off x="228600" y="6248400"/>
            <a:ext cx="6934200" cy="385490"/>
          </a:xfrm>
          <a:prstGeom prst="rect">
            <a:avLst/>
          </a:prstGeom>
        </p:spPr>
        <p:txBody>
          <a:bodyPr wrap="square">
            <a:spAutoFit/>
          </a:bodyPr>
          <a:lstStyle/>
          <a:p>
            <a:pPr lvl="0" fontAlgn="base">
              <a:lnSpc>
                <a:spcPct val="107000"/>
              </a:lnSpc>
              <a:spcAft>
                <a:spcPts val="800"/>
              </a:spcAft>
            </a:pPr>
            <a:r>
              <a:rPr lang="en-US" kern="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Delitto</a:t>
            </a:r>
            <a:r>
              <a:rPr lang="en-US"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 et al</a:t>
            </a:r>
            <a:r>
              <a:rPr lang="en-US" i="1"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 J </a:t>
            </a:r>
            <a:r>
              <a:rPr lang="en-US" i="1" kern="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Orthop</a:t>
            </a:r>
            <a:r>
              <a:rPr lang="en-US" i="1"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Sports </a:t>
            </a:r>
            <a:r>
              <a:rPr lang="en-US" i="1" kern="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Phys</a:t>
            </a:r>
            <a:r>
              <a:rPr lang="en-US" i="1"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i="1" kern="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Ther</a:t>
            </a:r>
            <a:r>
              <a:rPr lang="en-US"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 2012;42(4):A1-A57.</a:t>
            </a:r>
          </a:p>
        </p:txBody>
      </p:sp>
    </p:spTree>
    <p:extLst>
      <p:ext uri="{BB962C8B-B14F-4D97-AF65-F5344CB8AC3E}">
        <p14:creationId xmlns:p14="http://schemas.microsoft.com/office/powerpoint/2010/main" val="957001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2484438" y="0"/>
            <a:ext cx="4608512" cy="455613"/>
          </a:xfrm>
        </p:spPr>
        <p:txBody>
          <a:bodyPr/>
          <a:lstStyle/>
          <a:p>
            <a:r>
              <a:rPr lang="en-US" sz="4000">
                <a:ea typeface="ＭＳ Ｐゴシック" pitchFamily="-112" charset="-128"/>
                <a:cs typeface="ＭＳ Ｐゴシック" pitchFamily="-112" charset="-128"/>
              </a:rPr>
              <a:t>Peripheralization</a:t>
            </a:r>
            <a:endParaRPr lang="en-GB" sz="4000">
              <a:ea typeface="ＭＳ Ｐゴシック" pitchFamily="-112" charset="-128"/>
              <a:cs typeface="ＭＳ Ｐゴシック" pitchFamily="-112" charset="-128"/>
            </a:endParaRPr>
          </a:p>
        </p:txBody>
      </p:sp>
      <p:pic>
        <p:nvPicPr>
          <p:cNvPr id="71683" name="Picture 3" descr="central0"/>
          <p:cNvPicPr>
            <a:picLocks noChangeAspect="1" noChangeArrowheads="1"/>
          </p:cNvPicPr>
          <p:nvPr/>
        </p:nvPicPr>
        <p:blipFill>
          <a:blip r:embed="rId3"/>
          <a:srcRect/>
          <a:stretch>
            <a:fillRect/>
          </a:stretch>
        </p:blipFill>
        <p:spPr bwMode="auto">
          <a:xfrm>
            <a:off x="3454400" y="781050"/>
            <a:ext cx="2233613" cy="5294313"/>
          </a:xfrm>
          <a:prstGeom prst="rect">
            <a:avLst/>
          </a:prstGeom>
          <a:noFill/>
          <a:ln w="9525">
            <a:noFill/>
            <a:miter lim="800000"/>
            <a:headEnd/>
            <a:tailEnd/>
          </a:ln>
        </p:spPr>
      </p:pic>
      <p:pic>
        <p:nvPicPr>
          <p:cNvPr id="262148" name="Picture 4" descr="pain2"/>
          <p:cNvPicPr>
            <a:picLocks noChangeAspect="1" noChangeArrowheads="1"/>
          </p:cNvPicPr>
          <p:nvPr/>
        </p:nvPicPr>
        <p:blipFill>
          <a:blip r:embed="rId4"/>
          <a:srcRect/>
          <a:stretch>
            <a:fillRect/>
          </a:stretch>
        </p:blipFill>
        <p:spPr bwMode="auto">
          <a:xfrm>
            <a:off x="4284663" y="3141663"/>
            <a:ext cx="231775" cy="287337"/>
          </a:xfrm>
          <a:prstGeom prst="rect">
            <a:avLst/>
          </a:prstGeom>
          <a:noFill/>
          <a:ln w="9525">
            <a:noFill/>
            <a:miter lim="800000"/>
            <a:headEnd/>
            <a:tailEnd/>
          </a:ln>
        </p:spPr>
      </p:pic>
      <p:pic>
        <p:nvPicPr>
          <p:cNvPr id="262149" name="Picture 5" descr="pain1"/>
          <p:cNvPicPr>
            <a:picLocks noChangeAspect="1" noChangeArrowheads="1"/>
          </p:cNvPicPr>
          <p:nvPr/>
        </p:nvPicPr>
        <p:blipFill>
          <a:blip r:embed="rId5"/>
          <a:srcRect l="31799" t="32179" r="46333" b="54892"/>
          <a:stretch>
            <a:fillRect/>
          </a:stretch>
        </p:blipFill>
        <p:spPr bwMode="auto">
          <a:xfrm>
            <a:off x="4427538" y="2781300"/>
            <a:ext cx="287337" cy="106363"/>
          </a:xfrm>
          <a:prstGeom prst="rect">
            <a:avLst/>
          </a:prstGeom>
          <a:noFill/>
          <a:ln w="9525">
            <a:noFill/>
            <a:miter lim="800000"/>
            <a:headEnd/>
            <a:tailEnd/>
          </a:ln>
        </p:spPr>
      </p:pic>
      <p:pic>
        <p:nvPicPr>
          <p:cNvPr id="262150" name="Picture 6" descr="pain2"/>
          <p:cNvPicPr>
            <a:picLocks noChangeAspect="1" noChangeArrowheads="1"/>
          </p:cNvPicPr>
          <p:nvPr/>
        </p:nvPicPr>
        <p:blipFill>
          <a:blip r:embed="rId4"/>
          <a:srcRect/>
          <a:stretch>
            <a:fillRect/>
          </a:stretch>
        </p:blipFill>
        <p:spPr bwMode="auto">
          <a:xfrm rot="-835627">
            <a:off x="4284663" y="3644900"/>
            <a:ext cx="231775" cy="287338"/>
          </a:xfrm>
          <a:prstGeom prst="rect">
            <a:avLst/>
          </a:prstGeom>
          <a:noFill/>
          <a:ln w="9525">
            <a:noFill/>
            <a:miter lim="800000"/>
            <a:headEnd/>
            <a:tailEnd/>
          </a:ln>
        </p:spPr>
      </p:pic>
      <p:pic>
        <p:nvPicPr>
          <p:cNvPr id="262151" name="Picture 7" descr="pain2"/>
          <p:cNvPicPr>
            <a:picLocks noChangeAspect="1" noChangeArrowheads="1"/>
          </p:cNvPicPr>
          <p:nvPr/>
        </p:nvPicPr>
        <p:blipFill>
          <a:blip r:embed="rId4"/>
          <a:srcRect/>
          <a:stretch>
            <a:fillRect/>
          </a:stretch>
        </p:blipFill>
        <p:spPr bwMode="auto">
          <a:xfrm rot="-835627">
            <a:off x="4356100" y="4724400"/>
            <a:ext cx="231775" cy="287338"/>
          </a:xfrm>
          <a:prstGeom prst="rect">
            <a:avLst/>
          </a:prstGeom>
          <a:noFill/>
          <a:ln w="9525">
            <a:noFill/>
            <a:miter lim="800000"/>
            <a:headEnd/>
            <a:tailEnd/>
          </a:ln>
        </p:spPr>
      </p:pic>
      <p:sp>
        <p:nvSpPr>
          <p:cNvPr id="262152" name="Oval 8" descr="5%"/>
          <p:cNvSpPr>
            <a:spLocks noChangeArrowheads="1"/>
          </p:cNvSpPr>
          <p:nvPr/>
        </p:nvSpPr>
        <p:spPr bwMode="auto">
          <a:xfrm rot="1214753" flipH="1">
            <a:off x="4389438" y="5594350"/>
            <a:ext cx="146050" cy="341313"/>
          </a:xfrm>
          <a:prstGeom prst="ellipse">
            <a:avLst/>
          </a:prstGeom>
          <a:pattFill prst="pct5">
            <a:fgClr>
              <a:srgbClr val="FF3300">
                <a:alpha val="61176"/>
              </a:srgbClr>
            </a:fgClr>
            <a:bgClr>
              <a:schemeClr val="bg1">
                <a:alpha val="61176"/>
              </a:schemeClr>
            </a:bgClr>
          </a:pattFill>
          <a:ln w="9525">
            <a:noFill/>
            <a:round/>
            <a:headEnd/>
            <a:tailEnd/>
          </a:ln>
        </p:spPr>
        <p:txBody>
          <a:bodyPr wrap="none" anchor="ctr">
            <a:prstTxWarp prst="textNoShape">
              <a:avLst/>
            </a:prstTxWarp>
          </a:bodyPr>
          <a:lstStyle/>
          <a:p>
            <a:endParaRPr lang="en-US"/>
          </a:p>
        </p:txBody>
      </p:sp>
      <p:sp>
        <p:nvSpPr>
          <p:cNvPr id="262153" name="Rectangle 9"/>
          <p:cNvSpPr>
            <a:spLocks noChangeArrowheads="1"/>
          </p:cNvSpPr>
          <p:nvPr/>
        </p:nvSpPr>
        <p:spPr bwMode="auto">
          <a:xfrm>
            <a:off x="2555875" y="0"/>
            <a:ext cx="4608513" cy="455613"/>
          </a:xfrm>
          <a:prstGeom prst="rect">
            <a:avLst/>
          </a:prstGeom>
          <a:noFill/>
          <a:ln w="9525">
            <a:noFill/>
            <a:miter lim="800000"/>
            <a:headEnd/>
            <a:tailEnd/>
          </a:ln>
        </p:spPr>
        <p:txBody>
          <a:bodyPr lIns="91439" tIns="45719" rIns="91439" bIns="45719" anchor="ctr">
            <a:prstTxWarp prst="textNoShape">
              <a:avLst/>
            </a:prstTxWarp>
          </a:bodyPr>
          <a:lstStyle/>
          <a:p>
            <a:pPr algn="ctr"/>
            <a:r>
              <a:rPr lang="en-US" sz="4000" dirty="0">
                <a:solidFill>
                  <a:srgbClr val="000000"/>
                </a:solidFill>
              </a:rPr>
              <a:t>Centralization</a:t>
            </a:r>
            <a:endParaRPr lang="en-GB" sz="4000" dirty="0">
              <a:solidFill>
                <a:srgbClr val="000000"/>
              </a:solidFill>
            </a:endParaRPr>
          </a:p>
        </p:txBody>
      </p:sp>
      <p:pic>
        <p:nvPicPr>
          <p:cNvPr id="262154" name="Picture 10" descr="FIL1"/>
          <p:cNvPicPr>
            <a:picLocks noChangeAspect="1" noChangeArrowheads="1"/>
          </p:cNvPicPr>
          <p:nvPr/>
        </p:nvPicPr>
        <p:blipFill>
          <a:blip r:embed="rId6"/>
          <a:srcRect/>
          <a:stretch>
            <a:fillRect/>
          </a:stretch>
        </p:blipFill>
        <p:spPr bwMode="auto">
          <a:xfrm>
            <a:off x="0" y="765175"/>
            <a:ext cx="3419475" cy="2563813"/>
          </a:xfrm>
          <a:prstGeom prst="rect">
            <a:avLst/>
          </a:prstGeom>
          <a:noFill/>
          <a:ln w="9525">
            <a:noFill/>
            <a:miter lim="800000"/>
            <a:headEnd/>
            <a:tailEnd/>
          </a:ln>
        </p:spPr>
      </p:pic>
      <p:pic>
        <p:nvPicPr>
          <p:cNvPr id="262155" name="Picture 11" descr="FIL2"/>
          <p:cNvPicPr>
            <a:picLocks noChangeAspect="1" noChangeArrowheads="1"/>
          </p:cNvPicPr>
          <p:nvPr/>
        </p:nvPicPr>
        <p:blipFill>
          <a:blip r:embed="rId7"/>
          <a:srcRect/>
          <a:stretch>
            <a:fillRect/>
          </a:stretch>
        </p:blipFill>
        <p:spPr bwMode="auto">
          <a:xfrm>
            <a:off x="0" y="765175"/>
            <a:ext cx="3419475" cy="2565400"/>
          </a:xfrm>
          <a:prstGeom prst="rect">
            <a:avLst/>
          </a:prstGeom>
          <a:noFill/>
          <a:ln w="9525">
            <a:noFill/>
            <a:miter lim="800000"/>
            <a:headEnd/>
            <a:tailEnd/>
          </a:ln>
        </p:spPr>
      </p:pic>
      <p:pic>
        <p:nvPicPr>
          <p:cNvPr id="262156" name="Picture 12" descr="DSC00011"/>
          <p:cNvPicPr>
            <a:picLocks noChangeAspect="1" noChangeArrowheads="1"/>
          </p:cNvPicPr>
          <p:nvPr/>
        </p:nvPicPr>
        <p:blipFill>
          <a:blip r:embed="rId8"/>
          <a:srcRect t="5693"/>
          <a:stretch>
            <a:fillRect/>
          </a:stretch>
        </p:blipFill>
        <p:spPr bwMode="auto">
          <a:xfrm>
            <a:off x="5724525" y="765175"/>
            <a:ext cx="3419475" cy="2419350"/>
          </a:xfrm>
          <a:prstGeom prst="rect">
            <a:avLst/>
          </a:prstGeom>
          <a:noFill/>
          <a:ln w="9525">
            <a:noFill/>
            <a:miter lim="800000"/>
            <a:headEnd/>
            <a:tailEnd/>
          </a:ln>
        </p:spPr>
      </p:pic>
      <p:pic>
        <p:nvPicPr>
          <p:cNvPr id="262157" name="Picture 13" descr="DSC00010"/>
          <p:cNvPicPr>
            <a:picLocks noChangeAspect="1" noChangeArrowheads="1"/>
          </p:cNvPicPr>
          <p:nvPr/>
        </p:nvPicPr>
        <p:blipFill>
          <a:blip r:embed="rId9"/>
          <a:srcRect l="2090" t="8243"/>
          <a:stretch>
            <a:fillRect/>
          </a:stretch>
        </p:blipFill>
        <p:spPr bwMode="auto">
          <a:xfrm>
            <a:off x="5724525" y="765175"/>
            <a:ext cx="3419475" cy="2403475"/>
          </a:xfrm>
          <a:prstGeom prst="rect">
            <a:avLst/>
          </a:prstGeom>
          <a:noFill/>
          <a:ln w="9525">
            <a:noFill/>
            <a:miter lim="800000"/>
            <a:headEnd/>
            <a:tailEnd/>
          </a:ln>
        </p:spPr>
      </p:pic>
      <p:sp>
        <p:nvSpPr>
          <p:cNvPr id="71694" name="Text Box 14"/>
          <p:cNvSpPr txBox="1">
            <a:spLocks noChangeArrowheads="1"/>
          </p:cNvSpPr>
          <p:nvPr/>
        </p:nvSpPr>
        <p:spPr bwMode="auto">
          <a:xfrm>
            <a:off x="457200" y="5867400"/>
            <a:ext cx="2743200" cy="366713"/>
          </a:xfrm>
          <a:prstGeom prst="rect">
            <a:avLst/>
          </a:prstGeom>
          <a:noFill/>
          <a:ln w="9525">
            <a:noFill/>
            <a:miter lim="800000"/>
            <a:headEnd/>
            <a:tailEnd/>
          </a:ln>
        </p:spPr>
        <p:txBody>
          <a:bodyPr lIns="91439" tIns="45719" rIns="91439" bIns="45719">
            <a:prstTxWarp prst="textNoShape">
              <a:avLst/>
            </a:prstTxWarp>
            <a:spAutoFit/>
          </a:bodyPr>
          <a:lstStyle/>
          <a:p>
            <a:pPr>
              <a:spcBef>
                <a:spcPct val="50000"/>
              </a:spcBef>
            </a:pPr>
            <a:r>
              <a:rPr lang="en-US" dirty="0">
                <a:solidFill>
                  <a:srgbClr val="000000"/>
                </a:solidFill>
              </a:rPr>
              <a:t>Mark </a:t>
            </a:r>
            <a:r>
              <a:rPr lang="en-US" dirty="0" err="1">
                <a:solidFill>
                  <a:srgbClr val="000000"/>
                </a:solidFill>
              </a:rPr>
              <a:t>Laslett</a:t>
            </a:r>
            <a:r>
              <a:rPr lang="en-US" dirty="0">
                <a:solidFill>
                  <a:srgbClr val="000000"/>
                </a:solidFill>
              </a:rPr>
              <a:t>, 2006.</a:t>
            </a:r>
          </a:p>
        </p:txBody>
      </p:sp>
      <p:sp>
        <p:nvSpPr>
          <p:cNvPr id="71695" name="Rectangle 15"/>
          <p:cNvSpPr>
            <a:spLocks noChangeArrowheads="1"/>
          </p:cNvSpPr>
          <p:nvPr/>
        </p:nvSpPr>
        <p:spPr bwMode="auto">
          <a:xfrm>
            <a:off x="304800" y="3886200"/>
            <a:ext cx="3352800" cy="1570038"/>
          </a:xfrm>
          <a:prstGeom prst="rect">
            <a:avLst/>
          </a:prstGeom>
          <a:noFill/>
          <a:ln w="9525">
            <a:noFill/>
            <a:miter lim="800000"/>
            <a:headEnd/>
            <a:tailEnd/>
          </a:ln>
        </p:spPr>
        <p:txBody>
          <a:bodyPr lIns="91439" tIns="45719" rIns="91439" bIns="45719">
            <a:prstTxWarp prst="textNoShape">
              <a:avLst/>
            </a:prstTxWarp>
            <a:spAutoFit/>
          </a:bodyPr>
          <a:lstStyle/>
          <a:p>
            <a:pPr algn="ctr">
              <a:spcBef>
                <a:spcPct val="20000"/>
              </a:spcBef>
            </a:pPr>
            <a:r>
              <a:rPr lang="en-US" sz="2400" b="1" dirty="0">
                <a:solidFill>
                  <a:srgbClr val="000000"/>
                </a:solidFill>
              </a:rPr>
              <a:t>Structural pathology is responsible for the symptomatic presentation</a:t>
            </a:r>
          </a:p>
        </p:txBody>
      </p:sp>
      <p:sp>
        <p:nvSpPr>
          <p:cNvPr id="71696" name="Rectangle 16"/>
          <p:cNvSpPr>
            <a:spLocks noChangeArrowheads="1"/>
          </p:cNvSpPr>
          <p:nvPr/>
        </p:nvSpPr>
        <p:spPr bwMode="auto">
          <a:xfrm>
            <a:off x="5715000" y="3886200"/>
            <a:ext cx="2819400" cy="1570038"/>
          </a:xfrm>
          <a:prstGeom prst="rect">
            <a:avLst/>
          </a:prstGeom>
          <a:noFill/>
          <a:ln w="9525">
            <a:noFill/>
            <a:miter lim="800000"/>
            <a:headEnd/>
            <a:tailEnd/>
          </a:ln>
        </p:spPr>
        <p:txBody>
          <a:bodyPr lIns="91439" tIns="45719" rIns="91439" bIns="45719">
            <a:prstTxWarp prst="textNoShape">
              <a:avLst/>
            </a:prstTxWarp>
            <a:spAutoFit/>
          </a:bodyPr>
          <a:lstStyle/>
          <a:p>
            <a:pPr algn="ctr">
              <a:spcBef>
                <a:spcPct val="20000"/>
              </a:spcBef>
            </a:pPr>
            <a:r>
              <a:rPr lang="en-US" sz="2400" b="1" dirty="0">
                <a:solidFill>
                  <a:srgbClr val="000000"/>
                </a:solidFill>
              </a:rPr>
              <a:t>Damage can be reversed with certain exercises and postures</a:t>
            </a:r>
          </a:p>
        </p:txBody>
      </p:sp>
    </p:spTree>
    <p:extLst>
      <p:ext uri="{BB962C8B-B14F-4D97-AF65-F5344CB8AC3E}">
        <p14:creationId xmlns:p14="http://schemas.microsoft.com/office/powerpoint/2010/main" val="1958431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54"/>
                                        </p:tgtEl>
                                        <p:attrNameLst>
                                          <p:attrName>style.visibility</p:attrName>
                                        </p:attrNameLst>
                                      </p:cBhvr>
                                      <p:to>
                                        <p:strVal val="visible"/>
                                      </p:to>
                                    </p:set>
                                  </p:childTnLst>
                                </p:cTn>
                              </p:par>
                              <p:par>
                                <p:cTn id="7" presetID="1" presetClass="exit" presetSubtype="0" fill="hold" nodeType="withEffect">
                                  <p:stCondLst>
                                    <p:cond delay="500"/>
                                  </p:stCondLst>
                                  <p:childTnLst>
                                    <p:set>
                                      <p:cBhvr>
                                        <p:cTn id="8" dur="1" fill="hold">
                                          <p:stCondLst>
                                            <p:cond delay="0"/>
                                          </p:stCondLst>
                                        </p:cTn>
                                        <p:tgtEl>
                                          <p:spTgt spid="26215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62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215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621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6215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621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2149"/>
                                        </p:tgtEl>
                                        <p:attrNameLst>
                                          <p:attrName>style.visibility</p:attrName>
                                        </p:attrNameLst>
                                      </p:cBhvr>
                                      <p:to>
                                        <p:strVal val="visible"/>
                                      </p:to>
                                    </p:set>
                                  </p:childTnLst>
                                </p:cTn>
                              </p:par>
                              <p:par>
                                <p:cTn id="27" presetID="6" presetClass="emph" presetSubtype="0" accel="50000" decel="50000" fill="hold" nodeType="withEffect">
                                  <p:stCondLst>
                                    <p:cond delay="0"/>
                                  </p:stCondLst>
                                  <p:childTnLst>
                                    <p:animScale>
                                      <p:cBhvr>
                                        <p:cTn id="28" dur="2000" fill="hold"/>
                                        <p:tgtEl>
                                          <p:spTgt spid="262149"/>
                                        </p:tgtEl>
                                      </p:cBhvr>
                                      <p:by x="250000" y="250000"/>
                                    </p:animScale>
                                  </p:childTnLst>
                                </p:cTn>
                              </p:par>
                              <p:par>
                                <p:cTn id="29" presetID="1" presetClass="exit" presetSubtype="0" fill="hold" nodeType="withEffect">
                                  <p:stCondLst>
                                    <p:cond delay="0"/>
                                  </p:stCondLst>
                                  <p:childTnLst>
                                    <p:set>
                                      <p:cBhvr>
                                        <p:cTn id="30" dur="1" fill="hold">
                                          <p:stCondLst>
                                            <p:cond delay="0"/>
                                          </p:stCondLst>
                                        </p:cTn>
                                        <p:tgtEl>
                                          <p:spTgt spid="26215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621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2148"/>
                                        </p:tgtEl>
                                        <p:attrNameLst>
                                          <p:attrName>style.visibility</p:attrName>
                                        </p:attrNameLst>
                                      </p:cBhvr>
                                      <p:to>
                                        <p:strVal val="visible"/>
                                      </p:to>
                                    </p:set>
                                  </p:childTnLst>
                                </p:cTn>
                              </p:par>
                              <p:par>
                                <p:cTn id="37" presetID="6" presetClass="emph" presetSubtype="0" accel="50000" decel="50000" fill="hold" nodeType="withEffect">
                                  <p:stCondLst>
                                    <p:cond delay="0"/>
                                  </p:stCondLst>
                                  <p:childTnLst>
                                    <p:animScale>
                                      <p:cBhvr>
                                        <p:cTn id="38" dur="2000" fill="hold"/>
                                        <p:tgtEl>
                                          <p:spTgt spid="262148"/>
                                        </p:tgtEl>
                                      </p:cBhvr>
                                      <p:by x="100000" y="250000"/>
                                    </p:animScale>
                                  </p:childTnLst>
                                </p:cTn>
                              </p:par>
                              <p:par>
                                <p:cTn id="39" presetID="1" presetClass="exit" presetSubtype="0" fill="hold" nodeType="withEffect">
                                  <p:stCondLst>
                                    <p:cond delay="0"/>
                                  </p:stCondLst>
                                  <p:childTnLst>
                                    <p:set>
                                      <p:cBhvr>
                                        <p:cTn id="40" dur="1" fill="hold">
                                          <p:stCondLst>
                                            <p:cond delay="0"/>
                                          </p:stCondLst>
                                        </p:cTn>
                                        <p:tgtEl>
                                          <p:spTgt spid="262154"/>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621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2150"/>
                                        </p:tgtEl>
                                        <p:attrNameLst>
                                          <p:attrName>style.visibility</p:attrName>
                                        </p:attrNameLst>
                                      </p:cBhvr>
                                      <p:to>
                                        <p:strVal val="visible"/>
                                      </p:to>
                                    </p:set>
                                  </p:childTnLst>
                                </p:cTn>
                              </p:par>
                              <p:par>
                                <p:cTn id="47" presetID="6" presetClass="emph" presetSubtype="0" accel="50000" decel="50000" fill="hold" nodeType="withEffect">
                                  <p:stCondLst>
                                    <p:cond delay="0"/>
                                  </p:stCondLst>
                                  <p:childTnLst>
                                    <p:animScale>
                                      <p:cBhvr>
                                        <p:cTn id="48" dur="2000" fill="hold"/>
                                        <p:tgtEl>
                                          <p:spTgt spid="262150"/>
                                        </p:tgtEl>
                                      </p:cBhvr>
                                      <p:by x="100000" y="250000"/>
                                    </p:animScale>
                                  </p:childTnLst>
                                </p:cTn>
                              </p:par>
                              <p:par>
                                <p:cTn id="49" presetID="1" presetClass="exit" presetSubtype="0" fill="hold" nodeType="withEffect">
                                  <p:stCondLst>
                                    <p:cond delay="0"/>
                                  </p:stCondLst>
                                  <p:childTnLst>
                                    <p:set>
                                      <p:cBhvr>
                                        <p:cTn id="50" dur="1" fill="hold">
                                          <p:stCondLst>
                                            <p:cond delay="0"/>
                                          </p:stCondLst>
                                        </p:cTn>
                                        <p:tgtEl>
                                          <p:spTgt spid="262155"/>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621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2151"/>
                                        </p:tgtEl>
                                        <p:attrNameLst>
                                          <p:attrName>style.visibility</p:attrName>
                                        </p:attrNameLst>
                                      </p:cBhvr>
                                      <p:to>
                                        <p:strVal val="visible"/>
                                      </p:to>
                                    </p:set>
                                  </p:childTnLst>
                                </p:cTn>
                              </p:par>
                              <p:par>
                                <p:cTn id="57" presetID="6" presetClass="emph" presetSubtype="0" accel="50000" decel="50000" fill="hold" nodeType="withEffect">
                                  <p:stCondLst>
                                    <p:cond delay="0"/>
                                  </p:stCondLst>
                                  <p:childTnLst>
                                    <p:animScale>
                                      <p:cBhvr>
                                        <p:cTn id="58" dur="2000" fill="hold"/>
                                        <p:tgtEl>
                                          <p:spTgt spid="262151"/>
                                        </p:tgtEl>
                                      </p:cBhvr>
                                      <p:by x="100000" y="250000"/>
                                    </p:animScale>
                                  </p:childTnLst>
                                </p:cTn>
                              </p:par>
                              <p:par>
                                <p:cTn id="59" presetID="1" presetClass="exit" presetSubtype="0" fill="hold" nodeType="withEffect">
                                  <p:stCondLst>
                                    <p:cond delay="0"/>
                                  </p:stCondLst>
                                  <p:childTnLst>
                                    <p:set>
                                      <p:cBhvr>
                                        <p:cTn id="60" dur="1" fill="hold">
                                          <p:stCondLst>
                                            <p:cond delay="0"/>
                                          </p:stCondLst>
                                        </p:cTn>
                                        <p:tgtEl>
                                          <p:spTgt spid="262154"/>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621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2152"/>
                                        </p:tgtEl>
                                        <p:attrNameLst>
                                          <p:attrName>style.visibility</p:attrName>
                                        </p:attrNameLst>
                                      </p:cBhvr>
                                      <p:to>
                                        <p:strVal val="visible"/>
                                      </p:to>
                                    </p:set>
                                  </p:childTnLst>
                                </p:cTn>
                              </p:par>
                              <p:par>
                                <p:cTn id="67" presetID="6" presetClass="emph" presetSubtype="0" accel="50000" decel="50000" fill="hold" grpId="1" nodeType="withEffect">
                                  <p:stCondLst>
                                    <p:cond delay="0"/>
                                  </p:stCondLst>
                                  <p:childTnLst>
                                    <p:animScale>
                                      <p:cBhvr>
                                        <p:cTn id="68" dur="2000" fill="hold"/>
                                        <p:tgtEl>
                                          <p:spTgt spid="262152"/>
                                        </p:tgtEl>
                                      </p:cBhvr>
                                      <p:by x="150000" y="150000"/>
                                    </p:animScale>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262146"/>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62155"/>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62154"/>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26215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6215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62156"/>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26215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262157"/>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2621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262156"/>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262157"/>
                                        </p:tgtEl>
                                        <p:attrNameLst>
                                          <p:attrName>style.visibility</p:attrName>
                                        </p:attrNameLst>
                                      </p:cBhvr>
                                      <p:to>
                                        <p:strVal val="visible"/>
                                      </p:to>
                                    </p:set>
                                  </p:childTnLst>
                                </p:cTn>
                              </p:par>
                              <p:par>
                                <p:cTn id="101" presetID="9" presetClass="exit" presetSubtype="0" fill="hold" grpId="2" nodeType="withEffect">
                                  <p:stCondLst>
                                    <p:cond delay="0"/>
                                  </p:stCondLst>
                                  <p:childTnLst>
                                    <p:animEffect transition="out" filter="dissolve">
                                      <p:cBhvr>
                                        <p:cTn id="102" dur="1000"/>
                                        <p:tgtEl>
                                          <p:spTgt spid="262152"/>
                                        </p:tgtEl>
                                      </p:cBhvr>
                                    </p:animEffect>
                                    <p:set>
                                      <p:cBhvr>
                                        <p:cTn id="103" dur="1" fill="hold">
                                          <p:stCondLst>
                                            <p:cond delay="999"/>
                                          </p:stCondLst>
                                        </p:cTn>
                                        <p:tgtEl>
                                          <p:spTgt spid="262152"/>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62157"/>
                                        </p:tgtEl>
                                        <p:attrNameLst>
                                          <p:attrName>style.visibility</p:attrName>
                                        </p:attrNameLst>
                                      </p:cBhvr>
                                      <p:to>
                                        <p:strVal val="hidden"/>
                                      </p:to>
                                    </p:set>
                                  </p:childTnLst>
                                </p:cTn>
                              </p:par>
                              <p:par>
                                <p:cTn id="106" presetID="1" presetClass="entr" presetSubtype="0" fill="hold" nodeType="withEffect">
                                  <p:stCondLst>
                                    <p:cond delay="0"/>
                                  </p:stCondLst>
                                  <p:childTnLst>
                                    <p:set>
                                      <p:cBhvr>
                                        <p:cTn id="107" dur="1" fill="hold">
                                          <p:stCondLst>
                                            <p:cond delay="0"/>
                                          </p:stCondLst>
                                        </p:cTn>
                                        <p:tgtEl>
                                          <p:spTgt spid="26215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9" presetClass="exit" presetSubtype="0" fill="hold" nodeType="clickEffect">
                                  <p:stCondLst>
                                    <p:cond delay="0"/>
                                  </p:stCondLst>
                                  <p:childTnLst>
                                    <p:animEffect transition="out" filter="dissolve">
                                      <p:cBhvr>
                                        <p:cTn id="111" dur="1000"/>
                                        <p:tgtEl>
                                          <p:spTgt spid="262151"/>
                                        </p:tgtEl>
                                      </p:cBhvr>
                                    </p:animEffect>
                                    <p:set>
                                      <p:cBhvr>
                                        <p:cTn id="112" dur="1" fill="hold">
                                          <p:stCondLst>
                                            <p:cond delay="999"/>
                                          </p:stCondLst>
                                        </p:cTn>
                                        <p:tgtEl>
                                          <p:spTgt spid="262151"/>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262156"/>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26215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9" presetClass="exit" presetSubtype="0" fill="hold" nodeType="clickEffect">
                                  <p:stCondLst>
                                    <p:cond delay="0"/>
                                  </p:stCondLst>
                                  <p:childTnLst>
                                    <p:animEffect transition="out" filter="dissolve">
                                      <p:cBhvr>
                                        <p:cTn id="120" dur="500"/>
                                        <p:tgtEl>
                                          <p:spTgt spid="262150"/>
                                        </p:tgtEl>
                                      </p:cBhvr>
                                    </p:animEffect>
                                    <p:set>
                                      <p:cBhvr>
                                        <p:cTn id="121" dur="1" fill="hold">
                                          <p:stCondLst>
                                            <p:cond delay="499"/>
                                          </p:stCondLst>
                                        </p:cTn>
                                        <p:tgtEl>
                                          <p:spTgt spid="262150"/>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262157"/>
                                        </p:tgtEl>
                                        <p:attrNameLst>
                                          <p:attrName>style.visibility</p:attrName>
                                        </p:attrNameLst>
                                      </p:cBhvr>
                                      <p:to>
                                        <p:strVal val="hidden"/>
                                      </p:to>
                                    </p:set>
                                  </p:childTnLst>
                                </p:cTn>
                              </p:par>
                              <p:par>
                                <p:cTn id="124" presetID="1" presetClass="entr" presetSubtype="0" fill="hold" nodeType="withEffect">
                                  <p:stCondLst>
                                    <p:cond delay="0"/>
                                  </p:stCondLst>
                                  <p:childTnLst>
                                    <p:set>
                                      <p:cBhvr>
                                        <p:cTn id="125" dur="1" fill="hold">
                                          <p:stCondLst>
                                            <p:cond delay="0"/>
                                          </p:stCondLst>
                                        </p:cTn>
                                        <p:tgtEl>
                                          <p:spTgt spid="262156"/>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55" presetClass="exit" presetSubtype="0" fill="hold" nodeType="clickEffect">
                                  <p:stCondLst>
                                    <p:cond delay="0"/>
                                  </p:stCondLst>
                                  <p:childTnLst>
                                    <p:anim calcmode="lin" valueType="num">
                                      <p:cBhvr>
                                        <p:cTn id="129" dur="1000"/>
                                        <p:tgtEl>
                                          <p:spTgt spid="262148"/>
                                        </p:tgtEl>
                                        <p:attrNameLst>
                                          <p:attrName>ppt_w</p:attrName>
                                        </p:attrNameLst>
                                      </p:cBhvr>
                                      <p:tavLst>
                                        <p:tav tm="0">
                                          <p:val>
                                            <p:strVal val="ppt_w"/>
                                          </p:val>
                                        </p:tav>
                                        <p:tav tm="100000">
                                          <p:val>
                                            <p:strVal val="ppt_w*0.70"/>
                                          </p:val>
                                        </p:tav>
                                      </p:tavLst>
                                    </p:anim>
                                    <p:anim calcmode="lin" valueType="num">
                                      <p:cBhvr>
                                        <p:cTn id="130" dur="1000"/>
                                        <p:tgtEl>
                                          <p:spTgt spid="262148"/>
                                        </p:tgtEl>
                                        <p:attrNameLst>
                                          <p:attrName>ppt_h</p:attrName>
                                        </p:attrNameLst>
                                      </p:cBhvr>
                                      <p:tavLst>
                                        <p:tav tm="0">
                                          <p:val>
                                            <p:strVal val="ppt_h"/>
                                          </p:val>
                                        </p:tav>
                                        <p:tav tm="100000">
                                          <p:val>
                                            <p:strVal val="ppt_h"/>
                                          </p:val>
                                        </p:tav>
                                      </p:tavLst>
                                    </p:anim>
                                    <p:animEffect transition="out" filter="fade">
                                      <p:cBhvr>
                                        <p:cTn id="131" dur="1000"/>
                                        <p:tgtEl>
                                          <p:spTgt spid="262148"/>
                                        </p:tgtEl>
                                      </p:cBhvr>
                                    </p:animEffect>
                                    <p:set>
                                      <p:cBhvr>
                                        <p:cTn id="132" dur="1" fill="hold">
                                          <p:stCondLst>
                                            <p:cond delay="999"/>
                                          </p:stCondLst>
                                        </p:cTn>
                                        <p:tgtEl>
                                          <p:spTgt spid="262148"/>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262156"/>
                                        </p:tgtEl>
                                        <p:attrNameLst>
                                          <p:attrName>style.visibility</p:attrName>
                                        </p:attrNameLst>
                                      </p:cBhvr>
                                      <p:to>
                                        <p:strVal val="hidden"/>
                                      </p:to>
                                    </p:set>
                                  </p:childTnLst>
                                </p:cTn>
                              </p:par>
                              <p:par>
                                <p:cTn id="135" presetID="1" presetClass="entr" presetSubtype="0" fill="hold" nodeType="withEffect">
                                  <p:stCondLst>
                                    <p:cond delay="0"/>
                                  </p:stCondLst>
                                  <p:childTnLst>
                                    <p:set>
                                      <p:cBhvr>
                                        <p:cTn id="136" dur="1" fill="hold">
                                          <p:stCondLst>
                                            <p:cond delay="0"/>
                                          </p:stCondLst>
                                        </p:cTn>
                                        <p:tgtEl>
                                          <p:spTgt spid="262157"/>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55" presetClass="exit" presetSubtype="0" fill="hold" nodeType="clickEffect">
                                  <p:stCondLst>
                                    <p:cond delay="0"/>
                                  </p:stCondLst>
                                  <p:childTnLst>
                                    <p:anim calcmode="lin" valueType="num">
                                      <p:cBhvr>
                                        <p:cTn id="140" dur="1000"/>
                                        <p:tgtEl>
                                          <p:spTgt spid="262149"/>
                                        </p:tgtEl>
                                        <p:attrNameLst>
                                          <p:attrName>ppt_w</p:attrName>
                                        </p:attrNameLst>
                                      </p:cBhvr>
                                      <p:tavLst>
                                        <p:tav tm="0">
                                          <p:val>
                                            <p:strVal val="ppt_w"/>
                                          </p:val>
                                        </p:tav>
                                        <p:tav tm="100000">
                                          <p:val>
                                            <p:strVal val="ppt_w*0.70"/>
                                          </p:val>
                                        </p:tav>
                                      </p:tavLst>
                                    </p:anim>
                                    <p:anim calcmode="lin" valueType="num">
                                      <p:cBhvr>
                                        <p:cTn id="141" dur="1000"/>
                                        <p:tgtEl>
                                          <p:spTgt spid="262149"/>
                                        </p:tgtEl>
                                        <p:attrNameLst>
                                          <p:attrName>ppt_h</p:attrName>
                                        </p:attrNameLst>
                                      </p:cBhvr>
                                      <p:tavLst>
                                        <p:tav tm="0">
                                          <p:val>
                                            <p:strVal val="ppt_h"/>
                                          </p:val>
                                        </p:tav>
                                        <p:tav tm="100000">
                                          <p:val>
                                            <p:strVal val="ppt_h"/>
                                          </p:val>
                                        </p:tav>
                                      </p:tavLst>
                                    </p:anim>
                                    <p:animEffect transition="out" filter="fade">
                                      <p:cBhvr>
                                        <p:cTn id="142" dur="1000"/>
                                        <p:tgtEl>
                                          <p:spTgt spid="262149"/>
                                        </p:tgtEl>
                                      </p:cBhvr>
                                    </p:animEffect>
                                    <p:set>
                                      <p:cBhvr>
                                        <p:cTn id="143" dur="1" fill="hold">
                                          <p:stCondLst>
                                            <p:cond delay="999"/>
                                          </p:stCondLst>
                                        </p:cTn>
                                        <p:tgtEl>
                                          <p:spTgt spid="2621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p:bldP spid="262152" grpId="0" animBg="1"/>
      <p:bldP spid="262152" grpId="1" animBg="1"/>
      <p:bldP spid="262152" grpId="2" animBg="1"/>
      <p:bldP spid="2621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762000"/>
            <a:ext cx="7937500" cy="736600"/>
          </a:xfrm>
        </p:spPr>
        <p:txBody>
          <a:bodyPr/>
          <a:lstStyle/>
          <a:p>
            <a:r>
              <a:rPr lang="en-US" dirty="0" smtClean="0"/>
              <a:t>ICD-10 Codes: LBP</a:t>
            </a:r>
            <a:endParaRPr lang="en-US" dirty="0"/>
          </a:p>
        </p:txBody>
      </p:sp>
      <p:sp>
        <p:nvSpPr>
          <p:cNvPr id="5" name="Slide Number Placeholder 4"/>
          <p:cNvSpPr>
            <a:spLocks noGrp="1"/>
          </p:cNvSpPr>
          <p:nvPr>
            <p:ph type="sldNum" sz="quarter" idx="10"/>
          </p:nvPr>
        </p:nvSpPr>
        <p:spPr/>
        <p:txBody>
          <a:bodyPr/>
          <a:lstStyle/>
          <a:p>
            <a:pPr>
              <a:defRPr/>
            </a:pPr>
            <a:fld id="{8855EB6A-D6A1-49B5-87B6-7A21928C3875}" type="slidenum">
              <a:rPr lang="en-US" altLang="en-US" smtClean="0"/>
              <a:pPr>
                <a:defRPr/>
              </a:pPr>
              <a:t>17</a:t>
            </a:fld>
            <a:endParaRPr lang="en-US" altLang="en-US"/>
          </a:p>
        </p:txBody>
      </p:sp>
      <p:graphicFrame>
        <p:nvGraphicFramePr>
          <p:cNvPr id="4" name="Table 3"/>
          <p:cNvGraphicFramePr>
            <a:graphicFrameLocks noGrp="1"/>
          </p:cNvGraphicFramePr>
          <p:nvPr>
            <p:extLst>
              <p:ext uri="{D42A27DB-BD31-4B8C-83A1-F6EECF244321}">
                <p14:modId xmlns:p14="http://schemas.microsoft.com/office/powerpoint/2010/main" val="477623303"/>
              </p:ext>
            </p:extLst>
          </p:nvPr>
        </p:nvGraphicFramePr>
        <p:xfrm>
          <a:off x="1524000" y="1676400"/>
          <a:ext cx="6096000" cy="3845560"/>
        </p:xfrm>
        <a:graphic>
          <a:graphicData uri="http://schemas.openxmlformats.org/drawingml/2006/table">
            <a:tbl>
              <a:tblPr firstRow="1" bandRow="1">
                <a:tableStyleId>{5C22544A-7EE6-4342-B048-85BDC9FD1C3A}</a:tableStyleId>
              </a:tblPr>
              <a:tblGrid>
                <a:gridCol w="4876800"/>
                <a:gridCol w="1219200"/>
              </a:tblGrid>
              <a:tr h="370840">
                <a:tc>
                  <a:txBody>
                    <a:bodyPr/>
                    <a:lstStyle/>
                    <a:p>
                      <a:r>
                        <a:rPr lang="en-US" dirty="0" smtClean="0">
                          <a:solidFill>
                            <a:schemeClr val="tx1"/>
                          </a:solidFill>
                        </a:rPr>
                        <a:t>ICD-10</a:t>
                      </a:r>
                      <a:endParaRPr lang="en-US" dirty="0">
                        <a:solidFill>
                          <a:schemeClr val="tx1"/>
                        </a:solidFill>
                      </a:endParaRPr>
                    </a:p>
                  </a:txBody>
                  <a:tcPr/>
                </a:tc>
                <a:tc>
                  <a:txBody>
                    <a:bodyPr/>
                    <a:lstStyle/>
                    <a:p>
                      <a:r>
                        <a:rPr lang="en-US" dirty="0" smtClean="0">
                          <a:solidFill>
                            <a:srgbClr val="000000"/>
                          </a:solidFill>
                        </a:rPr>
                        <a:t>Code</a:t>
                      </a:r>
                      <a:endParaRPr lang="en-US" dirty="0">
                        <a:solidFill>
                          <a:srgbClr val="000000"/>
                        </a:solidFill>
                      </a:endParaRPr>
                    </a:p>
                  </a:txBody>
                  <a:tcPr/>
                </a:tc>
              </a:tr>
              <a:tr h="370840">
                <a:tc>
                  <a:txBody>
                    <a:bodyPr/>
                    <a:lstStyle/>
                    <a:p>
                      <a:r>
                        <a:rPr lang="en-US" dirty="0" smtClean="0"/>
                        <a:t>Acute and </a:t>
                      </a:r>
                      <a:r>
                        <a:rPr lang="en-US" dirty="0" err="1" smtClean="0"/>
                        <a:t>Subacute</a:t>
                      </a:r>
                      <a:r>
                        <a:rPr lang="en-US" baseline="0" dirty="0" smtClean="0"/>
                        <a:t> Low Back  Pain with Mobility Deficits</a:t>
                      </a:r>
                      <a:endParaRPr lang="en-US" dirty="0"/>
                    </a:p>
                  </a:txBody>
                  <a:tcPr/>
                </a:tc>
                <a:tc>
                  <a:txBody>
                    <a:bodyPr/>
                    <a:lstStyle/>
                    <a:p>
                      <a:r>
                        <a:rPr lang="en-US" dirty="0" smtClean="0"/>
                        <a:t>M99.0</a:t>
                      </a:r>
                      <a:endParaRPr lang="en-US" dirty="0"/>
                    </a:p>
                  </a:txBody>
                  <a:tcPr/>
                </a:tc>
              </a:tr>
              <a:tr h="370840">
                <a:tc>
                  <a:txBody>
                    <a:bodyPr/>
                    <a:lstStyle/>
                    <a:p>
                      <a:r>
                        <a:rPr lang="en-US" dirty="0" smtClean="0"/>
                        <a:t>Acute, </a:t>
                      </a:r>
                      <a:r>
                        <a:rPr lang="en-US" dirty="0" err="1" smtClean="0"/>
                        <a:t>Subacute</a:t>
                      </a:r>
                      <a:r>
                        <a:rPr lang="en-US" dirty="0" smtClean="0"/>
                        <a:t>, &amp; Chronic Low Back Pain</a:t>
                      </a:r>
                      <a:r>
                        <a:rPr lang="en-US" baseline="0" dirty="0" smtClean="0"/>
                        <a:t> with Movement Coordination Impairments</a:t>
                      </a:r>
                      <a:endParaRPr lang="en-US" dirty="0"/>
                    </a:p>
                  </a:txBody>
                  <a:tcPr/>
                </a:tc>
                <a:tc>
                  <a:txBody>
                    <a:bodyPr/>
                    <a:lstStyle/>
                    <a:p>
                      <a:r>
                        <a:rPr lang="en-US" dirty="0" smtClean="0"/>
                        <a:t>M53.2</a:t>
                      </a:r>
                      <a:endParaRPr lang="en-US" dirty="0"/>
                    </a:p>
                  </a:txBody>
                  <a:tcPr/>
                </a:tc>
              </a:tr>
              <a:tr h="370840">
                <a:tc>
                  <a:txBody>
                    <a:bodyPr/>
                    <a:lstStyle/>
                    <a:p>
                      <a:r>
                        <a:rPr lang="en-US" dirty="0" smtClean="0"/>
                        <a:t>Acute Low Back Pain with Referred</a:t>
                      </a:r>
                      <a:r>
                        <a:rPr lang="en-US" baseline="0" dirty="0" smtClean="0"/>
                        <a:t> Lower Extremity Pain</a:t>
                      </a:r>
                      <a:endParaRPr lang="en-US" dirty="0"/>
                    </a:p>
                  </a:txBody>
                  <a:tcPr/>
                </a:tc>
                <a:tc>
                  <a:txBody>
                    <a:bodyPr/>
                    <a:lstStyle/>
                    <a:p>
                      <a:r>
                        <a:rPr lang="en-US" dirty="0" smtClean="0"/>
                        <a:t>M40.3</a:t>
                      </a:r>
                      <a:endParaRPr lang="en-US" dirty="0"/>
                    </a:p>
                  </a:txBody>
                  <a:tcPr/>
                </a:tc>
              </a:tr>
              <a:tr h="370840">
                <a:tc>
                  <a:txBody>
                    <a:bodyPr/>
                    <a:lstStyle/>
                    <a:p>
                      <a:r>
                        <a:rPr lang="en-US" dirty="0" smtClean="0"/>
                        <a:t>Acute,</a:t>
                      </a:r>
                      <a:r>
                        <a:rPr lang="en-US" baseline="0" dirty="0" smtClean="0"/>
                        <a:t> </a:t>
                      </a:r>
                      <a:r>
                        <a:rPr lang="en-US" baseline="0" dirty="0" err="1" smtClean="0"/>
                        <a:t>Subacute</a:t>
                      </a:r>
                      <a:r>
                        <a:rPr lang="en-US" baseline="0" dirty="0" smtClean="0"/>
                        <a:t>, and  Chronic Low Back Pain with Radiating Pain</a:t>
                      </a:r>
                      <a:endParaRPr lang="en-US" dirty="0"/>
                    </a:p>
                  </a:txBody>
                  <a:tcPr/>
                </a:tc>
                <a:tc>
                  <a:txBody>
                    <a:bodyPr/>
                    <a:lstStyle/>
                    <a:p>
                      <a:r>
                        <a:rPr lang="en-US" dirty="0" smtClean="0"/>
                        <a:t>M54.1</a:t>
                      </a:r>
                      <a:endParaRPr lang="en-US" dirty="0"/>
                    </a:p>
                  </a:txBody>
                  <a:tcPr/>
                </a:tc>
              </a:tr>
              <a:tr h="370840">
                <a:tc>
                  <a:txBody>
                    <a:bodyPr/>
                    <a:lstStyle/>
                    <a:p>
                      <a:r>
                        <a:rPr lang="en-US" dirty="0" smtClean="0"/>
                        <a:t>Acute, </a:t>
                      </a:r>
                      <a:r>
                        <a:rPr lang="en-US" dirty="0" err="1" smtClean="0"/>
                        <a:t>Subacute</a:t>
                      </a:r>
                      <a:r>
                        <a:rPr lang="en-US" dirty="0" smtClean="0"/>
                        <a:t> Low</a:t>
                      </a:r>
                      <a:r>
                        <a:rPr lang="en-US" baseline="0" dirty="0" smtClean="0"/>
                        <a:t> Back Pain with Related Cognitive or Affective Tendencies</a:t>
                      </a:r>
                      <a:endParaRPr lang="en-US" dirty="0"/>
                    </a:p>
                  </a:txBody>
                  <a:tcPr/>
                </a:tc>
                <a:tc>
                  <a:txBody>
                    <a:bodyPr/>
                    <a:lstStyle/>
                    <a:p>
                      <a:r>
                        <a:rPr lang="en-US" dirty="0" smtClean="0"/>
                        <a:t>M54.5</a:t>
                      </a:r>
                      <a:endParaRPr lang="en-US" dirty="0"/>
                    </a:p>
                  </a:txBody>
                  <a:tcPr/>
                </a:tc>
              </a:tr>
              <a:tr h="370840">
                <a:tc>
                  <a:txBody>
                    <a:bodyPr/>
                    <a:lstStyle/>
                    <a:p>
                      <a:r>
                        <a:rPr lang="en-US" dirty="0" smtClean="0"/>
                        <a:t>Chronic</a:t>
                      </a:r>
                      <a:r>
                        <a:rPr lang="en-US" baseline="0" dirty="0" smtClean="0"/>
                        <a:t> Low Back Pain with Related Generalized Pain</a:t>
                      </a:r>
                      <a:endParaRPr lang="en-US" dirty="0"/>
                    </a:p>
                  </a:txBody>
                  <a:tcPr/>
                </a:tc>
                <a:tc>
                  <a:txBody>
                    <a:bodyPr/>
                    <a:lstStyle/>
                    <a:p>
                      <a:r>
                        <a:rPr lang="en-US" dirty="0" smtClean="0"/>
                        <a:t>M54.5</a:t>
                      </a:r>
                      <a:endParaRPr lang="en-US" dirty="0"/>
                    </a:p>
                  </a:txBody>
                  <a:tcPr/>
                </a:tc>
              </a:tr>
            </a:tbl>
          </a:graphicData>
        </a:graphic>
      </p:graphicFrame>
    </p:spTree>
    <p:extLst>
      <p:ext uri="{BB962C8B-B14F-4D97-AF65-F5344CB8AC3E}">
        <p14:creationId xmlns:p14="http://schemas.microsoft.com/office/powerpoint/2010/main" val="41752853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37500" cy="736600"/>
          </a:xfrm>
        </p:spPr>
        <p:txBody>
          <a:bodyPr/>
          <a:lstStyle/>
          <a:p>
            <a:r>
              <a:rPr lang="en-US" dirty="0" smtClean="0"/>
              <a:t>ICF Classification and Treatment</a:t>
            </a:r>
            <a:endParaRPr lang="en-US" dirty="0"/>
          </a:p>
        </p:txBody>
      </p:sp>
      <p:sp>
        <p:nvSpPr>
          <p:cNvPr id="3" name="Slide Number Placeholder 2"/>
          <p:cNvSpPr>
            <a:spLocks noGrp="1"/>
          </p:cNvSpPr>
          <p:nvPr>
            <p:ph type="sldNum" sz="quarter" idx="10"/>
          </p:nvPr>
        </p:nvSpPr>
        <p:spPr/>
        <p:txBody>
          <a:bodyPr/>
          <a:lstStyle/>
          <a:p>
            <a:pPr>
              <a:defRPr/>
            </a:pPr>
            <a:fld id="{2F3A16A4-56A3-4406-A9FB-8E92EC25CAC8}" type="slidenum">
              <a:rPr lang="en-US" altLang="en-US" smtClean="0"/>
              <a:pPr>
                <a:defRPr/>
              </a:pPr>
              <a:t>18</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731738888"/>
              </p:ext>
            </p:extLst>
          </p:nvPr>
        </p:nvGraphicFramePr>
        <p:xfrm>
          <a:off x="609600" y="1600200"/>
          <a:ext cx="7696200" cy="4876214"/>
        </p:xfrm>
        <a:graphic>
          <a:graphicData uri="http://schemas.openxmlformats.org/drawingml/2006/table">
            <a:tbl>
              <a:tblPr firstRow="1" bandRow="1">
                <a:tableStyleId>{5C22544A-7EE6-4342-B048-85BDC9FD1C3A}</a:tableStyleId>
              </a:tblPr>
              <a:tblGrid>
                <a:gridCol w="1924050"/>
                <a:gridCol w="1924050"/>
                <a:gridCol w="1924050"/>
                <a:gridCol w="1924050"/>
              </a:tblGrid>
              <a:tr h="1035734">
                <a:tc>
                  <a:txBody>
                    <a:bodyPr/>
                    <a:lstStyle/>
                    <a:p>
                      <a:r>
                        <a:rPr lang="en-US" dirty="0" smtClean="0">
                          <a:solidFill>
                            <a:srgbClr val="000000"/>
                          </a:solidFill>
                        </a:rPr>
                        <a:t>ICF-Based</a:t>
                      </a:r>
                      <a:r>
                        <a:rPr lang="en-US" baseline="0" dirty="0" smtClean="0">
                          <a:solidFill>
                            <a:srgbClr val="000000"/>
                          </a:solidFill>
                        </a:rPr>
                        <a:t> Category</a:t>
                      </a:r>
                      <a:endParaRPr lang="en-US" dirty="0">
                        <a:solidFill>
                          <a:srgbClr val="000000"/>
                        </a:solidFill>
                      </a:endParaRPr>
                    </a:p>
                  </a:txBody>
                  <a:tcPr/>
                </a:tc>
                <a:tc>
                  <a:txBody>
                    <a:bodyPr/>
                    <a:lstStyle/>
                    <a:p>
                      <a:r>
                        <a:rPr lang="en-US" dirty="0" smtClean="0">
                          <a:solidFill>
                            <a:srgbClr val="000000"/>
                          </a:solidFill>
                        </a:rPr>
                        <a:t>Symptoms</a:t>
                      </a:r>
                      <a:endParaRPr lang="en-US" dirty="0">
                        <a:solidFill>
                          <a:srgbClr val="000000"/>
                        </a:solidFill>
                      </a:endParaRPr>
                    </a:p>
                  </a:txBody>
                  <a:tcPr/>
                </a:tc>
                <a:tc>
                  <a:txBody>
                    <a:bodyPr/>
                    <a:lstStyle/>
                    <a:p>
                      <a:r>
                        <a:rPr lang="en-US" dirty="0" smtClean="0">
                          <a:solidFill>
                            <a:srgbClr val="000000"/>
                          </a:solidFill>
                        </a:rPr>
                        <a:t>Impairments of Body Function</a:t>
                      </a:r>
                      <a:endParaRPr lang="en-US" dirty="0">
                        <a:solidFill>
                          <a:srgbClr val="000000"/>
                        </a:solidFill>
                      </a:endParaRPr>
                    </a:p>
                  </a:txBody>
                  <a:tcPr/>
                </a:tc>
                <a:tc>
                  <a:txBody>
                    <a:bodyPr/>
                    <a:lstStyle/>
                    <a:p>
                      <a:r>
                        <a:rPr lang="en-US" dirty="0" smtClean="0">
                          <a:solidFill>
                            <a:srgbClr val="000000"/>
                          </a:solidFill>
                        </a:rPr>
                        <a:t>Primary Intervention</a:t>
                      </a:r>
                      <a:endParaRPr lang="en-US" dirty="0">
                        <a:solidFill>
                          <a:srgbClr val="000000"/>
                        </a:solidFill>
                      </a:endParaRPr>
                    </a:p>
                  </a:txBody>
                  <a:tcPr/>
                </a:tc>
              </a:tr>
              <a:tr h="663233">
                <a:tc>
                  <a:txBody>
                    <a:bodyPr/>
                    <a:lstStyle/>
                    <a:p>
                      <a:r>
                        <a:rPr lang="en-US" dirty="0" smtClean="0"/>
                        <a:t>Acute Low</a:t>
                      </a:r>
                      <a:r>
                        <a:rPr lang="en-US" baseline="0" dirty="0" smtClean="0"/>
                        <a:t> Back pain with Referred Lower Limb Pain</a:t>
                      </a:r>
                      <a:endParaRPr lang="en-US" dirty="0"/>
                    </a:p>
                  </a:txBody>
                  <a:tcPr/>
                </a:tc>
                <a:tc>
                  <a:txBody>
                    <a:bodyPr/>
                    <a:lstStyle/>
                    <a:p>
                      <a:pPr marL="285750" indent="-285750">
                        <a:buFont typeface="Arial"/>
                        <a:buChar char="•"/>
                      </a:pPr>
                      <a:r>
                        <a:rPr lang="en-US" dirty="0" smtClean="0"/>
                        <a:t>LBP</a:t>
                      </a:r>
                      <a:r>
                        <a:rPr lang="en-US" baseline="0" dirty="0" smtClean="0"/>
                        <a:t> associated with referred buttock, thigh, or leg</a:t>
                      </a:r>
                    </a:p>
                    <a:p>
                      <a:pPr marL="285750" indent="-285750">
                        <a:buFont typeface="Arial"/>
                        <a:buChar char="•"/>
                      </a:pPr>
                      <a:r>
                        <a:rPr lang="en-US" baseline="0" dirty="0" smtClean="0"/>
                        <a:t>Symptoms worse with flexion and sitting</a:t>
                      </a:r>
                      <a:endParaRPr lang="en-US" dirty="0"/>
                    </a:p>
                  </a:txBody>
                  <a:tcPr/>
                </a:tc>
                <a:tc>
                  <a:txBody>
                    <a:bodyPr/>
                    <a:lstStyle/>
                    <a:p>
                      <a:pPr marL="285750" indent="-285750">
                        <a:buFont typeface="Arial"/>
                        <a:buChar char="•"/>
                      </a:pPr>
                      <a:r>
                        <a:rPr lang="en-US" dirty="0" smtClean="0"/>
                        <a:t>Low back and lower extremity pain that</a:t>
                      </a:r>
                      <a:r>
                        <a:rPr lang="en-US" baseline="0" dirty="0" smtClean="0"/>
                        <a:t> can be centralized and diminished with specific exercises</a:t>
                      </a:r>
                    </a:p>
                    <a:p>
                      <a:pPr marL="285750" indent="-285750">
                        <a:buFont typeface="Arial"/>
                        <a:buChar char="•"/>
                      </a:pPr>
                      <a:r>
                        <a:rPr lang="en-US" baseline="0" dirty="0" smtClean="0"/>
                        <a:t>Limited lumbar extension</a:t>
                      </a:r>
                      <a:endParaRPr lang="en-US" dirty="0"/>
                    </a:p>
                  </a:txBody>
                  <a:tcPr/>
                </a:tc>
                <a:tc>
                  <a:txBody>
                    <a:bodyPr/>
                    <a:lstStyle/>
                    <a:p>
                      <a:pPr marL="285750" indent="-285750">
                        <a:buFont typeface="Arial"/>
                        <a:buChar char="•"/>
                      </a:pPr>
                      <a:r>
                        <a:rPr lang="en-US" dirty="0" smtClean="0"/>
                        <a:t>Therapeutic exercises, traction</a:t>
                      </a:r>
                    </a:p>
                    <a:p>
                      <a:pPr marL="285750" indent="-285750">
                        <a:buFont typeface="Arial"/>
                        <a:buChar char="•"/>
                      </a:pPr>
                      <a:r>
                        <a:rPr lang="en-US" dirty="0" smtClean="0"/>
                        <a:t>Repeated</a:t>
                      </a:r>
                      <a:r>
                        <a:rPr lang="en-US" baseline="0" dirty="0" smtClean="0"/>
                        <a:t> centralization</a:t>
                      </a:r>
                      <a:endParaRPr lang="en-US" dirty="0" smtClean="0"/>
                    </a:p>
                    <a:p>
                      <a:pPr marL="285750" indent="-285750">
                        <a:buFont typeface="Arial"/>
                        <a:buChar char="•"/>
                      </a:pPr>
                      <a:r>
                        <a:rPr lang="en-US" dirty="0" smtClean="0"/>
                        <a:t>Patient</a:t>
                      </a:r>
                      <a:r>
                        <a:rPr lang="en-US" baseline="0" dirty="0" smtClean="0"/>
                        <a:t> education to promote centralization</a:t>
                      </a:r>
                      <a:endParaRPr lang="en-US" dirty="0"/>
                    </a:p>
                  </a:txBody>
                  <a:tcPr/>
                </a:tc>
              </a:tr>
              <a:tr h="663233">
                <a:tc>
                  <a:txBody>
                    <a:bodyPr/>
                    <a:lstStyle/>
                    <a:p>
                      <a:r>
                        <a:rPr lang="en-US" dirty="0" smtClean="0"/>
                        <a:t>Acute Low Back Pain</a:t>
                      </a:r>
                      <a:r>
                        <a:rPr lang="en-US" baseline="0" dirty="0" smtClean="0"/>
                        <a:t> with Radiating Pain</a:t>
                      </a:r>
                      <a:endParaRPr lang="en-US" dirty="0"/>
                    </a:p>
                  </a:txBody>
                  <a:tcPr/>
                </a:tc>
                <a:tc>
                  <a:txBody>
                    <a:bodyPr/>
                    <a:lstStyle/>
                    <a:p>
                      <a:pPr marL="285750" indent="-285750">
                        <a:buFont typeface="Arial"/>
                        <a:buChar char="•"/>
                      </a:pPr>
                      <a:r>
                        <a:rPr lang="en-US" dirty="0" smtClean="0"/>
                        <a:t>LBP with radicular pain</a:t>
                      </a:r>
                    </a:p>
                    <a:p>
                      <a:pPr marL="285750" indent="-285750">
                        <a:buFont typeface="Arial"/>
                        <a:buChar char="•"/>
                      </a:pPr>
                      <a:r>
                        <a:rPr lang="en-US" dirty="0" smtClean="0"/>
                        <a:t>LE </a:t>
                      </a:r>
                      <a:r>
                        <a:rPr lang="en-US" dirty="0" err="1" smtClean="0"/>
                        <a:t>paresthesias</a:t>
                      </a:r>
                      <a:r>
                        <a:rPr lang="en-US" dirty="0" smtClean="0"/>
                        <a:t>, weakness</a:t>
                      </a:r>
                      <a:endParaRPr lang="en-US" dirty="0"/>
                    </a:p>
                  </a:txBody>
                  <a:tcPr/>
                </a:tc>
                <a:tc>
                  <a:txBody>
                    <a:bodyPr/>
                    <a:lstStyle/>
                    <a:p>
                      <a:pPr marL="285750" indent="-285750">
                        <a:buFont typeface="Arial"/>
                        <a:buChar char="•"/>
                      </a:pPr>
                      <a:r>
                        <a:rPr lang="en-US" dirty="0" smtClean="0"/>
                        <a:t>Reproduced leg pain with </a:t>
                      </a:r>
                      <a:r>
                        <a:rPr lang="en-US" dirty="0" err="1" smtClean="0"/>
                        <a:t>dural</a:t>
                      </a:r>
                      <a:r>
                        <a:rPr lang="en-US" dirty="0" smtClean="0"/>
                        <a:t> tension, straight</a:t>
                      </a:r>
                      <a:r>
                        <a:rPr lang="en-US" baseline="0" dirty="0" smtClean="0"/>
                        <a:t> leg, slum</a:t>
                      </a:r>
                      <a:endParaRPr lang="en-US" dirty="0"/>
                    </a:p>
                  </a:txBody>
                  <a:tcPr/>
                </a:tc>
                <a:tc>
                  <a:txBody>
                    <a:bodyPr/>
                    <a:lstStyle/>
                    <a:p>
                      <a:pPr marL="285750" indent="-285750">
                        <a:buFont typeface="Arial"/>
                        <a:buChar char="•"/>
                      </a:pPr>
                      <a:r>
                        <a:rPr lang="en-US" dirty="0" smtClean="0"/>
                        <a:t>Nerve glides</a:t>
                      </a:r>
                    </a:p>
                    <a:p>
                      <a:pPr marL="285750" indent="-285750">
                        <a:buFont typeface="Arial"/>
                        <a:buChar char="•"/>
                      </a:pPr>
                      <a:r>
                        <a:rPr lang="en-US" dirty="0" smtClean="0"/>
                        <a:t>Traction</a:t>
                      </a:r>
                    </a:p>
                    <a:p>
                      <a:pPr marL="285750" indent="-285750">
                        <a:buFont typeface="Arial"/>
                        <a:buChar char="•"/>
                      </a:pPr>
                      <a:r>
                        <a:rPr lang="en-US" dirty="0" smtClean="0"/>
                        <a:t>Patient Education to reduce compression</a:t>
                      </a:r>
                      <a:endParaRPr lang="en-US" dirty="0"/>
                    </a:p>
                  </a:txBody>
                  <a:tcPr/>
                </a:tc>
              </a:tr>
            </a:tbl>
          </a:graphicData>
        </a:graphic>
      </p:graphicFrame>
    </p:spTree>
    <p:extLst>
      <p:ext uri="{BB962C8B-B14F-4D97-AF65-F5344CB8AC3E}">
        <p14:creationId xmlns:p14="http://schemas.microsoft.com/office/powerpoint/2010/main" val="541670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48" y="76200"/>
            <a:ext cx="8229023" cy="1143000"/>
          </a:xfrm>
        </p:spPr>
        <p:txBody>
          <a:bodyPr/>
          <a:lstStyle/>
          <a:p>
            <a:r>
              <a:rPr lang="en-US" sz="2800" dirty="0" smtClean="0"/>
              <a:t>Acute Low Back Pain: Focus on “Subgroups”</a:t>
            </a:r>
            <a:endParaRPr lang="en-US" sz="2800" dirty="0"/>
          </a:p>
        </p:txBody>
      </p:sp>
      <p:sp>
        <p:nvSpPr>
          <p:cNvPr id="5" name="Text Placeholder 4"/>
          <p:cNvSpPr>
            <a:spLocks noGrp="1"/>
          </p:cNvSpPr>
          <p:nvPr>
            <p:ph type="body" idx="1"/>
          </p:nvPr>
        </p:nvSpPr>
        <p:spPr>
          <a:xfrm>
            <a:off x="762000" y="1295400"/>
            <a:ext cx="4039465" cy="640136"/>
          </a:xfrm>
        </p:spPr>
        <p:txBody>
          <a:bodyPr/>
          <a:lstStyle/>
          <a:p>
            <a:r>
              <a:rPr lang="en-US" dirty="0" smtClean="0"/>
              <a:t>Treatment- Based Classification</a:t>
            </a:r>
            <a:r>
              <a:rPr lang="en-US" baseline="-25000" dirty="0" smtClean="0"/>
              <a:t>1</a:t>
            </a:r>
            <a:endParaRPr lang="en-US" dirty="0"/>
          </a:p>
        </p:txBody>
      </p:sp>
      <p:sp>
        <p:nvSpPr>
          <p:cNvPr id="6" name="Content Placeholder 5"/>
          <p:cNvSpPr>
            <a:spLocks noGrp="1"/>
          </p:cNvSpPr>
          <p:nvPr>
            <p:ph sz="half" idx="2"/>
          </p:nvPr>
        </p:nvSpPr>
        <p:spPr>
          <a:xfrm>
            <a:off x="838200" y="2057400"/>
            <a:ext cx="4039465" cy="3951474"/>
          </a:xfrm>
        </p:spPr>
        <p:txBody>
          <a:bodyPr/>
          <a:lstStyle/>
          <a:p>
            <a:pPr marL="0" indent="0">
              <a:buNone/>
            </a:pPr>
            <a:r>
              <a:rPr lang="en-US" dirty="0" smtClean="0"/>
              <a:t>1. Mobilization</a:t>
            </a:r>
          </a:p>
          <a:p>
            <a:pPr lvl="1"/>
            <a:r>
              <a:rPr lang="en-US" dirty="0" smtClean="0"/>
              <a:t>Sacroiliac pattern</a:t>
            </a:r>
          </a:p>
          <a:p>
            <a:pPr lvl="1"/>
            <a:r>
              <a:rPr lang="en-US" dirty="0" smtClean="0"/>
              <a:t>Lumbar pattern</a:t>
            </a:r>
          </a:p>
          <a:p>
            <a:pPr marL="0" indent="0">
              <a:buNone/>
            </a:pPr>
            <a:r>
              <a:rPr lang="en-US" dirty="0" smtClean="0"/>
              <a:t>2. Specific exercises</a:t>
            </a:r>
          </a:p>
          <a:p>
            <a:pPr lvl="1"/>
            <a:r>
              <a:rPr lang="en-US" dirty="0" smtClean="0"/>
              <a:t>Flexion pattern</a:t>
            </a:r>
          </a:p>
          <a:p>
            <a:pPr lvl="1"/>
            <a:r>
              <a:rPr lang="en-US" dirty="0" smtClean="0"/>
              <a:t>Extension pattern</a:t>
            </a:r>
          </a:p>
          <a:p>
            <a:pPr marL="0" indent="0">
              <a:buNone/>
            </a:pPr>
            <a:r>
              <a:rPr lang="en-US" dirty="0" smtClean="0"/>
              <a:t>3. Immobilization</a:t>
            </a:r>
          </a:p>
          <a:p>
            <a:pPr marL="0" indent="0">
              <a:buNone/>
            </a:pPr>
            <a:r>
              <a:rPr lang="en-US" dirty="0" smtClean="0"/>
              <a:t>4. Traction</a:t>
            </a:r>
            <a:endParaRPr lang="en-US" dirty="0"/>
          </a:p>
        </p:txBody>
      </p:sp>
      <p:sp>
        <p:nvSpPr>
          <p:cNvPr id="7" name="Text Placeholder 6"/>
          <p:cNvSpPr>
            <a:spLocks noGrp="1"/>
          </p:cNvSpPr>
          <p:nvPr>
            <p:ph type="body" sz="quarter" idx="3"/>
          </p:nvPr>
        </p:nvSpPr>
        <p:spPr>
          <a:xfrm>
            <a:off x="4724400" y="1219200"/>
            <a:ext cx="5181600" cy="640136"/>
          </a:xfrm>
        </p:spPr>
        <p:txBody>
          <a:bodyPr/>
          <a:lstStyle/>
          <a:p>
            <a:r>
              <a:rPr lang="en-US" dirty="0" smtClean="0"/>
              <a:t>Likely to respond to neuromobilization</a:t>
            </a:r>
            <a:r>
              <a:rPr lang="en-US" baseline="-25000" dirty="0" smtClean="0"/>
              <a:t>2</a:t>
            </a:r>
            <a:endParaRPr lang="en-US" dirty="0"/>
          </a:p>
        </p:txBody>
      </p:sp>
      <p:sp>
        <p:nvSpPr>
          <p:cNvPr id="8" name="Content Placeholder 7"/>
          <p:cNvSpPr>
            <a:spLocks noGrp="1"/>
          </p:cNvSpPr>
          <p:nvPr>
            <p:ph sz="quarter" idx="4"/>
          </p:nvPr>
        </p:nvSpPr>
        <p:spPr/>
        <p:txBody>
          <a:bodyPr/>
          <a:lstStyle/>
          <a:p>
            <a:pPr marL="457200" indent="-457200">
              <a:buFont typeface="+mj-lt"/>
              <a:buAutoNum type="arabicPeriod"/>
            </a:pPr>
            <a:r>
              <a:rPr lang="en-US" dirty="0" smtClean="0"/>
              <a:t>Neuropathic Sensitization(NS)</a:t>
            </a:r>
          </a:p>
          <a:p>
            <a:pPr marL="457200" indent="-457200">
              <a:buFont typeface="+mj-lt"/>
              <a:buAutoNum type="arabicPeriod"/>
            </a:pPr>
            <a:r>
              <a:rPr lang="en-US" dirty="0" smtClean="0"/>
              <a:t>Denervation (D)</a:t>
            </a:r>
          </a:p>
          <a:p>
            <a:pPr marL="457200" indent="-457200">
              <a:buFont typeface="+mj-lt"/>
              <a:buAutoNum type="arabicPeriod"/>
            </a:pPr>
            <a:r>
              <a:rPr lang="en-US" dirty="0" smtClean="0"/>
              <a:t>Peripheral Nerve Sensitization (PNS)</a:t>
            </a:r>
          </a:p>
          <a:p>
            <a:pPr marL="457200" indent="-457200">
              <a:buFont typeface="+mj-lt"/>
              <a:buAutoNum type="arabicPeriod"/>
            </a:pPr>
            <a:r>
              <a:rPr lang="en-US" dirty="0" smtClean="0"/>
              <a:t>Musculoskeletal (M)</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19</a:t>
            </a:fld>
            <a:endParaRPr lang="en-US" altLang="en-US"/>
          </a:p>
        </p:txBody>
      </p:sp>
      <p:sp>
        <p:nvSpPr>
          <p:cNvPr id="9" name="TextBox 8"/>
          <p:cNvSpPr txBox="1"/>
          <p:nvPr/>
        </p:nvSpPr>
        <p:spPr>
          <a:xfrm>
            <a:off x="381000" y="5943600"/>
            <a:ext cx="7543800" cy="584776"/>
          </a:xfrm>
          <a:prstGeom prst="rect">
            <a:avLst/>
          </a:prstGeom>
          <a:noFill/>
        </p:spPr>
        <p:txBody>
          <a:bodyPr wrap="square" rtlCol="0">
            <a:spAutoFit/>
          </a:bodyPr>
          <a:lstStyle/>
          <a:p>
            <a:r>
              <a:rPr lang="en-US" sz="1600" dirty="0" smtClean="0"/>
              <a:t>1. Fritz J, et al</a:t>
            </a:r>
            <a:r>
              <a:rPr lang="en-US" sz="1600" i="1" dirty="0" smtClean="0"/>
              <a:t>. Spine </a:t>
            </a:r>
            <a:r>
              <a:rPr lang="en-US" sz="1600" dirty="0" smtClean="0"/>
              <a:t>2003;28:1363-1372.</a:t>
            </a:r>
          </a:p>
          <a:p>
            <a:r>
              <a:rPr lang="en-US" sz="1600" dirty="0" smtClean="0"/>
              <a:t>2. Schafer A et al. </a:t>
            </a:r>
            <a:r>
              <a:rPr lang="en-US" sz="1600" i="1" dirty="0" smtClean="0"/>
              <a:t>J Back </a:t>
            </a:r>
            <a:r>
              <a:rPr lang="en-US" sz="1600" i="1" dirty="0" err="1" smtClean="0"/>
              <a:t>Musculoskel</a:t>
            </a:r>
            <a:r>
              <a:rPr lang="en-US" sz="1600" i="1" dirty="0" smtClean="0"/>
              <a:t> Rehab</a:t>
            </a:r>
            <a:r>
              <a:rPr lang="en-US" sz="1600" dirty="0" smtClean="0"/>
              <a:t> 2014;27:409-418.</a:t>
            </a:r>
            <a:endParaRPr lang="en-US" sz="1600" dirty="0"/>
          </a:p>
        </p:txBody>
      </p:sp>
    </p:spTree>
    <p:extLst>
      <p:ext uri="{BB962C8B-B14F-4D97-AF65-F5344CB8AC3E}">
        <p14:creationId xmlns:p14="http://schemas.microsoft.com/office/powerpoint/2010/main" val="28021529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pPr marL="0" indent="0">
              <a:buNone/>
            </a:pPr>
            <a:r>
              <a:rPr lang="en-US" u="sng" dirty="0" smtClean="0"/>
              <a:t>Consultant</a:t>
            </a:r>
            <a:r>
              <a:rPr lang="en-US" dirty="0" smtClean="0"/>
              <a:t>: </a:t>
            </a:r>
          </a:p>
          <a:p>
            <a:pPr marL="0" indent="0">
              <a:buNone/>
            </a:pPr>
            <a:r>
              <a:rPr lang="en-US" dirty="0" smtClean="0"/>
              <a:t>Astra Zeneca, Collegium, Daiichi Sankyo, Endo, </a:t>
            </a:r>
            <a:r>
              <a:rPr lang="en-US" dirty="0" err="1" smtClean="0"/>
              <a:t>MyMatrixx</a:t>
            </a:r>
            <a:r>
              <a:rPr lang="en-US" dirty="0" smtClean="0"/>
              <a:t>, Pfizer, </a:t>
            </a:r>
            <a:r>
              <a:rPr lang="en-US" dirty="0" err="1" smtClean="0"/>
              <a:t>Scilex</a:t>
            </a:r>
            <a:endParaRPr lang="en-US" dirty="0" smtClean="0"/>
          </a:p>
          <a:p>
            <a:endParaRPr lang="en-US" dirty="0"/>
          </a:p>
          <a:p>
            <a:pPr marL="0" indent="0">
              <a:buNone/>
            </a:pPr>
            <a:endParaRPr lang="en-US" dirty="0" smtClean="0"/>
          </a:p>
          <a:p>
            <a:pPr marL="0" indent="0">
              <a:buNone/>
            </a:pPr>
            <a:r>
              <a:rPr lang="en-US" u="sng" dirty="0" smtClean="0"/>
              <a:t>Research</a:t>
            </a:r>
            <a:r>
              <a:rPr lang="en-US" dirty="0" smtClean="0"/>
              <a:t>: </a:t>
            </a:r>
          </a:p>
          <a:p>
            <a:pPr marL="0" indent="0">
              <a:buNone/>
            </a:pPr>
            <a:r>
              <a:rPr lang="en-US" dirty="0" err="1" smtClean="0"/>
              <a:t>Grunenthal</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2</a:t>
            </a:fld>
            <a:endParaRPr lang="en-US" altLang="en-US"/>
          </a:p>
        </p:txBody>
      </p:sp>
    </p:spTree>
    <p:extLst>
      <p:ext uri="{BB962C8B-B14F-4D97-AF65-F5344CB8AC3E}">
        <p14:creationId xmlns:p14="http://schemas.microsoft.com/office/powerpoint/2010/main" val="12084362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37500" cy="736600"/>
          </a:xfrm>
          <a:solidFill>
            <a:schemeClr val="bg1"/>
          </a:solidFill>
        </p:spPr>
        <p:txBody>
          <a:bodyPr/>
          <a:lstStyle/>
          <a:p>
            <a:r>
              <a:rPr lang="en-US" dirty="0" err="1" smtClean="0"/>
              <a:t>STarT</a:t>
            </a:r>
            <a:r>
              <a:rPr lang="en-US" dirty="0" smtClean="0"/>
              <a:t> Back Screening Tool</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20</a:t>
            </a:fld>
            <a:endParaRPr lang="en-US" altLang="en-US"/>
          </a:p>
        </p:txBody>
      </p:sp>
      <p:pic>
        <p:nvPicPr>
          <p:cNvPr id="5" name="Picture 4"/>
          <p:cNvPicPr>
            <a:picLocks noChangeAspect="1"/>
          </p:cNvPicPr>
          <p:nvPr/>
        </p:nvPicPr>
        <p:blipFill>
          <a:blip r:embed="rId3"/>
          <a:stretch>
            <a:fillRect/>
          </a:stretch>
        </p:blipFill>
        <p:spPr>
          <a:xfrm>
            <a:off x="990600" y="1066800"/>
            <a:ext cx="7202334" cy="4572000"/>
          </a:xfrm>
          <a:prstGeom prst="rect">
            <a:avLst/>
          </a:prstGeom>
        </p:spPr>
      </p:pic>
      <p:sp>
        <p:nvSpPr>
          <p:cNvPr id="3" name="Rectangle 2"/>
          <p:cNvSpPr/>
          <p:nvPr/>
        </p:nvSpPr>
        <p:spPr>
          <a:xfrm>
            <a:off x="228600" y="6096000"/>
            <a:ext cx="8305800" cy="653461"/>
          </a:xfrm>
          <a:prstGeom prst="rect">
            <a:avLst/>
          </a:prstGeom>
        </p:spPr>
        <p:txBody>
          <a:bodyPr wrap="square">
            <a:spAutoFit/>
          </a:bodyPr>
          <a:lstStyle/>
          <a:p>
            <a:pPr lvl="0" fontAlgn="base">
              <a:lnSpc>
                <a:spcPct val="107000"/>
              </a:lnSpc>
              <a:spcAft>
                <a:spcPts val="800"/>
              </a:spcAft>
            </a:pPr>
            <a:r>
              <a:rPr lang="en-US" sz="1400" kern="0" dirty="0" err="1"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Keele</a:t>
            </a:r>
            <a:r>
              <a:rPr lang="en-US" sz="1400" kern="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1400" kern="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STarT</a:t>
            </a:r>
            <a:r>
              <a:rPr lang="en-US" sz="1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Back Screening Tool – Matched Treatments. </a:t>
            </a:r>
            <a:endParaRPr lang="en-US" sz="1400" kern="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ct val="107000"/>
              </a:lnSpc>
              <a:spcAft>
                <a:spcPts val="800"/>
              </a:spcAft>
            </a:pPr>
            <a:r>
              <a:rPr lang="en-US" sz="1400" kern="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Available </a:t>
            </a:r>
            <a:r>
              <a:rPr lang="en-US" sz="1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http://</a:t>
            </a:r>
            <a:r>
              <a:rPr lang="en-US" sz="1400" kern="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www.keele.ac.uk</a:t>
            </a:r>
            <a:r>
              <a:rPr lang="en-US" sz="1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400" kern="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sbst</a:t>
            </a:r>
            <a:r>
              <a:rPr lang="en-US" sz="1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1400" kern="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matchedtreatments</a:t>
            </a:r>
            <a:endParaRPr lang="en-US" sz="1400" dirty="0"/>
          </a:p>
        </p:txBody>
      </p:sp>
    </p:spTree>
    <p:extLst>
      <p:ext uri="{BB962C8B-B14F-4D97-AF65-F5344CB8AC3E}">
        <p14:creationId xmlns:p14="http://schemas.microsoft.com/office/powerpoint/2010/main" val="23583774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Musculoskeletal Pain</a:t>
            </a:r>
            <a:endParaRPr lang="en-US" dirty="0"/>
          </a:p>
        </p:txBody>
      </p:sp>
      <p:sp>
        <p:nvSpPr>
          <p:cNvPr id="3" name="Content Placeholder 2"/>
          <p:cNvSpPr>
            <a:spLocks noGrp="1"/>
          </p:cNvSpPr>
          <p:nvPr>
            <p:ph idx="1"/>
          </p:nvPr>
        </p:nvSpPr>
        <p:spPr/>
        <p:txBody>
          <a:bodyPr/>
          <a:lstStyle/>
          <a:p>
            <a:pPr marL="0" indent="0">
              <a:buNone/>
            </a:pPr>
            <a:r>
              <a:rPr lang="en-US" sz="2800" dirty="0" smtClean="0"/>
              <a:t>2. Sprains and Strains</a:t>
            </a:r>
            <a:endParaRPr lang="en-US" sz="2800"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21</a:t>
            </a:fld>
            <a:endParaRPr lang="en-US" altLang="en-US"/>
          </a:p>
        </p:txBody>
      </p:sp>
      <p:pic>
        <p:nvPicPr>
          <p:cNvPr id="6" name="Picture 5"/>
          <p:cNvPicPr>
            <a:picLocks noChangeAspect="1"/>
          </p:cNvPicPr>
          <p:nvPr/>
        </p:nvPicPr>
        <p:blipFill>
          <a:blip r:embed="rId3"/>
          <a:stretch>
            <a:fillRect/>
          </a:stretch>
        </p:blipFill>
        <p:spPr>
          <a:xfrm>
            <a:off x="609600" y="2895600"/>
            <a:ext cx="2489200" cy="2629719"/>
          </a:xfrm>
          <a:prstGeom prst="rect">
            <a:avLst/>
          </a:prstGeom>
        </p:spPr>
      </p:pic>
      <p:sp>
        <p:nvSpPr>
          <p:cNvPr id="5" name="TextBox 4"/>
          <p:cNvSpPr txBox="1"/>
          <p:nvPr/>
        </p:nvSpPr>
        <p:spPr>
          <a:xfrm>
            <a:off x="3810000" y="3352800"/>
            <a:ext cx="3886200" cy="400110"/>
          </a:xfrm>
          <a:prstGeom prst="rect">
            <a:avLst/>
          </a:prstGeom>
          <a:noFill/>
        </p:spPr>
        <p:txBody>
          <a:bodyPr wrap="square" rtlCol="0">
            <a:spAutoFit/>
          </a:bodyPr>
          <a:lstStyle/>
          <a:p>
            <a:r>
              <a:rPr lang="en-US" sz="2000" dirty="0" err="1" smtClean="0">
                <a:solidFill>
                  <a:srgbClr val="FF0000"/>
                </a:solidFill>
              </a:rPr>
              <a:t>Myofascial</a:t>
            </a:r>
            <a:r>
              <a:rPr lang="en-US" sz="2000" dirty="0" smtClean="0">
                <a:solidFill>
                  <a:srgbClr val="FF0000"/>
                </a:solidFill>
              </a:rPr>
              <a:t> Pain</a:t>
            </a:r>
            <a:endParaRPr lang="en-US" sz="2000" dirty="0">
              <a:solidFill>
                <a:srgbClr val="FF0000"/>
              </a:solidFill>
            </a:endParaRPr>
          </a:p>
        </p:txBody>
      </p:sp>
      <p:sp>
        <p:nvSpPr>
          <p:cNvPr id="7" name="TextBox 6"/>
          <p:cNvSpPr txBox="1"/>
          <p:nvPr/>
        </p:nvSpPr>
        <p:spPr>
          <a:xfrm>
            <a:off x="4876800" y="4876800"/>
            <a:ext cx="3124200" cy="1384995"/>
          </a:xfrm>
          <a:prstGeom prst="rect">
            <a:avLst/>
          </a:prstGeom>
          <a:noFill/>
        </p:spPr>
        <p:txBody>
          <a:bodyPr wrap="square" rtlCol="0">
            <a:spAutoFit/>
          </a:bodyPr>
          <a:lstStyle/>
          <a:p>
            <a:pPr algn="ctr"/>
            <a:r>
              <a:rPr lang="en-US" sz="2800" dirty="0" smtClean="0">
                <a:solidFill>
                  <a:srgbClr val="0000FF"/>
                </a:solidFill>
              </a:rPr>
              <a:t>Delayed Onset Muscle Soreness (DOMS)</a:t>
            </a:r>
            <a:endParaRPr lang="en-US" sz="2800" dirty="0">
              <a:solidFill>
                <a:srgbClr val="0000FF"/>
              </a:solidFill>
            </a:endParaRPr>
          </a:p>
        </p:txBody>
      </p:sp>
      <p:pic>
        <p:nvPicPr>
          <p:cNvPr id="8" name="Picture 7"/>
          <p:cNvPicPr>
            <a:picLocks noChangeAspect="1"/>
          </p:cNvPicPr>
          <p:nvPr/>
        </p:nvPicPr>
        <p:blipFill>
          <a:blip r:embed="rId4"/>
          <a:stretch>
            <a:fillRect/>
          </a:stretch>
        </p:blipFill>
        <p:spPr>
          <a:xfrm>
            <a:off x="6096000" y="2286000"/>
            <a:ext cx="1891383" cy="2590800"/>
          </a:xfrm>
          <a:prstGeom prst="rect">
            <a:avLst/>
          </a:prstGeom>
        </p:spPr>
      </p:pic>
    </p:spTree>
    <p:extLst>
      <p:ext uri="{BB962C8B-B14F-4D97-AF65-F5344CB8AC3E}">
        <p14:creationId xmlns:p14="http://schemas.microsoft.com/office/powerpoint/2010/main" val="914509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 1: Core diagnostic criteria</a:t>
            </a:r>
            <a:br>
              <a:rPr lang="en-US" dirty="0"/>
            </a:br>
            <a:endParaRPr lang="en-US" dirty="0"/>
          </a:p>
        </p:txBody>
      </p:sp>
      <p:sp>
        <p:nvSpPr>
          <p:cNvPr id="3" name="Content Placeholder 2"/>
          <p:cNvSpPr>
            <a:spLocks noGrp="1"/>
          </p:cNvSpPr>
          <p:nvPr>
            <p:ph idx="1"/>
          </p:nvPr>
        </p:nvSpPr>
        <p:spPr>
          <a:xfrm>
            <a:off x="652463" y="1690687"/>
            <a:ext cx="7937500" cy="4100513"/>
          </a:xfrm>
        </p:spPr>
        <p:txBody>
          <a:bodyPr/>
          <a:lstStyle/>
          <a:p>
            <a:r>
              <a:rPr lang="en-US" b="1" dirty="0" smtClean="0"/>
              <a:t>Sprain</a:t>
            </a:r>
            <a:r>
              <a:rPr lang="en-US" dirty="0" smtClean="0"/>
              <a:t>: supporting structures of joint, a stretching or tearing of a ligament or joint capsule</a:t>
            </a:r>
          </a:p>
          <a:p>
            <a:pPr lvl="1"/>
            <a:r>
              <a:rPr lang="en-US" dirty="0"/>
              <a:t>Signs: tenderness, swelling, pain with weight bearing, passive ROM</a:t>
            </a:r>
          </a:p>
          <a:p>
            <a:pPr lvl="1"/>
            <a:r>
              <a:rPr lang="en-US" dirty="0"/>
              <a:t>Symptoms: pain with weight-bearing</a:t>
            </a:r>
          </a:p>
          <a:p>
            <a:pPr marL="0" indent="0">
              <a:buNone/>
            </a:pPr>
            <a:endParaRPr lang="en-US" b="1" dirty="0" smtClean="0"/>
          </a:p>
          <a:p>
            <a:r>
              <a:rPr lang="en-US" b="1" dirty="0" smtClean="0"/>
              <a:t>Strain: </a:t>
            </a:r>
            <a:r>
              <a:rPr lang="en-US" dirty="0" smtClean="0"/>
              <a:t>stretching or partial tear of a muscle</a:t>
            </a:r>
          </a:p>
          <a:p>
            <a:pPr lvl="1"/>
            <a:r>
              <a:rPr lang="en-US" dirty="0" smtClean="0"/>
              <a:t>Signs: focal muscle tenderness, hematoma, common mid-belly</a:t>
            </a:r>
          </a:p>
          <a:p>
            <a:endParaRPr lang="en-US" b="1" dirty="0" smtClean="0"/>
          </a:p>
          <a:p>
            <a:r>
              <a:rPr lang="en-US" b="1" dirty="0" smtClean="0"/>
              <a:t>Rupture</a:t>
            </a:r>
            <a:r>
              <a:rPr lang="en-US" dirty="0" smtClean="0"/>
              <a:t>: complete tear of a muscle or tendon</a:t>
            </a:r>
          </a:p>
          <a:p>
            <a:pPr lvl="1"/>
            <a:r>
              <a:rPr lang="en-US" dirty="0" smtClean="0"/>
              <a:t>Signs: focal defect, weakness, minimal to no pain</a:t>
            </a:r>
          </a:p>
          <a:p>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22</a:t>
            </a:fld>
            <a:endParaRPr lang="en-US" altLang="en-US"/>
          </a:p>
        </p:txBody>
      </p:sp>
    </p:spTree>
    <p:extLst>
      <p:ext uri="{BB962C8B-B14F-4D97-AF65-F5344CB8AC3E}">
        <p14:creationId xmlns:p14="http://schemas.microsoft.com/office/powerpoint/2010/main" val="1583437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37500" cy="736600"/>
          </a:xfrm>
        </p:spPr>
        <p:txBody>
          <a:bodyPr/>
          <a:lstStyle/>
          <a:p>
            <a:r>
              <a:rPr lang="en-US" dirty="0"/>
              <a:t>Dimension 2: Common </a:t>
            </a:r>
            <a:r>
              <a:rPr lang="en-US" dirty="0" smtClean="0"/>
              <a:t>Features</a:t>
            </a:r>
            <a:r>
              <a:rPr lang="en-US" dirty="0"/>
              <a:t/>
            </a:r>
            <a:br>
              <a:rPr lang="en-US" dirty="0"/>
            </a:br>
            <a:endParaRPr lang="en-US" dirty="0"/>
          </a:p>
        </p:txBody>
      </p:sp>
      <p:sp>
        <p:nvSpPr>
          <p:cNvPr id="3" name="Content Placeholder 2"/>
          <p:cNvSpPr>
            <a:spLocks noGrp="1"/>
          </p:cNvSpPr>
          <p:nvPr>
            <p:ph idx="1"/>
          </p:nvPr>
        </p:nvSpPr>
        <p:spPr>
          <a:xfrm>
            <a:off x="609600" y="1371600"/>
            <a:ext cx="7937500" cy="4100513"/>
          </a:xfrm>
        </p:spPr>
        <p:txBody>
          <a:bodyPr/>
          <a:lstStyle/>
          <a:p>
            <a:pPr marL="0" indent="0">
              <a:buNone/>
            </a:pPr>
            <a:r>
              <a:rPr lang="en-US" b="1" dirty="0" smtClean="0"/>
              <a:t>Sprain: </a:t>
            </a:r>
            <a:r>
              <a:rPr lang="en-US" dirty="0" smtClean="0"/>
              <a:t>Injury to a ligament as a result of an excessive load</a:t>
            </a:r>
          </a:p>
          <a:p>
            <a:pPr marL="0" indent="0">
              <a:buNone/>
            </a:pPr>
            <a:endParaRPr lang="en-US" b="1" dirty="0"/>
          </a:p>
          <a:p>
            <a:pPr marL="0" indent="0">
              <a:buNone/>
            </a:pPr>
            <a:r>
              <a:rPr lang="en-US" b="1" dirty="0" smtClean="0"/>
              <a:t>Sprain</a:t>
            </a:r>
            <a:r>
              <a:rPr lang="en-US" dirty="0" smtClean="0"/>
              <a:t>: more common in older adolescents, young adults, middle aged adults</a:t>
            </a:r>
          </a:p>
          <a:p>
            <a:r>
              <a:rPr lang="en-US" sz="2000" dirty="0" smtClean="0"/>
              <a:t>Children: </a:t>
            </a:r>
            <a:r>
              <a:rPr lang="en-US" sz="2000" dirty="0" err="1" smtClean="0"/>
              <a:t>physis</a:t>
            </a:r>
            <a:r>
              <a:rPr lang="en-US" sz="2000" dirty="0" smtClean="0"/>
              <a:t> is the weak link, may result in fracture of growth plate</a:t>
            </a:r>
          </a:p>
          <a:p>
            <a:r>
              <a:rPr lang="en-US" sz="2000" dirty="0" smtClean="0"/>
              <a:t>Older adults: bone again is weak link and similar injuries cause fracture</a:t>
            </a:r>
          </a:p>
          <a:p>
            <a:r>
              <a:rPr lang="en-US" sz="2000" dirty="0" smtClean="0"/>
              <a:t>Cause by sudden trauma, inversion stress to ankle with “snapping”, pain, welling, stiffness, ecchymosis</a:t>
            </a:r>
          </a:p>
          <a:p>
            <a:pPr marL="0" indent="0">
              <a:buNone/>
            </a:pPr>
            <a:endParaRPr lang="en-US" sz="2000" dirty="0" smtClean="0"/>
          </a:p>
          <a:p>
            <a:pPr marL="0" indent="0">
              <a:buNone/>
            </a:pPr>
            <a:r>
              <a:rPr lang="en-US" sz="2000" dirty="0" smtClean="0"/>
              <a:t>Diagnostics: (-) X-ray, (+) US, MRI findings</a:t>
            </a:r>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23</a:t>
            </a:fld>
            <a:endParaRPr lang="en-US" altLang="en-US"/>
          </a:p>
        </p:txBody>
      </p:sp>
      <p:sp>
        <p:nvSpPr>
          <p:cNvPr id="5" name="TextBox 4"/>
          <p:cNvSpPr txBox="1"/>
          <p:nvPr/>
        </p:nvSpPr>
        <p:spPr>
          <a:xfrm>
            <a:off x="533400" y="6324600"/>
            <a:ext cx="5562600" cy="369332"/>
          </a:xfrm>
          <a:prstGeom prst="rect">
            <a:avLst/>
          </a:prstGeom>
          <a:noFill/>
        </p:spPr>
        <p:txBody>
          <a:bodyPr wrap="square" rtlCol="0">
            <a:spAutoFit/>
          </a:bodyPr>
          <a:lstStyle/>
          <a:p>
            <a:r>
              <a:rPr lang="en-US" dirty="0" smtClean="0"/>
              <a:t>Essentials of Musculoskeletal Care, AAOS, </a:t>
            </a:r>
            <a:endParaRPr lang="en-US" dirty="0"/>
          </a:p>
        </p:txBody>
      </p:sp>
    </p:spTree>
    <p:extLst>
      <p:ext uri="{BB962C8B-B14F-4D97-AF65-F5344CB8AC3E}">
        <p14:creationId xmlns:p14="http://schemas.microsoft.com/office/powerpoint/2010/main" val="2023628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92175"/>
            <a:ext cx="9677400" cy="736600"/>
          </a:xfrm>
        </p:spPr>
        <p:txBody>
          <a:bodyPr/>
          <a:lstStyle/>
          <a:p>
            <a:r>
              <a:rPr lang="en-US" sz="3200" dirty="0" smtClean="0"/>
              <a:t>AMA Ligament Injury Classification: Sprains</a:t>
            </a:r>
            <a:endParaRPr lang="en-US" sz="3200"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24</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245538415"/>
              </p:ext>
            </p:extLst>
          </p:nvPr>
        </p:nvGraphicFramePr>
        <p:xfrm>
          <a:off x="914400" y="1828800"/>
          <a:ext cx="6858000" cy="4210208"/>
        </p:xfrm>
        <a:graphic>
          <a:graphicData uri="http://schemas.openxmlformats.org/drawingml/2006/table">
            <a:tbl>
              <a:tblPr firstRow="1" bandRow="1">
                <a:tableStyleId>{5C22544A-7EE6-4342-B048-85BDC9FD1C3A}</a:tableStyleId>
              </a:tblPr>
              <a:tblGrid>
                <a:gridCol w="1800225"/>
                <a:gridCol w="5057775"/>
              </a:tblGrid>
              <a:tr h="773906">
                <a:tc>
                  <a:txBody>
                    <a:bodyPr/>
                    <a:lstStyle/>
                    <a:p>
                      <a:r>
                        <a:rPr lang="en-US" sz="2400" dirty="0" smtClean="0">
                          <a:solidFill>
                            <a:srgbClr val="000000"/>
                          </a:solidFill>
                        </a:rPr>
                        <a:t>GRADE</a:t>
                      </a:r>
                      <a:endParaRPr lang="en-US" sz="2400" dirty="0">
                        <a:solidFill>
                          <a:srgbClr val="000000"/>
                        </a:solidFill>
                      </a:endParaRPr>
                    </a:p>
                  </a:txBody>
                  <a:tcPr/>
                </a:tc>
                <a:tc>
                  <a:txBody>
                    <a:bodyPr/>
                    <a:lstStyle/>
                    <a:p>
                      <a:r>
                        <a:rPr lang="en-US" sz="2400" dirty="0" smtClean="0">
                          <a:solidFill>
                            <a:srgbClr val="000000"/>
                          </a:solidFill>
                        </a:rPr>
                        <a:t>DESCRIPTION</a:t>
                      </a:r>
                      <a:endParaRPr lang="en-US" sz="2400" dirty="0">
                        <a:solidFill>
                          <a:srgbClr val="000000"/>
                        </a:solidFill>
                      </a:endParaRPr>
                    </a:p>
                  </a:txBody>
                  <a:tcPr/>
                </a:tc>
              </a:tr>
              <a:tr h="1062831">
                <a:tc>
                  <a:txBody>
                    <a:bodyPr/>
                    <a:lstStyle/>
                    <a:p>
                      <a:r>
                        <a:rPr lang="en-US" sz="2800" dirty="0" smtClean="0"/>
                        <a:t>I</a:t>
                      </a:r>
                      <a:endParaRPr lang="en-US" sz="2800" dirty="0"/>
                    </a:p>
                  </a:txBody>
                  <a:tcPr/>
                </a:tc>
                <a:tc>
                  <a:txBody>
                    <a:bodyPr/>
                    <a:lstStyle/>
                    <a:p>
                      <a:r>
                        <a:rPr lang="en-US" sz="2000" dirty="0" smtClean="0"/>
                        <a:t>Mild, minor tearing of ligament fibers and no demonstrable increase in translation on examination</a:t>
                      </a:r>
                      <a:endParaRPr lang="en-US" sz="2000" dirty="0"/>
                    </a:p>
                  </a:txBody>
                  <a:tcPr/>
                </a:tc>
              </a:tr>
              <a:tr h="1062831">
                <a:tc>
                  <a:txBody>
                    <a:bodyPr/>
                    <a:lstStyle/>
                    <a:p>
                      <a:r>
                        <a:rPr lang="en-US" sz="2800" dirty="0" smtClean="0"/>
                        <a:t>II</a:t>
                      </a:r>
                      <a:endParaRPr lang="en-US" sz="2800" dirty="0"/>
                    </a:p>
                  </a:txBody>
                  <a:tcPr/>
                </a:tc>
                <a:tc>
                  <a:txBody>
                    <a:bodyPr/>
                    <a:lstStyle/>
                    <a:p>
                      <a:r>
                        <a:rPr lang="en-US" sz="2000" dirty="0" smtClean="0"/>
                        <a:t>Moderate,</a:t>
                      </a:r>
                      <a:r>
                        <a:rPr lang="en-US" sz="2000" baseline="0" dirty="0" smtClean="0"/>
                        <a:t> partial tear of the ligament without complete disruption, with a slight to moderate increased translation upon examination</a:t>
                      </a:r>
                      <a:endParaRPr lang="en-US" sz="2000" dirty="0"/>
                    </a:p>
                  </a:txBody>
                  <a:tcPr/>
                </a:tc>
              </a:tr>
              <a:tr h="1062831">
                <a:tc>
                  <a:txBody>
                    <a:bodyPr/>
                    <a:lstStyle/>
                    <a:p>
                      <a:r>
                        <a:rPr lang="en-US" sz="2800" dirty="0" smtClean="0"/>
                        <a:t>III</a:t>
                      </a:r>
                      <a:endParaRPr lang="en-US" sz="2800" dirty="0"/>
                    </a:p>
                  </a:txBody>
                  <a:tcPr/>
                </a:tc>
                <a:tc>
                  <a:txBody>
                    <a:bodyPr/>
                    <a:lstStyle/>
                    <a:p>
                      <a:r>
                        <a:rPr lang="en-US" sz="2000" dirty="0" smtClean="0"/>
                        <a:t>Severe, complete tear of the ligament, with a marked increase in translation upon examination</a:t>
                      </a:r>
                      <a:endParaRPr lang="en-US" sz="2000" dirty="0"/>
                    </a:p>
                  </a:txBody>
                  <a:tcPr/>
                </a:tc>
              </a:tr>
            </a:tbl>
          </a:graphicData>
        </a:graphic>
      </p:graphicFrame>
      <p:pic>
        <p:nvPicPr>
          <p:cNvPr id="6" name="Picture 5"/>
          <p:cNvPicPr>
            <a:picLocks noChangeAspect="1"/>
          </p:cNvPicPr>
          <p:nvPr/>
        </p:nvPicPr>
        <p:blipFill>
          <a:blip r:embed="rId3"/>
          <a:stretch>
            <a:fillRect/>
          </a:stretch>
        </p:blipFill>
        <p:spPr>
          <a:xfrm>
            <a:off x="7086600" y="5410200"/>
            <a:ext cx="1219200" cy="1288025"/>
          </a:xfrm>
          <a:prstGeom prst="rect">
            <a:avLst/>
          </a:prstGeom>
        </p:spPr>
      </p:pic>
    </p:spTree>
    <p:extLst>
      <p:ext uri="{BB962C8B-B14F-4D97-AF65-F5344CB8AC3E}">
        <p14:creationId xmlns:p14="http://schemas.microsoft.com/office/powerpoint/2010/main" val="19705762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 2: Common features</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smtClean="0"/>
              <a:t>Strain: “</a:t>
            </a:r>
            <a:r>
              <a:rPr lang="en-US" dirty="0" smtClean="0"/>
              <a:t>Injury to a muscle-tendon unit as a result of an excessive contractile or stretching load”</a:t>
            </a:r>
          </a:p>
          <a:p>
            <a:pPr marL="0" indent="0">
              <a:buNone/>
            </a:pPr>
            <a:endParaRPr lang="en-US" b="1" dirty="0"/>
          </a:p>
          <a:p>
            <a:pPr marL="0" indent="0">
              <a:buNone/>
            </a:pPr>
            <a:r>
              <a:rPr lang="en-US" b="1" dirty="0" smtClean="0"/>
              <a:t>Strains: </a:t>
            </a:r>
            <a:r>
              <a:rPr lang="en-US" dirty="0" smtClean="0"/>
              <a:t>occur in any age</a:t>
            </a:r>
          </a:p>
          <a:p>
            <a:r>
              <a:rPr lang="en-US" sz="2000" dirty="0" smtClean="0"/>
              <a:t>With aging, collagen in muscle-tendon unit changes</a:t>
            </a:r>
          </a:p>
          <a:p>
            <a:r>
              <a:rPr lang="en-US" sz="2000" dirty="0" smtClean="0"/>
              <a:t>Muscles have decreased elasticity, more susceptible</a:t>
            </a:r>
          </a:p>
          <a:p>
            <a:r>
              <a:rPr lang="en-US" sz="2000" dirty="0" smtClean="0"/>
              <a:t>Result from sudden stretch on muscle actively contracting, pain and swelling with mild strain may be delayed</a:t>
            </a:r>
            <a:endParaRPr lang="en-US" sz="2000"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25</a:t>
            </a:fld>
            <a:endParaRPr lang="en-US" altLang="en-US"/>
          </a:p>
        </p:txBody>
      </p:sp>
      <p:sp>
        <p:nvSpPr>
          <p:cNvPr id="5" name="TextBox 4"/>
          <p:cNvSpPr txBox="1"/>
          <p:nvPr/>
        </p:nvSpPr>
        <p:spPr>
          <a:xfrm>
            <a:off x="533400" y="6324600"/>
            <a:ext cx="5562600" cy="338554"/>
          </a:xfrm>
          <a:prstGeom prst="rect">
            <a:avLst/>
          </a:prstGeom>
          <a:noFill/>
        </p:spPr>
        <p:txBody>
          <a:bodyPr wrap="square" rtlCol="0">
            <a:spAutoFit/>
          </a:bodyPr>
          <a:lstStyle/>
          <a:p>
            <a:r>
              <a:rPr lang="en-US" sz="1600" i="1" dirty="0" smtClean="0"/>
              <a:t>Essentials of Musculoskeletal Care</a:t>
            </a:r>
            <a:r>
              <a:rPr lang="en-US" sz="1600" dirty="0" smtClean="0"/>
              <a:t>, AAOS, </a:t>
            </a:r>
            <a:endParaRPr lang="en-US" sz="1600" dirty="0"/>
          </a:p>
        </p:txBody>
      </p:sp>
    </p:spTree>
    <p:extLst>
      <p:ext uri="{BB962C8B-B14F-4D97-AF65-F5344CB8AC3E}">
        <p14:creationId xmlns:p14="http://schemas.microsoft.com/office/powerpoint/2010/main" val="7641814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muscle strains</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26</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440053119"/>
              </p:ext>
            </p:extLst>
          </p:nvPr>
        </p:nvGraphicFramePr>
        <p:xfrm>
          <a:off x="1143000" y="2133600"/>
          <a:ext cx="6096000" cy="3505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000" dirty="0" smtClean="0">
                          <a:solidFill>
                            <a:schemeClr val="tx1"/>
                          </a:solidFill>
                        </a:rPr>
                        <a:t>Injury Type</a:t>
                      </a:r>
                      <a:endParaRPr lang="en-US" sz="2000" dirty="0">
                        <a:solidFill>
                          <a:schemeClr val="tx1"/>
                        </a:solidFill>
                      </a:endParaRPr>
                    </a:p>
                  </a:txBody>
                  <a:tcPr/>
                </a:tc>
                <a:tc>
                  <a:txBody>
                    <a:bodyPr/>
                    <a:lstStyle/>
                    <a:p>
                      <a:pPr algn="ctr"/>
                      <a:r>
                        <a:rPr lang="en-US" sz="2000" dirty="0" smtClean="0">
                          <a:solidFill>
                            <a:schemeClr val="tx1"/>
                          </a:solidFill>
                        </a:rPr>
                        <a:t>Swelling/ Ecchymosis</a:t>
                      </a:r>
                      <a:endParaRPr lang="en-US" sz="2000" dirty="0">
                        <a:solidFill>
                          <a:schemeClr val="tx1"/>
                        </a:solidFill>
                      </a:endParaRPr>
                    </a:p>
                  </a:txBody>
                  <a:tcPr/>
                </a:tc>
                <a:tc>
                  <a:txBody>
                    <a:bodyPr/>
                    <a:lstStyle/>
                    <a:p>
                      <a:pPr algn="ctr"/>
                      <a:r>
                        <a:rPr lang="en-US" sz="2000" dirty="0" smtClean="0">
                          <a:solidFill>
                            <a:schemeClr val="tx1"/>
                          </a:solidFill>
                        </a:rPr>
                        <a:t>Defect</a:t>
                      </a:r>
                      <a:endParaRPr lang="en-US" sz="2000" dirty="0">
                        <a:solidFill>
                          <a:schemeClr val="tx1"/>
                        </a:solidFill>
                      </a:endParaRPr>
                    </a:p>
                  </a:txBody>
                  <a:tcPr/>
                </a:tc>
              </a:tr>
              <a:tr h="370840">
                <a:tc>
                  <a:txBody>
                    <a:bodyPr/>
                    <a:lstStyle/>
                    <a:p>
                      <a:r>
                        <a:rPr lang="en-US" sz="2000" dirty="0" smtClean="0"/>
                        <a:t>Interstitial</a:t>
                      </a:r>
                      <a:r>
                        <a:rPr lang="en-US" sz="2000" baseline="0" dirty="0" smtClean="0"/>
                        <a:t> strain</a:t>
                      </a:r>
                      <a:endParaRPr lang="en-US" sz="2000" dirty="0"/>
                    </a:p>
                  </a:txBody>
                  <a:tcPr/>
                </a:tc>
                <a:tc>
                  <a:txBody>
                    <a:bodyPr/>
                    <a:lstStyle/>
                    <a:p>
                      <a:r>
                        <a:rPr lang="en-US" sz="2000" dirty="0" smtClean="0"/>
                        <a:t>Absent</a:t>
                      </a:r>
                      <a:endParaRPr lang="en-US" sz="2000" dirty="0"/>
                    </a:p>
                  </a:txBody>
                  <a:tcPr/>
                </a:tc>
                <a:tc>
                  <a:txBody>
                    <a:bodyPr/>
                    <a:lstStyle/>
                    <a:p>
                      <a:r>
                        <a:rPr lang="en-US" sz="2000" dirty="0" smtClean="0"/>
                        <a:t>Absent</a:t>
                      </a:r>
                      <a:endParaRPr lang="en-US" sz="2000" dirty="0"/>
                    </a:p>
                  </a:txBody>
                  <a:tcPr/>
                </a:tc>
              </a:tr>
              <a:tr h="370840">
                <a:tc>
                  <a:txBody>
                    <a:bodyPr/>
                    <a:lstStyle/>
                    <a:p>
                      <a:r>
                        <a:rPr lang="en-US" sz="2000" dirty="0" smtClean="0"/>
                        <a:t>Intramuscular</a:t>
                      </a:r>
                      <a:r>
                        <a:rPr lang="en-US" sz="2000" baseline="0" dirty="0" smtClean="0"/>
                        <a:t> strain</a:t>
                      </a:r>
                      <a:endParaRPr lang="en-US" sz="2000" dirty="0"/>
                    </a:p>
                  </a:txBody>
                  <a:tcPr/>
                </a:tc>
                <a:tc>
                  <a:txBody>
                    <a:bodyPr/>
                    <a:lstStyle/>
                    <a:p>
                      <a:r>
                        <a:rPr lang="en-US" sz="2000" dirty="0" smtClean="0"/>
                        <a:t>Present</a:t>
                      </a:r>
                      <a:endParaRPr lang="en-US" sz="2000" dirty="0"/>
                    </a:p>
                  </a:txBody>
                  <a:tcPr/>
                </a:tc>
                <a:tc>
                  <a:txBody>
                    <a:bodyPr/>
                    <a:lstStyle/>
                    <a:p>
                      <a:r>
                        <a:rPr lang="en-US" sz="2000" dirty="0" smtClean="0"/>
                        <a:t>Absent</a:t>
                      </a:r>
                      <a:endParaRPr lang="en-US" sz="2000" dirty="0"/>
                    </a:p>
                  </a:txBody>
                  <a:tcPr/>
                </a:tc>
              </a:tr>
              <a:tr h="370840">
                <a:tc>
                  <a:txBody>
                    <a:bodyPr/>
                    <a:lstStyle/>
                    <a:p>
                      <a:r>
                        <a:rPr lang="en-US" sz="2000" dirty="0" smtClean="0"/>
                        <a:t>Partial rupture</a:t>
                      </a:r>
                      <a:endParaRPr lang="en-US" sz="2000" dirty="0"/>
                    </a:p>
                  </a:txBody>
                  <a:tcPr/>
                </a:tc>
                <a:tc>
                  <a:txBody>
                    <a:bodyPr/>
                    <a:lstStyle/>
                    <a:p>
                      <a:r>
                        <a:rPr lang="en-US" sz="2000" dirty="0" smtClean="0"/>
                        <a:t>Present</a:t>
                      </a:r>
                      <a:endParaRPr lang="en-US" sz="2000" dirty="0"/>
                    </a:p>
                  </a:txBody>
                  <a:tcPr/>
                </a:tc>
                <a:tc>
                  <a:txBody>
                    <a:bodyPr/>
                    <a:lstStyle/>
                    <a:p>
                      <a:r>
                        <a:rPr lang="en-US" sz="2000" dirty="0" smtClean="0"/>
                        <a:t>Present incomplete</a:t>
                      </a:r>
                      <a:endParaRPr lang="en-US" sz="2000" dirty="0"/>
                    </a:p>
                  </a:txBody>
                  <a:tcPr/>
                </a:tc>
              </a:tr>
              <a:tr h="370840">
                <a:tc>
                  <a:txBody>
                    <a:bodyPr/>
                    <a:lstStyle/>
                    <a:p>
                      <a:r>
                        <a:rPr lang="en-US" sz="2000" dirty="0" smtClean="0"/>
                        <a:t>Complete</a:t>
                      </a:r>
                      <a:r>
                        <a:rPr lang="en-US" sz="2000" baseline="0" dirty="0" smtClean="0"/>
                        <a:t> rupture</a:t>
                      </a:r>
                      <a:endParaRPr lang="en-US" sz="2000" dirty="0"/>
                    </a:p>
                  </a:txBody>
                  <a:tcPr/>
                </a:tc>
                <a:tc>
                  <a:txBody>
                    <a:bodyPr/>
                    <a:lstStyle/>
                    <a:p>
                      <a:r>
                        <a:rPr lang="en-US" sz="2000" dirty="0" smtClean="0"/>
                        <a:t>Present</a:t>
                      </a:r>
                      <a:endParaRPr lang="en-US" sz="2000" dirty="0"/>
                    </a:p>
                  </a:txBody>
                  <a:tcPr/>
                </a:tc>
                <a:tc>
                  <a:txBody>
                    <a:bodyPr/>
                    <a:lstStyle/>
                    <a:p>
                      <a:r>
                        <a:rPr lang="en-US" sz="2000" dirty="0" smtClean="0"/>
                        <a:t>Present,</a:t>
                      </a:r>
                      <a:r>
                        <a:rPr lang="en-US" sz="2000" baseline="0" dirty="0" smtClean="0"/>
                        <a:t> complete loss of continuity</a:t>
                      </a:r>
                      <a:endParaRPr lang="en-US" sz="2000" dirty="0"/>
                    </a:p>
                  </a:txBody>
                  <a:tcPr/>
                </a:tc>
              </a:tr>
            </a:tbl>
          </a:graphicData>
        </a:graphic>
      </p:graphicFrame>
    </p:spTree>
    <p:extLst>
      <p:ext uri="{BB962C8B-B14F-4D97-AF65-F5344CB8AC3E}">
        <p14:creationId xmlns:p14="http://schemas.microsoft.com/office/powerpoint/2010/main" val="32542378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37500" cy="736600"/>
          </a:xfrm>
        </p:spPr>
        <p:txBody>
          <a:bodyPr/>
          <a:lstStyle/>
          <a:p>
            <a:r>
              <a:rPr lang="en-US" dirty="0"/>
              <a:t>Dimension 3: Common medical </a:t>
            </a:r>
            <a:r>
              <a:rPr lang="en-US" dirty="0" smtClean="0"/>
              <a:t>comorbidities</a:t>
            </a:r>
            <a:r>
              <a:rPr lang="en-US" dirty="0"/>
              <a:t> </a:t>
            </a:r>
            <a:r>
              <a:rPr lang="en-US" dirty="0" smtClean="0"/>
              <a:t>of sprains and strains</a:t>
            </a:r>
            <a:endParaRPr lang="en-US" dirty="0"/>
          </a:p>
        </p:txBody>
      </p:sp>
      <p:sp>
        <p:nvSpPr>
          <p:cNvPr id="3" name="Content Placeholder 2"/>
          <p:cNvSpPr>
            <a:spLocks noGrp="1"/>
          </p:cNvSpPr>
          <p:nvPr>
            <p:ph idx="1"/>
          </p:nvPr>
        </p:nvSpPr>
        <p:spPr/>
        <p:txBody>
          <a:bodyPr/>
          <a:lstStyle/>
          <a:p>
            <a:r>
              <a:rPr lang="en-US" dirty="0" smtClean="0"/>
              <a:t>High exposure to game conditions, low back dysfunction, poor endurance of core muscles as predictors for sprains and strains in football players</a:t>
            </a:r>
            <a:r>
              <a:rPr lang="en-US" baseline="-25000" dirty="0" smtClean="0"/>
              <a:t>1</a:t>
            </a:r>
            <a:endParaRPr lang="en-US" dirty="0" smtClean="0"/>
          </a:p>
          <a:p>
            <a:r>
              <a:rPr lang="en-US" dirty="0" smtClean="0"/>
              <a:t>Reduced trunk extensor muscle endurance may be risk factor for “nonspecific” LBP</a:t>
            </a:r>
          </a:p>
          <a:p>
            <a:r>
              <a:rPr lang="en-US" dirty="0" smtClean="0"/>
              <a:t>Lack of adequate trunk muscle endurance may lead to loading of passive low-back structures increasing risk for lumbar muscle sprain</a:t>
            </a:r>
            <a:r>
              <a:rPr lang="en-US" baseline="-25000" dirty="0" smtClean="0"/>
              <a:t>2</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27</a:t>
            </a:fld>
            <a:endParaRPr lang="en-US" altLang="en-US"/>
          </a:p>
        </p:txBody>
      </p:sp>
      <p:sp>
        <p:nvSpPr>
          <p:cNvPr id="5" name="TextBox 4"/>
          <p:cNvSpPr txBox="1"/>
          <p:nvPr/>
        </p:nvSpPr>
        <p:spPr>
          <a:xfrm>
            <a:off x="228600" y="5943600"/>
            <a:ext cx="6705600" cy="646331"/>
          </a:xfrm>
          <a:prstGeom prst="rect">
            <a:avLst/>
          </a:prstGeom>
          <a:noFill/>
        </p:spPr>
        <p:txBody>
          <a:bodyPr wrap="square" rtlCol="0">
            <a:spAutoFit/>
          </a:bodyPr>
          <a:lstStyle/>
          <a:p>
            <a:pPr marL="342900" indent="-342900">
              <a:buAutoNum type="arabicPeriod"/>
            </a:pPr>
            <a:r>
              <a:rPr lang="en-US" dirty="0" smtClean="0"/>
              <a:t>Wilkerson GB, </a:t>
            </a:r>
            <a:r>
              <a:rPr lang="en-US" i="1" dirty="0" smtClean="0"/>
              <a:t>J </a:t>
            </a:r>
            <a:r>
              <a:rPr lang="en-US" i="1" dirty="0" err="1" smtClean="0"/>
              <a:t>Athl</a:t>
            </a:r>
            <a:r>
              <a:rPr lang="en-US" i="1" dirty="0" smtClean="0"/>
              <a:t> Train</a:t>
            </a:r>
            <a:r>
              <a:rPr lang="en-US" dirty="0" smtClean="0"/>
              <a:t>. 2015;50:643-650.</a:t>
            </a:r>
          </a:p>
          <a:p>
            <a:pPr marL="342900" indent="-342900">
              <a:buAutoNum type="arabicPeriod"/>
            </a:pPr>
            <a:r>
              <a:rPr lang="en-US" dirty="0" err="1" smtClean="0"/>
              <a:t>Biering</a:t>
            </a:r>
            <a:r>
              <a:rPr lang="en-US" dirty="0" smtClean="0"/>
              <a:t>-Sorensen F. </a:t>
            </a:r>
            <a:r>
              <a:rPr lang="en-US" i="1" dirty="0" smtClean="0"/>
              <a:t>Spine</a:t>
            </a:r>
            <a:r>
              <a:rPr lang="en-US" dirty="0" smtClean="0"/>
              <a:t>. 1984;9:106-119.</a:t>
            </a:r>
            <a:endParaRPr lang="en-US" dirty="0"/>
          </a:p>
        </p:txBody>
      </p:sp>
    </p:spTree>
    <p:extLst>
      <p:ext uri="{BB962C8B-B14F-4D97-AF65-F5344CB8AC3E}">
        <p14:creationId xmlns:p14="http://schemas.microsoft.com/office/powerpoint/2010/main" val="3621682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Osteoarthritis Classification</a:t>
            </a:r>
            <a:endParaRPr lang="en-US" dirty="0"/>
          </a:p>
        </p:txBody>
      </p:sp>
      <p:sp>
        <p:nvSpPr>
          <p:cNvPr id="3" name="Content Placeholder 2"/>
          <p:cNvSpPr>
            <a:spLocks noGrp="1"/>
          </p:cNvSpPr>
          <p:nvPr>
            <p:ph idx="1"/>
          </p:nvPr>
        </p:nvSpPr>
        <p:spPr>
          <a:xfrm>
            <a:off x="652463" y="1816100"/>
            <a:ext cx="4681537" cy="4100513"/>
          </a:xfrm>
        </p:spPr>
        <p:txBody>
          <a:bodyPr/>
          <a:lstStyle/>
          <a:p>
            <a:r>
              <a:rPr lang="en-US" dirty="0" smtClean="0"/>
              <a:t>“Disease” </a:t>
            </a:r>
            <a:r>
              <a:rPr lang="en-US" dirty="0" err="1" smtClean="0"/>
              <a:t>vs</a:t>
            </a:r>
            <a:r>
              <a:rPr lang="en-US" dirty="0" smtClean="0"/>
              <a:t> “Illness”</a:t>
            </a:r>
          </a:p>
          <a:p>
            <a:r>
              <a:rPr lang="en-US" dirty="0" smtClean="0"/>
              <a:t>Early on as silent disease process prior to “injury” or “accident”</a:t>
            </a:r>
          </a:p>
          <a:p>
            <a:r>
              <a:rPr lang="en-US" dirty="0" smtClean="0"/>
              <a:t>“Disease” does not coincide with illness </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28</a:t>
            </a:fld>
            <a:endParaRPr lang="en-US" altLang="en-US"/>
          </a:p>
        </p:txBody>
      </p:sp>
      <p:pic>
        <p:nvPicPr>
          <p:cNvPr id="5" name="Picture 4"/>
          <p:cNvPicPr>
            <a:picLocks noChangeAspect="1"/>
          </p:cNvPicPr>
          <p:nvPr/>
        </p:nvPicPr>
        <p:blipFill>
          <a:blip r:embed="rId2"/>
          <a:stretch>
            <a:fillRect/>
          </a:stretch>
        </p:blipFill>
        <p:spPr>
          <a:xfrm>
            <a:off x="5410200" y="2590800"/>
            <a:ext cx="3441460" cy="2924779"/>
          </a:xfrm>
          <a:prstGeom prst="rect">
            <a:avLst/>
          </a:prstGeom>
        </p:spPr>
      </p:pic>
      <p:sp>
        <p:nvSpPr>
          <p:cNvPr id="6" name="TextBox 5"/>
          <p:cNvSpPr txBox="1"/>
          <p:nvPr/>
        </p:nvSpPr>
        <p:spPr>
          <a:xfrm>
            <a:off x="304800" y="6172200"/>
            <a:ext cx="8001000" cy="338554"/>
          </a:xfrm>
          <a:prstGeom prst="rect">
            <a:avLst/>
          </a:prstGeom>
          <a:noFill/>
        </p:spPr>
        <p:txBody>
          <a:bodyPr wrap="square" rtlCol="0">
            <a:spAutoFit/>
          </a:bodyPr>
          <a:lstStyle/>
          <a:p>
            <a:r>
              <a:rPr lang="en-US" sz="1600" dirty="0" smtClean="0"/>
              <a:t>Kraus VB, et al. </a:t>
            </a:r>
            <a:r>
              <a:rPr lang="en-US" sz="1600" i="1" dirty="0" smtClean="0"/>
              <a:t>Osteoarthritis and Cartilage </a:t>
            </a:r>
            <a:r>
              <a:rPr lang="en-US" sz="1600" dirty="0" smtClean="0"/>
              <a:t>2015;23:1233-1241.</a:t>
            </a:r>
            <a:endParaRPr lang="en-US" sz="1600" dirty="0"/>
          </a:p>
        </p:txBody>
      </p:sp>
      <p:pic>
        <p:nvPicPr>
          <p:cNvPr id="7" name="Picture 6"/>
          <p:cNvPicPr>
            <a:picLocks noChangeAspect="1"/>
          </p:cNvPicPr>
          <p:nvPr/>
        </p:nvPicPr>
        <p:blipFill>
          <a:blip r:embed="rId3"/>
          <a:stretch>
            <a:fillRect/>
          </a:stretch>
        </p:blipFill>
        <p:spPr>
          <a:xfrm>
            <a:off x="6740165" y="914400"/>
            <a:ext cx="2403835" cy="914400"/>
          </a:xfrm>
          <a:prstGeom prst="rect">
            <a:avLst/>
          </a:prstGeom>
        </p:spPr>
      </p:pic>
    </p:spTree>
    <p:extLst>
      <p:ext uri="{BB962C8B-B14F-4D97-AF65-F5344CB8AC3E}">
        <p14:creationId xmlns:p14="http://schemas.microsoft.com/office/powerpoint/2010/main" val="10134076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0545"/>
          <a:stretch>
            <a:fillRect/>
          </a:stretch>
        </p:blipFill>
        <p:spPr bwMode="auto">
          <a:xfrm>
            <a:off x="5867400" y="1916113"/>
            <a:ext cx="1150938" cy="1217612"/>
          </a:xfrm>
          <a:prstGeom prst="rect">
            <a:avLst/>
          </a:prstGeom>
          <a:solidFill>
            <a:schemeClr val="tx1"/>
          </a:solidFill>
          <a:ln w="28575" algn="ctr">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a:extLst/>
        </p:spPr>
      </p:pic>
      <p:pic>
        <p:nvPicPr>
          <p:cNvPr id="24590"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0545"/>
          <a:stretch>
            <a:fillRect/>
          </a:stretch>
        </p:blipFill>
        <p:spPr bwMode="auto">
          <a:xfrm>
            <a:off x="7408863" y="1916113"/>
            <a:ext cx="1150937" cy="1217612"/>
          </a:xfrm>
          <a:prstGeom prst="rect">
            <a:avLst/>
          </a:prstGeom>
          <a:solidFill>
            <a:schemeClr val="tx1"/>
          </a:solidFill>
          <a:ln w="28575" algn="ctr">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a:extLst/>
        </p:spPr>
      </p:pic>
      <p:pic>
        <p:nvPicPr>
          <p:cNvPr id="2458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57367"/>
          <a:stretch>
            <a:fillRect/>
          </a:stretch>
        </p:blipFill>
        <p:spPr bwMode="auto">
          <a:xfrm>
            <a:off x="5868988" y="3260725"/>
            <a:ext cx="1150937" cy="1412875"/>
          </a:xfrm>
          <a:prstGeom prst="rect">
            <a:avLst/>
          </a:prstGeom>
          <a:solidFill>
            <a:schemeClr val="tx1"/>
          </a:solidFill>
          <a:ln w="28575" algn="ctr">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a:extLst/>
        </p:spPr>
      </p:pic>
      <p:pic>
        <p:nvPicPr>
          <p:cNvPr id="24591"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2351" r="5016"/>
          <a:stretch>
            <a:fillRect/>
          </a:stretch>
        </p:blipFill>
        <p:spPr bwMode="auto">
          <a:xfrm>
            <a:off x="7408863" y="3260725"/>
            <a:ext cx="1150937" cy="1412875"/>
          </a:xfrm>
          <a:prstGeom prst="rect">
            <a:avLst/>
          </a:prstGeom>
          <a:solidFill>
            <a:schemeClr val="tx1"/>
          </a:solidFill>
          <a:ln w="28575" algn="ctr">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a:extLst/>
        </p:spPr>
      </p:pic>
      <p:pic>
        <p:nvPicPr>
          <p:cNvPr id="24578" name="Picture 27" descr="Picture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1908175"/>
            <a:ext cx="15240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8" descr="Picture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2513" y="1901825"/>
            <a:ext cx="1487487"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5" name="Rectangle 29"/>
          <p:cNvSpPr>
            <a:spLocks noGrp="1"/>
          </p:cNvSpPr>
          <p:nvPr>
            <p:ph type="title" idx="4294967295"/>
          </p:nvPr>
        </p:nvSpPr>
        <p:spPr>
          <a:xfrm>
            <a:off x="457200" y="250825"/>
            <a:ext cx="8229600" cy="1023938"/>
          </a:xfrm>
        </p:spPr>
        <p:txBody>
          <a:bodyPr>
            <a:normAutofit fontScale="90000"/>
          </a:bodyPr>
          <a:lstStyle/>
          <a:p>
            <a:r>
              <a:rPr lang="en-US" smtClean="0"/>
              <a:t>Osteoarthritis</a:t>
            </a:r>
            <a:br>
              <a:rPr lang="en-US" smtClean="0"/>
            </a:br>
            <a:r>
              <a:rPr lang="en-US" sz="3200" b="0" i="1" smtClean="0">
                <a:solidFill>
                  <a:schemeClr val="tx1"/>
                </a:solidFill>
                <a:ea typeface="ＭＳ Ｐゴシック" panose="020B0600070205080204" pitchFamily="34" charset="-128"/>
                <a:cs typeface="Arial" panose="020B0604020202020204" pitchFamily="34" charset="0"/>
              </a:rPr>
              <a:t>Cartilage to the Whole Joint</a:t>
            </a:r>
          </a:p>
        </p:txBody>
      </p:sp>
      <p:sp>
        <p:nvSpPr>
          <p:cNvPr id="24583" name="Text Box 5"/>
          <p:cNvSpPr txBox="1">
            <a:spLocks noChangeArrowheads="1"/>
          </p:cNvSpPr>
          <p:nvPr/>
        </p:nvSpPr>
        <p:spPr bwMode="auto">
          <a:xfrm>
            <a:off x="5994400" y="1447800"/>
            <a:ext cx="898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effectLst>
                  <a:outerShdw blurRad="38100" dist="38100" dir="2700000" algn="tl">
                    <a:srgbClr val="000000"/>
                  </a:outerShdw>
                </a:effectLst>
                <a:latin typeface="Arial Narrow" panose="020B0606020202030204" pitchFamily="34" charset="0"/>
                <a:ea typeface="ＭＳ Ｐゴシック" panose="020B0600070205080204" pitchFamily="34" charset="-128"/>
              </a:rPr>
              <a:t>Normal</a:t>
            </a:r>
          </a:p>
        </p:txBody>
      </p:sp>
      <p:sp>
        <p:nvSpPr>
          <p:cNvPr id="24584" name="Text Box 6"/>
          <p:cNvSpPr txBox="1">
            <a:spLocks noChangeArrowheads="1"/>
          </p:cNvSpPr>
          <p:nvPr/>
        </p:nvSpPr>
        <p:spPr bwMode="auto">
          <a:xfrm>
            <a:off x="7129463" y="1447800"/>
            <a:ext cx="17097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effectLst>
                  <a:outerShdw blurRad="38100" dist="38100" dir="2700000" algn="tl">
                    <a:srgbClr val="000000"/>
                  </a:outerShdw>
                </a:effectLst>
                <a:latin typeface="Arial Narrow" panose="020B0606020202030204" pitchFamily="34" charset="0"/>
                <a:ea typeface="ＭＳ Ｐゴシック" panose="020B0600070205080204" pitchFamily="34" charset="-128"/>
              </a:rPr>
              <a:t>Osteoarthritis </a:t>
            </a:r>
          </a:p>
        </p:txBody>
      </p:sp>
      <p:sp>
        <p:nvSpPr>
          <p:cNvPr id="24585" name="Text Box 13"/>
          <p:cNvSpPr txBox="1">
            <a:spLocks noChangeArrowheads="1"/>
          </p:cNvSpPr>
          <p:nvPr/>
        </p:nvSpPr>
        <p:spPr bwMode="auto">
          <a:xfrm>
            <a:off x="4383088" y="3994150"/>
            <a:ext cx="13795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latin typeface="Arial Narrow" panose="020B0606020202030204" pitchFamily="34" charset="0"/>
                <a:ea typeface="ＭＳ Ｐゴシック" panose="020B0600070205080204" pitchFamily="34" charset="-128"/>
              </a:rPr>
              <a:t>Synovium</a:t>
            </a:r>
          </a:p>
        </p:txBody>
      </p:sp>
      <p:pic>
        <p:nvPicPr>
          <p:cNvPr id="24586" name="Picture 15" descr="X-ray of osteoarthritis of the knee"/>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52777" b="8784"/>
          <a:stretch>
            <a:fillRect/>
          </a:stretch>
        </p:blipFill>
        <p:spPr bwMode="auto">
          <a:xfrm>
            <a:off x="5868988" y="4800600"/>
            <a:ext cx="1149350" cy="1447800"/>
          </a:xfrm>
          <a:prstGeom prst="rect">
            <a:avLst/>
          </a:prstGeom>
          <a:solidFill>
            <a:schemeClr val="tx1"/>
          </a:solidFill>
          <a:ln w="28575" algn="ctr">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a:extLst/>
        </p:spPr>
      </p:pic>
      <p:sp>
        <p:nvSpPr>
          <p:cNvPr id="24587" name="Text Box 16"/>
          <p:cNvSpPr txBox="1">
            <a:spLocks noChangeArrowheads="1"/>
          </p:cNvSpPr>
          <p:nvPr/>
        </p:nvSpPr>
        <p:spPr bwMode="auto">
          <a:xfrm>
            <a:off x="457200" y="6354763"/>
            <a:ext cx="3506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b="1">
                <a:latin typeface="Arial Narrow" panose="020B0606020202030204" pitchFamily="34" charset="0"/>
                <a:ea typeface="ＭＳ Ｐゴシック" panose="020B0600070205080204" pitchFamily="34" charset="-128"/>
              </a:rPr>
              <a:t>Wieland HA, et al. </a:t>
            </a:r>
            <a:r>
              <a:rPr lang="en-US" sz="1200" b="1" i="1">
                <a:latin typeface="Arial Narrow" panose="020B0606020202030204" pitchFamily="34" charset="0"/>
                <a:ea typeface="ＭＳ Ｐゴシック" panose="020B0600070205080204" pitchFamily="34" charset="-128"/>
              </a:rPr>
              <a:t>Nat Rev Drug Discov</a:t>
            </a:r>
            <a:r>
              <a:rPr lang="en-US" sz="1200" b="1">
                <a:latin typeface="Arial Narrow" panose="020B0606020202030204" pitchFamily="34" charset="0"/>
                <a:ea typeface="ＭＳ Ｐゴシック" panose="020B0600070205080204" pitchFamily="34" charset="-128"/>
              </a:rPr>
              <a:t>. 2005;4:331-344.</a:t>
            </a:r>
          </a:p>
        </p:txBody>
      </p:sp>
      <p:sp>
        <p:nvSpPr>
          <p:cNvPr id="24588" name="Text Box 19"/>
          <p:cNvSpPr txBox="1">
            <a:spLocks noChangeArrowheads="1"/>
          </p:cNvSpPr>
          <p:nvPr/>
        </p:nvSpPr>
        <p:spPr bwMode="auto">
          <a:xfrm>
            <a:off x="4383088" y="5365750"/>
            <a:ext cx="809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latin typeface="Arial Narrow" panose="020B0606020202030204" pitchFamily="34" charset="0"/>
                <a:ea typeface="ＭＳ Ｐゴシック" panose="020B0600070205080204" pitchFamily="34" charset="-128"/>
              </a:rPr>
              <a:t>Bone</a:t>
            </a:r>
          </a:p>
        </p:txBody>
      </p:sp>
      <p:cxnSp>
        <p:nvCxnSpPr>
          <p:cNvPr id="24592" name="AutoShape 25"/>
          <p:cNvCxnSpPr>
            <a:cxnSpLocks noChangeShapeType="1"/>
          </p:cNvCxnSpPr>
          <p:nvPr/>
        </p:nvCxnSpPr>
        <p:spPr bwMode="auto">
          <a:xfrm flipV="1">
            <a:off x="3505200" y="4176713"/>
            <a:ext cx="877888" cy="476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593" name="AutoShape 27"/>
          <p:cNvCxnSpPr>
            <a:cxnSpLocks noChangeShapeType="1"/>
            <a:endCxn id="24597" idx="1"/>
          </p:cNvCxnSpPr>
          <p:nvPr/>
        </p:nvCxnSpPr>
        <p:spPr bwMode="auto">
          <a:xfrm flipV="1">
            <a:off x="3505200" y="2644775"/>
            <a:ext cx="877888" cy="1536700"/>
          </a:xfrm>
          <a:prstGeom prst="bentConnector3">
            <a:avLst>
              <a:gd name="adj1" fmla="val 49907"/>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4594" name="AutoShape 28"/>
          <p:cNvCxnSpPr>
            <a:cxnSpLocks noChangeShapeType="1"/>
            <a:endCxn id="24588" idx="1"/>
          </p:cNvCxnSpPr>
          <p:nvPr/>
        </p:nvCxnSpPr>
        <p:spPr bwMode="auto">
          <a:xfrm>
            <a:off x="3505200" y="4181475"/>
            <a:ext cx="877888" cy="1366838"/>
          </a:xfrm>
          <a:prstGeom prst="bentConnector3">
            <a:avLst>
              <a:gd name="adj1" fmla="val 49907"/>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pic>
        <p:nvPicPr>
          <p:cNvPr id="24595" name="Picture 35" descr="Picture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225" y="2119313"/>
            <a:ext cx="8048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Picture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9863" y="2082800"/>
            <a:ext cx="93186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7" name="Text Box 12"/>
          <p:cNvSpPr txBox="1">
            <a:spLocks noChangeArrowheads="1"/>
          </p:cNvSpPr>
          <p:nvPr/>
        </p:nvSpPr>
        <p:spPr bwMode="auto">
          <a:xfrm>
            <a:off x="4383088" y="2462213"/>
            <a:ext cx="1255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latin typeface="Arial Narrow" panose="020B0606020202030204" pitchFamily="34" charset="0"/>
                <a:ea typeface="ＭＳ Ｐゴシック" panose="020B0600070205080204" pitchFamily="34" charset="-128"/>
              </a:rPr>
              <a:t>Cartilage</a:t>
            </a:r>
          </a:p>
        </p:txBody>
      </p:sp>
      <p:sp>
        <p:nvSpPr>
          <p:cNvPr id="2" name="Text Box 5"/>
          <p:cNvSpPr txBox="1">
            <a:spLocks noChangeArrowheads="1"/>
          </p:cNvSpPr>
          <p:nvPr/>
        </p:nvSpPr>
        <p:spPr bwMode="auto">
          <a:xfrm>
            <a:off x="777875" y="1447800"/>
            <a:ext cx="898525" cy="365125"/>
          </a:xfrm>
          <a:prstGeom prst="rect">
            <a:avLst/>
          </a:prstGeom>
          <a:noFill/>
          <a:ln w="9525">
            <a:noFill/>
            <a:miter lim="800000"/>
            <a:headEnd/>
            <a:tailEnd/>
          </a:ln>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effectLst>
                  <a:outerShdw blurRad="38100" dist="38100" dir="2700000" algn="tl">
                    <a:srgbClr val="000000"/>
                  </a:outerShdw>
                </a:effectLst>
                <a:latin typeface="Arial Narrow" panose="020B0606020202030204" pitchFamily="34" charset="0"/>
                <a:ea typeface="ＭＳ Ｐゴシック" panose="020B0600070205080204" pitchFamily="34" charset="-128"/>
              </a:rPr>
              <a:t>Normal</a:t>
            </a:r>
          </a:p>
        </p:txBody>
      </p:sp>
      <p:sp>
        <p:nvSpPr>
          <p:cNvPr id="3" name="Text Box 6"/>
          <p:cNvSpPr txBox="1">
            <a:spLocks noChangeArrowheads="1"/>
          </p:cNvSpPr>
          <p:nvPr/>
        </p:nvSpPr>
        <p:spPr bwMode="auto">
          <a:xfrm>
            <a:off x="2447925" y="1447800"/>
            <a:ext cx="1709738" cy="365125"/>
          </a:xfrm>
          <a:prstGeom prst="rect">
            <a:avLst/>
          </a:prstGeom>
          <a:noFill/>
          <a:ln w="9525">
            <a:noFill/>
            <a:miter lim="800000"/>
            <a:headEnd/>
            <a:tailEnd/>
          </a:ln>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effectLst>
                  <a:outerShdw blurRad="38100" dist="38100" dir="2700000" algn="tl">
                    <a:srgbClr val="000000"/>
                  </a:outerShdw>
                </a:effectLst>
                <a:latin typeface="Arial Narrow" panose="020B0606020202030204" pitchFamily="34" charset="0"/>
                <a:ea typeface="ＭＳ Ｐゴシック" panose="020B0600070205080204" pitchFamily="34" charset="-128"/>
              </a:rPr>
              <a:t>Osteoarthritis </a:t>
            </a:r>
          </a:p>
        </p:txBody>
      </p:sp>
      <p:sp>
        <p:nvSpPr>
          <p:cNvPr id="24600" name="Text Box 12"/>
          <p:cNvSpPr txBox="1">
            <a:spLocks noChangeArrowheads="1"/>
          </p:cNvSpPr>
          <p:nvPr/>
        </p:nvSpPr>
        <p:spPr bwMode="auto">
          <a:xfrm>
            <a:off x="4383088" y="2790825"/>
            <a:ext cx="1168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0" bIns="0">
            <a:spAutoFit/>
          </a:bodyPr>
          <a:lstStyle>
            <a:lvl1pPr marL="119063" indent="-1190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chemeClr val="accent2"/>
              </a:buClr>
              <a:buFontTx/>
              <a:buChar char="•"/>
            </a:pPr>
            <a:r>
              <a:rPr lang="en-US">
                <a:latin typeface="Arial Narrow" panose="020B0606020202030204" pitchFamily="34" charset="0"/>
                <a:ea typeface="ＭＳ Ｐゴシック" panose="020B0600070205080204" pitchFamily="34" charset="-128"/>
              </a:rPr>
              <a:t>Fibrillated/</a:t>
            </a:r>
            <a:br>
              <a:rPr lang="en-US">
                <a:latin typeface="Arial Narrow" panose="020B0606020202030204" pitchFamily="34" charset="0"/>
                <a:ea typeface="ＭＳ Ｐゴシック" panose="020B0600070205080204" pitchFamily="34" charset="-128"/>
              </a:rPr>
            </a:br>
            <a:r>
              <a:rPr lang="en-US">
                <a:latin typeface="Arial Narrow" panose="020B0606020202030204" pitchFamily="34" charset="0"/>
                <a:ea typeface="ＭＳ Ｐゴシック" panose="020B0600070205080204" pitchFamily="34" charset="-128"/>
              </a:rPr>
              <a:t>Destroyed</a:t>
            </a:r>
          </a:p>
        </p:txBody>
      </p:sp>
      <p:sp>
        <p:nvSpPr>
          <p:cNvPr id="24601" name="Text Box 12"/>
          <p:cNvSpPr txBox="1">
            <a:spLocks noChangeArrowheads="1"/>
          </p:cNvSpPr>
          <p:nvPr/>
        </p:nvSpPr>
        <p:spPr bwMode="auto">
          <a:xfrm>
            <a:off x="4383088" y="4308475"/>
            <a:ext cx="1346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0" bIns="0">
            <a:spAutoFit/>
          </a:bodyPr>
          <a:lstStyle>
            <a:lvl1pPr marL="119063" indent="-1190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chemeClr val="accent2"/>
              </a:buClr>
              <a:buFontTx/>
              <a:buChar char="•"/>
            </a:pPr>
            <a:r>
              <a:rPr lang="en-US">
                <a:latin typeface="Arial Narrow" panose="020B0606020202030204" pitchFamily="34" charset="0"/>
                <a:ea typeface="ＭＳ Ｐゴシック" panose="020B0600070205080204" pitchFamily="34" charset="-128"/>
              </a:rPr>
              <a:t>Episodically </a:t>
            </a:r>
            <a:br>
              <a:rPr lang="en-US">
                <a:latin typeface="Arial Narrow" panose="020B0606020202030204" pitchFamily="34" charset="0"/>
                <a:ea typeface="ＭＳ Ｐゴシック" panose="020B0600070205080204" pitchFamily="34" charset="-128"/>
              </a:rPr>
            </a:br>
            <a:r>
              <a:rPr lang="en-US">
                <a:latin typeface="Arial Narrow" panose="020B0606020202030204" pitchFamily="34" charset="0"/>
                <a:ea typeface="ＭＳ Ｐゴシック" panose="020B0600070205080204" pitchFamily="34" charset="-128"/>
              </a:rPr>
              <a:t>inflamed</a:t>
            </a:r>
          </a:p>
        </p:txBody>
      </p:sp>
      <p:sp>
        <p:nvSpPr>
          <p:cNvPr id="24602" name="Text Box 12"/>
          <p:cNvSpPr txBox="1">
            <a:spLocks noChangeArrowheads="1"/>
          </p:cNvSpPr>
          <p:nvPr/>
        </p:nvSpPr>
        <p:spPr bwMode="auto">
          <a:xfrm>
            <a:off x="4383088" y="5670550"/>
            <a:ext cx="1222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0" bIns="0">
            <a:spAutoFit/>
          </a:bodyPr>
          <a:lstStyle>
            <a:lvl1pPr marL="119063" indent="-1190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chemeClr val="accent2"/>
              </a:buClr>
              <a:buFontTx/>
              <a:buChar char="•"/>
            </a:pPr>
            <a:r>
              <a:rPr lang="en-US">
                <a:latin typeface="Arial Narrow" panose="020B0606020202030204" pitchFamily="34" charset="0"/>
                <a:ea typeface="ＭＳ Ｐゴシック" panose="020B0600070205080204" pitchFamily="34" charset="-128"/>
              </a:rPr>
              <a:t>Bony </a:t>
            </a:r>
            <a:br>
              <a:rPr lang="en-US">
                <a:latin typeface="Arial Narrow" panose="020B0606020202030204" pitchFamily="34" charset="0"/>
                <a:ea typeface="ＭＳ Ｐゴシック" panose="020B0600070205080204" pitchFamily="34" charset="-128"/>
              </a:rPr>
            </a:br>
            <a:r>
              <a:rPr lang="en-US">
                <a:latin typeface="Arial Narrow" panose="020B0606020202030204" pitchFamily="34" charset="0"/>
                <a:ea typeface="ＭＳ Ｐゴシック" panose="020B0600070205080204" pitchFamily="34" charset="-128"/>
              </a:rPr>
              <a:t>outgrowths</a:t>
            </a:r>
          </a:p>
        </p:txBody>
      </p:sp>
      <p:pic>
        <p:nvPicPr>
          <p:cNvPr id="24589" name="Picture 15" descr="X-ray of osteoarthritis of the knee"/>
          <p:cNvPicPr>
            <a:picLocks noChangeAspect="1" noChangeArrowheads="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l="52777" b="8784"/>
          <a:stretch>
            <a:fillRect/>
          </a:stretch>
        </p:blipFill>
        <p:spPr bwMode="auto">
          <a:xfrm>
            <a:off x="7408863" y="4800600"/>
            <a:ext cx="1149350" cy="1447800"/>
          </a:xfrm>
          <a:prstGeom prst="rect">
            <a:avLst/>
          </a:prstGeom>
          <a:solidFill>
            <a:schemeClr val="tx1"/>
          </a:solidFill>
          <a:ln w="28575" algn="ctr">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a:extLst/>
        </p:spPr>
      </p:pic>
    </p:spTree>
    <p:extLst>
      <p:ext uri="{BB962C8B-B14F-4D97-AF65-F5344CB8AC3E}">
        <p14:creationId xmlns:p14="http://schemas.microsoft.com/office/powerpoint/2010/main" val="28612451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2463" y="838200"/>
            <a:ext cx="8491537" cy="736600"/>
          </a:xfrm>
        </p:spPr>
        <p:txBody>
          <a:bodyPr/>
          <a:lstStyle/>
          <a:p>
            <a:r>
              <a:rPr lang="en-US" dirty="0" smtClean="0"/>
              <a:t>AAPT Diagnostic Criteria: Dimensions</a:t>
            </a:r>
            <a:r>
              <a:rPr lang="en-US" baseline="-25000" dirty="0" smtClean="0"/>
              <a:t>1</a:t>
            </a:r>
            <a:endParaRPr lang="en-US" dirty="0"/>
          </a:p>
        </p:txBody>
      </p:sp>
      <p:sp>
        <p:nvSpPr>
          <p:cNvPr id="4" name="Content Placeholder 3"/>
          <p:cNvSpPr>
            <a:spLocks noGrp="1"/>
          </p:cNvSpPr>
          <p:nvPr>
            <p:ph idx="1"/>
          </p:nvPr>
        </p:nvSpPr>
        <p:spPr>
          <a:xfrm>
            <a:off x="228600" y="1816100"/>
            <a:ext cx="9220200" cy="4100513"/>
          </a:xfrm>
        </p:spPr>
        <p:txBody>
          <a:bodyPr/>
          <a:lstStyle/>
          <a:p>
            <a:pPr marL="0" indent="0">
              <a:buNone/>
            </a:pPr>
            <a:r>
              <a:rPr lang="en-US" dirty="0" smtClean="0"/>
              <a:t> </a:t>
            </a:r>
            <a:r>
              <a:rPr lang="en-US" dirty="0"/>
              <a:t>1: Core diagnostic criteria</a:t>
            </a:r>
          </a:p>
          <a:p>
            <a:pPr marL="0" indent="0">
              <a:buNone/>
            </a:pPr>
            <a:r>
              <a:rPr lang="en-US" dirty="0"/>
              <a:t> </a:t>
            </a:r>
            <a:r>
              <a:rPr lang="en-US" dirty="0" smtClean="0"/>
              <a:t>2</a:t>
            </a:r>
            <a:r>
              <a:rPr lang="en-US" dirty="0"/>
              <a:t>: Common features</a:t>
            </a:r>
          </a:p>
          <a:p>
            <a:pPr marL="0" indent="0">
              <a:buNone/>
            </a:pPr>
            <a:r>
              <a:rPr lang="en-US" dirty="0"/>
              <a:t> </a:t>
            </a:r>
            <a:r>
              <a:rPr lang="en-US" dirty="0" smtClean="0"/>
              <a:t>3</a:t>
            </a:r>
            <a:r>
              <a:rPr lang="en-US" dirty="0"/>
              <a:t>: Common medical comorbidities</a:t>
            </a:r>
          </a:p>
          <a:p>
            <a:pPr marL="0" indent="0">
              <a:buNone/>
            </a:pPr>
            <a:r>
              <a:rPr lang="en-US" dirty="0" smtClean="0"/>
              <a:t> </a:t>
            </a:r>
            <a:r>
              <a:rPr lang="en-US" dirty="0"/>
              <a:t>4: Neurobiological, psychosocial and </a:t>
            </a:r>
            <a:r>
              <a:rPr lang="en-US" dirty="0" smtClean="0"/>
              <a:t>functional  consequences</a:t>
            </a:r>
            <a:endParaRPr lang="en-US" dirty="0"/>
          </a:p>
          <a:p>
            <a:pPr marL="0" indent="0">
              <a:buNone/>
            </a:pPr>
            <a:r>
              <a:rPr lang="en-US" dirty="0" smtClean="0"/>
              <a:t> </a:t>
            </a:r>
            <a:r>
              <a:rPr lang="en-US" dirty="0"/>
              <a:t>5: Putative neurobiological and psychosocial mechanisms, risk factors, and protective </a:t>
            </a:r>
            <a:r>
              <a:rPr lang="en-US" dirty="0" smtClean="0"/>
              <a:t>factors</a:t>
            </a:r>
          </a:p>
          <a:p>
            <a:pPr marL="0" indent="0">
              <a:buNone/>
            </a:pPr>
            <a:endParaRPr lang="en-US" dirty="0"/>
          </a:p>
          <a:p>
            <a:pPr marL="0" indent="0">
              <a:buNone/>
            </a:pPr>
            <a:r>
              <a:rPr lang="en-US" dirty="0" smtClean="0"/>
              <a:t>Biologically Plausible, Exhaustive, Mutually exclusive, Reliable, Clinically useful, Simple</a:t>
            </a:r>
            <a:r>
              <a:rPr lang="en-US" baseline="-25000" dirty="0" smtClean="0"/>
              <a:t>2</a:t>
            </a:r>
            <a:r>
              <a:rPr lang="en-US" dirty="0"/>
              <a:t>	</a:t>
            </a:r>
          </a:p>
          <a:p>
            <a:pPr marL="0" indent="0">
              <a:buNone/>
            </a:pPr>
            <a:endParaRPr lang="en-US" dirty="0"/>
          </a:p>
        </p:txBody>
      </p:sp>
      <p:sp>
        <p:nvSpPr>
          <p:cNvPr id="2" name="Slide Number Placeholder 1"/>
          <p:cNvSpPr>
            <a:spLocks noGrp="1"/>
          </p:cNvSpPr>
          <p:nvPr>
            <p:ph type="sldNum" sz="quarter" idx="10"/>
          </p:nvPr>
        </p:nvSpPr>
        <p:spPr/>
        <p:txBody>
          <a:bodyPr/>
          <a:lstStyle/>
          <a:p>
            <a:pPr defTabSz="899370">
              <a:defRPr/>
            </a:pPr>
            <a:fld id="{074CF367-0CCB-44BD-9CF4-4D5C570893C1}" type="slidenum">
              <a:rPr lang="en-US">
                <a:ea typeface="+mn-ea"/>
                <a:cs typeface="+mn-cs"/>
              </a:rPr>
              <a:pPr defTabSz="899370">
                <a:defRPr/>
              </a:pPr>
              <a:t>3</a:t>
            </a:fld>
            <a:endParaRPr lang="en-US" dirty="0">
              <a:ea typeface="+mn-ea"/>
              <a:cs typeface="+mn-cs"/>
            </a:endParaRPr>
          </a:p>
        </p:txBody>
      </p:sp>
      <p:sp>
        <p:nvSpPr>
          <p:cNvPr id="5" name="TextBox 4"/>
          <p:cNvSpPr txBox="1"/>
          <p:nvPr/>
        </p:nvSpPr>
        <p:spPr>
          <a:xfrm>
            <a:off x="609600" y="5943600"/>
            <a:ext cx="6934200" cy="646331"/>
          </a:xfrm>
          <a:prstGeom prst="rect">
            <a:avLst/>
          </a:prstGeom>
          <a:noFill/>
        </p:spPr>
        <p:txBody>
          <a:bodyPr wrap="square" rtlCol="0">
            <a:spAutoFit/>
          </a:bodyPr>
          <a:lstStyle/>
          <a:p>
            <a:r>
              <a:rPr lang="en-US" dirty="0" smtClean="0"/>
              <a:t>1. </a:t>
            </a:r>
            <a:r>
              <a:rPr lang="en-US" dirty="0" err="1" smtClean="0"/>
              <a:t>Dworkin</a:t>
            </a:r>
            <a:r>
              <a:rPr lang="en-US" dirty="0" smtClean="0"/>
              <a:t> RH et al</a:t>
            </a:r>
            <a:r>
              <a:rPr lang="en-US" i="1" dirty="0" smtClean="0"/>
              <a:t>. J Pain </a:t>
            </a:r>
            <a:r>
              <a:rPr lang="en-US" dirty="0" smtClean="0"/>
              <a:t>(Suppl.) 2016; 1-9.</a:t>
            </a:r>
          </a:p>
          <a:p>
            <a:r>
              <a:rPr lang="en-US" dirty="0" smtClean="0"/>
              <a:t>2. </a:t>
            </a:r>
            <a:r>
              <a:rPr lang="en-US" dirty="0" err="1" smtClean="0"/>
              <a:t>Fillingim</a:t>
            </a:r>
            <a:r>
              <a:rPr lang="en-US" dirty="0" smtClean="0"/>
              <a:t> RB et al. </a:t>
            </a:r>
            <a:r>
              <a:rPr lang="en-US" i="1" dirty="0" smtClean="0"/>
              <a:t>J Pain</a:t>
            </a:r>
            <a:r>
              <a:rPr lang="en-US" dirty="0" smtClean="0"/>
              <a:t> 2014;15:241-249.</a:t>
            </a:r>
            <a:endParaRPr lang="en-US" dirty="0"/>
          </a:p>
        </p:txBody>
      </p:sp>
    </p:spTree>
    <p:extLst>
      <p:ext uri="{BB962C8B-B14F-4D97-AF65-F5344CB8AC3E}">
        <p14:creationId xmlns:p14="http://schemas.microsoft.com/office/powerpoint/2010/main" val="22847264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937500" cy="736600"/>
          </a:xfrm>
        </p:spPr>
        <p:txBody>
          <a:bodyPr/>
          <a:lstStyle/>
          <a:p>
            <a:r>
              <a:rPr lang="en-US" dirty="0" smtClean="0"/>
              <a:t>OARSI: Proposed Taxonomy of OA</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30</a:t>
            </a:fld>
            <a:endParaRPr lang="en-US" altLang="en-US"/>
          </a:p>
        </p:txBody>
      </p:sp>
      <p:pic>
        <p:nvPicPr>
          <p:cNvPr id="5" name="Picture 4"/>
          <p:cNvPicPr>
            <a:picLocks noChangeAspect="1"/>
          </p:cNvPicPr>
          <p:nvPr/>
        </p:nvPicPr>
        <p:blipFill>
          <a:blip r:embed="rId3"/>
          <a:stretch>
            <a:fillRect/>
          </a:stretch>
        </p:blipFill>
        <p:spPr>
          <a:xfrm>
            <a:off x="609600" y="1981200"/>
            <a:ext cx="7975600" cy="3136900"/>
          </a:xfrm>
          <a:prstGeom prst="rect">
            <a:avLst/>
          </a:prstGeom>
        </p:spPr>
      </p:pic>
      <p:sp>
        <p:nvSpPr>
          <p:cNvPr id="6" name="Rectangle 5"/>
          <p:cNvSpPr/>
          <p:nvPr/>
        </p:nvSpPr>
        <p:spPr>
          <a:xfrm>
            <a:off x="304800" y="6248400"/>
            <a:ext cx="7315200" cy="338554"/>
          </a:xfrm>
          <a:prstGeom prst="rect">
            <a:avLst/>
          </a:prstGeom>
        </p:spPr>
        <p:txBody>
          <a:bodyPr wrap="square">
            <a:spAutoFit/>
          </a:bodyPr>
          <a:lstStyle/>
          <a:p>
            <a:r>
              <a:rPr lang="en-US" sz="1600" dirty="0"/>
              <a:t>Kraus VB, et al. </a:t>
            </a:r>
            <a:r>
              <a:rPr lang="en-US" sz="1600" i="1" dirty="0"/>
              <a:t>Osteoarthritis and Cartilage </a:t>
            </a:r>
            <a:r>
              <a:rPr lang="en-US" sz="1600" dirty="0"/>
              <a:t>2015;23:1233-1241.</a:t>
            </a:r>
          </a:p>
        </p:txBody>
      </p:sp>
    </p:spTree>
    <p:extLst>
      <p:ext uri="{BB962C8B-B14F-4D97-AF65-F5344CB8AC3E}">
        <p14:creationId xmlns:p14="http://schemas.microsoft.com/office/powerpoint/2010/main" val="5693145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
            </a:r>
            <a:br>
              <a:rPr lang="en-US" sz="2800" dirty="0"/>
            </a:br>
            <a:r>
              <a:rPr lang="en-US" sz="2800" dirty="0"/>
              <a:t>Dimension 4: Neurobiological, psychosocial and functional consequences</a:t>
            </a:r>
            <a:br>
              <a:rPr lang="en-US" sz="2800" dirty="0"/>
            </a:br>
            <a:r>
              <a:rPr lang="en-US" sz="2800" dirty="0"/>
              <a:t>	</a:t>
            </a:r>
            <a:br>
              <a:rPr lang="en-US" sz="2800" dirty="0"/>
            </a:br>
            <a:endParaRPr lang="en-US" sz="2800" dirty="0"/>
          </a:p>
        </p:txBody>
      </p:sp>
      <p:sp>
        <p:nvSpPr>
          <p:cNvPr id="3" name="Content Placeholder 2"/>
          <p:cNvSpPr>
            <a:spLocks noGrp="1"/>
          </p:cNvSpPr>
          <p:nvPr>
            <p:ph idx="1"/>
          </p:nvPr>
        </p:nvSpPr>
        <p:spPr/>
        <p:txBody>
          <a:bodyPr/>
          <a:lstStyle/>
          <a:p>
            <a:r>
              <a:rPr lang="en-US" dirty="0" smtClean="0"/>
              <a:t>Ongoing cellular distress, molecular, anatomical, and physiological disease progression</a:t>
            </a:r>
          </a:p>
          <a:p>
            <a:r>
              <a:rPr lang="en-US" dirty="0" smtClean="0"/>
              <a:t>Disturbed sleep</a:t>
            </a:r>
          </a:p>
          <a:p>
            <a:r>
              <a:rPr lang="en-US" dirty="0" smtClean="0"/>
              <a:t>“Kinetic” chain consideration</a:t>
            </a:r>
          </a:p>
          <a:p>
            <a:r>
              <a:rPr lang="en-US" dirty="0" smtClean="0"/>
              <a:t>Lost work days, activity limitation and participation restrictions</a:t>
            </a:r>
          </a:p>
          <a:p>
            <a:r>
              <a:rPr lang="en-US" dirty="0" smtClean="0"/>
              <a:t>Ascending/descending stairs, mobility in community</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31</a:t>
            </a:fld>
            <a:endParaRPr lang="en-US" altLang="en-US"/>
          </a:p>
        </p:txBody>
      </p:sp>
    </p:spTree>
    <p:extLst>
      <p:ext uri="{BB962C8B-B14F-4D97-AF65-F5344CB8AC3E}">
        <p14:creationId xmlns:p14="http://schemas.microsoft.com/office/powerpoint/2010/main" val="3599669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56" y="152400"/>
            <a:ext cx="8686800" cy="1143000"/>
          </a:xfrm>
          <a:solidFill>
            <a:schemeClr val="bg1"/>
          </a:solidFill>
        </p:spPr>
        <p:txBody>
          <a:bodyPr/>
          <a:lstStyle/>
          <a:p>
            <a:r>
              <a:rPr lang="en-US" sz="2800" dirty="0"/>
              <a:t>Dimension 5: Putative neurobiological and psychosocial mechanisms, risk factors, and protective factors</a:t>
            </a:r>
          </a:p>
        </p:txBody>
      </p:sp>
      <p:sp>
        <p:nvSpPr>
          <p:cNvPr id="3" name="Content Placeholder 2"/>
          <p:cNvSpPr>
            <a:spLocks noGrp="1"/>
          </p:cNvSpPr>
          <p:nvPr>
            <p:ph idx="1"/>
          </p:nvPr>
        </p:nvSpPr>
        <p:spPr>
          <a:xfrm>
            <a:off x="685800" y="1600200"/>
            <a:ext cx="7937500" cy="4100513"/>
          </a:xfrm>
        </p:spPr>
        <p:txBody>
          <a:bodyPr/>
          <a:lstStyle/>
          <a:p>
            <a:r>
              <a:rPr lang="en-US" dirty="0" smtClean="0"/>
              <a:t>Risk factors for knee OA: obesity (increased risk in FM after menopause), knee trauma, meniscectomy</a:t>
            </a:r>
            <a:r>
              <a:rPr lang="en-US" baseline="-25000" dirty="0" smtClean="0"/>
              <a:t>2</a:t>
            </a:r>
          </a:p>
          <a:p>
            <a:r>
              <a:rPr lang="en-US" dirty="0"/>
              <a:t>Healing of damaged cartilage poor, focus on “healing” tissue has emerged with development of “regenerative” biological therapies (i.e. PRP)</a:t>
            </a:r>
            <a:r>
              <a:rPr lang="en-US" baseline="-25000" dirty="0" smtClean="0"/>
              <a:t>1</a:t>
            </a:r>
          </a:p>
          <a:p>
            <a:r>
              <a:rPr lang="en-US" dirty="0" smtClean="0"/>
              <a:t>Psychological factors: </a:t>
            </a:r>
            <a:r>
              <a:rPr lang="en-US" dirty="0" err="1" smtClean="0"/>
              <a:t>catastrophizing</a:t>
            </a:r>
            <a:r>
              <a:rPr lang="en-US" dirty="0" smtClean="0"/>
              <a:t>, anxiety, depression</a:t>
            </a:r>
          </a:p>
          <a:p>
            <a:r>
              <a:rPr lang="en-US" dirty="0" smtClean="0"/>
              <a:t>Protective factors: strong social and work environment, coping mechanisms, joint phenotypes</a:t>
            </a:r>
          </a:p>
          <a:p>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32</a:t>
            </a:fld>
            <a:endParaRPr lang="en-US" altLang="en-US"/>
          </a:p>
        </p:txBody>
      </p:sp>
      <p:sp>
        <p:nvSpPr>
          <p:cNvPr id="5" name="TextBox 4"/>
          <p:cNvSpPr txBox="1"/>
          <p:nvPr/>
        </p:nvSpPr>
        <p:spPr>
          <a:xfrm>
            <a:off x="381000" y="5791200"/>
            <a:ext cx="10287000" cy="830997"/>
          </a:xfrm>
          <a:prstGeom prst="rect">
            <a:avLst/>
          </a:prstGeom>
          <a:noFill/>
        </p:spPr>
        <p:txBody>
          <a:bodyPr wrap="square" rtlCol="0">
            <a:spAutoFit/>
          </a:bodyPr>
          <a:lstStyle/>
          <a:p>
            <a:pPr marL="342900" indent="-342900">
              <a:buAutoNum type="arabicPeriod"/>
            </a:pPr>
            <a:r>
              <a:rPr lang="en-US" sz="1600" dirty="0" err="1" smtClean="0"/>
              <a:t>Kon</a:t>
            </a:r>
            <a:r>
              <a:rPr lang="en-US" sz="1600" dirty="0" smtClean="0"/>
              <a:t> E, et al. </a:t>
            </a:r>
            <a:r>
              <a:rPr lang="en-US" sz="1600" i="1" dirty="0" smtClean="0"/>
              <a:t>Knee </a:t>
            </a:r>
            <a:r>
              <a:rPr lang="en-US" sz="1600" i="1" dirty="0" err="1" smtClean="0"/>
              <a:t>Surg</a:t>
            </a:r>
            <a:r>
              <a:rPr lang="en-US" sz="1600" i="1" dirty="0" smtClean="0"/>
              <a:t> Sports </a:t>
            </a:r>
            <a:r>
              <a:rPr lang="en-US" sz="1600" i="1" dirty="0" err="1" smtClean="0"/>
              <a:t>Traumatol</a:t>
            </a:r>
            <a:r>
              <a:rPr lang="en-US" sz="1600" i="1" dirty="0" smtClean="0"/>
              <a:t> </a:t>
            </a:r>
            <a:r>
              <a:rPr lang="en-US" sz="1600" i="1" dirty="0" err="1" smtClean="0"/>
              <a:t>Arthrosc</a:t>
            </a:r>
            <a:r>
              <a:rPr lang="en-US" sz="1600" i="1" dirty="0" smtClean="0"/>
              <a:t> </a:t>
            </a:r>
            <a:r>
              <a:rPr lang="en-US" sz="1600" dirty="0" smtClean="0"/>
              <a:t>2012;20:436-439.</a:t>
            </a:r>
          </a:p>
          <a:p>
            <a:pPr marL="342900" indent="-342900">
              <a:buAutoNum type="arabicPeriod"/>
            </a:pPr>
            <a:r>
              <a:rPr lang="en-US" sz="1600" dirty="0" err="1" smtClean="0"/>
              <a:t>Englund</a:t>
            </a:r>
            <a:r>
              <a:rPr lang="en-US" sz="1600" dirty="0" smtClean="0"/>
              <a:t> M, et al. </a:t>
            </a:r>
            <a:r>
              <a:rPr lang="en-US" sz="1600" i="1" dirty="0" smtClean="0"/>
              <a:t>Arthritis Rheum </a:t>
            </a:r>
            <a:r>
              <a:rPr lang="en-US" sz="1600" dirty="0" smtClean="0"/>
              <a:t>2004;50:2811-9.</a:t>
            </a:r>
          </a:p>
          <a:p>
            <a:pPr marL="342900" indent="-342900">
              <a:buAutoNum type="arabicPeriod"/>
            </a:pPr>
            <a:r>
              <a:rPr lang="en-US" sz="1600" dirty="0" err="1" smtClean="0"/>
              <a:t>Fransen</a:t>
            </a:r>
            <a:r>
              <a:rPr lang="en-US" sz="1600" dirty="0" smtClean="0"/>
              <a:t> M, et al. </a:t>
            </a:r>
            <a:r>
              <a:rPr lang="en-US" sz="1600" i="1" dirty="0" smtClean="0"/>
              <a:t>Best </a:t>
            </a:r>
            <a:r>
              <a:rPr lang="en-US" sz="1600" i="1" dirty="0" err="1" smtClean="0"/>
              <a:t>Pract</a:t>
            </a:r>
            <a:r>
              <a:rPr lang="en-US" sz="1600" i="1" dirty="0" smtClean="0"/>
              <a:t> Res </a:t>
            </a:r>
            <a:r>
              <a:rPr lang="en-US" sz="1600" i="1" dirty="0" err="1" smtClean="0"/>
              <a:t>Clin</a:t>
            </a:r>
            <a:r>
              <a:rPr lang="en-US" sz="1600" i="1" dirty="0" smtClean="0"/>
              <a:t> Rheum </a:t>
            </a:r>
            <a:r>
              <a:rPr lang="en-US" sz="1600" dirty="0" smtClean="0"/>
              <a:t>2011;25:81-101.</a:t>
            </a:r>
            <a:endParaRPr lang="en-US" sz="1600" dirty="0"/>
          </a:p>
        </p:txBody>
      </p:sp>
    </p:spTree>
    <p:extLst>
      <p:ext uri="{BB962C8B-B14F-4D97-AF65-F5344CB8AC3E}">
        <p14:creationId xmlns:p14="http://schemas.microsoft.com/office/powerpoint/2010/main" val="484005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56" y="406400"/>
            <a:ext cx="8686800" cy="736600"/>
          </a:xfrm>
          <a:solidFill>
            <a:schemeClr val="bg1"/>
          </a:solidFill>
        </p:spPr>
        <p:txBody>
          <a:bodyPr/>
          <a:lstStyle/>
          <a:p>
            <a:r>
              <a:rPr lang="en-US" sz="2800" dirty="0"/>
              <a:t>Dimension 5: Putative neurobiological and psychosocial mechanisms, risk factors, and protective factors</a:t>
            </a:r>
          </a:p>
        </p:txBody>
      </p:sp>
      <p:sp>
        <p:nvSpPr>
          <p:cNvPr id="3" name="Content Placeholder 2"/>
          <p:cNvSpPr>
            <a:spLocks noGrp="1"/>
          </p:cNvSpPr>
          <p:nvPr>
            <p:ph idx="1"/>
          </p:nvPr>
        </p:nvSpPr>
        <p:spPr>
          <a:xfrm>
            <a:off x="685800" y="1828800"/>
            <a:ext cx="7937500" cy="4100513"/>
          </a:xfrm>
        </p:spPr>
        <p:txBody>
          <a:bodyPr/>
          <a:lstStyle/>
          <a:p>
            <a:r>
              <a:rPr lang="en-US" dirty="0" smtClean="0"/>
              <a:t>Occupational factors: floor layers, lifting with kneel squat</a:t>
            </a:r>
            <a:r>
              <a:rPr lang="en-US" baseline="-25000" dirty="0" smtClean="0"/>
              <a:t> </a:t>
            </a:r>
            <a:r>
              <a:rPr lang="en-US" dirty="0" smtClean="0"/>
              <a:t>may be associated with greater risk</a:t>
            </a:r>
            <a:r>
              <a:rPr lang="en-US" baseline="-25000" dirty="0" smtClean="0"/>
              <a:t>1</a:t>
            </a:r>
            <a:endParaRPr lang="en-US" dirty="0" smtClean="0"/>
          </a:p>
          <a:p>
            <a:r>
              <a:rPr lang="en-US" dirty="0" smtClean="0"/>
              <a:t>Anger, perceived injustice after trauma as predictor of greater pain and disability</a:t>
            </a:r>
            <a:r>
              <a:rPr lang="en-US" baseline="-25000" dirty="0" smtClean="0"/>
              <a:t>2,3</a:t>
            </a:r>
          </a:p>
          <a:p>
            <a:r>
              <a:rPr lang="en-US" dirty="0"/>
              <a:t>Work related “blue” and “black” flags</a:t>
            </a:r>
          </a:p>
          <a:p>
            <a:endParaRPr lang="en-US" dirty="0" smtClean="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33</a:t>
            </a:fld>
            <a:endParaRPr lang="en-US" altLang="en-US"/>
          </a:p>
        </p:txBody>
      </p:sp>
      <p:sp>
        <p:nvSpPr>
          <p:cNvPr id="5" name="TextBox 4"/>
          <p:cNvSpPr txBox="1"/>
          <p:nvPr/>
        </p:nvSpPr>
        <p:spPr>
          <a:xfrm>
            <a:off x="152400" y="5791200"/>
            <a:ext cx="10287000" cy="1231106"/>
          </a:xfrm>
          <a:prstGeom prst="rect">
            <a:avLst/>
          </a:prstGeom>
          <a:noFill/>
        </p:spPr>
        <p:txBody>
          <a:bodyPr wrap="square" rtlCol="0">
            <a:spAutoFit/>
          </a:bodyPr>
          <a:lstStyle/>
          <a:p>
            <a:pPr marL="342900" indent="-342900">
              <a:buAutoNum type="arabicPeriod"/>
            </a:pPr>
            <a:r>
              <a:rPr lang="en-US" sz="1400" dirty="0" err="1" smtClean="0"/>
              <a:t>Fransen</a:t>
            </a:r>
            <a:r>
              <a:rPr lang="en-US" sz="1400" dirty="0" smtClean="0"/>
              <a:t> M, et al. </a:t>
            </a:r>
            <a:r>
              <a:rPr lang="en-US" sz="1400" i="1" dirty="0" smtClean="0"/>
              <a:t>Best </a:t>
            </a:r>
            <a:r>
              <a:rPr lang="en-US" sz="1400" i="1" dirty="0" err="1" smtClean="0"/>
              <a:t>Pract</a:t>
            </a:r>
            <a:r>
              <a:rPr lang="en-US" sz="1400" i="1" dirty="0" smtClean="0"/>
              <a:t> Res </a:t>
            </a:r>
            <a:r>
              <a:rPr lang="en-US" sz="1400" i="1" dirty="0" err="1" smtClean="0"/>
              <a:t>Clin</a:t>
            </a:r>
            <a:r>
              <a:rPr lang="en-US" sz="1400" i="1" dirty="0" smtClean="0"/>
              <a:t> Rheum </a:t>
            </a:r>
            <a:r>
              <a:rPr lang="en-US" sz="1400" dirty="0" smtClean="0"/>
              <a:t>2011;25:81-101.</a:t>
            </a:r>
          </a:p>
          <a:p>
            <a:pPr marL="342900" indent="-342900">
              <a:buAutoNum type="arabicPeriod"/>
            </a:pPr>
            <a:r>
              <a:rPr lang="en-US" sz="1400" dirty="0" smtClean="0"/>
              <a:t>Sullivan JJ, et al. </a:t>
            </a:r>
            <a:r>
              <a:rPr lang="en-US" sz="1400" dirty="0" err="1" smtClean="0"/>
              <a:t>Clin</a:t>
            </a:r>
            <a:r>
              <a:rPr lang="en-US" sz="1400" dirty="0" smtClean="0"/>
              <a:t> J Pain 2012;28:484-488.</a:t>
            </a:r>
          </a:p>
          <a:p>
            <a:pPr marL="342900" indent="-342900">
              <a:buAutoNum type="arabicPeriod"/>
            </a:pPr>
            <a:r>
              <a:rPr lang="en-US" sz="1400" dirty="0" err="1" smtClean="0"/>
              <a:t>Trost</a:t>
            </a:r>
            <a:r>
              <a:rPr lang="en-US" sz="1400" dirty="0" smtClean="0"/>
              <a:t> Z, et al. </a:t>
            </a:r>
            <a:r>
              <a:rPr lang="en-US" sz="1400" i="1" dirty="0" smtClean="0"/>
              <a:t>Pain</a:t>
            </a:r>
            <a:r>
              <a:rPr lang="en-US" sz="1400" dirty="0" smtClean="0"/>
              <a:t> 2012;153:515-517.</a:t>
            </a:r>
          </a:p>
          <a:p>
            <a:pPr marL="342900" indent="-342900">
              <a:buAutoNum type="arabicPeriod"/>
            </a:pPr>
            <a:r>
              <a:rPr lang="en-US" sz="1400" dirty="0" smtClean="0">
                <a:solidFill>
                  <a:srgbClr val="000000"/>
                </a:solidFill>
                <a:latin typeface="Times" charset="0"/>
              </a:rPr>
              <a:t>.</a:t>
            </a:r>
            <a:r>
              <a:rPr lang="en-US" sz="1400" dirty="0">
                <a:solidFill>
                  <a:srgbClr val="000000"/>
                </a:solidFill>
                <a:latin typeface="Times" charset="0"/>
              </a:rPr>
              <a:t>Shaw W, et al</a:t>
            </a:r>
            <a:r>
              <a:rPr lang="en-US" sz="1400" i="1" dirty="0">
                <a:solidFill>
                  <a:srgbClr val="000000"/>
                </a:solidFill>
                <a:latin typeface="Times" charset="0"/>
              </a:rPr>
              <a:t>. J </a:t>
            </a:r>
            <a:r>
              <a:rPr lang="en-US" sz="1400" i="1" dirty="0" err="1">
                <a:solidFill>
                  <a:srgbClr val="000000"/>
                </a:solidFill>
                <a:latin typeface="Times" charset="0"/>
              </a:rPr>
              <a:t>Occup</a:t>
            </a:r>
            <a:r>
              <a:rPr lang="en-US" sz="1400" i="1" dirty="0">
                <a:solidFill>
                  <a:srgbClr val="000000"/>
                </a:solidFill>
                <a:latin typeface="Times" charset="0"/>
              </a:rPr>
              <a:t> </a:t>
            </a:r>
            <a:r>
              <a:rPr lang="en-US" sz="1400" i="1" dirty="0" err="1">
                <a:solidFill>
                  <a:srgbClr val="000000"/>
                </a:solidFill>
                <a:latin typeface="Times" charset="0"/>
              </a:rPr>
              <a:t>Rehabil</a:t>
            </a:r>
            <a:r>
              <a:rPr lang="en-US" sz="1400" i="1" dirty="0">
                <a:solidFill>
                  <a:srgbClr val="000000"/>
                </a:solidFill>
                <a:latin typeface="Times" charset="0"/>
              </a:rPr>
              <a:t> </a:t>
            </a:r>
            <a:r>
              <a:rPr lang="en-US" sz="1400" dirty="0">
                <a:solidFill>
                  <a:srgbClr val="000000"/>
                </a:solidFill>
                <a:latin typeface="Times" charset="0"/>
              </a:rPr>
              <a:t>2009;19:64-80.</a:t>
            </a:r>
          </a:p>
          <a:p>
            <a:endParaRPr lang="en-US" dirty="0"/>
          </a:p>
        </p:txBody>
      </p:sp>
      <p:sp>
        <p:nvSpPr>
          <p:cNvPr id="6" name="Wave 5"/>
          <p:cNvSpPr/>
          <p:nvPr/>
        </p:nvSpPr>
        <p:spPr bwMode="auto">
          <a:xfrm>
            <a:off x="2133600" y="2362200"/>
            <a:ext cx="2057400" cy="2362200"/>
          </a:xfrm>
          <a:prstGeom prst="wav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FF0000"/>
              </a:solidFill>
              <a:latin typeface="Times" charset="0"/>
            </a:endParaRPr>
          </a:p>
        </p:txBody>
      </p:sp>
      <p:sp>
        <p:nvSpPr>
          <p:cNvPr id="7" name="Wave 6"/>
          <p:cNvSpPr/>
          <p:nvPr/>
        </p:nvSpPr>
        <p:spPr bwMode="auto">
          <a:xfrm>
            <a:off x="5486400" y="228600"/>
            <a:ext cx="2057400" cy="2362200"/>
          </a:xfrm>
          <a:prstGeom prst="wave">
            <a:avLst/>
          </a:prstGeom>
          <a:pattFill prst="pct50">
            <a:fgClr>
              <a:schemeClr val="tx1"/>
            </a:fgClr>
            <a:bgClr>
              <a:prstClr val="white"/>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latin typeface="Times" charset="0"/>
            </a:endParaRPr>
          </a:p>
        </p:txBody>
      </p:sp>
      <p:sp>
        <p:nvSpPr>
          <p:cNvPr id="8" name="Wave 7"/>
          <p:cNvSpPr/>
          <p:nvPr/>
        </p:nvSpPr>
        <p:spPr bwMode="auto">
          <a:xfrm>
            <a:off x="5867400" y="3429000"/>
            <a:ext cx="2057400" cy="2362200"/>
          </a:xfrm>
          <a:prstGeom prst="wave">
            <a:avLst/>
          </a:prstGeom>
          <a:pattFill prst="ltDnDiag">
            <a:fgClr>
              <a:srgbClr val="0000FF"/>
            </a:fgClr>
            <a:bgClr>
              <a:prstClr val="white"/>
            </a:bgClr>
          </a:patt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latin typeface="Times" charset="0"/>
            </a:endParaRPr>
          </a:p>
        </p:txBody>
      </p:sp>
      <p:sp>
        <p:nvSpPr>
          <p:cNvPr id="9" name="TextBox 8"/>
          <p:cNvSpPr txBox="1"/>
          <p:nvPr/>
        </p:nvSpPr>
        <p:spPr>
          <a:xfrm>
            <a:off x="5638800" y="914400"/>
            <a:ext cx="1905000" cy="830997"/>
          </a:xfrm>
          <a:prstGeom prst="rect">
            <a:avLst/>
          </a:prstGeom>
          <a:noFill/>
        </p:spPr>
        <p:txBody>
          <a:bodyPr wrap="square" rtlCol="0">
            <a:spAutoFit/>
          </a:bodyPr>
          <a:lstStyle/>
          <a:p>
            <a:pPr algn="ctr" defTabSz="914400" eaLnBrk="0" fontAlgn="base" hangingPunct="0">
              <a:spcBef>
                <a:spcPct val="0"/>
              </a:spcBef>
              <a:spcAft>
                <a:spcPct val="0"/>
              </a:spcAft>
            </a:pPr>
            <a:r>
              <a:rPr lang="en-US" sz="2400" b="1" dirty="0" smtClean="0">
                <a:solidFill>
                  <a:srgbClr val="000000"/>
                </a:solidFill>
                <a:latin typeface="Times" charset="0"/>
              </a:rPr>
              <a:t>Workplace</a:t>
            </a:r>
          </a:p>
          <a:p>
            <a:pPr algn="ctr" defTabSz="914400" eaLnBrk="0" fontAlgn="base" hangingPunct="0">
              <a:spcBef>
                <a:spcPct val="0"/>
              </a:spcBef>
              <a:spcAft>
                <a:spcPct val="0"/>
              </a:spcAft>
            </a:pPr>
            <a:r>
              <a:rPr lang="en-US" sz="2400" b="1" dirty="0" smtClean="0">
                <a:solidFill>
                  <a:srgbClr val="000000"/>
                </a:solidFill>
                <a:latin typeface="Times" charset="0"/>
              </a:rPr>
              <a:t>Conditions</a:t>
            </a:r>
            <a:endParaRPr lang="en-US" sz="2400" b="1" dirty="0">
              <a:solidFill>
                <a:srgbClr val="000000"/>
              </a:solidFill>
              <a:latin typeface="Times" charset="0"/>
            </a:endParaRPr>
          </a:p>
        </p:txBody>
      </p:sp>
      <p:sp>
        <p:nvSpPr>
          <p:cNvPr id="10" name="TextBox 9"/>
          <p:cNvSpPr txBox="1"/>
          <p:nvPr/>
        </p:nvSpPr>
        <p:spPr>
          <a:xfrm>
            <a:off x="2286000" y="3048000"/>
            <a:ext cx="1828800" cy="830997"/>
          </a:xfrm>
          <a:prstGeom prst="rect">
            <a:avLst/>
          </a:prstGeom>
          <a:noFill/>
        </p:spPr>
        <p:txBody>
          <a:bodyPr wrap="square" rtlCol="0">
            <a:spAutoFit/>
          </a:bodyPr>
          <a:lstStyle/>
          <a:p>
            <a:pPr algn="ctr" defTabSz="914400" eaLnBrk="0" fontAlgn="base" hangingPunct="0">
              <a:spcBef>
                <a:spcPct val="0"/>
              </a:spcBef>
              <a:spcAft>
                <a:spcPct val="0"/>
              </a:spcAft>
            </a:pPr>
            <a:r>
              <a:rPr lang="en-US" sz="2400" b="1" dirty="0" smtClean="0">
                <a:solidFill>
                  <a:srgbClr val="000000"/>
                </a:solidFill>
                <a:latin typeface="Times" charset="0"/>
              </a:rPr>
              <a:t>Individual</a:t>
            </a:r>
          </a:p>
          <a:p>
            <a:pPr algn="ctr" defTabSz="914400" eaLnBrk="0" fontAlgn="base" hangingPunct="0">
              <a:spcBef>
                <a:spcPct val="0"/>
              </a:spcBef>
              <a:spcAft>
                <a:spcPct val="0"/>
              </a:spcAft>
            </a:pPr>
            <a:r>
              <a:rPr lang="en-US" sz="2400" b="1" dirty="0" smtClean="0">
                <a:solidFill>
                  <a:srgbClr val="000000"/>
                </a:solidFill>
                <a:latin typeface="Times" charset="0"/>
              </a:rPr>
              <a:t>Perceptions</a:t>
            </a:r>
            <a:endParaRPr lang="en-US" sz="2400" b="1" dirty="0">
              <a:solidFill>
                <a:srgbClr val="000000"/>
              </a:solidFill>
              <a:latin typeface="Times" charset="0"/>
            </a:endParaRPr>
          </a:p>
        </p:txBody>
      </p:sp>
      <p:sp>
        <p:nvSpPr>
          <p:cNvPr id="11" name="TextBox 10"/>
          <p:cNvSpPr txBox="1"/>
          <p:nvPr/>
        </p:nvSpPr>
        <p:spPr>
          <a:xfrm>
            <a:off x="5943600" y="4114800"/>
            <a:ext cx="2057400" cy="830997"/>
          </a:xfrm>
          <a:prstGeom prst="rect">
            <a:avLst/>
          </a:prstGeom>
          <a:noFill/>
        </p:spPr>
        <p:txBody>
          <a:bodyPr wrap="square" rtlCol="0">
            <a:spAutoFit/>
          </a:bodyPr>
          <a:lstStyle/>
          <a:p>
            <a:pPr algn="ctr" defTabSz="914400" eaLnBrk="0" fontAlgn="base" hangingPunct="0">
              <a:spcBef>
                <a:spcPct val="0"/>
              </a:spcBef>
              <a:spcAft>
                <a:spcPct val="0"/>
              </a:spcAft>
            </a:pPr>
            <a:r>
              <a:rPr lang="en-US" sz="2400" b="1" dirty="0" smtClean="0">
                <a:solidFill>
                  <a:srgbClr val="000000"/>
                </a:solidFill>
                <a:latin typeface="Times" charset="0"/>
              </a:rPr>
              <a:t>Workplace</a:t>
            </a:r>
          </a:p>
          <a:p>
            <a:pPr algn="ctr" defTabSz="914400" eaLnBrk="0" fontAlgn="base" hangingPunct="0">
              <a:spcBef>
                <a:spcPct val="0"/>
              </a:spcBef>
              <a:spcAft>
                <a:spcPct val="0"/>
              </a:spcAft>
            </a:pPr>
            <a:r>
              <a:rPr lang="en-US" sz="2400" b="1" dirty="0" smtClean="0">
                <a:solidFill>
                  <a:srgbClr val="000000"/>
                </a:solidFill>
                <a:latin typeface="Times" charset="0"/>
              </a:rPr>
              <a:t>Factors</a:t>
            </a:r>
            <a:endParaRPr lang="en-US" sz="2400" b="1" dirty="0">
              <a:solidFill>
                <a:srgbClr val="000000"/>
              </a:solidFill>
              <a:latin typeface="Times" charset="0"/>
            </a:endParaRPr>
          </a:p>
        </p:txBody>
      </p:sp>
      <p:cxnSp>
        <p:nvCxnSpPr>
          <p:cNvPr id="12" name="Straight Connector 11"/>
          <p:cNvCxnSpPr/>
          <p:nvPr/>
        </p:nvCxnSpPr>
        <p:spPr bwMode="auto">
          <a:xfrm>
            <a:off x="2133600" y="2438400"/>
            <a:ext cx="0" cy="312420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5867400" y="3505200"/>
            <a:ext cx="0" cy="3124200"/>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5486400" y="304800"/>
            <a:ext cx="0" cy="3124200"/>
          </a:xfrm>
          <a:prstGeom prst="line">
            <a:avLst/>
          </a:prstGeom>
          <a:solidFill>
            <a:schemeClr val="accent1"/>
          </a:solidFill>
          <a:ln w="76200" cap="flat" cmpd="sng" algn="ctr">
            <a:solidFill>
              <a:schemeClr val="tx1"/>
            </a:solidFill>
            <a:prstDash val="solid"/>
            <a:round/>
            <a:headEnd type="none" w="med" len="med"/>
            <a:tailEnd type="none" w="med" len="med"/>
          </a:ln>
          <a:effectLst/>
        </p:spPr>
      </p:cxnSp>
      <p:sp>
        <p:nvSpPr>
          <p:cNvPr id="15" name="Oval 14"/>
          <p:cNvSpPr/>
          <p:nvPr/>
        </p:nvSpPr>
        <p:spPr bwMode="auto">
          <a:xfrm>
            <a:off x="1981200" y="2209800"/>
            <a:ext cx="3048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latin typeface="Times" charset="0"/>
            </a:endParaRPr>
          </a:p>
        </p:txBody>
      </p:sp>
      <p:sp>
        <p:nvSpPr>
          <p:cNvPr id="16" name="Oval 15"/>
          <p:cNvSpPr/>
          <p:nvPr/>
        </p:nvSpPr>
        <p:spPr bwMode="auto">
          <a:xfrm>
            <a:off x="5334000" y="152400"/>
            <a:ext cx="3048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latin typeface="Times" charset="0"/>
            </a:endParaRPr>
          </a:p>
        </p:txBody>
      </p:sp>
      <p:sp>
        <p:nvSpPr>
          <p:cNvPr id="17" name="Oval 16"/>
          <p:cNvSpPr/>
          <p:nvPr/>
        </p:nvSpPr>
        <p:spPr bwMode="auto">
          <a:xfrm>
            <a:off x="5715000" y="3352800"/>
            <a:ext cx="304800" cy="228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latin typeface="Times" charset="0"/>
            </a:endParaRPr>
          </a:p>
        </p:txBody>
      </p:sp>
    </p:spTree>
    <p:extLst>
      <p:ext uri="{BB962C8B-B14F-4D97-AF65-F5344CB8AC3E}">
        <p14:creationId xmlns:p14="http://schemas.microsoft.com/office/powerpoint/2010/main" val="3998288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par>
                                <p:cTn id="22" presetID="9"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par>
                                <p:cTn id="36" presetID="9"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dissolv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937500" cy="736600"/>
          </a:xfrm>
        </p:spPr>
        <p:txBody>
          <a:bodyPr/>
          <a:lstStyle/>
          <a:p>
            <a:r>
              <a:rPr lang="en-US" dirty="0" smtClean="0"/>
              <a:t>Conclusions: MSK Taxonomy</a:t>
            </a:r>
            <a:endParaRPr lang="en-US" dirty="0"/>
          </a:p>
        </p:txBody>
      </p:sp>
      <p:sp>
        <p:nvSpPr>
          <p:cNvPr id="3" name="Content Placeholder 2"/>
          <p:cNvSpPr>
            <a:spLocks noGrp="1"/>
          </p:cNvSpPr>
          <p:nvPr>
            <p:ph idx="1"/>
          </p:nvPr>
        </p:nvSpPr>
        <p:spPr>
          <a:xfrm>
            <a:off x="685800" y="1371600"/>
            <a:ext cx="7937500" cy="4100513"/>
          </a:xfrm>
        </p:spPr>
        <p:txBody>
          <a:bodyPr/>
          <a:lstStyle/>
          <a:p>
            <a:r>
              <a:rPr lang="en-US" dirty="0" smtClean="0"/>
              <a:t>Acute MSK pain taxonomy may need to shift back towards mechanism based approach while not ignoring biopsychosocial context and </a:t>
            </a:r>
            <a:r>
              <a:rPr lang="en-US" dirty="0" err="1" smtClean="0"/>
              <a:t>syndromal</a:t>
            </a:r>
            <a:r>
              <a:rPr lang="en-US" dirty="0" smtClean="0"/>
              <a:t> approach</a:t>
            </a:r>
          </a:p>
          <a:p>
            <a:r>
              <a:rPr lang="en-US" dirty="0" smtClean="0"/>
              <a:t>Low back pain: consider acute taxonomy based on treatment-based classification or subclasses </a:t>
            </a:r>
            <a:r>
              <a:rPr lang="en-US" dirty="0" err="1" smtClean="0"/>
              <a:t>vs</a:t>
            </a:r>
            <a:r>
              <a:rPr lang="en-US" dirty="0" smtClean="0"/>
              <a:t> underlying mechanism, ICD-10?</a:t>
            </a:r>
          </a:p>
          <a:p>
            <a:r>
              <a:rPr lang="en-US" dirty="0" smtClean="0"/>
              <a:t>How do we assess underlying “disease” with presenting “acute pain”? Kinetic chain?</a:t>
            </a:r>
          </a:p>
          <a:p>
            <a:r>
              <a:rPr lang="en-US" dirty="0" smtClean="0"/>
              <a:t>Are classic risk factors for chronicity present earlier but just ignored or under-appreciated?</a:t>
            </a:r>
          </a:p>
          <a:p>
            <a:r>
              <a:rPr lang="en-US" dirty="0" smtClean="0"/>
              <a:t>“</a:t>
            </a:r>
            <a:r>
              <a:rPr lang="en-US" dirty="0"/>
              <a:t>T</a:t>
            </a:r>
            <a:r>
              <a:rPr lang="en-US" dirty="0" smtClean="0"/>
              <a:t>ipping” point from acute to chronic?</a:t>
            </a:r>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34</a:t>
            </a:fld>
            <a:endParaRPr lang="en-US" altLang="en-US"/>
          </a:p>
        </p:txBody>
      </p:sp>
    </p:spTree>
    <p:extLst>
      <p:ext uri="{BB962C8B-B14F-4D97-AF65-F5344CB8AC3E}">
        <p14:creationId xmlns:p14="http://schemas.microsoft.com/office/powerpoint/2010/main" val="2392473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4916943" cy="736600"/>
          </a:xfrm>
          <a:solidFill>
            <a:srgbClr val="FFFFFF"/>
          </a:solidFill>
        </p:spPr>
        <p:txBody>
          <a:bodyPr/>
          <a:lstStyle/>
          <a:p>
            <a:r>
              <a:rPr lang="en-US" sz="3200" dirty="0" smtClean="0"/>
              <a:t>Thanks</a:t>
            </a:r>
            <a:endParaRPr lang="en-US" sz="3200" dirty="0"/>
          </a:p>
        </p:txBody>
      </p:sp>
      <p:sp>
        <p:nvSpPr>
          <p:cNvPr id="3" name="Slide Number Placeholder 2"/>
          <p:cNvSpPr>
            <a:spLocks noGrp="1"/>
          </p:cNvSpPr>
          <p:nvPr>
            <p:ph type="sldNum" sz="quarter" idx="10"/>
          </p:nvPr>
        </p:nvSpPr>
        <p:spPr/>
        <p:txBody>
          <a:bodyPr/>
          <a:lstStyle/>
          <a:p>
            <a:pPr>
              <a:defRPr/>
            </a:pPr>
            <a:fld id="{2F3A16A4-56A3-4406-A9FB-8E92EC25CAC8}" type="slidenum">
              <a:rPr lang="en-US" altLang="en-US" smtClean="0">
                <a:ea typeface="ヒラギノ角ゴ Pro W3"/>
              </a:rPr>
              <a:pPr>
                <a:defRPr/>
              </a:pPr>
              <a:t>35</a:t>
            </a:fld>
            <a:endParaRPr lang="en-US" altLang="en-US">
              <a:ea typeface="ヒラギノ角ゴ Pro W3"/>
            </a:endParaRPr>
          </a:p>
        </p:txBody>
      </p:sp>
      <p:pic>
        <p:nvPicPr>
          <p:cNvPr id="4" name="Picture 3"/>
          <p:cNvPicPr>
            <a:picLocks noChangeAspect="1"/>
          </p:cNvPicPr>
          <p:nvPr/>
        </p:nvPicPr>
        <p:blipFill>
          <a:blip r:embed="rId2"/>
          <a:stretch>
            <a:fillRect/>
          </a:stretch>
        </p:blipFill>
        <p:spPr>
          <a:xfrm>
            <a:off x="1524000" y="1524000"/>
            <a:ext cx="5966331" cy="4081556"/>
          </a:xfrm>
          <a:prstGeom prst="rect">
            <a:avLst/>
          </a:prstGeom>
        </p:spPr>
      </p:pic>
      <p:sp>
        <p:nvSpPr>
          <p:cNvPr id="5" name="TextBox 4"/>
          <p:cNvSpPr txBox="1"/>
          <p:nvPr/>
        </p:nvSpPr>
        <p:spPr>
          <a:xfrm>
            <a:off x="2895600" y="5867400"/>
            <a:ext cx="5105400" cy="369332"/>
          </a:xfrm>
          <a:prstGeom prst="rect">
            <a:avLst/>
          </a:prstGeom>
          <a:noFill/>
        </p:spPr>
        <p:txBody>
          <a:bodyPr wrap="square" rtlCol="0">
            <a:spAutoFit/>
          </a:bodyPr>
          <a:lstStyle/>
          <a:p>
            <a:r>
              <a:rPr lang="en-US" dirty="0" err="1"/>
              <a:t>s</a:t>
            </a:r>
            <a:r>
              <a:rPr lang="en-US" dirty="0" err="1" smtClean="0"/>
              <a:t>teven.stanos@swedish.org</a:t>
            </a:r>
            <a:endParaRPr lang="en-US" dirty="0"/>
          </a:p>
        </p:txBody>
      </p:sp>
    </p:spTree>
    <p:extLst>
      <p:ext uri="{BB962C8B-B14F-4D97-AF65-F5344CB8AC3E}">
        <p14:creationId xmlns:p14="http://schemas.microsoft.com/office/powerpoint/2010/main" val="42503200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4</a:t>
            </a:fld>
            <a:endParaRPr lang="en-US" altLang="en-US"/>
          </a:p>
        </p:txBody>
      </p:sp>
      <p:pic>
        <p:nvPicPr>
          <p:cNvPr id="5" name="Picture 4"/>
          <p:cNvPicPr>
            <a:picLocks noChangeAspect="1"/>
          </p:cNvPicPr>
          <p:nvPr/>
        </p:nvPicPr>
        <p:blipFill>
          <a:blip r:embed="rId3"/>
          <a:stretch>
            <a:fillRect/>
          </a:stretch>
        </p:blipFill>
        <p:spPr>
          <a:xfrm>
            <a:off x="533400" y="914400"/>
            <a:ext cx="7655534" cy="4875104"/>
          </a:xfrm>
          <a:prstGeom prst="rect">
            <a:avLst/>
          </a:prstGeom>
        </p:spPr>
      </p:pic>
      <p:sp>
        <p:nvSpPr>
          <p:cNvPr id="2" name="TextBox 1"/>
          <p:cNvSpPr txBox="1"/>
          <p:nvPr/>
        </p:nvSpPr>
        <p:spPr>
          <a:xfrm>
            <a:off x="381000" y="6248400"/>
            <a:ext cx="7924800" cy="307777"/>
          </a:xfrm>
          <a:prstGeom prst="rect">
            <a:avLst/>
          </a:prstGeom>
          <a:noFill/>
        </p:spPr>
        <p:txBody>
          <a:bodyPr wrap="square" rtlCol="0">
            <a:spAutoFit/>
          </a:bodyPr>
          <a:lstStyle/>
          <a:p>
            <a:r>
              <a:rPr lang="en-US" sz="1400" dirty="0" smtClean="0"/>
              <a:t>Burden of MSK Diseases in US, Prevalence, Societal and Economic Cost, 3</a:t>
            </a:r>
            <a:r>
              <a:rPr lang="en-US" sz="1400" baseline="30000" dirty="0" smtClean="0"/>
              <a:t>rd</a:t>
            </a:r>
            <a:r>
              <a:rPr lang="en-US" sz="1400" dirty="0" smtClean="0"/>
              <a:t> Ed.</a:t>
            </a:r>
            <a:endParaRPr lang="en-US" sz="1400" dirty="0"/>
          </a:p>
        </p:txBody>
      </p:sp>
    </p:spTree>
    <p:extLst>
      <p:ext uri="{BB962C8B-B14F-4D97-AF65-F5344CB8AC3E}">
        <p14:creationId xmlns:p14="http://schemas.microsoft.com/office/powerpoint/2010/main" val="20503677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MSK Disease</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5</a:t>
            </a:fld>
            <a:endParaRPr lang="en-US" altLang="en-US"/>
          </a:p>
        </p:txBody>
      </p:sp>
      <p:pic>
        <p:nvPicPr>
          <p:cNvPr id="5" name="Picture 4"/>
          <p:cNvPicPr>
            <a:picLocks noChangeAspect="1"/>
          </p:cNvPicPr>
          <p:nvPr/>
        </p:nvPicPr>
        <p:blipFill>
          <a:blip r:embed="rId2"/>
          <a:stretch>
            <a:fillRect/>
          </a:stretch>
        </p:blipFill>
        <p:spPr>
          <a:xfrm>
            <a:off x="457200" y="1981200"/>
            <a:ext cx="8242300" cy="3454400"/>
          </a:xfrm>
          <a:prstGeom prst="rect">
            <a:avLst/>
          </a:prstGeom>
        </p:spPr>
      </p:pic>
      <p:sp>
        <p:nvSpPr>
          <p:cNvPr id="3" name="Rectangle 2"/>
          <p:cNvSpPr/>
          <p:nvPr/>
        </p:nvSpPr>
        <p:spPr>
          <a:xfrm>
            <a:off x="304800" y="6324600"/>
            <a:ext cx="8077200" cy="307777"/>
          </a:xfrm>
          <a:prstGeom prst="rect">
            <a:avLst/>
          </a:prstGeom>
        </p:spPr>
        <p:txBody>
          <a:bodyPr wrap="square">
            <a:spAutoFit/>
          </a:bodyPr>
          <a:lstStyle/>
          <a:p>
            <a:r>
              <a:rPr lang="en-US" sz="1400" dirty="0"/>
              <a:t>Burden of MSK Diseases in US, prevalence, Societal and Economic Cost, 3</a:t>
            </a:r>
            <a:r>
              <a:rPr lang="en-US" sz="1400" baseline="30000" dirty="0"/>
              <a:t>rd</a:t>
            </a:r>
            <a:r>
              <a:rPr lang="en-US" sz="1400" dirty="0"/>
              <a:t> Ed.</a:t>
            </a:r>
          </a:p>
        </p:txBody>
      </p:sp>
    </p:spTree>
    <p:extLst>
      <p:ext uri="{BB962C8B-B14F-4D97-AF65-F5344CB8AC3E}">
        <p14:creationId xmlns:p14="http://schemas.microsoft.com/office/powerpoint/2010/main" val="28334424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Musculoskeletal related pain</a:t>
            </a:r>
            <a:endParaRPr lang="en-US" dirty="0"/>
          </a:p>
        </p:txBody>
      </p:sp>
      <p:sp>
        <p:nvSpPr>
          <p:cNvPr id="3" name="Content Placeholder 2"/>
          <p:cNvSpPr>
            <a:spLocks noGrp="1"/>
          </p:cNvSpPr>
          <p:nvPr>
            <p:ph idx="1"/>
          </p:nvPr>
        </p:nvSpPr>
        <p:spPr/>
        <p:txBody>
          <a:bodyPr/>
          <a:lstStyle/>
          <a:p>
            <a:r>
              <a:rPr lang="en-US" dirty="0"/>
              <a:t>M</a:t>
            </a:r>
            <a:r>
              <a:rPr lang="en-US" dirty="0" smtClean="0"/>
              <a:t>ost common reasons for self-medication and </a:t>
            </a:r>
            <a:r>
              <a:rPr lang="en-US" dirty="0"/>
              <a:t>e</a:t>
            </a:r>
            <a:r>
              <a:rPr lang="en-US" dirty="0" smtClean="0"/>
              <a:t>ntry into the health care system</a:t>
            </a:r>
          </a:p>
          <a:p>
            <a:r>
              <a:rPr lang="en-US" dirty="0" smtClean="0"/>
              <a:t>MSK pain affects 1 in 4 and is leading cause of serious long-term pain and physical disability</a:t>
            </a:r>
          </a:p>
          <a:p>
            <a:r>
              <a:rPr lang="en-US" dirty="0" smtClean="0"/>
              <a:t>In US, cost increased by 18% in 5 </a:t>
            </a:r>
            <a:r>
              <a:rPr lang="en-US" dirty="0" err="1" smtClean="0"/>
              <a:t>yrs</a:t>
            </a:r>
            <a:r>
              <a:rPr lang="en-US" dirty="0" smtClean="0"/>
              <a:t>, total cost of $254 billion</a:t>
            </a:r>
          </a:p>
          <a:p>
            <a:r>
              <a:rPr lang="en-US" dirty="0" smtClean="0"/>
              <a:t>MSK injuries place burden on military service and is leading reason for medical care for </a:t>
            </a:r>
            <a:r>
              <a:rPr lang="en-US" dirty="0" err="1" smtClean="0"/>
              <a:t>nonbattle</a:t>
            </a:r>
            <a:r>
              <a:rPr lang="en-US" dirty="0" smtClean="0"/>
              <a:t> injuries and leading cause for disability discharge from service</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6</a:t>
            </a:fld>
            <a:endParaRPr lang="en-US" altLang="en-US"/>
          </a:p>
        </p:txBody>
      </p:sp>
      <p:sp>
        <p:nvSpPr>
          <p:cNvPr id="2" name="TextBox 1"/>
          <p:cNvSpPr txBox="1"/>
          <p:nvPr/>
        </p:nvSpPr>
        <p:spPr>
          <a:xfrm>
            <a:off x="762000" y="5943600"/>
            <a:ext cx="6781800" cy="369332"/>
          </a:xfrm>
          <a:prstGeom prst="rect">
            <a:avLst/>
          </a:prstGeom>
          <a:noFill/>
        </p:spPr>
        <p:txBody>
          <a:bodyPr wrap="square" rtlCol="0">
            <a:spAutoFit/>
          </a:bodyPr>
          <a:lstStyle/>
          <a:p>
            <a:r>
              <a:rPr lang="en-US" dirty="0" smtClean="0"/>
              <a:t>Walsh NE, et al. </a:t>
            </a:r>
            <a:r>
              <a:rPr lang="en-US" i="1" dirty="0" smtClean="0"/>
              <a:t>Arch </a:t>
            </a:r>
            <a:r>
              <a:rPr lang="en-US" i="1" dirty="0" err="1" smtClean="0"/>
              <a:t>Phys</a:t>
            </a:r>
            <a:r>
              <a:rPr lang="en-US" i="1" dirty="0" smtClean="0"/>
              <a:t> Med </a:t>
            </a:r>
            <a:r>
              <a:rPr lang="en-US" i="1" dirty="0" err="1" smtClean="0"/>
              <a:t>Rehabil</a:t>
            </a:r>
            <a:r>
              <a:rPr lang="en-US" i="1" dirty="0" smtClean="0"/>
              <a:t> </a:t>
            </a:r>
            <a:r>
              <a:rPr lang="en-US" dirty="0" smtClean="0"/>
              <a:t>2008; 89:1830-45.</a:t>
            </a:r>
            <a:endParaRPr lang="en-US" dirty="0"/>
          </a:p>
        </p:txBody>
      </p:sp>
    </p:spTree>
    <p:extLst>
      <p:ext uri="{BB962C8B-B14F-4D97-AF65-F5344CB8AC3E}">
        <p14:creationId xmlns:p14="http://schemas.microsoft.com/office/powerpoint/2010/main" val="1480757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7</a:t>
            </a:fld>
            <a:endParaRPr lang="en-US" altLang="en-US"/>
          </a:p>
        </p:txBody>
      </p:sp>
      <p:pic>
        <p:nvPicPr>
          <p:cNvPr id="5" name="Picture 4"/>
          <p:cNvPicPr>
            <a:picLocks noChangeAspect="1"/>
          </p:cNvPicPr>
          <p:nvPr/>
        </p:nvPicPr>
        <p:blipFill>
          <a:blip r:embed="rId2"/>
          <a:stretch>
            <a:fillRect/>
          </a:stretch>
        </p:blipFill>
        <p:spPr>
          <a:xfrm>
            <a:off x="1066800" y="762000"/>
            <a:ext cx="6921500" cy="5480397"/>
          </a:xfrm>
          <a:prstGeom prst="rect">
            <a:avLst/>
          </a:prstGeom>
        </p:spPr>
      </p:pic>
      <p:sp>
        <p:nvSpPr>
          <p:cNvPr id="6" name="TextBox 5"/>
          <p:cNvSpPr txBox="1"/>
          <p:nvPr/>
        </p:nvSpPr>
        <p:spPr>
          <a:xfrm>
            <a:off x="152400" y="6400800"/>
            <a:ext cx="6858000" cy="307777"/>
          </a:xfrm>
          <a:prstGeom prst="rect">
            <a:avLst/>
          </a:prstGeom>
          <a:noFill/>
        </p:spPr>
        <p:txBody>
          <a:bodyPr wrap="square" rtlCol="0">
            <a:spAutoFit/>
          </a:bodyPr>
          <a:lstStyle/>
          <a:p>
            <a:r>
              <a:rPr lang="en-US" sz="1400" dirty="0" smtClean="0"/>
              <a:t>Arendt-Nielsen, Graven-Nielsen. </a:t>
            </a:r>
            <a:r>
              <a:rPr lang="en-US" sz="1400" i="1" dirty="0" smtClean="0"/>
              <a:t>Best </a:t>
            </a:r>
            <a:r>
              <a:rPr lang="en-US" sz="1400" i="1" dirty="0" err="1" smtClean="0"/>
              <a:t>Pract</a:t>
            </a:r>
            <a:r>
              <a:rPr lang="en-US" sz="1400" i="1" dirty="0" smtClean="0"/>
              <a:t> &amp; Res </a:t>
            </a:r>
            <a:r>
              <a:rPr lang="en-US" sz="1400" i="1" dirty="0" err="1" smtClean="0"/>
              <a:t>Clin</a:t>
            </a:r>
            <a:r>
              <a:rPr lang="en-US" sz="1400" i="1" dirty="0" smtClean="0"/>
              <a:t> Rheum. </a:t>
            </a:r>
            <a:r>
              <a:rPr lang="en-US" sz="1400" dirty="0" smtClean="0"/>
              <a:t>2011;25:209-226.</a:t>
            </a:r>
            <a:endParaRPr lang="en-US" sz="1400" dirty="0"/>
          </a:p>
        </p:txBody>
      </p:sp>
    </p:spTree>
    <p:extLst>
      <p:ext uri="{BB962C8B-B14F-4D97-AF65-F5344CB8AC3E}">
        <p14:creationId xmlns:p14="http://schemas.microsoft.com/office/powerpoint/2010/main" val="40177417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2344"/>
            <a:ext cx="3614737" cy="4100513"/>
          </a:xfrm>
        </p:spPr>
        <p:txBody>
          <a:bodyPr/>
          <a:lstStyle/>
          <a:p>
            <a:pPr marL="0" indent="0">
              <a:buNone/>
            </a:pPr>
            <a:r>
              <a:rPr lang="en-US" sz="2800" b="1" dirty="0" smtClean="0"/>
              <a:t>Major Categories of Musculoskeletal Conditions</a:t>
            </a:r>
          </a:p>
          <a:p>
            <a:pPr marL="0" indent="0">
              <a:buNone/>
            </a:pPr>
            <a:endParaRPr lang="en-US" dirty="0" smtClean="0"/>
          </a:p>
          <a:p>
            <a:pPr marL="457200" indent="-457200">
              <a:buFont typeface="+mj-lt"/>
              <a:buAutoNum type="arabicPeriod"/>
            </a:pPr>
            <a:r>
              <a:rPr lang="en-US" dirty="0" smtClean="0"/>
              <a:t>Joint conditions</a:t>
            </a:r>
          </a:p>
          <a:p>
            <a:pPr marL="457200" indent="-457200">
              <a:buFont typeface="+mj-lt"/>
              <a:buAutoNum type="arabicPeriod"/>
            </a:pPr>
            <a:r>
              <a:rPr lang="en-US" dirty="0" smtClean="0"/>
              <a:t>Osteoporosis</a:t>
            </a:r>
          </a:p>
          <a:p>
            <a:pPr marL="457200" indent="-457200">
              <a:buFont typeface="+mj-lt"/>
              <a:buAutoNum type="arabicPeriod"/>
            </a:pPr>
            <a:r>
              <a:rPr lang="en-US" dirty="0" smtClean="0"/>
              <a:t>Spinal disorders</a:t>
            </a:r>
          </a:p>
          <a:p>
            <a:pPr marL="457200" indent="-457200">
              <a:buFont typeface="+mj-lt"/>
              <a:buAutoNum type="arabicPeriod"/>
            </a:pPr>
            <a:r>
              <a:rPr lang="en-US" dirty="0" smtClean="0"/>
              <a:t>MSK injuries</a:t>
            </a:r>
          </a:p>
          <a:p>
            <a:pPr marL="457200" indent="-457200">
              <a:buFont typeface="+mj-lt"/>
              <a:buAutoNum type="arabicPeriod"/>
            </a:pPr>
            <a:r>
              <a:rPr lang="en-US" dirty="0" smtClean="0"/>
              <a:t>Childhood disorders</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8</a:t>
            </a:fld>
            <a:endParaRPr lang="en-US" altLang="en-US"/>
          </a:p>
        </p:txBody>
      </p:sp>
      <p:sp>
        <p:nvSpPr>
          <p:cNvPr id="6" name="Content Placeholder 4"/>
          <p:cNvSpPr txBox="1">
            <a:spLocks/>
          </p:cNvSpPr>
          <p:nvPr/>
        </p:nvSpPr>
        <p:spPr>
          <a:xfrm>
            <a:off x="4300536" y="1371600"/>
            <a:ext cx="4843463" cy="4101353"/>
          </a:xfrm>
          <a:prstGeom prst="rect">
            <a:avLst/>
          </a:prstGeom>
        </p:spPr>
        <p:txBody>
          <a:bodyPr/>
          <a:lstStyle>
            <a:lvl1pPr marL="336550" indent="-336550" algn="l" defTabSz="898525" rtl="0" eaLnBrk="0" fontAlgn="base" hangingPunct="0">
              <a:spcBef>
                <a:spcPct val="20000"/>
              </a:spcBef>
              <a:spcAft>
                <a:spcPct val="0"/>
              </a:spcAft>
              <a:buChar char="•"/>
              <a:defRPr sz="2400">
                <a:solidFill>
                  <a:schemeClr val="tx1"/>
                </a:solidFill>
                <a:latin typeface="+mn-lt"/>
                <a:ea typeface="+mn-ea"/>
                <a:cs typeface="ヒラギノ角ゴ Pro W3"/>
              </a:defRPr>
            </a:lvl1pPr>
            <a:lvl2pPr marL="728663" indent="-279400" algn="l" defTabSz="898525" rtl="0" eaLnBrk="0" fontAlgn="base" hangingPunct="0">
              <a:spcBef>
                <a:spcPct val="20000"/>
              </a:spcBef>
              <a:spcAft>
                <a:spcPct val="0"/>
              </a:spcAft>
              <a:buChar char="–"/>
              <a:defRPr sz="2000">
                <a:solidFill>
                  <a:schemeClr val="tx1"/>
                </a:solidFill>
                <a:latin typeface="+mn-lt"/>
                <a:ea typeface="+mn-ea"/>
                <a:cs typeface="ヒラギノ角ゴ Pro W3"/>
              </a:defRPr>
            </a:lvl2pPr>
            <a:lvl3pPr marL="1122363" indent="-223838" algn="l" defTabSz="898525" rtl="0" eaLnBrk="0" fontAlgn="base" hangingPunct="0">
              <a:spcBef>
                <a:spcPct val="20000"/>
              </a:spcBef>
              <a:spcAft>
                <a:spcPct val="0"/>
              </a:spcAft>
              <a:buChar char="•"/>
              <a:defRPr sz="2400">
                <a:solidFill>
                  <a:schemeClr val="tx1"/>
                </a:solidFill>
                <a:latin typeface="+mn-lt"/>
                <a:ea typeface="+mn-ea"/>
                <a:cs typeface="ヒラギノ角ゴ Pro W3"/>
              </a:defRPr>
            </a:lvl3pPr>
            <a:lvl4pPr marL="1571625" indent="-223838" algn="l" defTabSz="898525" rtl="0" eaLnBrk="0" fontAlgn="base" hangingPunct="0">
              <a:spcBef>
                <a:spcPct val="20000"/>
              </a:spcBef>
              <a:spcAft>
                <a:spcPct val="0"/>
              </a:spcAft>
              <a:buChar char="–"/>
              <a:defRPr sz="2000">
                <a:solidFill>
                  <a:schemeClr val="tx1"/>
                </a:solidFill>
                <a:latin typeface="+mn-lt"/>
                <a:ea typeface="+mn-ea"/>
                <a:cs typeface="ヒラギノ角ゴ Pro W3"/>
              </a:defRPr>
            </a:lvl4pPr>
            <a:lvl5pPr marL="2022475" indent="-223838" algn="l" defTabSz="898525" rtl="0" eaLnBrk="0" fontAlgn="base" hangingPunct="0">
              <a:spcBef>
                <a:spcPct val="20000"/>
              </a:spcBef>
              <a:spcAft>
                <a:spcPct val="0"/>
              </a:spcAft>
              <a:buChar char="»"/>
              <a:defRPr sz="1400">
                <a:solidFill>
                  <a:schemeClr val="tx1"/>
                </a:solidFill>
                <a:latin typeface="+mn-lt"/>
                <a:ea typeface="+mn-ea"/>
                <a:cs typeface="ヒラギノ角ゴ Pro W3"/>
              </a:defRPr>
            </a:lvl5pPr>
            <a:lvl6pPr marL="2426238" indent="-224162" algn="l" defTabSz="899370" rtl="0" eaLnBrk="1" fontAlgn="base" hangingPunct="1">
              <a:spcBef>
                <a:spcPct val="20000"/>
              </a:spcBef>
              <a:spcAft>
                <a:spcPct val="0"/>
              </a:spcAft>
              <a:buChar char="»"/>
              <a:defRPr sz="1400">
                <a:solidFill>
                  <a:schemeClr val="tx1"/>
                </a:solidFill>
                <a:latin typeface="+mn-lt"/>
                <a:ea typeface="+mn-ea"/>
              </a:defRPr>
            </a:lvl6pPr>
            <a:lvl7pPr marL="2829692" indent="-224162" algn="l" defTabSz="899370" rtl="0" eaLnBrk="1" fontAlgn="base" hangingPunct="1">
              <a:spcBef>
                <a:spcPct val="20000"/>
              </a:spcBef>
              <a:spcAft>
                <a:spcPct val="0"/>
              </a:spcAft>
              <a:buChar char="»"/>
              <a:defRPr sz="1400">
                <a:solidFill>
                  <a:schemeClr val="tx1"/>
                </a:solidFill>
                <a:latin typeface="+mn-lt"/>
                <a:ea typeface="+mn-ea"/>
              </a:defRPr>
            </a:lvl7pPr>
            <a:lvl8pPr marL="3233123" indent="-224162" algn="l" defTabSz="899370" rtl="0" eaLnBrk="1" fontAlgn="base" hangingPunct="1">
              <a:spcBef>
                <a:spcPct val="20000"/>
              </a:spcBef>
              <a:spcAft>
                <a:spcPct val="0"/>
              </a:spcAft>
              <a:buChar char="»"/>
              <a:defRPr sz="1400">
                <a:solidFill>
                  <a:schemeClr val="tx1"/>
                </a:solidFill>
                <a:latin typeface="+mn-lt"/>
                <a:ea typeface="+mn-ea"/>
              </a:defRPr>
            </a:lvl8pPr>
            <a:lvl9pPr marL="3636568" indent="-224162" algn="l" defTabSz="899370" rtl="0" eaLnBrk="1" fontAlgn="base" hangingPunct="1">
              <a:spcBef>
                <a:spcPct val="20000"/>
              </a:spcBef>
              <a:spcAft>
                <a:spcPct val="0"/>
              </a:spcAft>
              <a:buChar char="»"/>
              <a:defRPr sz="1400">
                <a:solidFill>
                  <a:schemeClr val="tx1"/>
                </a:solidFill>
                <a:latin typeface="+mn-lt"/>
                <a:ea typeface="+mn-ea"/>
              </a:defRPr>
            </a:lvl9pPr>
          </a:lstStyle>
          <a:p>
            <a:pPr marL="0" indent="0">
              <a:buNone/>
            </a:pPr>
            <a:r>
              <a:rPr lang="en-US" sz="2800" b="1" dirty="0" smtClean="0"/>
              <a:t>ACTTION-APS Taxonomy for Chronic Pain</a:t>
            </a:r>
          </a:p>
          <a:p>
            <a:pPr marL="0" indent="0">
              <a:buNone/>
            </a:pPr>
            <a:r>
              <a:rPr lang="en-US" dirty="0" smtClean="0"/>
              <a:t>Musculoskeletal Pain System</a:t>
            </a:r>
          </a:p>
          <a:p>
            <a:pPr marL="0" indent="0">
              <a:buNone/>
            </a:pPr>
            <a:endParaRPr lang="en-US" dirty="0" smtClean="0"/>
          </a:p>
          <a:p>
            <a:pPr marL="449263" lvl="1" indent="0">
              <a:buNone/>
            </a:pPr>
            <a:r>
              <a:rPr lang="en-US" sz="2400" dirty="0" smtClean="0"/>
              <a:t>1. Fibromyalgia, </a:t>
            </a:r>
            <a:r>
              <a:rPr lang="en-US" sz="2400" dirty="0" err="1" smtClean="0"/>
              <a:t>myofascial</a:t>
            </a:r>
            <a:r>
              <a:rPr lang="en-US" sz="2400" dirty="0" smtClean="0"/>
              <a:t>, widespread pain</a:t>
            </a:r>
          </a:p>
          <a:p>
            <a:pPr marL="449263" lvl="1" indent="0">
              <a:buNone/>
            </a:pPr>
            <a:r>
              <a:rPr lang="en-US" sz="2400" dirty="0" smtClean="0"/>
              <a:t>2. Gout</a:t>
            </a:r>
          </a:p>
          <a:p>
            <a:pPr marL="449263" lvl="1" indent="0">
              <a:buNone/>
            </a:pPr>
            <a:r>
              <a:rPr lang="en-US" sz="2400" dirty="0" smtClean="0"/>
              <a:t>3. Osteoarthritis</a:t>
            </a:r>
            <a:endParaRPr lang="en-US" sz="2400" dirty="0"/>
          </a:p>
          <a:p>
            <a:pPr marL="449263" lvl="1" indent="0">
              <a:buNone/>
            </a:pPr>
            <a:r>
              <a:rPr lang="en-US" sz="2400" dirty="0" smtClean="0"/>
              <a:t>4. Rheumatoid arthritis</a:t>
            </a:r>
          </a:p>
          <a:p>
            <a:pPr marL="449263" lvl="1" indent="0">
              <a:buNone/>
            </a:pPr>
            <a:r>
              <a:rPr lang="en-US" sz="2400" dirty="0" smtClean="0"/>
              <a:t>5. </a:t>
            </a:r>
            <a:r>
              <a:rPr lang="en-US" sz="2400" dirty="0" err="1"/>
              <a:t>S</a:t>
            </a:r>
            <a:r>
              <a:rPr lang="en-US" sz="2400" dirty="0" err="1" smtClean="0"/>
              <a:t>pondyloarthropathies</a:t>
            </a:r>
            <a:endParaRPr lang="en-US" sz="2400" dirty="0"/>
          </a:p>
        </p:txBody>
      </p:sp>
    </p:spTree>
    <p:extLst>
      <p:ext uri="{BB962C8B-B14F-4D97-AF65-F5344CB8AC3E}">
        <p14:creationId xmlns:p14="http://schemas.microsoft.com/office/powerpoint/2010/main" val="41091644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937500" cy="736600"/>
          </a:xfrm>
        </p:spPr>
        <p:txBody>
          <a:bodyPr/>
          <a:lstStyle/>
          <a:p>
            <a:r>
              <a:rPr lang="en-US" dirty="0" smtClean="0"/>
              <a:t>“Musculoskeletal”?</a:t>
            </a:r>
            <a:br>
              <a:rPr lang="en-US" dirty="0" smtClean="0"/>
            </a:br>
            <a:r>
              <a:rPr lang="en-US" dirty="0"/>
              <a:t/>
            </a:r>
            <a:br>
              <a:rPr lang="en-US" dirty="0"/>
            </a:br>
            <a:r>
              <a:rPr lang="en-US" dirty="0" smtClean="0"/>
              <a:t>Depends whom and where you ask.</a:t>
            </a:r>
            <a:endParaRPr lang="en-US" dirty="0"/>
          </a:p>
        </p:txBody>
      </p:sp>
      <p:sp>
        <p:nvSpPr>
          <p:cNvPr id="4" name="Slide Number Placeholder 3"/>
          <p:cNvSpPr>
            <a:spLocks noGrp="1"/>
          </p:cNvSpPr>
          <p:nvPr>
            <p:ph type="sldNum" sz="quarter" idx="10"/>
          </p:nvPr>
        </p:nvSpPr>
        <p:spPr/>
        <p:txBody>
          <a:bodyPr/>
          <a:lstStyle/>
          <a:p>
            <a:pPr>
              <a:defRPr/>
            </a:pPr>
            <a:fld id="{364DC18D-C7F2-4004-8EDE-3F5290A81FB2}" type="slidenum">
              <a:rPr lang="en-US" altLang="en-US" smtClean="0"/>
              <a:pPr>
                <a:defRPr/>
              </a:pPr>
              <a:t>9</a:t>
            </a:fld>
            <a:endParaRPr lang="en-US" altLang="en-US"/>
          </a:p>
        </p:txBody>
      </p:sp>
      <p:pic>
        <p:nvPicPr>
          <p:cNvPr id="3" name="Picture 2"/>
          <p:cNvPicPr>
            <a:picLocks noChangeAspect="1"/>
          </p:cNvPicPr>
          <p:nvPr/>
        </p:nvPicPr>
        <p:blipFill>
          <a:blip r:embed="rId3"/>
          <a:stretch>
            <a:fillRect/>
          </a:stretch>
        </p:blipFill>
        <p:spPr>
          <a:xfrm>
            <a:off x="762000" y="3124200"/>
            <a:ext cx="3983485" cy="2588080"/>
          </a:xfrm>
          <a:prstGeom prst="rect">
            <a:avLst/>
          </a:prstGeom>
        </p:spPr>
      </p:pic>
      <p:pic>
        <p:nvPicPr>
          <p:cNvPr id="5" name="Picture 4"/>
          <p:cNvPicPr>
            <a:picLocks noChangeAspect="1"/>
          </p:cNvPicPr>
          <p:nvPr/>
        </p:nvPicPr>
        <p:blipFill>
          <a:blip r:embed="rId4"/>
          <a:stretch>
            <a:fillRect/>
          </a:stretch>
        </p:blipFill>
        <p:spPr>
          <a:xfrm>
            <a:off x="5486400" y="2667000"/>
            <a:ext cx="2832100" cy="2870200"/>
          </a:xfrm>
          <a:prstGeom prst="rect">
            <a:avLst/>
          </a:prstGeom>
        </p:spPr>
      </p:pic>
      <p:pic>
        <p:nvPicPr>
          <p:cNvPr id="6" name="Picture 5"/>
          <p:cNvPicPr>
            <a:picLocks noChangeAspect="1"/>
          </p:cNvPicPr>
          <p:nvPr/>
        </p:nvPicPr>
        <p:blipFill>
          <a:blip r:embed="rId5"/>
          <a:stretch>
            <a:fillRect/>
          </a:stretch>
        </p:blipFill>
        <p:spPr>
          <a:xfrm>
            <a:off x="5791200" y="3200400"/>
            <a:ext cx="2380025" cy="1384300"/>
          </a:xfrm>
          <a:prstGeom prst="rect">
            <a:avLst/>
          </a:prstGeom>
          <a:solidFill>
            <a:schemeClr val="tx1"/>
          </a:solidFill>
        </p:spPr>
      </p:pic>
      <p:pic>
        <p:nvPicPr>
          <p:cNvPr id="7" name="Picture 6"/>
          <p:cNvPicPr>
            <a:picLocks noChangeAspect="1"/>
          </p:cNvPicPr>
          <p:nvPr/>
        </p:nvPicPr>
        <p:blipFill>
          <a:blip r:embed="rId6"/>
          <a:stretch>
            <a:fillRect/>
          </a:stretch>
        </p:blipFill>
        <p:spPr>
          <a:xfrm>
            <a:off x="1676400" y="3124200"/>
            <a:ext cx="2020215" cy="1346411"/>
          </a:xfrm>
          <a:prstGeom prst="rect">
            <a:avLst/>
          </a:prstGeom>
          <a:solidFill>
            <a:srgbClr val="000000"/>
          </a:solidFill>
        </p:spPr>
      </p:pic>
    </p:spTree>
    <p:extLst>
      <p:ext uri="{BB962C8B-B14F-4D97-AF65-F5344CB8AC3E}">
        <p14:creationId xmlns:p14="http://schemas.microsoft.com/office/powerpoint/2010/main" val="2825664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6272</TotalTime>
  <Words>2810</Words>
  <Application>Microsoft Macintosh PowerPoint</Application>
  <PresentationFormat>On-screen Show (4:3)</PresentationFormat>
  <Paragraphs>436</Paragraphs>
  <Slides>35</Slides>
  <Notes>22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1_Blank Presentation</vt:lpstr>
      <vt:lpstr>Acute musculoskeletal pain, including soft tissue conditions</vt:lpstr>
      <vt:lpstr>Disclosures</vt:lpstr>
      <vt:lpstr>AAPT Diagnostic Criteria: Dimensions1</vt:lpstr>
      <vt:lpstr>PowerPoint Presentation</vt:lpstr>
      <vt:lpstr>Impact of MSK Disease</vt:lpstr>
      <vt:lpstr>Musculoskeletal related pain</vt:lpstr>
      <vt:lpstr>PowerPoint Presentation</vt:lpstr>
      <vt:lpstr>PowerPoint Presentation</vt:lpstr>
      <vt:lpstr>“Musculoskeletal”?  Depends whom and where you ask.</vt:lpstr>
      <vt:lpstr>Consider 3 common “MSK” conditions</vt:lpstr>
      <vt:lpstr>1. Acute Low Back Pain: Traditional  Approach</vt:lpstr>
      <vt:lpstr>How specific is “nonspecific” low back pain?</vt:lpstr>
      <vt:lpstr>Non-specific Low Back Pain</vt:lpstr>
      <vt:lpstr>A shift in low back pain assessment</vt:lpstr>
      <vt:lpstr>PowerPoint Presentation</vt:lpstr>
      <vt:lpstr>Peripheralization</vt:lpstr>
      <vt:lpstr>ICD-10 Codes: LBP</vt:lpstr>
      <vt:lpstr>ICF Classification and Treatment</vt:lpstr>
      <vt:lpstr>Acute Low Back Pain: Focus on “Subgroups”</vt:lpstr>
      <vt:lpstr>STarT Back Screening Tool</vt:lpstr>
      <vt:lpstr>Acute Musculoskeletal Pain</vt:lpstr>
      <vt:lpstr>Dimension 1: Core diagnostic criteria </vt:lpstr>
      <vt:lpstr>Dimension 2: Common Features </vt:lpstr>
      <vt:lpstr>AMA Ligament Injury Classification: Sprains</vt:lpstr>
      <vt:lpstr>Dimension 2: Common features </vt:lpstr>
      <vt:lpstr>Classification of muscle strains</vt:lpstr>
      <vt:lpstr>Dimension 3: Common medical comorbidities of sprains and strains</vt:lpstr>
      <vt:lpstr>Osteoarthritis Classification</vt:lpstr>
      <vt:lpstr>Osteoarthritis Cartilage to the Whole Joint</vt:lpstr>
      <vt:lpstr>OARSI: Proposed Taxonomy of OA</vt:lpstr>
      <vt:lpstr> Dimension 4: Neurobiological, psychosocial and functional consequences   </vt:lpstr>
      <vt:lpstr>Dimension 5: Putative neurobiological and psychosocial mechanisms, risk factors, and protective factors</vt:lpstr>
      <vt:lpstr>Dimension 5: Putative neurobiological and psychosocial mechanisms, risk factors, and protective factors</vt:lpstr>
      <vt:lpstr>Conclusions: MSK Taxonomy</vt:lpstr>
      <vt:lpstr>Thanks</vt:lpstr>
    </vt:vector>
  </TitlesOfParts>
  <Company>Swedish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&amp; Infants Current Assessment</dc:title>
  <dc:creator>James A. Santucci</dc:creator>
  <cp:lastModifiedBy>STEVEN STANOS</cp:lastModifiedBy>
  <cp:revision>90</cp:revision>
  <dcterms:created xsi:type="dcterms:W3CDTF">2014-07-21T23:56:19Z</dcterms:created>
  <dcterms:modified xsi:type="dcterms:W3CDTF">2016-05-01T18:42:15Z</dcterms:modified>
</cp:coreProperties>
</file>