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97" r:id="rId1"/>
  </p:sldMasterIdLst>
  <p:notesMasterIdLst>
    <p:notesMasterId r:id="rId25"/>
  </p:notesMasterIdLst>
  <p:handoutMasterIdLst>
    <p:handoutMasterId r:id="rId26"/>
  </p:handoutMasterIdLst>
  <p:sldIdLst>
    <p:sldId id="256" r:id="rId2"/>
    <p:sldId id="308" r:id="rId3"/>
    <p:sldId id="315" r:id="rId4"/>
    <p:sldId id="309" r:id="rId5"/>
    <p:sldId id="346" r:id="rId6"/>
    <p:sldId id="347" r:id="rId7"/>
    <p:sldId id="348" r:id="rId8"/>
    <p:sldId id="325" r:id="rId9"/>
    <p:sldId id="355" r:id="rId10"/>
    <p:sldId id="326" r:id="rId11"/>
    <p:sldId id="321" r:id="rId12"/>
    <p:sldId id="334" r:id="rId13"/>
    <p:sldId id="333" r:id="rId14"/>
    <p:sldId id="335" r:id="rId15"/>
    <p:sldId id="336" r:id="rId16"/>
    <p:sldId id="323" r:id="rId17"/>
    <p:sldId id="338" r:id="rId18"/>
    <p:sldId id="344" r:id="rId19"/>
    <p:sldId id="327" r:id="rId20"/>
    <p:sldId id="342" r:id="rId21"/>
    <p:sldId id="343" r:id="rId22"/>
    <p:sldId id="357" r:id="rId23"/>
    <p:sldId id="353"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9D351"/>
    <a:srgbClr val="007DD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010" autoAdjust="0"/>
    <p:restoredTop sz="87719" autoAdjust="0"/>
  </p:normalViewPr>
  <p:slideViewPr>
    <p:cSldViewPr snapToGrid="0" snapToObjects="1">
      <p:cViewPr varScale="1">
        <p:scale>
          <a:sx n="94" d="100"/>
          <a:sy n="94" d="100"/>
        </p:scale>
        <p:origin x="594" y="96"/>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snapToGrid="0" snapToObjects="1">
      <p:cViewPr>
        <p:scale>
          <a:sx n="106" d="100"/>
          <a:sy n="106" d="100"/>
        </p:scale>
        <p:origin x="1752"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93642A4-B60E-AE4C-9F6A-200A1A8643C9}" type="datetimeFigureOut">
              <a:rPr lang="en-US" smtClean="0"/>
              <a:t>5/3/2016</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67008E2-FA23-724E-9630-DA5BBEBB7992}" type="slidenum">
              <a:rPr lang="en-US" smtClean="0"/>
              <a:t>‹#›</a:t>
            </a:fld>
            <a:endParaRPr lang="en-US"/>
          </a:p>
        </p:txBody>
      </p:sp>
    </p:spTree>
    <p:extLst>
      <p:ext uri="{BB962C8B-B14F-4D97-AF65-F5344CB8AC3E}">
        <p14:creationId xmlns:p14="http://schemas.microsoft.com/office/powerpoint/2010/main" val="14188743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7A9EAB-8528-D044-A791-D08610A4255C}" type="datetimeFigureOut">
              <a:rPr lang="en-US" smtClean="0"/>
              <a:t>5/3/2016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C24200-0EAE-0F42-96CA-3A97EDDD4D84}" type="slidenum">
              <a:rPr lang="en-US" smtClean="0"/>
              <a:t>‹#›</a:t>
            </a:fld>
            <a:endParaRPr lang="en-US"/>
          </a:p>
        </p:txBody>
      </p:sp>
    </p:spTree>
    <p:extLst>
      <p:ext uri="{BB962C8B-B14F-4D97-AF65-F5344CB8AC3E}">
        <p14:creationId xmlns:p14="http://schemas.microsoft.com/office/powerpoint/2010/main" val="9600096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ovidsp.tx.ovid.com/sp-3.19.0a/ovidweb.cgi?T=JS&amp;PAGE=fulltext&amp;D=ovft&amp;AN=00006396-201511000-00027&amp;NEWS=N&amp;CSC=Y&amp;CHANNEL=PubMed#187"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ovidsp.tx.ovid.com/sp-3.19.0a/ovidweb.cgi?T=JS&amp;PAGE=fulltext&amp;D=ovft&amp;AN=00006396-201511000-00027&amp;NEWS=N&amp;CSC=Y&amp;CHANNEL=PubMed#142"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link.springer.com/article/10.1007/s10072-015-2382-z/fulltext.html#CR22" TargetMode="External"/><Relationship Id="rId3" Type="http://schemas.openxmlformats.org/officeDocument/2006/relationships/hyperlink" Target="http://link.springer.com/article/10.1007/s10072-015-2382-z/fulltext.html#CR16" TargetMode="External"/><Relationship Id="rId7" Type="http://schemas.openxmlformats.org/officeDocument/2006/relationships/hyperlink" Target="http://link.springer.com/article/10.1007/s10072-015-2382-z/fulltext.html#CR21" TargetMode="External"/><Relationship Id="rId2" Type="http://schemas.openxmlformats.org/officeDocument/2006/relationships/slide" Target="../slides/slide7.xml"/><Relationship Id="rId1" Type="http://schemas.openxmlformats.org/officeDocument/2006/relationships/notesMaster" Target="../notesMasters/notesMaster1.xml"/><Relationship Id="rId6" Type="http://schemas.openxmlformats.org/officeDocument/2006/relationships/hyperlink" Target="http://link.springer.com/article/10.1007/s10072-015-2382-z/fulltext.html#CR20" TargetMode="External"/><Relationship Id="rId11" Type="http://schemas.openxmlformats.org/officeDocument/2006/relationships/hyperlink" Target="http://link.springer.com/article/10.1007/s10072-015-2382-z/fulltext.html#CR25" TargetMode="External"/><Relationship Id="rId5" Type="http://schemas.openxmlformats.org/officeDocument/2006/relationships/hyperlink" Target="http://link.springer.com/article/10.1007/s10072-015-2382-z/fulltext.html#CR19" TargetMode="External"/><Relationship Id="rId10" Type="http://schemas.openxmlformats.org/officeDocument/2006/relationships/hyperlink" Target="http://link.springer.com/article/10.1007/s10072-015-2382-z/fulltext.html#CR24" TargetMode="External"/><Relationship Id="rId4" Type="http://schemas.openxmlformats.org/officeDocument/2006/relationships/hyperlink" Target="http://link.springer.com/article/10.1007/s10072-015-2382-z/fulltext.html#CR17" TargetMode="External"/><Relationship Id="rId9" Type="http://schemas.openxmlformats.org/officeDocument/2006/relationships/hyperlink" Target="http://link.springer.com/article/10.1007/s10072-015-2382-z/fulltext.html#CR23"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DC24200-0EAE-0F42-96CA-3A97EDDD4D84}" type="slidenum">
              <a:rPr lang="en-US" smtClean="0"/>
              <a:t>1</a:t>
            </a:fld>
            <a:endParaRPr lang="en-US"/>
          </a:p>
        </p:txBody>
      </p:sp>
    </p:spTree>
    <p:extLst>
      <p:ext uri="{BB962C8B-B14F-4D97-AF65-F5344CB8AC3E}">
        <p14:creationId xmlns:p14="http://schemas.microsoft.com/office/powerpoint/2010/main" val="18807220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Berry JD2006: </a:t>
            </a:r>
            <a:r>
              <a:rPr lang="en-US" dirty="0"/>
              <a:t>Subjects </a:t>
            </a:r>
            <a:r>
              <a:rPr lang="en-US" dirty="0" smtClean="0"/>
              <a:t>were medically </a:t>
            </a:r>
            <a:r>
              <a:rPr lang="en-US" dirty="0"/>
              <a:t>stable adults with onset of unilateral HZ rash within </a:t>
            </a:r>
            <a:r>
              <a:rPr lang="en-US" dirty="0" smtClean="0"/>
              <a:t>45 days </a:t>
            </a:r>
            <a:r>
              <a:rPr lang="en-US" dirty="0"/>
              <a:t>of enrollment who reported average daily pain  40 on </a:t>
            </a:r>
            <a:r>
              <a:rPr lang="en-US" dirty="0" smtClean="0"/>
              <a:t>a 100-mm </a:t>
            </a:r>
            <a:r>
              <a:rPr lang="en-US" dirty="0"/>
              <a:t>visual analogue scale (VAS).</a:t>
            </a:r>
          </a:p>
        </p:txBody>
      </p:sp>
      <p:sp>
        <p:nvSpPr>
          <p:cNvPr id="4" name="Slide Number Placeholder 3"/>
          <p:cNvSpPr>
            <a:spLocks noGrp="1"/>
          </p:cNvSpPr>
          <p:nvPr>
            <p:ph type="sldNum" sz="quarter" idx="10"/>
          </p:nvPr>
        </p:nvSpPr>
        <p:spPr/>
        <p:txBody>
          <a:bodyPr/>
          <a:lstStyle/>
          <a:p>
            <a:fld id="{0DC24200-0EAE-0F42-96CA-3A97EDDD4D84}" type="slidenum">
              <a:rPr lang="en-US" smtClean="0"/>
              <a:t>11</a:t>
            </a:fld>
            <a:endParaRPr lang="en-US"/>
          </a:p>
        </p:txBody>
      </p:sp>
    </p:spTree>
    <p:extLst>
      <p:ext uri="{BB962C8B-B14F-4D97-AF65-F5344CB8AC3E}">
        <p14:creationId xmlns:p14="http://schemas.microsoft.com/office/powerpoint/2010/main" val="18189693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Berry JD2006: </a:t>
            </a:r>
            <a:r>
              <a:rPr lang="en-US" dirty="0"/>
              <a:t>Subjects </a:t>
            </a:r>
            <a:r>
              <a:rPr lang="en-US" dirty="0" smtClean="0"/>
              <a:t>were medically </a:t>
            </a:r>
            <a:r>
              <a:rPr lang="en-US" dirty="0"/>
              <a:t>stable adults with onset of unilateral HZ rash within </a:t>
            </a:r>
            <a:r>
              <a:rPr lang="en-US" dirty="0" smtClean="0"/>
              <a:t>45 days </a:t>
            </a:r>
            <a:r>
              <a:rPr lang="en-US" dirty="0"/>
              <a:t>of enrollment who reported average daily pain  40 on </a:t>
            </a:r>
            <a:r>
              <a:rPr lang="en-US" dirty="0" smtClean="0"/>
              <a:t>a 100-mm </a:t>
            </a:r>
            <a:r>
              <a:rPr lang="en-US" dirty="0"/>
              <a:t>visual analogue scale (VAS).</a:t>
            </a:r>
          </a:p>
        </p:txBody>
      </p:sp>
      <p:sp>
        <p:nvSpPr>
          <p:cNvPr id="4" name="Slide Number Placeholder 3"/>
          <p:cNvSpPr>
            <a:spLocks noGrp="1"/>
          </p:cNvSpPr>
          <p:nvPr>
            <p:ph type="sldNum" sz="quarter" idx="10"/>
          </p:nvPr>
        </p:nvSpPr>
        <p:spPr/>
        <p:txBody>
          <a:bodyPr/>
          <a:lstStyle/>
          <a:p>
            <a:fld id="{0DC24200-0EAE-0F42-96CA-3A97EDDD4D84}" type="slidenum">
              <a:rPr lang="en-US" smtClean="0"/>
              <a:t>12</a:t>
            </a:fld>
            <a:endParaRPr lang="en-US"/>
          </a:p>
        </p:txBody>
      </p:sp>
    </p:spTree>
    <p:extLst>
      <p:ext uri="{BB962C8B-B14F-4D97-AF65-F5344CB8AC3E}">
        <p14:creationId xmlns:p14="http://schemas.microsoft.com/office/powerpoint/2010/main" val="12009485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Auvinet B1995: </a:t>
            </a:r>
            <a:r>
              <a:rPr lang="en-US" dirty="0"/>
              <a:t>Patients were </a:t>
            </a:r>
            <a:r>
              <a:rPr lang="en-US" dirty="0" smtClean="0"/>
              <a:t>included in </a:t>
            </a:r>
            <a:r>
              <a:rPr lang="en-US" dirty="0"/>
              <a:t>the study if the sciatica crisis occurred</a:t>
            </a:r>
          </a:p>
          <a:p>
            <a:r>
              <a:rPr lang="en-US" dirty="0"/>
              <a:t>during the previous 35 days and the </a:t>
            </a:r>
            <a:r>
              <a:rPr lang="en-US" dirty="0" smtClean="0"/>
              <a:t>patients suffered </a:t>
            </a:r>
            <a:r>
              <a:rPr lang="en-US" dirty="0" err="1"/>
              <a:t>monoradicular</a:t>
            </a:r>
            <a:r>
              <a:rPr lang="en-US" dirty="0"/>
              <a:t> </a:t>
            </a:r>
            <a:r>
              <a:rPr lang="en-US" dirty="0" err="1"/>
              <a:t>radiculalgia</a:t>
            </a:r>
            <a:endParaRPr lang="en-US" dirty="0"/>
          </a:p>
          <a:p>
            <a:r>
              <a:rPr lang="en-US" dirty="0"/>
              <a:t>affecting the L, or S, nerve root</a:t>
            </a:r>
            <a:r>
              <a:rPr lang="en-US" dirty="0" smtClean="0"/>
              <a:t>, with </a:t>
            </a:r>
            <a:r>
              <a:rPr lang="en-US" dirty="0"/>
              <a:t>unilateral pain that involved </a:t>
            </a:r>
            <a:r>
              <a:rPr lang="en-US" dirty="0" smtClean="0"/>
              <a:t>the buttock </a:t>
            </a:r>
            <a:r>
              <a:rPr lang="en-US" dirty="0"/>
              <a:t>and radiated at least to </a:t>
            </a:r>
            <a:r>
              <a:rPr lang="en-US" dirty="0" smtClean="0"/>
              <a:t>the thigh </a:t>
            </a:r>
            <a:r>
              <a:rPr lang="en-US" dirty="0"/>
              <a:t>and leg according to the L, or S</a:t>
            </a:r>
            <a:r>
              <a:rPr lang="en-US" dirty="0" smtClean="0"/>
              <a:t>, root </a:t>
            </a:r>
            <a:r>
              <a:rPr lang="en-US" dirty="0"/>
              <a:t>pain course. Patients also had </a:t>
            </a:r>
            <a:r>
              <a:rPr lang="en-US" dirty="0" smtClean="0"/>
              <a:t>to have </a:t>
            </a:r>
            <a:r>
              <a:rPr lang="en-US" dirty="0"/>
              <a:t>a positive straight-leg-raising </a:t>
            </a:r>
            <a:r>
              <a:rPr lang="en-US" dirty="0" smtClean="0"/>
              <a:t>test (</a:t>
            </a:r>
            <a:r>
              <a:rPr lang="en-US" dirty="0" err="1"/>
              <a:t>Lasegue’s</a:t>
            </a:r>
            <a:r>
              <a:rPr lang="en-US" dirty="0"/>
              <a:t> test) result with a </a:t>
            </a:r>
            <a:r>
              <a:rPr lang="en-US" dirty="0" smtClean="0"/>
              <a:t>provoked radiating </a:t>
            </a:r>
            <a:r>
              <a:rPr lang="en-US" dirty="0"/>
              <a:t>pain for a degree of </a:t>
            </a:r>
            <a:r>
              <a:rPr lang="en-US" dirty="0" smtClean="0"/>
              <a:t>elevation 160</a:t>
            </a:r>
            <a:r>
              <a:rPr lang="en-US" dirty="0"/>
              <a:t>” and spontaneous pain at rest </a:t>
            </a:r>
            <a:r>
              <a:rPr lang="en-US" dirty="0" smtClean="0"/>
              <a:t>due to </a:t>
            </a:r>
            <a:r>
              <a:rPr lang="en-US" dirty="0"/>
              <a:t>sciatica; these had to be assessed </a:t>
            </a:r>
            <a:r>
              <a:rPr lang="en-US" dirty="0" smtClean="0"/>
              <a:t>by the </a:t>
            </a:r>
            <a:r>
              <a:rPr lang="en-US" dirty="0"/>
              <a:t>patient as at least severe on a </a:t>
            </a:r>
            <a:r>
              <a:rPr lang="en-US" dirty="0" smtClean="0"/>
              <a:t> </a:t>
            </a:r>
            <a:r>
              <a:rPr lang="en-US" dirty="0" err="1" smtClean="0"/>
              <a:t>fivepoint</a:t>
            </a:r>
            <a:r>
              <a:rPr lang="en-US" dirty="0" smtClean="0"/>
              <a:t> verbal </a:t>
            </a:r>
            <a:r>
              <a:rPr lang="en-US" dirty="0"/>
              <a:t>rating scale</a:t>
            </a:r>
            <a:r>
              <a:rPr lang="en-US" dirty="0" smtClean="0"/>
              <a:t>.</a:t>
            </a:r>
          </a:p>
          <a:p>
            <a:r>
              <a:rPr lang="en-US" dirty="0" err="1" smtClean="0"/>
              <a:t>Bonetti</a:t>
            </a:r>
            <a:r>
              <a:rPr lang="en-US" dirty="0" smtClean="0"/>
              <a:t> M2005: </a:t>
            </a:r>
            <a:r>
              <a:rPr lang="en-US" dirty="0"/>
              <a:t>We recorded the type of pain, irradiation, </a:t>
            </a:r>
            <a:r>
              <a:rPr lang="en-US" dirty="0" err="1"/>
              <a:t>paresthesias</a:t>
            </a:r>
            <a:r>
              <a:rPr lang="en-US" dirty="0" smtClean="0"/>
              <a:t>, presence </a:t>
            </a:r>
            <a:r>
              <a:rPr lang="en-US" dirty="0"/>
              <a:t>of the </a:t>
            </a:r>
            <a:r>
              <a:rPr lang="en-US" dirty="0" err="1"/>
              <a:t>Lase`gue</a:t>
            </a:r>
            <a:r>
              <a:rPr lang="en-US" dirty="0"/>
              <a:t> sign, degree of sensitivity</a:t>
            </a:r>
            <a:r>
              <a:rPr lang="en-US" dirty="0" smtClean="0"/>
              <a:t>, lower </a:t>
            </a:r>
            <a:r>
              <a:rPr lang="en-US" dirty="0"/>
              <a:t>limb reflexes, plantar extension of the foot, and </a:t>
            </a:r>
            <a:r>
              <a:rPr lang="en-US" dirty="0" smtClean="0"/>
              <a:t>dorsal extension </a:t>
            </a:r>
            <a:r>
              <a:rPr lang="en-US" dirty="0"/>
              <a:t>of the big toe</a:t>
            </a:r>
            <a:r>
              <a:rPr lang="en-US" dirty="0" smtClean="0"/>
              <a:t>.</a:t>
            </a:r>
          </a:p>
          <a:p>
            <a:r>
              <a:rPr lang="en-US" dirty="0" err="1" smtClean="0"/>
              <a:t>Bronfort</a:t>
            </a:r>
            <a:r>
              <a:rPr lang="en-US" dirty="0" smtClean="0"/>
              <a:t> G: </a:t>
            </a:r>
            <a:r>
              <a:rPr lang="en-US" dirty="0"/>
              <a:t>Sciatica was defined as the </a:t>
            </a:r>
            <a:r>
              <a:rPr lang="en-US" dirty="0" smtClean="0"/>
              <a:t>constellation of </a:t>
            </a:r>
            <a:r>
              <a:rPr lang="en-US" dirty="0"/>
              <a:t>symptoms characterized by </a:t>
            </a:r>
            <a:r>
              <a:rPr lang="en-US" dirty="0" err="1"/>
              <a:t>uni</a:t>
            </a:r>
            <a:r>
              <a:rPr lang="en-US" dirty="0"/>
              <a:t>- or bilateral </a:t>
            </a:r>
            <a:r>
              <a:rPr lang="en-US" dirty="0" smtClean="0"/>
              <a:t>radiating pain </a:t>
            </a:r>
            <a:r>
              <a:rPr lang="en-US" dirty="0"/>
              <a:t>of lumbar origin into the buttock, thigh, or calf. </a:t>
            </a:r>
            <a:r>
              <a:rPr lang="en-US" dirty="0" smtClean="0"/>
              <a:t>To be </a:t>
            </a:r>
            <a:r>
              <a:rPr lang="en-US" dirty="0"/>
              <a:t>included in the study, patients had to be classified </a:t>
            </a:r>
            <a:r>
              <a:rPr lang="en-US" dirty="0" smtClean="0"/>
              <a:t>as categories </a:t>
            </a:r>
            <a:r>
              <a:rPr lang="en-US" dirty="0"/>
              <a:t>2, 3, 4, or 6 according to the Quebec Task </a:t>
            </a:r>
            <a:r>
              <a:rPr lang="en-US" dirty="0" smtClean="0"/>
              <a:t>Force (</a:t>
            </a:r>
            <a:r>
              <a:rPr lang="en-US" dirty="0"/>
              <a:t>QTF) Classification of Spinal Disorders,50 which has been</a:t>
            </a:r>
          </a:p>
          <a:p>
            <a:r>
              <a:rPr lang="en-US" dirty="0"/>
              <a:t>validated for patients with sciatica.51 These </a:t>
            </a:r>
            <a:r>
              <a:rPr lang="en-US" dirty="0" smtClean="0"/>
              <a:t>categories include </a:t>
            </a:r>
            <a:r>
              <a:rPr lang="en-US" dirty="0"/>
              <a:t>patients with radiating pain into the proximal or </a:t>
            </a:r>
            <a:r>
              <a:rPr lang="en-US" dirty="0" smtClean="0"/>
              <a:t>distal part </a:t>
            </a:r>
            <a:r>
              <a:rPr lang="en-US" dirty="0"/>
              <a:t>of the lower extremity, with or without </a:t>
            </a:r>
            <a:r>
              <a:rPr lang="en-US" dirty="0" smtClean="0"/>
              <a:t> neurologic signs</a:t>
            </a:r>
            <a:r>
              <a:rPr lang="en-US" dirty="0"/>
              <a:t>, who may have compression of a spinal nerve root</a:t>
            </a:r>
            <a:r>
              <a:rPr lang="en-US" dirty="0" smtClean="0"/>
              <a:t>.</a:t>
            </a:r>
          </a:p>
          <a:p>
            <a:r>
              <a:rPr lang="en-US" dirty="0" smtClean="0"/>
              <a:t>Burgher AH2011: </a:t>
            </a:r>
            <a:r>
              <a:rPr lang="en-US" dirty="0"/>
              <a:t>diagnosis of IDH with resultant low </a:t>
            </a:r>
            <a:r>
              <a:rPr lang="en-US" dirty="0" smtClean="0"/>
              <a:t>back pain </a:t>
            </a:r>
            <a:r>
              <a:rPr lang="en-US" dirty="0"/>
              <a:t>and leg pain due to encroachment of disc material </a:t>
            </a:r>
            <a:r>
              <a:rPr lang="en-US" dirty="0" smtClean="0"/>
              <a:t>on a </a:t>
            </a:r>
            <a:r>
              <a:rPr lang="en-US" dirty="0"/>
              <a:t>spinal nerve-root as </a:t>
            </a:r>
            <a:r>
              <a:rPr lang="en-US" dirty="0" err="1"/>
              <a:t>confi</a:t>
            </a:r>
            <a:r>
              <a:rPr lang="en-US" dirty="0"/>
              <a:t> </a:t>
            </a:r>
            <a:r>
              <a:rPr lang="en-US" dirty="0" err="1"/>
              <a:t>rmed</a:t>
            </a:r>
            <a:r>
              <a:rPr lang="en-US" dirty="0"/>
              <a:t> by computed </a:t>
            </a:r>
            <a:r>
              <a:rPr lang="en-US" dirty="0" smtClean="0"/>
              <a:t>tomography or </a:t>
            </a:r>
            <a:r>
              <a:rPr lang="en-US" dirty="0"/>
              <a:t>magnetic resonance imaging. All patients had a </a:t>
            </a:r>
            <a:r>
              <a:rPr lang="en-US" dirty="0" smtClean="0"/>
              <a:t>positive nerve-root </a:t>
            </a:r>
            <a:r>
              <a:rPr lang="en-US" dirty="0"/>
              <a:t>tension sign on physical examination with </a:t>
            </a:r>
            <a:r>
              <a:rPr lang="en-US" dirty="0" smtClean="0"/>
              <a:t>unilateral symptoms </a:t>
            </a:r>
            <a:r>
              <a:rPr lang="en-US" dirty="0"/>
              <a:t>at a single level of the lumbosacral spine, </a:t>
            </a:r>
            <a:r>
              <a:rPr lang="en-US" dirty="0" smtClean="0"/>
              <a:t>consistent with </a:t>
            </a:r>
            <a:r>
              <a:rPr lang="en-US" dirty="0"/>
              <a:t>magnetic resonance imaging </a:t>
            </a:r>
            <a:r>
              <a:rPr lang="en-US" dirty="0" smtClean="0"/>
              <a:t>findings.</a:t>
            </a:r>
          </a:p>
          <a:p>
            <a:r>
              <a:rPr lang="en-US" dirty="0"/>
              <a:t>exclusion criteria were as follows</a:t>
            </a:r>
            <a:r>
              <a:rPr lang="en-US" dirty="0" smtClean="0"/>
              <a:t>: history </a:t>
            </a:r>
            <a:r>
              <a:rPr lang="en-US" dirty="0"/>
              <a:t>of recent spinal trauma; cauda </a:t>
            </a:r>
            <a:r>
              <a:rPr lang="en-US" dirty="0" err="1"/>
              <a:t>equina</a:t>
            </a:r>
            <a:r>
              <a:rPr lang="en-US" dirty="0"/>
              <a:t> </a:t>
            </a:r>
            <a:r>
              <a:rPr lang="en-US" dirty="0" smtClean="0"/>
              <a:t> syndrome; progressive </a:t>
            </a:r>
            <a:r>
              <a:rPr lang="en-US" dirty="0"/>
              <a:t>motor </a:t>
            </a:r>
            <a:r>
              <a:rPr lang="en-US" dirty="0" smtClean="0"/>
              <a:t>deficit</a:t>
            </a:r>
            <a:r>
              <a:rPr lang="en-US" dirty="0"/>
              <a:t>;</a:t>
            </a:r>
          </a:p>
        </p:txBody>
      </p:sp>
      <p:sp>
        <p:nvSpPr>
          <p:cNvPr id="4" name="Slide Number Placeholder 3"/>
          <p:cNvSpPr>
            <a:spLocks noGrp="1"/>
          </p:cNvSpPr>
          <p:nvPr>
            <p:ph type="sldNum" sz="quarter" idx="10"/>
          </p:nvPr>
        </p:nvSpPr>
        <p:spPr/>
        <p:txBody>
          <a:bodyPr/>
          <a:lstStyle/>
          <a:p>
            <a:fld id="{0DC24200-0EAE-0F42-96CA-3A97EDDD4D84}" type="slidenum">
              <a:rPr lang="en-US" smtClean="0">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14928368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Auvinet B1995: </a:t>
            </a:r>
            <a:r>
              <a:rPr lang="en-US" dirty="0"/>
              <a:t>Patients were </a:t>
            </a:r>
            <a:r>
              <a:rPr lang="en-US" dirty="0" smtClean="0"/>
              <a:t>included in </a:t>
            </a:r>
            <a:r>
              <a:rPr lang="en-US" dirty="0"/>
              <a:t>the study if the sciatica crisis occurred</a:t>
            </a:r>
          </a:p>
          <a:p>
            <a:r>
              <a:rPr lang="en-US" dirty="0"/>
              <a:t>during the previous 35 days and the </a:t>
            </a:r>
            <a:r>
              <a:rPr lang="en-US" dirty="0" smtClean="0"/>
              <a:t>patients suffered </a:t>
            </a:r>
            <a:r>
              <a:rPr lang="en-US" dirty="0" err="1"/>
              <a:t>monoradicular</a:t>
            </a:r>
            <a:r>
              <a:rPr lang="en-US" dirty="0"/>
              <a:t> </a:t>
            </a:r>
            <a:r>
              <a:rPr lang="en-US" dirty="0" err="1"/>
              <a:t>radiculalgia</a:t>
            </a:r>
            <a:endParaRPr lang="en-US" dirty="0"/>
          </a:p>
          <a:p>
            <a:r>
              <a:rPr lang="en-US" dirty="0"/>
              <a:t>affecting the L, or S, nerve root</a:t>
            </a:r>
            <a:r>
              <a:rPr lang="en-US" dirty="0" smtClean="0"/>
              <a:t>, with </a:t>
            </a:r>
            <a:r>
              <a:rPr lang="en-US" dirty="0"/>
              <a:t>unilateral pain that involved </a:t>
            </a:r>
            <a:r>
              <a:rPr lang="en-US" dirty="0" smtClean="0"/>
              <a:t>the buttock </a:t>
            </a:r>
            <a:r>
              <a:rPr lang="en-US" dirty="0"/>
              <a:t>and radiated at least to </a:t>
            </a:r>
            <a:r>
              <a:rPr lang="en-US" dirty="0" smtClean="0"/>
              <a:t>the thigh </a:t>
            </a:r>
            <a:r>
              <a:rPr lang="en-US" dirty="0"/>
              <a:t>and leg according to the L, or S</a:t>
            </a:r>
            <a:r>
              <a:rPr lang="en-US" dirty="0" smtClean="0"/>
              <a:t>, root </a:t>
            </a:r>
            <a:r>
              <a:rPr lang="en-US" dirty="0"/>
              <a:t>pain course. Patients also had </a:t>
            </a:r>
            <a:r>
              <a:rPr lang="en-US" dirty="0" smtClean="0"/>
              <a:t>to have </a:t>
            </a:r>
            <a:r>
              <a:rPr lang="en-US" dirty="0"/>
              <a:t>a positive straight-leg-raising </a:t>
            </a:r>
            <a:r>
              <a:rPr lang="en-US" dirty="0" smtClean="0"/>
              <a:t>test (</a:t>
            </a:r>
            <a:r>
              <a:rPr lang="en-US" dirty="0" err="1"/>
              <a:t>Lasegue’s</a:t>
            </a:r>
            <a:r>
              <a:rPr lang="en-US" dirty="0"/>
              <a:t> test) result with a </a:t>
            </a:r>
            <a:r>
              <a:rPr lang="en-US" dirty="0" smtClean="0"/>
              <a:t>provoked radiating </a:t>
            </a:r>
            <a:r>
              <a:rPr lang="en-US" dirty="0"/>
              <a:t>pain for a degree of </a:t>
            </a:r>
            <a:r>
              <a:rPr lang="en-US" dirty="0" smtClean="0"/>
              <a:t>elevation 160</a:t>
            </a:r>
            <a:r>
              <a:rPr lang="en-US" dirty="0"/>
              <a:t>” and spontaneous pain at rest </a:t>
            </a:r>
            <a:r>
              <a:rPr lang="en-US" dirty="0" smtClean="0"/>
              <a:t>due to </a:t>
            </a:r>
            <a:r>
              <a:rPr lang="en-US" dirty="0"/>
              <a:t>sciatica; these had to be assessed </a:t>
            </a:r>
            <a:r>
              <a:rPr lang="en-US" dirty="0" smtClean="0"/>
              <a:t>by the </a:t>
            </a:r>
            <a:r>
              <a:rPr lang="en-US" dirty="0"/>
              <a:t>patient as at least severe on a </a:t>
            </a:r>
            <a:r>
              <a:rPr lang="en-US" dirty="0" smtClean="0"/>
              <a:t> </a:t>
            </a:r>
            <a:r>
              <a:rPr lang="en-US" dirty="0" err="1" smtClean="0"/>
              <a:t>fivepoint</a:t>
            </a:r>
            <a:r>
              <a:rPr lang="en-US" dirty="0" smtClean="0"/>
              <a:t> verbal </a:t>
            </a:r>
            <a:r>
              <a:rPr lang="en-US" dirty="0"/>
              <a:t>rating scale</a:t>
            </a:r>
            <a:r>
              <a:rPr lang="en-US" dirty="0" smtClean="0"/>
              <a:t>.</a:t>
            </a:r>
          </a:p>
          <a:p>
            <a:r>
              <a:rPr lang="en-US" dirty="0" err="1" smtClean="0"/>
              <a:t>Bonetti</a:t>
            </a:r>
            <a:r>
              <a:rPr lang="en-US" dirty="0" smtClean="0"/>
              <a:t> M2005: </a:t>
            </a:r>
            <a:r>
              <a:rPr lang="en-US" dirty="0"/>
              <a:t>We recorded the type of pain, irradiation, </a:t>
            </a:r>
            <a:r>
              <a:rPr lang="en-US" dirty="0" err="1"/>
              <a:t>paresthesias</a:t>
            </a:r>
            <a:r>
              <a:rPr lang="en-US" dirty="0" smtClean="0"/>
              <a:t>, presence </a:t>
            </a:r>
            <a:r>
              <a:rPr lang="en-US" dirty="0"/>
              <a:t>of the </a:t>
            </a:r>
            <a:r>
              <a:rPr lang="en-US" dirty="0" err="1"/>
              <a:t>Lase`gue</a:t>
            </a:r>
            <a:r>
              <a:rPr lang="en-US" dirty="0"/>
              <a:t> sign, degree of sensitivity</a:t>
            </a:r>
            <a:r>
              <a:rPr lang="en-US" dirty="0" smtClean="0"/>
              <a:t>, lower </a:t>
            </a:r>
            <a:r>
              <a:rPr lang="en-US" dirty="0"/>
              <a:t>limb reflexes, plantar extension of the foot, and </a:t>
            </a:r>
            <a:r>
              <a:rPr lang="en-US" dirty="0" smtClean="0"/>
              <a:t>dorsal extension </a:t>
            </a:r>
            <a:r>
              <a:rPr lang="en-US" dirty="0"/>
              <a:t>of the big toe</a:t>
            </a:r>
            <a:r>
              <a:rPr lang="en-US" dirty="0" smtClean="0"/>
              <a:t>.</a:t>
            </a:r>
          </a:p>
          <a:p>
            <a:r>
              <a:rPr lang="en-US" dirty="0" err="1" smtClean="0"/>
              <a:t>Bronfort</a:t>
            </a:r>
            <a:r>
              <a:rPr lang="en-US" dirty="0" smtClean="0"/>
              <a:t> G: </a:t>
            </a:r>
            <a:r>
              <a:rPr lang="en-US" dirty="0"/>
              <a:t>Sciatica was defined as the </a:t>
            </a:r>
            <a:r>
              <a:rPr lang="en-US" dirty="0" smtClean="0"/>
              <a:t>constellation of </a:t>
            </a:r>
            <a:r>
              <a:rPr lang="en-US" dirty="0"/>
              <a:t>symptoms characterized by </a:t>
            </a:r>
            <a:r>
              <a:rPr lang="en-US" dirty="0" err="1"/>
              <a:t>uni</a:t>
            </a:r>
            <a:r>
              <a:rPr lang="en-US" dirty="0"/>
              <a:t>- or bilateral </a:t>
            </a:r>
            <a:r>
              <a:rPr lang="en-US" dirty="0" smtClean="0"/>
              <a:t>radiating pain </a:t>
            </a:r>
            <a:r>
              <a:rPr lang="en-US" dirty="0"/>
              <a:t>of lumbar origin into the buttock, thigh, or calf. </a:t>
            </a:r>
            <a:r>
              <a:rPr lang="en-US" dirty="0" smtClean="0"/>
              <a:t>To be </a:t>
            </a:r>
            <a:r>
              <a:rPr lang="en-US" dirty="0"/>
              <a:t>included in the study, patients had to be classified </a:t>
            </a:r>
            <a:r>
              <a:rPr lang="en-US" dirty="0" smtClean="0"/>
              <a:t>as categories </a:t>
            </a:r>
            <a:r>
              <a:rPr lang="en-US" dirty="0"/>
              <a:t>2, 3, 4, or 6 according to the Quebec Task </a:t>
            </a:r>
            <a:r>
              <a:rPr lang="en-US" dirty="0" smtClean="0"/>
              <a:t>Force (</a:t>
            </a:r>
            <a:r>
              <a:rPr lang="en-US" dirty="0"/>
              <a:t>QTF) Classification of Spinal Disorders,50 which has been</a:t>
            </a:r>
          </a:p>
          <a:p>
            <a:r>
              <a:rPr lang="en-US" dirty="0"/>
              <a:t>validated for patients with sciatica.51 These </a:t>
            </a:r>
            <a:r>
              <a:rPr lang="en-US" dirty="0" smtClean="0"/>
              <a:t>categories include </a:t>
            </a:r>
            <a:r>
              <a:rPr lang="en-US" dirty="0"/>
              <a:t>patients with radiating pain into the proximal or </a:t>
            </a:r>
            <a:r>
              <a:rPr lang="en-US" dirty="0" smtClean="0"/>
              <a:t>distal part </a:t>
            </a:r>
            <a:r>
              <a:rPr lang="en-US" dirty="0"/>
              <a:t>of the lower extremity, with or without </a:t>
            </a:r>
            <a:r>
              <a:rPr lang="en-US" dirty="0" smtClean="0"/>
              <a:t> neurologic signs</a:t>
            </a:r>
            <a:r>
              <a:rPr lang="en-US" dirty="0"/>
              <a:t>, who may have compression of a spinal nerve root</a:t>
            </a:r>
            <a:r>
              <a:rPr lang="en-US" dirty="0" smtClean="0"/>
              <a:t>.</a:t>
            </a:r>
          </a:p>
          <a:p>
            <a:r>
              <a:rPr lang="en-US" dirty="0" smtClean="0"/>
              <a:t>Burgher AH2011: </a:t>
            </a:r>
            <a:r>
              <a:rPr lang="en-US" dirty="0"/>
              <a:t>diagnosis of IDH with resultant low </a:t>
            </a:r>
            <a:r>
              <a:rPr lang="en-US" dirty="0" smtClean="0"/>
              <a:t>back pain </a:t>
            </a:r>
            <a:r>
              <a:rPr lang="en-US" dirty="0"/>
              <a:t>and leg pain due to encroachment of disc material </a:t>
            </a:r>
            <a:r>
              <a:rPr lang="en-US" dirty="0" smtClean="0"/>
              <a:t>on a </a:t>
            </a:r>
            <a:r>
              <a:rPr lang="en-US" dirty="0"/>
              <a:t>spinal nerve-root as </a:t>
            </a:r>
            <a:r>
              <a:rPr lang="en-US" dirty="0" err="1"/>
              <a:t>confi</a:t>
            </a:r>
            <a:r>
              <a:rPr lang="en-US" dirty="0"/>
              <a:t> </a:t>
            </a:r>
            <a:r>
              <a:rPr lang="en-US" dirty="0" err="1"/>
              <a:t>rmed</a:t>
            </a:r>
            <a:r>
              <a:rPr lang="en-US" dirty="0"/>
              <a:t> by computed </a:t>
            </a:r>
            <a:r>
              <a:rPr lang="en-US" dirty="0" smtClean="0"/>
              <a:t>tomography or </a:t>
            </a:r>
            <a:r>
              <a:rPr lang="en-US" dirty="0"/>
              <a:t>magnetic resonance imaging. All patients had a </a:t>
            </a:r>
            <a:r>
              <a:rPr lang="en-US" dirty="0" smtClean="0"/>
              <a:t>positive nerve-root </a:t>
            </a:r>
            <a:r>
              <a:rPr lang="en-US" dirty="0"/>
              <a:t>tension sign on physical examination with </a:t>
            </a:r>
            <a:r>
              <a:rPr lang="en-US" dirty="0" smtClean="0"/>
              <a:t>unilateral symptoms </a:t>
            </a:r>
            <a:r>
              <a:rPr lang="en-US" dirty="0"/>
              <a:t>at a single level of the lumbosacral spine, </a:t>
            </a:r>
            <a:r>
              <a:rPr lang="en-US" dirty="0" smtClean="0"/>
              <a:t>consistent with </a:t>
            </a:r>
            <a:r>
              <a:rPr lang="en-US" dirty="0"/>
              <a:t>magnetic resonance imaging </a:t>
            </a:r>
            <a:r>
              <a:rPr lang="en-US" dirty="0" smtClean="0"/>
              <a:t>findings.</a:t>
            </a:r>
          </a:p>
          <a:p>
            <a:r>
              <a:rPr lang="en-US" dirty="0"/>
              <a:t>exclusion criteria were as follows</a:t>
            </a:r>
            <a:r>
              <a:rPr lang="en-US" dirty="0" smtClean="0"/>
              <a:t>: history </a:t>
            </a:r>
            <a:r>
              <a:rPr lang="en-US" dirty="0"/>
              <a:t>of recent spinal trauma; cauda </a:t>
            </a:r>
            <a:r>
              <a:rPr lang="en-US" dirty="0" err="1"/>
              <a:t>equina</a:t>
            </a:r>
            <a:r>
              <a:rPr lang="en-US" dirty="0"/>
              <a:t> </a:t>
            </a:r>
            <a:r>
              <a:rPr lang="en-US" dirty="0" smtClean="0"/>
              <a:t> syndrome; progressive </a:t>
            </a:r>
            <a:r>
              <a:rPr lang="en-US" dirty="0"/>
              <a:t>motor </a:t>
            </a:r>
            <a:r>
              <a:rPr lang="en-US" dirty="0" smtClean="0"/>
              <a:t>deficit</a:t>
            </a:r>
            <a:r>
              <a:rPr lang="en-US" dirty="0"/>
              <a:t>;</a:t>
            </a:r>
          </a:p>
        </p:txBody>
      </p:sp>
      <p:sp>
        <p:nvSpPr>
          <p:cNvPr id="4" name="Slide Number Placeholder 3"/>
          <p:cNvSpPr>
            <a:spLocks noGrp="1"/>
          </p:cNvSpPr>
          <p:nvPr>
            <p:ph type="sldNum" sz="quarter" idx="10"/>
          </p:nvPr>
        </p:nvSpPr>
        <p:spPr/>
        <p:txBody>
          <a:bodyPr/>
          <a:lstStyle/>
          <a:p>
            <a:fld id="{0DC24200-0EAE-0F42-96CA-3A97EDDD4D84}" type="slidenum">
              <a:rPr lang="en-US" smtClean="0">
                <a:solidFill>
                  <a:prstClr val="black"/>
                </a:solidFill>
              </a:rPr>
              <a:pPr/>
              <a:t>14</a:t>
            </a:fld>
            <a:endParaRPr lang="en-US">
              <a:solidFill>
                <a:prstClr val="black"/>
              </a:solidFill>
            </a:endParaRPr>
          </a:p>
        </p:txBody>
      </p:sp>
    </p:spTree>
    <p:extLst>
      <p:ext uri="{BB962C8B-B14F-4D97-AF65-F5344CB8AC3E}">
        <p14:creationId xmlns:p14="http://schemas.microsoft.com/office/powerpoint/2010/main" val="9602690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Auvinet B1995: </a:t>
            </a:r>
            <a:r>
              <a:rPr lang="en-US" dirty="0"/>
              <a:t>Patients were </a:t>
            </a:r>
            <a:r>
              <a:rPr lang="en-US" dirty="0" smtClean="0"/>
              <a:t>included in </a:t>
            </a:r>
            <a:r>
              <a:rPr lang="en-US" dirty="0"/>
              <a:t>the study if the sciatica crisis occurred</a:t>
            </a:r>
          </a:p>
          <a:p>
            <a:r>
              <a:rPr lang="en-US" dirty="0"/>
              <a:t>during the previous 35 days and the </a:t>
            </a:r>
            <a:r>
              <a:rPr lang="en-US" dirty="0" smtClean="0"/>
              <a:t>patients suffered </a:t>
            </a:r>
            <a:r>
              <a:rPr lang="en-US" dirty="0" err="1"/>
              <a:t>monoradicular</a:t>
            </a:r>
            <a:r>
              <a:rPr lang="en-US" dirty="0"/>
              <a:t> </a:t>
            </a:r>
            <a:r>
              <a:rPr lang="en-US" dirty="0" err="1"/>
              <a:t>radiculalgia</a:t>
            </a:r>
            <a:endParaRPr lang="en-US" dirty="0"/>
          </a:p>
          <a:p>
            <a:r>
              <a:rPr lang="en-US" dirty="0"/>
              <a:t>affecting the L, or S, nerve root</a:t>
            </a:r>
            <a:r>
              <a:rPr lang="en-US" dirty="0" smtClean="0"/>
              <a:t>, with </a:t>
            </a:r>
            <a:r>
              <a:rPr lang="en-US" dirty="0"/>
              <a:t>unilateral pain that involved </a:t>
            </a:r>
            <a:r>
              <a:rPr lang="en-US" dirty="0" smtClean="0"/>
              <a:t>the buttock </a:t>
            </a:r>
            <a:r>
              <a:rPr lang="en-US" dirty="0"/>
              <a:t>and radiated at least to </a:t>
            </a:r>
            <a:r>
              <a:rPr lang="en-US" dirty="0" smtClean="0"/>
              <a:t>the thigh </a:t>
            </a:r>
            <a:r>
              <a:rPr lang="en-US" dirty="0"/>
              <a:t>and leg according to the L, or S</a:t>
            </a:r>
            <a:r>
              <a:rPr lang="en-US" dirty="0" smtClean="0"/>
              <a:t>, root </a:t>
            </a:r>
            <a:r>
              <a:rPr lang="en-US" dirty="0"/>
              <a:t>pain course. Patients also had </a:t>
            </a:r>
            <a:r>
              <a:rPr lang="en-US" dirty="0" smtClean="0"/>
              <a:t>to have </a:t>
            </a:r>
            <a:r>
              <a:rPr lang="en-US" dirty="0"/>
              <a:t>a positive straight-leg-raising </a:t>
            </a:r>
            <a:r>
              <a:rPr lang="en-US" dirty="0" smtClean="0"/>
              <a:t>test (</a:t>
            </a:r>
            <a:r>
              <a:rPr lang="en-US" dirty="0" err="1"/>
              <a:t>Lasegue’s</a:t>
            </a:r>
            <a:r>
              <a:rPr lang="en-US" dirty="0"/>
              <a:t> test) result with a </a:t>
            </a:r>
            <a:r>
              <a:rPr lang="en-US" dirty="0" smtClean="0"/>
              <a:t>provoked radiating </a:t>
            </a:r>
            <a:r>
              <a:rPr lang="en-US" dirty="0"/>
              <a:t>pain for a degree of </a:t>
            </a:r>
            <a:r>
              <a:rPr lang="en-US" dirty="0" smtClean="0"/>
              <a:t>elevation 160</a:t>
            </a:r>
            <a:r>
              <a:rPr lang="en-US" dirty="0"/>
              <a:t>” and spontaneous pain at rest </a:t>
            </a:r>
            <a:r>
              <a:rPr lang="en-US" dirty="0" smtClean="0"/>
              <a:t>due to </a:t>
            </a:r>
            <a:r>
              <a:rPr lang="en-US" dirty="0"/>
              <a:t>sciatica; these had to be assessed </a:t>
            </a:r>
            <a:r>
              <a:rPr lang="en-US" dirty="0" smtClean="0"/>
              <a:t>by the </a:t>
            </a:r>
            <a:r>
              <a:rPr lang="en-US" dirty="0"/>
              <a:t>patient as at least severe on a </a:t>
            </a:r>
            <a:r>
              <a:rPr lang="en-US" dirty="0" smtClean="0"/>
              <a:t> </a:t>
            </a:r>
            <a:r>
              <a:rPr lang="en-US" dirty="0" err="1" smtClean="0"/>
              <a:t>fivepoint</a:t>
            </a:r>
            <a:r>
              <a:rPr lang="en-US" dirty="0" smtClean="0"/>
              <a:t> verbal </a:t>
            </a:r>
            <a:r>
              <a:rPr lang="en-US" dirty="0"/>
              <a:t>rating scale</a:t>
            </a:r>
            <a:r>
              <a:rPr lang="en-US" dirty="0" smtClean="0"/>
              <a:t>.</a:t>
            </a:r>
          </a:p>
          <a:p>
            <a:r>
              <a:rPr lang="en-US" dirty="0" err="1" smtClean="0"/>
              <a:t>Bonetti</a:t>
            </a:r>
            <a:r>
              <a:rPr lang="en-US" dirty="0" smtClean="0"/>
              <a:t> M2005: </a:t>
            </a:r>
            <a:r>
              <a:rPr lang="en-US" dirty="0"/>
              <a:t>We recorded the type of pain, irradiation, </a:t>
            </a:r>
            <a:r>
              <a:rPr lang="en-US" dirty="0" err="1"/>
              <a:t>paresthesias</a:t>
            </a:r>
            <a:r>
              <a:rPr lang="en-US" dirty="0" smtClean="0"/>
              <a:t>, presence </a:t>
            </a:r>
            <a:r>
              <a:rPr lang="en-US" dirty="0"/>
              <a:t>of the </a:t>
            </a:r>
            <a:r>
              <a:rPr lang="en-US" dirty="0" err="1"/>
              <a:t>Lase`gue</a:t>
            </a:r>
            <a:r>
              <a:rPr lang="en-US" dirty="0"/>
              <a:t> sign, degree of sensitivity</a:t>
            </a:r>
            <a:r>
              <a:rPr lang="en-US" dirty="0" smtClean="0"/>
              <a:t>, lower </a:t>
            </a:r>
            <a:r>
              <a:rPr lang="en-US" dirty="0"/>
              <a:t>limb reflexes, plantar extension of the foot, and </a:t>
            </a:r>
            <a:r>
              <a:rPr lang="en-US" dirty="0" smtClean="0"/>
              <a:t>dorsal extension </a:t>
            </a:r>
            <a:r>
              <a:rPr lang="en-US" dirty="0"/>
              <a:t>of the big toe</a:t>
            </a:r>
            <a:r>
              <a:rPr lang="en-US" dirty="0" smtClean="0"/>
              <a:t>.</a:t>
            </a:r>
          </a:p>
          <a:p>
            <a:r>
              <a:rPr lang="en-US" dirty="0" err="1" smtClean="0"/>
              <a:t>Bronfort</a:t>
            </a:r>
            <a:r>
              <a:rPr lang="en-US" dirty="0" smtClean="0"/>
              <a:t> G: </a:t>
            </a:r>
            <a:r>
              <a:rPr lang="en-US" dirty="0"/>
              <a:t>Sciatica was defined as the </a:t>
            </a:r>
            <a:r>
              <a:rPr lang="en-US" dirty="0" smtClean="0"/>
              <a:t>constellation of </a:t>
            </a:r>
            <a:r>
              <a:rPr lang="en-US" dirty="0"/>
              <a:t>symptoms characterized by </a:t>
            </a:r>
            <a:r>
              <a:rPr lang="en-US" dirty="0" err="1"/>
              <a:t>uni</a:t>
            </a:r>
            <a:r>
              <a:rPr lang="en-US" dirty="0"/>
              <a:t>- or bilateral </a:t>
            </a:r>
            <a:r>
              <a:rPr lang="en-US" dirty="0" smtClean="0"/>
              <a:t>radiating pain </a:t>
            </a:r>
            <a:r>
              <a:rPr lang="en-US" dirty="0"/>
              <a:t>of lumbar origin into the buttock, thigh, or calf. </a:t>
            </a:r>
            <a:r>
              <a:rPr lang="en-US" dirty="0" smtClean="0"/>
              <a:t>To be </a:t>
            </a:r>
            <a:r>
              <a:rPr lang="en-US" dirty="0"/>
              <a:t>included in the study, patients had to be classified </a:t>
            </a:r>
            <a:r>
              <a:rPr lang="en-US" dirty="0" smtClean="0"/>
              <a:t>as categories </a:t>
            </a:r>
            <a:r>
              <a:rPr lang="en-US" dirty="0"/>
              <a:t>2, 3, 4, or 6 according to the Quebec Task </a:t>
            </a:r>
            <a:r>
              <a:rPr lang="en-US" dirty="0" smtClean="0"/>
              <a:t>Force (</a:t>
            </a:r>
            <a:r>
              <a:rPr lang="en-US" dirty="0"/>
              <a:t>QTF) Classification of Spinal Disorders,50 which has been</a:t>
            </a:r>
          </a:p>
          <a:p>
            <a:r>
              <a:rPr lang="en-US" dirty="0"/>
              <a:t>validated for patients with sciatica.51 These </a:t>
            </a:r>
            <a:r>
              <a:rPr lang="en-US" dirty="0" smtClean="0"/>
              <a:t>categories include </a:t>
            </a:r>
            <a:r>
              <a:rPr lang="en-US" dirty="0"/>
              <a:t>patients with radiating pain into the proximal or </a:t>
            </a:r>
            <a:r>
              <a:rPr lang="en-US" dirty="0" smtClean="0"/>
              <a:t>distal part </a:t>
            </a:r>
            <a:r>
              <a:rPr lang="en-US" dirty="0"/>
              <a:t>of the lower extremity, with or without </a:t>
            </a:r>
            <a:r>
              <a:rPr lang="en-US" dirty="0" smtClean="0"/>
              <a:t> neurologic signs</a:t>
            </a:r>
            <a:r>
              <a:rPr lang="en-US" dirty="0"/>
              <a:t>, who may have compression of a spinal nerve root</a:t>
            </a:r>
            <a:r>
              <a:rPr lang="en-US" dirty="0" smtClean="0"/>
              <a:t>.</a:t>
            </a:r>
          </a:p>
          <a:p>
            <a:r>
              <a:rPr lang="en-US" dirty="0" smtClean="0"/>
              <a:t>Burgher AH2011: </a:t>
            </a:r>
            <a:r>
              <a:rPr lang="en-US" dirty="0"/>
              <a:t>diagnosis of IDH with resultant low </a:t>
            </a:r>
            <a:r>
              <a:rPr lang="en-US" dirty="0" smtClean="0"/>
              <a:t>back pain </a:t>
            </a:r>
            <a:r>
              <a:rPr lang="en-US" dirty="0"/>
              <a:t>and leg pain due to encroachment of disc material </a:t>
            </a:r>
            <a:r>
              <a:rPr lang="en-US" dirty="0" smtClean="0"/>
              <a:t>on a </a:t>
            </a:r>
            <a:r>
              <a:rPr lang="en-US" dirty="0"/>
              <a:t>spinal nerve-root as </a:t>
            </a:r>
            <a:r>
              <a:rPr lang="en-US" dirty="0" err="1"/>
              <a:t>confi</a:t>
            </a:r>
            <a:r>
              <a:rPr lang="en-US" dirty="0"/>
              <a:t> </a:t>
            </a:r>
            <a:r>
              <a:rPr lang="en-US" dirty="0" err="1"/>
              <a:t>rmed</a:t>
            </a:r>
            <a:r>
              <a:rPr lang="en-US" dirty="0"/>
              <a:t> by computed </a:t>
            </a:r>
            <a:r>
              <a:rPr lang="en-US" dirty="0" smtClean="0"/>
              <a:t>tomography or </a:t>
            </a:r>
            <a:r>
              <a:rPr lang="en-US" dirty="0"/>
              <a:t>magnetic resonance imaging. All patients had a </a:t>
            </a:r>
            <a:r>
              <a:rPr lang="en-US" dirty="0" smtClean="0"/>
              <a:t>positive nerve-root </a:t>
            </a:r>
            <a:r>
              <a:rPr lang="en-US" dirty="0"/>
              <a:t>tension sign on physical examination with </a:t>
            </a:r>
            <a:r>
              <a:rPr lang="en-US" dirty="0" smtClean="0"/>
              <a:t>unilateral symptoms </a:t>
            </a:r>
            <a:r>
              <a:rPr lang="en-US" dirty="0"/>
              <a:t>at a single level of the lumbosacral spine, </a:t>
            </a:r>
            <a:r>
              <a:rPr lang="en-US" dirty="0" smtClean="0"/>
              <a:t>consistent with </a:t>
            </a:r>
            <a:r>
              <a:rPr lang="en-US" dirty="0"/>
              <a:t>magnetic resonance imaging </a:t>
            </a:r>
            <a:r>
              <a:rPr lang="en-US" dirty="0" smtClean="0"/>
              <a:t>findings.</a:t>
            </a:r>
          </a:p>
          <a:p>
            <a:r>
              <a:rPr lang="en-US" dirty="0"/>
              <a:t>exclusion criteria were as follows</a:t>
            </a:r>
            <a:r>
              <a:rPr lang="en-US" dirty="0" smtClean="0"/>
              <a:t>: history </a:t>
            </a:r>
            <a:r>
              <a:rPr lang="en-US" dirty="0"/>
              <a:t>of recent spinal trauma; cauda </a:t>
            </a:r>
            <a:r>
              <a:rPr lang="en-US" dirty="0" err="1"/>
              <a:t>equina</a:t>
            </a:r>
            <a:r>
              <a:rPr lang="en-US" dirty="0"/>
              <a:t> </a:t>
            </a:r>
            <a:r>
              <a:rPr lang="en-US" dirty="0" smtClean="0"/>
              <a:t> syndrome; progressive </a:t>
            </a:r>
            <a:r>
              <a:rPr lang="en-US" dirty="0"/>
              <a:t>motor </a:t>
            </a:r>
            <a:r>
              <a:rPr lang="en-US" dirty="0" smtClean="0"/>
              <a:t>deficit</a:t>
            </a:r>
            <a:r>
              <a:rPr lang="en-US" dirty="0"/>
              <a:t>;</a:t>
            </a:r>
          </a:p>
        </p:txBody>
      </p:sp>
      <p:sp>
        <p:nvSpPr>
          <p:cNvPr id="4" name="Slide Number Placeholder 3"/>
          <p:cNvSpPr>
            <a:spLocks noGrp="1"/>
          </p:cNvSpPr>
          <p:nvPr>
            <p:ph type="sldNum" sz="quarter" idx="10"/>
          </p:nvPr>
        </p:nvSpPr>
        <p:spPr/>
        <p:txBody>
          <a:bodyPr/>
          <a:lstStyle/>
          <a:p>
            <a:fld id="{0DC24200-0EAE-0F42-96CA-3A97EDDD4D84}" type="slidenum">
              <a:rPr lang="en-US" smtClean="0">
                <a:solidFill>
                  <a:prstClr val="black"/>
                </a:solidFill>
              </a:rPr>
              <a:pPr/>
              <a:t>15</a:t>
            </a:fld>
            <a:endParaRPr lang="en-US">
              <a:solidFill>
                <a:prstClr val="black"/>
              </a:solidFill>
            </a:endParaRPr>
          </a:p>
        </p:txBody>
      </p:sp>
    </p:spTree>
    <p:extLst>
      <p:ext uri="{BB962C8B-B14F-4D97-AF65-F5344CB8AC3E}">
        <p14:creationId xmlns:p14="http://schemas.microsoft.com/office/powerpoint/2010/main" val="24074928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DC24200-0EAE-0F42-96CA-3A97EDDD4D84}" type="slidenum">
              <a:rPr lang="en-US" smtClean="0"/>
              <a:t>16</a:t>
            </a:fld>
            <a:endParaRPr lang="en-US"/>
          </a:p>
        </p:txBody>
      </p:sp>
    </p:spTree>
    <p:extLst>
      <p:ext uri="{BB962C8B-B14F-4D97-AF65-F5344CB8AC3E}">
        <p14:creationId xmlns:p14="http://schemas.microsoft.com/office/powerpoint/2010/main" val="11652690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Auvinet B1995: </a:t>
            </a:r>
            <a:r>
              <a:rPr lang="en-US" dirty="0"/>
              <a:t>Patients were </a:t>
            </a:r>
            <a:r>
              <a:rPr lang="en-US" dirty="0" smtClean="0"/>
              <a:t>included in </a:t>
            </a:r>
            <a:r>
              <a:rPr lang="en-US" dirty="0"/>
              <a:t>the study if the sciatica crisis occurred</a:t>
            </a:r>
          </a:p>
          <a:p>
            <a:r>
              <a:rPr lang="en-US" dirty="0"/>
              <a:t>during the previous 35 days and the </a:t>
            </a:r>
            <a:r>
              <a:rPr lang="en-US" dirty="0" smtClean="0"/>
              <a:t>patients suffered </a:t>
            </a:r>
            <a:r>
              <a:rPr lang="en-US" dirty="0" err="1"/>
              <a:t>monoradicular</a:t>
            </a:r>
            <a:r>
              <a:rPr lang="en-US" dirty="0"/>
              <a:t> </a:t>
            </a:r>
            <a:r>
              <a:rPr lang="en-US" dirty="0" err="1"/>
              <a:t>radiculalgia</a:t>
            </a:r>
            <a:endParaRPr lang="en-US" dirty="0"/>
          </a:p>
          <a:p>
            <a:r>
              <a:rPr lang="en-US" dirty="0"/>
              <a:t>affecting the L, or S, nerve root</a:t>
            </a:r>
            <a:r>
              <a:rPr lang="en-US" dirty="0" smtClean="0"/>
              <a:t>, with </a:t>
            </a:r>
            <a:r>
              <a:rPr lang="en-US" dirty="0"/>
              <a:t>unilateral pain that involved </a:t>
            </a:r>
            <a:r>
              <a:rPr lang="en-US" dirty="0" smtClean="0"/>
              <a:t>the buttock </a:t>
            </a:r>
            <a:r>
              <a:rPr lang="en-US" dirty="0"/>
              <a:t>and radiated at least to </a:t>
            </a:r>
            <a:r>
              <a:rPr lang="en-US" dirty="0" smtClean="0"/>
              <a:t>the thigh </a:t>
            </a:r>
            <a:r>
              <a:rPr lang="en-US" dirty="0"/>
              <a:t>and leg according to the L, or S</a:t>
            </a:r>
            <a:r>
              <a:rPr lang="en-US" dirty="0" smtClean="0"/>
              <a:t>, root </a:t>
            </a:r>
            <a:r>
              <a:rPr lang="en-US" dirty="0"/>
              <a:t>pain course. Patients also had </a:t>
            </a:r>
            <a:r>
              <a:rPr lang="en-US" dirty="0" smtClean="0"/>
              <a:t>to have </a:t>
            </a:r>
            <a:r>
              <a:rPr lang="en-US" dirty="0"/>
              <a:t>a positive straight-leg-raising </a:t>
            </a:r>
            <a:r>
              <a:rPr lang="en-US" dirty="0" smtClean="0"/>
              <a:t>test (</a:t>
            </a:r>
            <a:r>
              <a:rPr lang="en-US" dirty="0" err="1"/>
              <a:t>Lasegue’s</a:t>
            </a:r>
            <a:r>
              <a:rPr lang="en-US" dirty="0"/>
              <a:t> test) result with a </a:t>
            </a:r>
            <a:r>
              <a:rPr lang="en-US" dirty="0" smtClean="0"/>
              <a:t>provoked radiating </a:t>
            </a:r>
            <a:r>
              <a:rPr lang="en-US" dirty="0"/>
              <a:t>pain for a degree of </a:t>
            </a:r>
            <a:r>
              <a:rPr lang="en-US" dirty="0" smtClean="0"/>
              <a:t>elevation 160</a:t>
            </a:r>
            <a:r>
              <a:rPr lang="en-US" dirty="0"/>
              <a:t>” and spontaneous pain at rest </a:t>
            </a:r>
            <a:r>
              <a:rPr lang="en-US" dirty="0" smtClean="0"/>
              <a:t>due to </a:t>
            </a:r>
            <a:r>
              <a:rPr lang="en-US" dirty="0"/>
              <a:t>sciatica; these had to be assessed </a:t>
            </a:r>
            <a:r>
              <a:rPr lang="en-US" dirty="0" smtClean="0"/>
              <a:t>by the </a:t>
            </a:r>
            <a:r>
              <a:rPr lang="en-US" dirty="0"/>
              <a:t>patient as at least severe on a </a:t>
            </a:r>
            <a:r>
              <a:rPr lang="en-US" dirty="0" smtClean="0"/>
              <a:t> </a:t>
            </a:r>
            <a:r>
              <a:rPr lang="en-US" dirty="0" err="1" smtClean="0"/>
              <a:t>fivepoint</a:t>
            </a:r>
            <a:r>
              <a:rPr lang="en-US" dirty="0" smtClean="0"/>
              <a:t> verbal </a:t>
            </a:r>
            <a:r>
              <a:rPr lang="en-US" dirty="0"/>
              <a:t>rating scale</a:t>
            </a:r>
            <a:r>
              <a:rPr lang="en-US" dirty="0" smtClean="0"/>
              <a:t>.</a:t>
            </a:r>
          </a:p>
          <a:p>
            <a:r>
              <a:rPr lang="en-US" dirty="0" err="1" smtClean="0"/>
              <a:t>Bonetti</a:t>
            </a:r>
            <a:r>
              <a:rPr lang="en-US" dirty="0" smtClean="0"/>
              <a:t> M2005: </a:t>
            </a:r>
            <a:r>
              <a:rPr lang="en-US" dirty="0"/>
              <a:t>We recorded the type of pain, irradiation, </a:t>
            </a:r>
            <a:r>
              <a:rPr lang="en-US" dirty="0" err="1"/>
              <a:t>paresthesias</a:t>
            </a:r>
            <a:r>
              <a:rPr lang="en-US" dirty="0" smtClean="0"/>
              <a:t>, presence </a:t>
            </a:r>
            <a:r>
              <a:rPr lang="en-US" dirty="0"/>
              <a:t>of the </a:t>
            </a:r>
            <a:r>
              <a:rPr lang="en-US" dirty="0" err="1"/>
              <a:t>Lase`gue</a:t>
            </a:r>
            <a:r>
              <a:rPr lang="en-US" dirty="0"/>
              <a:t> sign, degree of sensitivity</a:t>
            </a:r>
            <a:r>
              <a:rPr lang="en-US" dirty="0" smtClean="0"/>
              <a:t>, lower </a:t>
            </a:r>
            <a:r>
              <a:rPr lang="en-US" dirty="0"/>
              <a:t>limb reflexes, plantar extension of the foot, and </a:t>
            </a:r>
            <a:r>
              <a:rPr lang="en-US" dirty="0" smtClean="0"/>
              <a:t>dorsal extension </a:t>
            </a:r>
            <a:r>
              <a:rPr lang="en-US" dirty="0"/>
              <a:t>of the big toe</a:t>
            </a:r>
            <a:r>
              <a:rPr lang="en-US" dirty="0" smtClean="0"/>
              <a:t>.</a:t>
            </a:r>
          </a:p>
          <a:p>
            <a:r>
              <a:rPr lang="en-US" dirty="0" err="1" smtClean="0"/>
              <a:t>Bronfort</a:t>
            </a:r>
            <a:r>
              <a:rPr lang="en-US" dirty="0" smtClean="0"/>
              <a:t> G: </a:t>
            </a:r>
            <a:r>
              <a:rPr lang="en-US" dirty="0"/>
              <a:t>Sciatica was defined as the </a:t>
            </a:r>
            <a:r>
              <a:rPr lang="en-US" dirty="0" smtClean="0"/>
              <a:t>constellation of </a:t>
            </a:r>
            <a:r>
              <a:rPr lang="en-US" dirty="0"/>
              <a:t>symptoms characterized by </a:t>
            </a:r>
            <a:r>
              <a:rPr lang="en-US" dirty="0" err="1"/>
              <a:t>uni</a:t>
            </a:r>
            <a:r>
              <a:rPr lang="en-US" dirty="0"/>
              <a:t>- or bilateral </a:t>
            </a:r>
            <a:r>
              <a:rPr lang="en-US" dirty="0" smtClean="0"/>
              <a:t>radiating pain </a:t>
            </a:r>
            <a:r>
              <a:rPr lang="en-US" dirty="0"/>
              <a:t>of lumbar origin into the buttock, thigh, or calf. </a:t>
            </a:r>
            <a:r>
              <a:rPr lang="en-US" dirty="0" smtClean="0"/>
              <a:t>To be </a:t>
            </a:r>
            <a:r>
              <a:rPr lang="en-US" dirty="0"/>
              <a:t>included in the study, patients had to be classified </a:t>
            </a:r>
            <a:r>
              <a:rPr lang="en-US" dirty="0" smtClean="0"/>
              <a:t>as categories </a:t>
            </a:r>
            <a:r>
              <a:rPr lang="en-US" dirty="0"/>
              <a:t>2, 3, 4, or 6 according to the Quebec Task </a:t>
            </a:r>
            <a:r>
              <a:rPr lang="en-US" dirty="0" smtClean="0"/>
              <a:t>Force (</a:t>
            </a:r>
            <a:r>
              <a:rPr lang="en-US" dirty="0"/>
              <a:t>QTF) Classification of Spinal Disorders,50 which has been</a:t>
            </a:r>
          </a:p>
          <a:p>
            <a:r>
              <a:rPr lang="en-US" dirty="0"/>
              <a:t>validated for patients with sciatica.51 These </a:t>
            </a:r>
            <a:r>
              <a:rPr lang="en-US" dirty="0" smtClean="0"/>
              <a:t>categories include </a:t>
            </a:r>
            <a:r>
              <a:rPr lang="en-US" dirty="0"/>
              <a:t>patients with radiating pain into the proximal or </a:t>
            </a:r>
            <a:r>
              <a:rPr lang="en-US" dirty="0" smtClean="0"/>
              <a:t>distal part </a:t>
            </a:r>
            <a:r>
              <a:rPr lang="en-US" dirty="0"/>
              <a:t>of the lower extremity, with or without </a:t>
            </a:r>
            <a:r>
              <a:rPr lang="en-US" dirty="0" smtClean="0"/>
              <a:t> neurologic signs</a:t>
            </a:r>
            <a:r>
              <a:rPr lang="en-US" dirty="0"/>
              <a:t>, who may have compression of a spinal nerve root</a:t>
            </a:r>
            <a:r>
              <a:rPr lang="en-US" dirty="0" smtClean="0"/>
              <a:t>.</a:t>
            </a:r>
          </a:p>
          <a:p>
            <a:r>
              <a:rPr lang="en-US" dirty="0" smtClean="0"/>
              <a:t>Burgher AH2011: </a:t>
            </a:r>
            <a:r>
              <a:rPr lang="en-US" dirty="0"/>
              <a:t>diagnosis of IDH with resultant low </a:t>
            </a:r>
            <a:r>
              <a:rPr lang="en-US" dirty="0" smtClean="0"/>
              <a:t>back pain </a:t>
            </a:r>
            <a:r>
              <a:rPr lang="en-US" dirty="0"/>
              <a:t>and leg pain due to encroachment of disc material </a:t>
            </a:r>
            <a:r>
              <a:rPr lang="en-US" dirty="0" smtClean="0"/>
              <a:t>on a </a:t>
            </a:r>
            <a:r>
              <a:rPr lang="en-US" dirty="0"/>
              <a:t>spinal nerve-root as </a:t>
            </a:r>
            <a:r>
              <a:rPr lang="en-US" dirty="0" err="1"/>
              <a:t>confi</a:t>
            </a:r>
            <a:r>
              <a:rPr lang="en-US" dirty="0"/>
              <a:t> </a:t>
            </a:r>
            <a:r>
              <a:rPr lang="en-US" dirty="0" err="1"/>
              <a:t>rmed</a:t>
            </a:r>
            <a:r>
              <a:rPr lang="en-US" dirty="0"/>
              <a:t> by computed </a:t>
            </a:r>
            <a:r>
              <a:rPr lang="en-US" dirty="0" smtClean="0"/>
              <a:t>tomography or </a:t>
            </a:r>
            <a:r>
              <a:rPr lang="en-US" dirty="0"/>
              <a:t>magnetic resonance imaging. All patients had a </a:t>
            </a:r>
            <a:r>
              <a:rPr lang="en-US" dirty="0" smtClean="0"/>
              <a:t>positive nerve-root </a:t>
            </a:r>
            <a:r>
              <a:rPr lang="en-US" dirty="0"/>
              <a:t>tension sign on physical examination with </a:t>
            </a:r>
            <a:r>
              <a:rPr lang="en-US" dirty="0" smtClean="0"/>
              <a:t>unilateral symptoms </a:t>
            </a:r>
            <a:r>
              <a:rPr lang="en-US" dirty="0"/>
              <a:t>at a single level of the lumbosacral spine, </a:t>
            </a:r>
            <a:r>
              <a:rPr lang="en-US" dirty="0" smtClean="0"/>
              <a:t>consistent with </a:t>
            </a:r>
            <a:r>
              <a:rPr lang="en-US" dirty="0"/>
              <a:t>magnetic resonance imaging </a:t>
            </a:r>
            <a:r>
              <a:rPr lang="en-US" dirty="0" smtClean="0"/>
              <a:t>findings.</a:t>
            </a:r>
          </a:p>
          <a:p>
            <a:r>
              <a:rPr lang="en-US" dirty="0"/>
              <a:t>exclusion criteria were as follows</a:t>
            </a:r>
            <a:r>
              <a:rPr lang="en-US" dirty="0" smtClean="0"/>
              <a:t>: history </a:t>
            </a:r>
            <a:r>
              <a:rPr lang="en-US" dirty="0"/>
              <a:t>of recent spinal trauma; cauda </a:t>
            </a:r>
            <a:r>
              <a:rPr lang="en-US" dirty="0" err="1"/>
              <a:t>equina</a:t>
            </a:r>
            <a:r>
              <a:rPr lang="en-US" dirty="0"/>
              <a:t> </a:t>
            </a:r>
            <a:r>
              <a:rPr lang="en-US" dirty="0" smtClean="0"/>
              <a:t> syndrome; progressive </a:t>
            </a:r>
            <a:r>
              <a:rPr lang="en-US" dirty="0"/>
              <a:t>motor </a:t>
            </a:r>
            <a:r>
              <a:rPr lang="en-US" dirty="0" smtClean="0"/>
              <a:t>deficit</a:t>
            </a:r>
            <a:r>
              <a:rPr lang="en-US" dirty="0"/>
              <a:t>;</a:t>
            </a:r>
          </a:p>
        </p:txBody>
      </p:sp>
      <p:sp>
        <p:nvSpPr>
          <p:cNvPr id="4" name="Slide Number Placeholder 3"/>
          <p:cNvSpPr>
            <a:spLocks noGrp="1"/>
          </p:cNvSpPr>
          <p:nvPr>
            <p:ph type="sldNum" sz="quarter" idx="10"/>
          </p:nvPr>
        </p:nvSpPr>
        <p:spPr/>
        <p:txBody>
          <a:bodyPr/>
          <a:lstStyle/>
          <a:p>
            <a:fld id="{0DC24200-0EAE-0F42-96CA-3A97EDDD4D84}" type="slidenum">
              <a:rPr lang="en-US" smtClean="0">
                <a:solidFill>
                  <a:prstClr val="black"/>
                </a:solidFill>
              </a:rPr>
              <a:pPr/>
              <a:t>17</a:t>
            </a:fld>
            <a:endParaRPr lang="en-US">
              <a:solidFill>
                <a:prstClr val="black"/>
              </a:solidFill>
            </a:endParaRPr>
          </a:p>
        </p:txBody>
      </p:sp>
    </p:spTree>
    <p:extLst>
      <p:ext uri="{BB962C8B-B14F-4D97-AF65-F5344CB8AC3E}">
        <p14:creationId xmlns:p14="http://schemas.microsoft.com/office/powerpoint/2010/main" val="16749321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Auvinet B1995: </a:t>
            </a:r>
            <a:r>
              <a:rPr lang="en-US" dirty="0"/>
              <a:t>Patients were </a:t>
            </a:r>
            <a:r>
              <a:rPr lang="en-US" dirty="0" smtClean="0"/>
              <a:t>included in </a:t>
            </a:r>
            <a:r>
              <a:rPr lang="en-US" dirty="0"/>
              <a:t>the study if the sciatica crisis occurred</a:t>
            </a:r>
          </a:p>
          <a:p>
            <a:r>
              <a:rPr lang="en-US" dirty="0"/>
              <a:t>during the previous 35 days and the </a:t>
            </a:r>
            <a:r>
              <a:rPr lang="en-US" dirty="0" smtClean="0"/>
              <a:t>patients suffered </a:t>
            </a:r>
            <a:r>
              <a:rPr lang="en-US" dirty="0" err="1"/>
              <a:t>monoradicular</a:t>
            </a:r>
            <a:r>
              <a:rPr lang="en-US" dirty="0"/>
              <a:t> </a:t>
            </a:r>
            <a:r>
              <a:rPr lang="en-US" dirty="0" err="1"/>
              <a:t>radiculalgia</a:t>
            </a:r>
            <a:endParaRPr lang="en-US" dirty="0"/>
          </a:p>
          <a:p>
            <a:r>
              <a:rPr lang="en-US" dirty="0"/>
              <a:t>affecting the L, or S, nerve root</a:t>
            </a:r>
            <a:r>
              <a:rPr lang="en-US" dirty="0" smtClean="0"/>
              <a:t>, with </a:t>
            </a:r>
            <a:r>
              <a:rPr lang="en-US" dirty="0"/>
              <a:t>unilateral pain that involved </a:t>
            </a:r>
            <a:r>
              <a:rPr lang="en-US" dirty="0" smtClean="0"/>
              <a:t>the buttock </a:t>
            </a:r>
            <a:r>
              <a:rPr lang="en-US" dirty="0"/>
              <a:t>and radiated at least to </a:t>
            </a:r>
            <a:r>
              <a:rPr lang="en-US" dirty="0" smtClean="0"/>
              <a:t>the thigh </a:t>
            </a:r>
            <a:r>
              <a:rPr lang="en-US" dirty="0"/>
              <a:t>and leg according to the L, or S</a:t>
            </a:r>
            <a:r>
              <a:rPr lang="en-US" dirty="0" smtClean="0"/>
              <a:t>, root </a:t>
            </a:r>
            <a:r>
              <a:rPr lang="en-US" dirty="0"/>
              <a:t>pain course. Patients also had </a:t>
            </a:r>
            <a:r>
              <a:rPr lang="en-US" dirty="0" smtClean="0"/>
              <a:t>to have </a:t>
            </a:r>
            <a:r>
              <a:rPr lang="en-US" dirty="0"/>
              <a:t>a positive straight-leg-raising </a:t>
            </a:r>
            <a:r>
              <a:rPr lang="en-US" dirty="0" smtClean="0"/>
              <a:t>test (</a:t>
            </a:r>
            <a:r>
              <a:rPr lang="en-US" dirty="0" err="1"/>
              <a:t>Lasegue’s</a:t>
            </a:r>
            <a:r>
              <a:rPr lang="en-US" dirty="0"/>
              <a:t> test) result with a </a:t>
            </a:r>
            <a:r>
              <a:rPr lang="en-US" dirty="0" smtClean="0"/>
              <a:t>provoked radiating </a:t>
            </a:r>
            <a:r>
              <a:rPr lang="en-US" dirty="0"/>
              <a:t>pain for a degree of </a:t>
            </a:r>
            <a:r>
              <a:rPr lang="en-US" dirty="0" smtClean="0"/>
              <a:t>elevation 160</a:t>
            </a:r>
            <a:r>
              <a:rPr lang="en-US" dirty="0"/>
              <a:t>” and spontaneous pain at rest </a:t>
            </a:r>
            <a:r>
              <a:rPr lang="en-US" dirty="0" smtClean="0"/>
              <a:t>due to </a:t>
            </a:r>
            <a:r>
              <a:rPr lang="en-US" dirty="0"/>
              <a:t>sciatica; these had to be assessed </a:t>
            </a:r>
            <a:r>
              <a:rPr lang="en-US" dirty="0" smtClean="0"/>
              <a:t>by the </a:t>
            </a:r>
            <a:r>
              <a:rPr lang="en-US" dirty="0"/>
              <a:t>patient as at least severe on a </a:t>
            </a:r>
            <a:r>
              <a:rPr lang="en-US" dirty="0" smtClean="0"/>
              <a:t> </a:t>
            </a:r>
            <a:r>
              <a:rPr lang="en-US" dirty="0" err="1" smtClean="0"/>
              <a:t>fivepoint</a:t>
            </a:r>
            <a:r>
              <a:rPr lang="en-US" dirty="0" smtClean="0"/>
              <a:t> verbal </a:t>
            </a:r>
            <a:r>
              <a:rPr lang="en-US" dirty="0"/>
              <a:t>rating scale</a:t>
            </a:r>
            <a:r>
              <a:rPr lang="en-US" dirty="0" smtClean="0"/>
              <a:t>.</a:t>
            </a:r>
          </a:p>
          <a:p>
            <a:r>
              <a:rPr lang="en-US" dirty="0" err="1" smtClean="0"/>
              <a:t>Bonetti</a:t>
            </a:r>
            <a:r>
              <a:rPr lang="en-US" dirty="0" smtClean="0"/>
              <a:t> M2005: </a:t>
            </a:r>
            <a:r>
              <a:rPr lang="en-US" dirty="0"/>
              <a:t>We recorded the type of pain, irradiation, </a:t>
            </a:r>
            <a:r>
              <a:rPr lang="en-US" dirty="0" err="1"/>
              <a:t>paresthesias</a:t>
            </a:r>
            <a:r>
              <a:rPr lang="en-US" dirty="0" smtClean="0"/>
              <a:t>, presence </a:t>
            </a:r>
            <a:r>
              <a:rPr lang="en-US" dirty="0"/>
              <a:t>of the </a:t>
            </a:r>
            <a:r>
              <a:rPr lang="en-US" dirty="0" err="1"/>
              <a:t>Lase`gue</a:t>
            </a:r>
            <a:r>
              <a:rPr lang="en-US" dirty="0"/>
              <a:t> sign, degree of sensitivity</a:t>
            </a:r>
            <a:r>
              <a:rPr lang="en-US" dirty="0" smtClean="0"/>
              <a:t>, lower </a:t>
            </a:r>
            <a:r>
              <a:rPr lang="en-US" dirty="0"/>
              <a:t>limb reflexes, plantar extension of the foot, and </a:t>
            </a:r>
            <a:r>
              <a:rPr lang="en-US" dirty="0" smtClean="0"/>
              <a:t>dorsal extension </a:t>
            </a:r>
            <a:r>
              <a:rPr lang="en-US" dirty="0"/>
              <a:t>of the big toe</a:t>
            </a:r>
            <a:r>
              <a:rPr lang="en-US" dirty="0" smtClean="0"/>
              <a:t>.</a:t>
            </a:r>
          </a:p>
          <a:p>
            <a:r>
              <a:rPr lang="en-US" dirty="0" err="1" smtClean="0"/>
              <a:t>Bronfort</a:t>
            </a:r>
            <a:r>
              <a:rPr lang="en-US" dirty="0" smtClean="0"/>
              <a:t> G: </a:t>
            </a:r>
            <a:r>
              <a:rPr lang="en-US" dirty="0"/>
              <a:t>Sciatica was defined as the </a:t>
            </a:r>
            <a:r>
              <a:rPr lang="en-US" dirty="0" smtClean="0"/>
              <a:t>constellation of </a:t>
            </a:r>
            <a:r>
              <a:rPr lang="en-US" dirty="0"/>
              <a:t>symptoms characterized by </a:t>
            </a:r>
            <a:r>
              <a:rPr lang="en-US" dirty="0" err="1"/>
              <a:t>uni</a:t>
            </a:r>
            <a:r>
              <a:rPr lang="en-US" dirty="0"/>
              <a:t>- or bilateral </a:t>
            </a:r>
            <a:r>
              <a:rPr lang="en-US" dirty="0" smtClean="0"/>
              <a:t>radiating pain </a:t>
            </a:r>
            <a:r>
              <a:rPr lang="en-US" dirty="0"/>
              <a:t>of lumbar origin into the buttock, thigh, or calf. </a:t>
            </a:r>
            <a:r>
              <a:rPr lang="en-US" dirty="0" smtClean="0"/>
              <a:t>To be </a:t>
            </a:r>
            <a:r>
              <a:rPr lang="en-US" dirty="0"/>
              <a:t>included in the study, patients had to be classified </a:t>
            </a:r>
            <a:r>
              <a:rPr lang="en-US" dirty="0" smtClean="0"/>
              <a:t>as categories </a:t>
            </a:r>
            <a:r>
              <a:rPr lang="en-US" dirty="0"/>
              <a:t>2, 3, 4, or 6 according to the Quebec Task </a:t>
            </a:r>
            <a:r>
              <a:rPr lang="en-US" dirty="0" smtClean="0"/>
              <a:t>Force (</a:t>
            </a:r>
            <a:r>
              <a:rPr lang="en-US" dirty="0"/>
              <a:t>QTF) Classification of Spinal Disorders,50 which has been</a:t>
            </a:r>
          </a:p>
          <a:p>
            <a:r>
              <a:rPr lang="en-US" dirty="0"/>
              <a:t>validated for patients with sciatica.51 These </a:t>
            </a:r>
            <a:r>
              <a:rPr lang="en-US" dirty="0" smtClean="0"/>
              <a:t>categories include </a:t>
            </a:r>
            <a:r>
              <a:rPr lang="en-US" dirty="0"/>
              <a:t>patients with radiating pain into the proximal or </a:t>
            </a:r>
            <a:r>
              <a:rPr lang="en-US" dirty="0" smtClean="0"/>
              <a:t>distal part </a:t>
            </a:r>
            <a:r>
              <a:rPr lang="en-US" dirty="0"/>
              <a:t>of the lower extremity, with or without </a:t>
            </a:r>
            <a:r>
              <a:rPr lang="en-US" dirty="0" smtClean="0"/>
              <a:t> neurologic signs</a:t>
            </a:r>
            <a:r>
              <a:rPr lang="en-US" dirty="0"/>
              <a:t>, who may have compression of a spinal nerve root</a:t>
            </a:r>
            <a:r>
              <a:rPr lang="en-US" dirty="0" smtClean="0"/>
              <a:t>.</a:t>
            </a:r>
          </a:p>
          <a:p>
            <a:r>
              <a:rPr lang="en-US" dirty="0" smtClean="0"/>
              <a:t>Burgher AH2011: </a:t>
            </a:r>
            <a:r>
              <a:rPr lang="en-US" dirty="0"/>
              <a:t>diagnosis of IDH with resultant low </a:t>
            </a:r>
            <a:r>
              <a:rPr lang="en-US" dirty="0" smtClean="0"/>
              <a:t>back pain </a:t>
            </a:r>
            <a:r>
              <a:rPr lang="en-US" dirty="0"/>
              <a:t>and leg pain due to encroachment of disc material </a:t>
            </a:r>
            <a:r>
              <a:rPr lang="en-US" dirty="0" smtClean="0"/>
              <a:t>on a </a:t>
            </a:r>
            <a:r>
              <a:rPr lang="en-US" dirty="0"/>
              <a:t>spinal nerve-root as </a:t>
            </a:r>
            <a:r>
              <a:rPr lang="en-US" dirty="0" err="1"/>
              <a:t>confi</a:t>
            </a:r>
            <a:r>
              <a:rPr lang="en-US" dirty="0"/>
              <a:t> </a:t>
            </a:r>
            <a:r>
              <a:rPr lang="en-US" dirty="0" err="1"/>
              <a:t>rmed</a:t>
            </a:r>
            <a:r>
              <a:rPr lang="en-US" dirty="0"/>
              <a:t> by computed </a:t>
            </a:r>
            <a:r>
              <a:rPr lang="en-US" dirty="0" smtClean="0"/>
              <a:t>tomography or </a:t>
            </a:r>
            <a:r>
              <a:rPr lang="en-US" dirty="0"/>
              <a:t>magnetic resonance imaging. All patients had a </a:t>
            </a:r>
            <a:r>
              <a:rPr lang="en-US" dirty="0" smtClean="0"/>
              <a:t>positive nerve-root </a:t>
            </a:r>
            <a:r>
              <a:rPr lang="en-US" dirty="0"/>
              <a:t>tension sign on physical examination with </a:t>
            </a:r>
            <a:r>
              <a:rPr lang="en-US" dirty="0" smtClean="0"/>
              <a:t>unilateral symptoms </a:t>
            </a:r>
            <a:r>
              <a:rPr lang="en-US" dirty="0"/>
              <a:t>at a single level of the lumbosacral spine, </a:t>
            </a:r>
            <a:r>
              <a:rPr lang="en-US" dirty="0" smtClean="0"/>
              <a:t>consistent with </a:t>
            </a:r>
            <a:r>
              <a:rPr lang="en-US" dirty="0"/>
              <a:t>magnetic resonance imaging </a:t>
            </a:r>
            <a:r>
              <a:rPr lang="en-US" dirty="0" smtClean="0"/>
              <a:t>findings.</a:t>
            </a:r>
          </a:p>
          <a:p>
            <a:r>
              <a:rPr lang="en-US" dirty="0"/>
              <a:t>exclusion criteria were as follows</a:t>
            </a:r>
            <a:r>
              <a:rPr lang="en-US" dirty="0" smtClean="0"/>
              <a:t>: history </a:t>
            </a:r>
            <a:r>
              <a:rPr lang="en-US" dirty="0"/>
              <a:t>of recent spinal trauma; cauda </a:t>
            </a:r>
            <a:r>
              <a:rPr lang="en-US" dirty="0" err="1"/>
              <a:t>equina</a:t>
            </a:r>
            <a:r>
              <a:rPr lang="en-US" dirty="0"/>
              <a:t> </a:t>
            </a:r>
            <a:r>
              <a:rPr lang="en-US" dirty="0" smtClean="0"/>
              <a:t> syndrome; progressive </a:t>
            </a:r>
            <a:r>
              <a:rPr lang="en-US" dirty="0"/>
              <a:t>motor </a:t>
            </a:r>
            <a:r>
              <a:rPr lang="en-US" dirty="0" smtClean="0"/>
              <a:t>deficit</a:t>
            </a:r>
            <a:r>
              <a:rPr lang="en-US" dirty="0"/>
              <a:t>;</a:t>
            </a:r>
          </a:p>
        </p:txBody>
      </p:sp>
      <p:sp>
        <p:nvSpPr>
          <p:cNvPr id="4" name="Slide Number Placeholder 3"/>
          <p:cNvSpPr>
            <a:spLocks noGrp="1"/>
          </p:cNvSpPr>
          <p:nvPr>
            <p:ph type="sldNum" sz="quarter" idx="10"/>
          </p:nvPr>
        </p:nvSpPr>
        <p:spPr/>
        <p:txBody>
          <a:bodyPr/>
          <a:lstStyle/>
          <a:p>
            <a:fld id="{0DC24200-0EAE-0F42-96CA-3A97EDDD4D84}" type="slidenum">
              <a:rPr lang="en-US" smtClean="0">
                <a:solidFill>
                  <a:prstClr val="black"/>
                </a:solidFill>
              </a:rPr>
              <a:pPr/>
              <a:t>18</a:t>
            </a:fld>
            <a:endParaRPr lang="en-US">
              <a:solidFill>
                <a:prstClr val="black"/>
              </a:solidFill>
            </a:endParaRPr>
          </a:p>
        </p:txBody>
      </p:sp>
    </p:spTree>
    <p:extLst>
      <p:ext uri="{BB962C8B-B14F-4D97-AF65-F5344CB8AC3E}">
        <p14:creationId xmlns:p14="http://schemas.microsoft.com/office/powerpoint/2010/main" val="35946367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Auvinet B1995: </a:t>
            </a:r>
            <a:r>
              <a:rPr lang="en-US" dirty="0"/>
              <a:t>Patients were </a:t>
            </a:r>
            <a:r>
              <a:rPr lang="en-US" dirty="0" smtClean="0"/>
              <a:t>included in </a:t>
            </a:r>
            <a:r>
              <a:rPr lang="en-US" dirty="0"/>
              <a:t>the study if the sciatica crisis occurred</a:t>
            </a:r>
          </a:p>
          <a:p>
            <a:r>
              <a:rPr lang="en-US" dirty="0"/>
              <a:t>during the previous 35 days and the </a:t>
            </a:r>
            <a:r>
              <a:rPr lang="en-US" dirty="0" smtClean="0"/>
              <a:t>patients suffered </a:t>
            </a:r>
            <a:r>
              <a:rPr lang="en-US" dirty="0" err="1"/>
              <a:t>monoradicular</a:t>
            </a:r>
            <a:r>
              <a:rPr lang="en-US" dirty="0"/>
              <a:t> </a:t>
            </a:r>
            <a:r>
              <a:rPr lang="en-US" dirty="0" err="1"/>
              <a:t>radiculalgia</a:t>
            </a:r>
            <a:endParaRPr lang="en-US" dirty="0"/>
          </a:p>
          <a:p>
            <a:r>
              <a:rPr lang="en-US" dirty="0"/>
              <a:t>affecting the L, or S, nerve root</a:t>
            </a:r>
            <a:r>
              <a:rPr lang="en-US" dirty="0" smtClean="0"/>
              <a:t>, with </a:t>
            </a:r>
            <a:r>
              <a:rPr lang="en-US" dirty="0"/>
              <a:t>unilateral pain that involved </a:t>
            </a:r>
            <a:r>
              <a:rPr lang="en-US" dirty="0" smtClean="0"/>
              <a:t>the buttock </a:t>
            </a:r>
            <a:r>
              <a:rPr lang="en-US" dirty="0"/>
              <a:t>and radiated at least to </a:t>
            </a:r>
            <a:r>
              <a:rPr lang="en-US" dirty="0" smtClean="0"/>
              <a:t>the thigh </a:t>
            </a:r>
            <a:r>
              <a:rPr lang="en-US" dirty="0"/>
              <a:t>and leg according to the L, or S</a:t>
            </a:r>
            <a:r>
              <a:rPr lang="en-US" dirty="0" smtClean="0"/>
              <a:t>, root </a:t>
            </a:r>
            <a:r>
              <a:rPr lang="en-US" dirty="0"/>
              <a:t>pain course. Patients also had </a:t>
            </a:r>
            <a:r>
              <a:rPr lang="en-US" dirty="0" smtClean="0"/>
              <a:t>to have </a:t>
            </a:r>
            <a:r>
              <a:rPr lang="en-US" dirty="0"/>
              <a:t>a positive straight-leg-raising </a:t>
            </a:r>
            <a:r>
              <a:rPr lang="en-US" dirty="0" smtClean="0"/>
              <a:t>test (</a:t>
            </a:r>
            <a:r>
              <a:rPr lang="en-US" dirty="0" err="1"/>
              <a:t>Lasegue’s</a:t>
            </a:r>
            <a:r>
              <a:rPr lang="en-US" dirty="0"/>
              <a:t> test) result with a </a:t>
            </a:r>
            <a:r>
              <a:rPr lang="en-US" dirty="0" smtClean="0"/>
              <a:t>provoked radiating </a:t>
            </a:r>
            <a:r>
              <a:rPr lang="en-US" dirty="0"/>
              <a:t>pain for a degree of </a:t>
            </a:r>
            <a:r>
              <a:rPr lang="en-US" dirty="0" smtClean="0"/>
              <a:t>elevation 160</a:t>
            </a:r>
            <a:r>
              <a:rPr lang="en-US" dirty="0"/>
              <a:t>” and spontaneous pain at rest </a:t>
            </a:r>
            <a:r>
              <a:rPr lang="en-US" dirty="0" smtClean="0"/>
              <a:t>due to </a:t>
            </a:r>
            <a:r>
              <a:rPr lang="en-US" dirty="0"/>
              <a:t>sciatica; these had to be assessed </a:t>
            </a:r>
            <a:r>
              <a:rPr lang="en-US" dirty="0" smtClean="0"/>
              <a:t>by the </a:t>
            </a:r>
            <a:r>
              <a:rPr lang="en-US" dirty="0"/>
              <a:t>patient as at least severe on a </a:t>
            </a:r>
            <a:r>
              <a:rPr lang="en-US" dirty="0" smtClean="0"/>
              <a:t> </a:t>
            </a:r>
            <a:r>
              <a:rPr lang="en-US" dirty="0" err="1" smtClean="0"/>
              <a:t>fivepoint</a:t>
            </a:r>
            <a:r>
              <a:rPr lang="en-US" dirty="0" smtClean="0"/>
              <a:t> verbal </a:t>
            </a:r>
            <a:r>
              <a:rPr lang="en-US" dirty="0"/>
              <a:t>rating scale</a:t>
            </a:r>
            <a:r>
              <a:rPr lang="en-US" dirty="0" smtClean="0"/>
              <a:t>.</a:t>
            </a:r>
          </a:p>
          <a:p>
            <a:r>
              <a:rPr lang="en-US" dirty="0" err="1" smtClean="0"/>
              <a:t>Bonetti</a:t>
            </a:r>
            <a:r>
              <a:rPr lang="en-US" dirty="0" smtClean="0"/>
              <a:t> M2005: </a:t>
            </a:r>
            <a:r>
              <a:rPr lang="en-US" dirty="0"/>
              <a:t>We recorded the type of pain, irradiation, </a:t>
            </a:r>
            <a:r>
              <a:rPr lang="en-US" dirty="0" err="1"/>
              <a:t>paresthesias</a:t>
            </a:r>
            <a:r>
              <a:rPr lang="en-US" dirty="0" smtClean="0"/>
              <a:t>, presence </a:t>
            </a:r>
            <a:r>
              <a:rPr lang="en-US" dirty="0"/>
              <a:t>of the </a:t>
            </a:r>
            <a:r>
              <a:rPr lang="en-US" dirty="0" err="1"/>
              <a:t>Lase`gue</a:t>
            </a:r>
            <a:r>
              <a:rPr lang="en-US" dirty="0"/>
              <a:t> sign, degree of sensitivity</a:t>
            </a:r>
            <a:r>
              <a:rPr lang="en-US" dirty="0" smtClean="0"/>
              <a:t>, lower </a:t>
            </a:r>
            <a:r>
              <a:rPr lang="en-US" dirty="0"/>
              <a:t>limb reflexes, plantar extension of the foot, and </a:t>
            </a:r>
            <a:r>
              <a:rPr lang="en-US" dirty="0" smtClean="0"/>
              <a:t>dorsal extension </a:t>
            </a:r>
            <a:r>
              <a:rPr lang="en-US" dirty="0"/>
              <a:t>of the big toe</a:t>
            </a:r>
            <a:r>
              <a:rPr lang="en-US" dirty="0" smtClean="0"/>
              <a:t>.</a:t>
            </a:r>
          </a:p>
          <a:p>
            <a:r>
              <a:rPr lang="en-US" dirty="0" err="1" smtClean="0"/>
              <a:t>Bronfort</a:t>
            </a:r>
            <a:r>
              <a:rPr lang="en-US" dirty="0" smtClean="0"/>
              <a:t> G: </a:t>
            </a:r>
            <a:r>
              <a:rPr lang="en-US" dirty="0"/>
              <a:t>Sciatica was defined as the </a:t>
            </a:r>
            <a:r>
              <a:rPr lang="en-US" dirty="0" smtClean="0"/>
              <a:t>constellation of </a:t>
            </a:r>
            <a:r>
              <a:rPr lang="en-US" dirty="0"/>
              <a:t>symptoms characterized by </a:t>
            </a:r>
            <a:r>
              <a:rPr lang="en-US" dirty="0" err="1"/>
              <a:t>uni</a:t>
            </a:r>
            <a:r>
              <a:rPr lang="en-US" dirty="0"/>
              <a:t>- or bilateral </a:t>
            </a:r>
            <a:r>
              <a:rPr lang="en-US" dirty="0" smtClean="0"/>
              <a:t>radiating pain </a:t>
            </a:r>
            <a:r>
              <a:rPr lang="en-US" dirty="0"/>
              <a:t>of lumbar origin into the buttock, thigh, or calf. </a:t>
            </a:r>
            <a:r>
              <a:rPr lang="en-US" dirty="0" smtClean="0"/>
              <a:t>To be </a:t>
            </a:r>
            <a:r>
              <a:rPr lang="en-US" dirty="0"/>
              <a:t>included in the study, patients had to be classified </a:t>
            </a:r>
            <a:r>
              <a:rPr lang="en-US" dirty="0" smtClean="0"/>
              <a:t>as categories </a:t>
            </a:r>
            <a:r>
              <a:rPr lang="en-US" dirty="0"/>
              <a:t>2, 3, 4, or 6 according to the Quebec Task </a:t>
            </a:r>
            <a:r>
              <a:rPr lang="en-US" dirty="0" smtClean="0"/>
              <a:t>Force (</a:t>
            </a:r>
            <a:r>
              <a:rPr lang="en-US" dirty="0"/>
              <a:t>QTF) Classification of Spinal Disorders,50 which has been</a:t>
            </a:r>
          </a:p>
          <a:p>
            <a:r>
              <a:rPr lang="en-US" dirty="0"/>
              <a:t>validated for patients with sciatica.51 These </a:t>
            </a:r>
            <a:r>
              <a:rPr lang="en-US" dirty="0" smtClean="0"/>
              <a:t>categories include </a:t>
            </a:r>
            <a:r>
              <a:rPr lang="en-US" dirty="0"/>
              <a:t>patients with radiating pain into the proximal or </a:t>
            </a:r>
            <a:r>
              <a:rPr lang="en-US" dirty="0" smtClean="0"/>
              <a:t>distal part </a:t>
            </a:r>
            <a:r>
              <a:rPr lang="en-US" dirty="0"/>
              <a:t>of the lower extremity, with or without </a:t>
            </a:r>
            <a:r>
              <a:rPr lang="en-US" dirty="0" smtClean="0"/>
              <a:t> neurologic signs</a:t>
            </a:r>
            <a:r>
              <a:rPr lang="en-US" dirty="0"/>
              <a:t>, who may have compression of a spinal nerve root</a:t>
            </a:r>
            <a:r>
              <a:rPr lang="en-US" dirty="0" smtClean="0"/>
              <a:t>.</a:t>
            </a:r>
          </a:p>
          <a:p>
            <a:r>
              <a:rPr lang="en-US" dirty="0" smtClean="0"/>
              <a:t>Burgher AH2011: </a:t>
            </a:r>
            <a:r>
              <a:rPr lang="en-US" dirty="0"/>
              <a:t>diagnosis of IDH with resultant low </a:t>
            </a:r>
            <a:r>
              <a:rPr lang="en-US" dirty="0" smtClean="0"/>
              <a:t>back pain </a:t>
            </a:r>
            <a:r>
              <a:rPr lang="en-US" dirty="0"/>
              <a:t>and leg pain due to encroachment of disc material </a:t>
            </a:r>
            <a:r>
              <a:rPr lang="en-US" dirty="0" smtClean="0"/>
              <a:t>on a </a:t>
            </a:r>
            <a:r>
              <a:rPr lang="en-US" dirty="0"/>
              <a:t>spinal nerve-root as </a:t>
            </a:r>
            <a:r>
              <a:rPr lang="en-US" dirty="0" err="1"/>
              <a:t>confi</a:t>
            </a:r>
            <a:r>
              <a:rPr lang="en-US" dirty="0"/>
              <a:t> </a:t>
            </a:r>
            <a:r>
              <a:rPr lang="en-US" dirty="0" err="1"/>
              <a:t>rmed</a:t>
            </a:r>
            <a:r>
              <a:rPr lang="en-US" dirty="0"/>
              <a:t> by computed </a:t>
            </a:r>
            <a:r>
              <a:rPr lang="en-US" dirty="0" smtClean="0"/>
              <a:t>tomography or </a:t>
            </a:r>
            <a:r>
              <a:rPr lang="en-US" dirty="0"/>
              <a:t>magnetic resonance imaging. All patients had a </a:t>
            </a:r>
            <a:r>
              <a:rPr lang="en-US" dirty="0" smtClean="0"/>
              <a:t>positive nerve-root </a:t>
            </a:r>
            <a:r>
              <a:rPr lang="en-US" dirty="0"/>
              <a:t>tension sign on physical examination with </a:t>
            </a:r>
            <a:r>
              <a:rPr lang="en-US" dirty="0" smtClean="0"/>
              <a:t>unilateral symptoms </a:t>
            </a:r>
            <a:r>
              <a:rPr lang="en-US" dirty="0"/>
              <a:t>at a single level of the lumbosacral spine, </a:t>
            </a:r>
            <a:r>
              <a:rPr lang="en-US" dirty="0" smtClean="0"/>
              <a:t>consistent with </a:t>
            </a:r>
            <a:r>
              <a:rPr lang="en-US" dirty="0"/>
              <a:t>magnetic resonance imaging </a:t>
            </a:r>
            <a:r>
              <a:rPr lang="en-US" dirty="0" smtClean="0"/>
              <a:t>findings.</a:t>
            </a:r>
          </a:p>
          <a:p>
            <a:r>
              <a:rPr lang="en-US" dirty="0"/>
              <a:t>exclusion criteria were as follows</a:t>
            </a:r>
            <a:r>
              <a:rPr lang="en-US" dirty="0" smtClean="0"/>
              <a:t>: history </a:t>
            </a:r>
            <a:r>
              <a:rPr lang="en-US" dirty="0"/>
              <a:t>of recent spinal trauma; cauda </a:t>
            </a:r>
            <a:r>
              <a:rPr lang="en-US" dirty="0" err="1"/>
              <a:t>equina</a:t>
            </a:r>
            <a:r>
              <a:rPr lang="en-US" dirty="0"/>
              <a:t> </a:t>
            </a:r>
            <a:r>
              <a:rPr lang="en-US" dirty="0" smtClean="0"/>
              <a:t> syndrome; progressive </a:t>
            </a:r>
            <a:r>
              <a:rPr lang="en-US" dirty="0"/>
              <a:t>motor </a:t>
            </a:r>
            <a:r>
              <a:rPr lang="en-US" dirty="0" smtClean="0"/>
              <a:t>deficit</a:t>
            </a:r>
            <a:r>
              <a:rPr lang="en-US" dirty="0"/>
              <a:t>;</a:t>
            </a:r>
          </a:p>
        </p:txBody>
      </p:sp>
      <p:sp>
        <p:nvSpPr>
          <p:cNvPr id="4" name="Slide Number Placeholder 3"/>
          <p:cNvSpPr>
            <a:spLocks noGrp="1"/>
          </p:cNvSpPr>
          <p:nvPr>
            <p:ph type="sldNum" sz="quarter" idx="10"/>
          </p:nvPr>
        </p:nvSpPr>
        <p:spPr/>
        <p:txBody>
          <a:bodyPr/>
          <a:lstStyle/>
          <a:p>
            <a:fld id="{0DC24200-0EAE-0F42-96CA-3A97EDDD4D84}" type="slidenum">
              <a:rPr lang="en-US" smtClean="0">
                <a:solidFill>
                  <a:prstClr val="black"/>
                </a:solidFill>
              </a:rPr>
              <a:pPr/>
              <a:t>20</a:t>
            </a:fld>
            <a:endParaRPr lang="en-US">
              <a:solidFill>
                <a:prstClr val="black"/>
              </a:solidFill>
            </a:endParaRPr>
          </a:p>
        </p:txBody>
      </p:sp>
    </p:spTree>
    <p:extLst>
      <p:ext uri="{BB962C8B-B14F-4D97-AF65-F5344CB8AC3E}">
        <p14:creationId xmlns:p14="http://schemas.microsoft.com/office/powerpoint/2010/main" val="38730374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Auvinet B1995: </a:t>
            </a:r>
            <a:r>
              <a:rPr lang="en-US" dirty="0"/>
              <a:t>Patients were </a:t>
            </a:r>
            <a:r>
              <a:rPr lang="en-US" dirty="0" smtClean="0"/>
              <a:t>included in </a:t>
            </a:r>
            <a:r>
              <a:rPr lang="en-US" dirty="0"/>
              <a:t>the study if the sciatica crisis occurred</a:t>
            </a:r>
          </a:p>
          <a:p>
            <a:r>
              <a:rPr lang="en-US" dirty="0"/>
              <a:t>during the previous 35 days and the </a:t>
            </a:r>
            <a:r>
              <a:rPr lang="en-US" dirty="0" smtClean="0"/>
              <a:t>patients suffered </a:t>
            </a:r>
            <a:r>
              <a:rPr lang="en-US" dirty="0" err="1"/>
              <a:t>monoradicular</a:t>
            </a:r>
            <a:r>
              <a:rPr lang="en-US" dirty="0"/>
              <a:t> </a:t>
            </a:r>
            <a:r>
              <a:rPr lang="en-US" dirty="0" err="1"/>
              <a:t>radiculalgia</a:t>
            </a:r>
            <a:endParaRPr lang="en-US" dirty="0"/>
          </a:p>
          <a:p>
            <a:r>
              <a:rPr lang="en-US" dirty="0"/>
              <a:t>affecting the L, or S, nerve root</a:t>
            </a:r>
            <a:r>
              <a:rPr lang="en-US" dirty="0" smtClean="0"/>
              <a:t>, with </a:t>
            </a:r>
            <a:r>
              <a:rPr lang="en-US" dirty="0"/>
              <a:t>unilateral pain that involved </a:t>
            </a:r>
            <a:r>
              <a:rPr lang="en-US" dirty="0" smtClean="0"/>
              <a:t>the buttock </a:t>
            </a:r>
            <a:r>
              <a:rPr lang="en-US" dirty="0"/>
              <a:t>and radiated at least to </a:t>
            </a:r>
            <a:r>
              <a:rPr lang="en-US" dirty="0" smtClean="0"/>
              <a:t>the thigh </a:t>
            </a:r>
            <a:r>
              <a:rPr lang="en-US" dirty="0"/>
              <a:t>and leg according to the L, or S</a:t>
            </a:r>
            <a:r>
              <a:rPr lang="en-US" dirty="0" smtClean="0"/>
              <a:t>, root </a:t>
            </a:r>
            <a:r>
              <a:rPr lang="en-US" dirty="0"/>
              <a:t>pain course. Patients also had </a:t>
            </a:r>
            <a:r>
              <a:rPr lang="en-US" dirty="0" smtClean="0"/>
              <a:t>to have </a:t>
            </a:r>
            <a:r>
              <a:rPr lang="en-US" dirty="0"/>
              <a:t>a positive straight-leg-raising </a:t>
            </a:r>
            <a:r>
              <a:rPr lang="en-US" dirty="0" smtClean="0"/>
              <a:t>test (</a:t>
            </a:r>
            <a:r>
              <a:rPr lang="en-US" dirty="0" err="1"/>
              <a:t>Lasegue’s</a:t>
            </a:r>
            <a:r>
              <a:rPr lang="en-US" dirty="0"/>
              <a:t> test) result with a </a:t>
            </a:r>
            <a:r>
              <a:rPr lang="en-US" dirty="0" smtClean="0"/>
              <a:t>provoked radiating </a:t>
            </a:r>
            <a:r>
              <a:rPr lang="en-US" dirty="0"/>
              <a:t>pain for a degree of </a:t>
            </a:r>
            <a:r>
              <a:rPr lang="en-US" dirty="0" smtClean="0"/>
              <a:t>elevation 160</a:t>
            </a:r>
            <a:r>
              <a:rPr lang="en-US" dirty="0"/>
              <a:t>” and spontaneous pain at rest </a:t>
            </a:r>
            <a:r>
              <a:rPr lang="en-US" dirty="0" smtClean="0"/>
              <a:t>due to </a:t>
            </a:r>
            <a:r>
              <a:rPr lang="en-US" dirty="0"/>
              <a:t>sciatica; these had to be assessed </a:t>
            </a:r>
            <a:r>
              <a:rPr lang="en-US" dirty="0" smtClean="0"/>
              <a:t>by the </a:t>
            </a:r>
            <a:r>
              <a:rPr lang="en-US" dirty="0"/>
              <a:t>patient as at least severe on a </a:t>
            </a:r>
            <a:r>
              <a:rPr lang="en-US" dirty="0" smtClean="0"/>
              <a:t> </a:t>
            </a:r>
            <a:r>
              <a:rPr lang="en-US" dirty="0" err="1" smtClean="0"/>
              <a:t>fivepoint</a:t>
            </a:r>
            <a:r>
              <a:rPr lang="en-US" dirty="0" smtClean="0"/>
              <a:t> verbal </a:t>
            </a:r>
            <a:r>
              <a:rPr lang="en-US" dirty="0"/>
              <a:t>rating scale</a:t>
            </a:r>
            <a:r>
              <a:rPr lang="en-US" dirty="0" smtClean="0"/>
              <a:t>.</a:t>
            </a:r>
          </a:p>
          <a:p>
            <a:r>
              <a:rPr lang="en-US" dirty="0" err="1" smtClean="0"/>
              <a:t>Bonetti</a:t>
            </a:r>
            <a:r>
              <a:rPr lang="en-US" dirty="0" smtClean="0"/>
              <a:t> M2005: </a:t>
            </a:r>
            <a:r>
              <a:rPr lang="en-US" dirty="0"/>
              <a:t>We recorded the type of pain, irradiation, </a:t>
            </a:r>
            <a:r>
              <a:rPr lang="en-US" dirty="0" err="1"/>
              <a:t>paresthesias</a:t>
            </a:r>
            <a:r>
              <a:rPr lang="en-US" dirty="0" smtClean="0"/>
              <a:t>, presence </a:t>
            </a:r>
            <a:r>
              <a:rPr lang="en-US" dirty="0"/>
              <a:t>of the </a:t>
            </a:r>
            <a:r>
              <a:rPr lang="en-US" dirty="0" err="1"/>
              <a:t>Lase`gue</a:t>
            </a:r>
            <a:r>
              <a:rPr lang="en-US" dirty="0"/>
              <a:t> sign, degree of sensitivity</a:t>
            </a:r>
            <a:r>
              <a:rPr lang="en-US" dirty="0" smtClean="0"/>
              <a:t>, lower </a:t>
            </a:r>
            <a:r>
              <a:rPr lang="en-US" dirty="0"/>
              <a:t>limb reflexes, plantar extension of the foot, and </a:t>
            </a:r>
            <a:r>
              <a:rPr lang="en-US" dirty="0" smtClean="0"/>
              <a:t>dorsal extension </a:t>
            </a:r>
            <a:r>
              <a:rPr lang="en-US" dirty="0"/>
              <a:t>of the big toe</a:t>
            </a:r>
            <a:r>
              <a:rPr lang="en-US" dirty="0" smtClean="0"/>
              <a:t>.</a:t>
            </a:r>
          </a:p>
          <a:p>
            <a:r>
              <a:rPr lang="en-US" dirty="0" err="1" smtClean="0"/>
              <a:t>Bronfort</a:t>
            </a:r>
            <a:r>
              <a:rPr lang="en-US" dirty="0" smtClean="0"/>
              <a:t> G: </a:t>
            </a:r>
            <a:r>
              <a:rPr lang="en-US" dirty="0"/>
              <a:t>Sciatica was defined as the </a:t>
            </a:r>
            <a:r>
              <a:rPr lang="en-US" dirty="0" smtClean="0"/>
              <a:t>constellation of </a:t>
            </a:r>
            <a:r>
              <a:rPr lang="en-US" dirty="0"/>
              <a:t>symptoms characterized by </a:t>
            </a:r>
            <a:r>
              <a:rPr lang="en-US" dirty="0" err="1"/>
              <a:t>uni</a:t>
            </a:r>
            <a:r>
              <a:rPr lang="en-US" dirty="0"/>
              <a:t>- or bilateral </a:t>
            </a:r>
            <a:r>
              <a:rPr lang="en-US" dirty="0" smtClean="0"/>
              <a:t>radiating pain </a:t>
            </a:r>
            <a:r>
              <a:rPr lang="en-US" dirty="0"/>
              <a:t>of lumbar origin into the buttock, thigh, or calf. </a:t>
            </a:r>
            <a:r>
              <a:rPr lang="en-US" dirty="0" smtClean="0"/>
              <a:t>To be </a:t>
            </a:r>
            <a:r>
              <a:rPr lang="en-US" dirty="0"/>
              <a:t>included in the study, patients had to be classified </a:t>
            </a:r>
            <a:r>
              <a:rPr lang="en-US" dirty="0" smtClean="0"/>
              <a:t>as categories </a:t>
            </a:r>
            <a:r>
              <a:rPr lang="en-US" dirty="0"/>
              <a:t>2, 3, 4, or 6 according to the Quebec Task </a:t>
            </a:r>
            <a:r>
              <a:rPr lang="en-US" dirty="0" smtClean="0"/>
              <a:t>Force (</a:t>
            </a:r>
            <a:r>
              <a:rPr lang="en-US" dirty="0"/>
              <a:t>QTF) Classification of Spinal Disorders,50 which has been</a:t>
            </a:r>
          </a:p>
          <a:p>
            <a:r>
              <a:rPr lang="en-US" dirty="0"/>
              <a:t>validated for patients with sciatica.51 These </a:t>
            </a:r>
            <a:r>
              <a:rPr lang="en-US" dirty="0" smtClean="0"/>
              <a:t>categories include </a:t>
            </a:r>
            <a:r>
              <a:rPr lang="en-US" dirty="0"/>
              <a:t>patients with radiating pain into the proximal or </a:t>
            </a:r>
            <a:r>
              <a:rPr lang="en-US" dirty="0" smtClean="0"/>
              <a:t>distal part </a:t>
            </a:r>
            <a:r>
              <a:rPr lang="en-US" dirty="0"/>
              <a:t>of the lower extremity, with or without </a:t>
            </a:r>
            <a:r>
              <a:rPr lang="en-US" dirty="0" smtClean="0"/>
              <a:t> neurologic signs</a:t>
            </a:r>
            <a:r>
              <a:rPr lang="en-US" dirty="0"/>
              <a:t>, who may have compression of a spinal nerve root</a:t>
            </a:r>
            <a:r>
              <a:rPr lang="en-US" dirty="0" smtClean="0"/>
              <a:t>.</a:t>
            </a:r>
          </a:p>
          <a:p>
            <a:r>
              <a:rPr lang="en-US" dirty="0" smtClean="0"/>
              <a:t>Burgher AH2011: </a:t>
            </a:r>
            <a:r>
              <a:rPr lang="en-US" dirty="0"/>
              <a:t>diagnosis of IDH with resultant low </a:t>
            </a:r>
            <a:r>
              <a:rPr lang="en-US" dirty="0" smtClean="0"/>
              <a:t>back pain </a:t>
            </a:r>
            <a:r>
              <a:rPr lang="en-US" dirty="0"/>
              <a:t>and leg pain due to encroachment of disc material </a:t>
            </a:r>
            <a:r>
              <a:rPr lang="en-US" dirty="0" smtClean="0"/>
              <a:t>on a </a:t>
            </a:r>
            <a:r>
              <a:rPr lang="en-US" dirty="0"/>
              <a:t>spinal nerve-root as </a:t>
            </a:r>
            <a:r>
              <a:rPr lang="en-US" dirty="0" err="1"/>
              <a:t>confi</a:t>
            </a:r>
            <a:r>
              <a:rPr lang="en-US" dirty="0"/>
              <a:t> </a:t>
            </a:r>
            <a:r>
              <a:rPr lang="en-US" dirty="0" err="1"/>
              <a:t>rmed</a:t>
            </a:r>
            <a:r>
              <a:rPr lang="en-US" dirty="0"/>
              <a:t> by computed </a:t>
            </a:r>
            <a:r>
              <a:rPr lang="en-US" dirty="0" smtClean="0"/>
              <a:t>tomography or </a:t>
            </a:r>
            <a:r>
              <a:rPr lang="en-US" dirty="0"/>
              <a:t>magnetic resonance imaging. All patients had a </a:t>
            </a:r>
            <a:r>
              <a:rPr lang="en-US" dirty="0" smtClean="0"/>
              <a:t>positive nerve-root </a:t>
            </a:r>
            <a:r>
              <a:rPr lang="en-US" dirty="0"/>
              <a:t>tension sign on physical examination with </a:t>
            </a:r>
            <a:r>
              <a:rPr lang="en-US" dirty="0" smtClean="0"/>
              <a:t>unilateral symptoms </a:t>
            </a:r>
            <a:r>
              <a:rPr lang="en-US" dirty="0"/>
              <a:t>at a single level of the lumbosacral spine, </a:t>
            </a:r>
            <a:r>
              <a:rPr lang="en-US" dirty="0" smtClean="0"/>
              <a:t>consistent with </a:t>
            </a:r>
            <a:r>
              <a:rPr lang="en-US" dirty="0"/>
              <a:t>magnetic resonance imaging </a:t>
            </a:r>
            <a:r>
              <a:rPr lang="en-US" dirty="0" smtClean="0"/>
              <a:t>findings.</a:t>
            </a:r>
          </a:p>
          <a:p>
            <a:r>
              <a:rPr lang="en-US" dirty="0"/>
              <a:t>exclusion criteria were as follows</a:t>
            </a:r>
            <a:r>
              <a:rPr lang="en-US" dirty="0" smtClean="0"/>
              <a:t>: history </a:t>
            </a:r>
            <a:r>
              <a:rPr lang="en-US" dirty="0"/>
              <a:t>of recent spinal trauma; cauda </a:t>
            </a:r>
            <a:r>
              <a:rPr lang="en-US" dirty="0" err="1"/>
              <a:t>equina</a:t>
            </a:r>
            <a:r>
              <a:rPr lang="en-US" dirty="0"/>
              <a:t> </a:t>
            </a:r>
            <a:r>
              <a:rPr lang="en-US" dirty="0" smtClean="0"/>
              <a:t> syndrome; progressive </a:t>
            </a:r>
            <a:r>
              <a:rPr lang="en-US" dirty="0"/>
              <a:t>motor </a:t>
            </a:r>
            <a:r>
              <a:rPr lang="en-US" dirty="0" smtClean="0"/>
              <a:t>deficit</a:t>
            </a:r>
            <a:r>
              <a:rPr lang="en-US" dirty="0"/>
              <a:t>;</a:t>
            </a:r>
          </a:p>
        </p:txBody>
      </p:sp>
      <p:sp>
        <p:nvSpPr>
          <p:cNvPr id="4" name="Slide Number Placeholder 3"/>
          <p:cNvSpPr>
            <a:spLocks noGrp="1"/>
          </p:cNvSpPr>
          <p:nvPr>
            <p:ph type="sldNum" sz="quarter" idx="10"/>
          </p:nvPr>
        </p:nvSpPr>
        <p:spPr/>
        <p:txBody>
          <a:bodyPr/>
          <a:lstStyle/>
          <a:p>
            <a:fld id="{0DC24200-0EAE-0F42-96CA-3A97EDDD4D84}" type="slidenum">
              <a:rPr lang="en-US" smtClean="0">
                <a:solidFill>
                  <a:prstClr val="black"/>
                </a:solidFill>
              </a:rPr>
              <a:pPr/>
              <a:t>21</a:t>
            </a:fld>
            <a:endParaRPr lang="en-US">
              <a:solidFill>
                <a:prstClr val="black"/>
              </a:solidFill>
            </a:endParaRPr>
          </a:p>
        </p:txBody>
      </p:sp>
    </p:spTree>
    <p:extLst>
      <p:ext uri="{BB962C8B-B14F-4D97-AF65-F5344CB8AC3E}">
        <p14:creationId xmlns:p14="http://schemas.microsoft.com/office/powerpoint/2010/main" val="9859098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DC24200-0EAE-0F42-96CA-3A97EDDD4D84}" type="slidenum">
              <a:rPr lang="en-US" smtClean="0"/>
              <a:t>2</a:t>
            </a:fld>
            <a:endParaRPr lang="en-US"/>
          </a:p>
        </p:txBody>
      </p:sp>
    </p:spTree>
    <p:extLst>
      <p:ext uri="{BB962C8B-B14F-4D97-AF65-F5344CB8AC3E}">
        <p14:creationId xmlns:p14="http://schemas.microsoft.com/office/powerpoint/2010/main" val="31577930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DC24200-0EAE-0F42-96CA-3A97EDDD4D84}" type="slidenum">
              <a:rPr lang="en-US" smtClean="0"/>
              <a:t>22</a:t>
            </a:fld>
            <a:endParaRPr lang="en-US"/>
          </a:p>
        </p:txBody>
      </p:sp>
    </p:spTree>
    <p:extLst>
      <p:ext uri="{BB962C8B-B14F-4D97-AF65-F5344CB8AC3E}">
        <p14:creationId xmlns:p14="http://schemas.microsoft.com/office/powerpoint/2010/main" val="35726570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DC24200-0EAE-0F42-96CA-3A97EDDD4D84}" type="slidenum">
              <a:rPr lang="en-US" smtClean="0"/>
              <a:t>23</a:t>
            </a:fld>
            <a:endParaRPr lang="en-US"/>
          </a:p>
        </p:txBody>
      </p:sp>
    </p:spTree>
    <p:extLst>
      <p:ext uri="{BB962C8B-B14F-4D97-AF65-F5344CB8AC3E}">
        <p14:creationId xmlns:p14="http://schemas.microsoft.com/office/powerpoint/2010/main" val="2990387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DC24200-0EAE-0F42-96CA-3A97EDDD4D84}" type="slidenum">
              <a:rPr lang="en-US" smtClean="0"/>
              <a:t>3</a:t>
            </a:fld>
            <a:endParaRPr lang="en-US"/>
          </a:p>
        </p:txBody>
      </p:sp>
      <p:sp>
        <p:nvSpPr>
          <p:cNvPr id="6" name="Rectangle 5"/>
          <p:cNvSpPr/>
          <p:nvPr/>
        </p:nvSpPr>
        <p:spPr>
          <a:xfrm>
            <a:off x="5115156" y="1761561"/>
            <a:ext cx="116577" cy="45719"/>
          </a:xfrm>
          <a:prstGeom prst="rect">
            <a:avLst/>
          </a:prstGeom>
          <a:solidFill>
            <a:srgbClr val="007D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5037306" y="1615502"/>
            <a:ext cx="77850" cy="45719"/>
          </a:xfrm>
          <a:prstGeom prst="roundRect">
            <a:avLst/>
          </a:prstGeom>
          <a:solidFill>
            <a:srgbClr val="007D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162833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genetic research to contribute more fully to furthering our knowledge of neuropathic pain, we require an agreed, valid, and feasible approach to phenotyping, to allow collaboration and replication in samples of sufficient size. Results from genetic studies on neuropathic pain have been inconsistent and have met with replication difficulties, in part because of differences in phenotypes used for case ascertainment. Because there is no consensus on the nature of these phenotypes, nor on the methods of collecting them, this study aimed to provide guidelines on collecting and reporting phenotypes in cases and controls for genetic studies. Consensus was achieved through a staged approach: (1) systematic literature review to identify all neuropathic pain phenotypes used in previous genetic studies; (2) Delphi survey to identify the most useful neuropathic pain phenotypes and their validity and feasibility; and (3) meeting of experts to reach consensus on the optimal phenotype(s) to be collected from patients with neuropathic pain for genetic studies. A basic "entry level" set of phenotypes was identified for any genetic study of neuropathic pain. This set identifies cases of "possible" neuropathic pain, and controls, and includes: (1) a validated symptom-based questionnaire to determine whether any pain is likely to be neuropathic; (2) body chart or checklist to identify whether the area of pain distribution is </a:t>
            </a:r>
            <a:r>
              <a:rPr lang="en-US" dirty="0" err="1" smtClean="0"/>
              <a:t>neuroanatomically</a:t>
            </a:r>
            <a:r>
              <a:rPr lang="en-US" dirty="0" smtClean="0"/>
              <a:t> logical; and (3) details of pain history (intensity, duration, any formal diagnosis). This </a:t>
            </a:r>
            <a:r>
              <a:rPr lang="en-US" dirty="0" err="1" smtClean="0"/>
              <a:t>NeuroPPIC</a:t>
            </a:r>
            <a:r>
              <a:rPr lang="en-US" dirty="0" smtClean="0"/>
              <a:t> "entry level" set of phenotypes can be expanded by more extensive and specific measures, as determined by scientific requirements and resource availability. </a:t>
            </a:r>
          </a:p>
          <a:p>
            <a:r>
              <a:rPr lang="en-US" dirty="0" smtClean="0"/>
              <a:t>Fig 2. van Hecke Pain 2015</a:t>
            </a:r>
          </a:p>
          <a:p>
            <a:r>
              <a:rPr lang="en-US" dirty="0" smtClean="0"/>
              <a:t>Delphi </a:t>
            </a:r>
            <a:r>
              <a:rPr lang="en-US" dirty="0"/>
              <a:t>survey: level of agreement (5-point Likert scale, anchored at 1 = strongly disagree and 5 = strongly agree), and whether consensus was achieved (when ≥70% of respondents disagreed/strongly disagreed, or vice versa, agreed/strongly agreed with a statement) after 2 rounds of the survey (n = 16 in the second round). (A) Agreement on whether symptoms, clinical signs, and additional investigations are sensitive methods of detecting neuropathic pain. (B) Agreement on whether the 3 measurement domains are specific methods for detecting neuropathic pain. (C) Agreement on whether it is feasible for a </a:t>
            </a:r>
            <a:r>
              <a:rPr lang="en-US" dirty="0" err="1"/>
              <a:t>nonspecialist</a:t>
            </a:r>
            <a:r>
              <a:rPr lang="en-US" dirty="0"/>
              <a:t> to assess each of the 3 measurement domains in a research setting. (D) Agreement on whether it is feasible for study participants to self-assess symptoms and clinical signs</a:t>
            </a:r>
            <a:r>
              <a:rPr lang="en-US" dirty="0" smtClean="0"/>
              <a:t>.</a:t>
            </a:r>
          </a:p>
          <a:p>
            <a:r>
              <a:rPr lang="en-US" dirty="0" smtClean="0"/>
              <a:t>Figure 2 shows the level of agreement of respondents after 2 survey rounds with regards to whether symptoms, clinical signs, and additional investigations are sensitive and specific assessments of neuropathic pain, and whether they are feasible for </a:t>
            </a:r>
            <a:r>
              <a:rPr lang="en-US" dirty="0" err="1" smtClean="0"/>
              <a:t>nonexperts</a:t>
            </a:r>
            <a:r>
              <a:rPr lang="en-US" dirty="0" smtClean="0"/>
              <a:t> and study participants to complete by themselves. There was good consensus that testing clinical signs was a sensitive method of detecting neuropathic pain as means of identifying true “cases,” but poor consensus was achieved for either symptoms or additional investigations alone. There was good consensus that clinical signs and additional investigations (but not symptoms) were specific methods to enable the identification of true “controls.” There was good consensus that symptoms could be reliably assessed by </a:t>
            </a:r>
            <a:r>
              <a:rPr lang="en-US" dirty="0" err="1" smtClean="0"/>
              <a:t>nonexperts</a:t>
            </a:r>
            <a:r>
              <a:rPr lang="en-US" dirty="0" smtClean="0"/>
              <a:t> and by study participants, but that additional investigations were not feasible for </a:t>
            </a:r>
            <a:r>
              <a:rPr lang="en-US" dirty="0" err="1" smtClean="0"/>
              <a:t>nonexperts</a:t>
            </a:r>
            <a:r>
              <a:rPr lang="en-US" dirty="0" smtClean="0"/>
              <a:t> or study participants to assess, and that study participants could not reliably self-assess clinical signs.</a:t>
            </a:r>
            <a:endParaRPr lang="en-US" dirty="0"/>
          </a:p>
        </p:txBody>
      </p:sp>
      <p:sp>
        <p:nvSpPr>
          <p:cNvPr id="4" name="Slide Number Placeholder 3"/>
          <p:cNvSpPr>
            <a:spLocks noGrp="1"/>
          </p:cNvSpPr>
          <p:nvPr>
            <p:ph type="sldNum" sz="quarter" idx="10"/>
          </p:nvPr>
        </p:nvSpPr>
        <p:spPr/>
        <p:txBody>
          <a:bodyPr/>
          <a:lstStyle/>
          <a:p>
            <a:fld id="{0DC24200-0EAE-0F42-96CA-3A97EDDD4D84}" type="slidenum">
              <a:rPr lang="en-US" smtClean="0"/>
              <a:t>5</a:t>
            </a:fld>
            <a:endParaRPr lang="en-US"/>
          </a:p>
        </p:txBody>
      </p:sp>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b="48489"/>
          <a:stretch/>
        </p:blipFill>
        <p:spPr>
          <a:xfrm>
            <a:off x="1448532" y="1896316"/>
            <a:ext cx="1938668" cy="1523713"/>
          </a:xfrm>
          <a:prstGeom prst="rect">
            <a:avLst/>
          </a:prstGeom>
        </p:spPr>
      </p:pic>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t="51511"/>
          <a:stretch/>
        </p:blipFill>
        <p:spPr>
          <a:xfrm>
            <a:off x="3387200" y="1896316"/>
            <a:ext cx="2059541" cy="1523713"/>
          </a:xfrm>
          <a:prstGeom prst="rect">
            <a:avLst/>
          </a:prstGeom>
        </p:spPr>
      </p:pic>
    </p:spTree>
    <p:extLst>
      <p:ext uri="{BB962C8B-B14F-4D97-AF65-F5344CB8AC3E}">
        <p14:creationId xmlns:p14="http://schemas.microsoft.com/office/powerpoint/2010/main" val="25503619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Delphi survey: level of diagnostic certainty achieved by individual assessment types and combinations of these assessments when assessing whether a pain is “definite,” “probable,” or “possible” neuropathic pain.2 Results shown are after 2 rounds of the Delphi survey (n = 16 in the second round).</a:t>
            </a:r>
          </a:p>
          <a:p>
            <a:r>
              <a:rPr lang="en-US" dirty="0" smtClean="0"/>
              <a:t>Figure 3 shows the level of perceived diagnostic certainty, according to the neuropathic pain grading system,</a:t>
            </a:r>
            <a:r>
              <a:rPr lang="en-US" dirty="0" smtClean="0">
                <a:hlinkClick r:id="rId3"/>
              </a:rPr>
              <a:t>47</a:t>
            </a:r>
            <a:r>
              <a:rPr lang="en-US" dirty="0" smtClean="0"/>
              <a:t> indicated by respondents for various assessment modalities used alone or in combination with each other.</a:t>
            </a:r>
            <a:r>
              <a:rPr lang="en-US" dirty="0" smtClean="0">
                <a:hlinkClick r:id="rId4"/>
              </a:rPr>
              <a:t>2</a:t>
            </a:r>
            <a:r>
              <a:rPr lang="en-US" dirty="0" smtClean="0"/>
              <a:t> There was unanimous consensus that a combination of “additional investigations, clinical signs, symptoms, body chart, and patient history” provided a diagnosis of “definite” neuropathic pain. All respondents also indicated that combinations of: “additional investigations, clinical signs and symptoms,” and “clinical signs, symptoms, body chart, and patient history” provided a diagnosis of at least “probable” neuropathic pain. </a:t>
            </a:r>
            <a:r>
              <a:rPr lang="en-US" smtClean="0"/>
              <a:t>The poorest perceived diagnostic certainty was associated with assessments that only included “additional investigations.”</a:t>
            </a:r>
            <a:endParaRPr lang="en-US" dirty="0"/>
          </a:p>
        </p:txBody>
      </p:sp>
      <p:sp>
        <p:nvSpPr>
          <p:cNvPr id="4" name="Slide Number Placeholder 3"/>
          <p:cNvSpPr>
            <a:spLocks noGrp="1"/>
          </p:cNvSpPr>
          <p:nvPr>
            <p:ph type="sldNum" sz="quarter" idx="10"/>
          </p:nvPr>
        </p:nvSpPr>
        <p:spPr/>
        <p:txBody>
          <a:bodyPr/>
          <a:lstStyle/>
          <a:p>
            <a:fld id="{0DC24200-0EAE-0F42-96CA-3A97EDDD4D84}" type="slidenum">
              <a:rPr lang="en-US" smtClean="0"/>
              <a:t>6</a:t>
            </a:fld>
            <a:endParaRPr lang="en-US"/>
          </a:p>
        </p:txBody>
      </p:sp>
    </p:spTree>
    <p:extLst>
      <p:ext uri="{BB962C8B-B14F-4D97-AF65-F5344CB8AC3E}">
        <p14:creationId xmlns:p14="http://schemas.microsoft.com/office/powerpoint/2010/main" val="6416305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Besides clinical examination, several pain questionnaires have been devised as screening tools, useful to distinguish nociceptive and neuropathic pain [</a:t>
            </a:r>
            <a:r>
              <a:rPr lang="en-US" dirty="0" smtClean="0">
                <a:hlinkClick r:id="rId3"/>
              </a:rPr>
              <a:t>16</a:t>
            </a:r>
            <a:r>
              <a:rPr lang="en-US" dirty="0" smtClean="0"/>
              <a:t>]. While some questionnaires include only interview questions, others use both interview questions and physical tests. The Leeds Assessment of Neuropathic Symptoms and Signs (LANSS) includes five question items and two clinical examination items. Compared to clinical diagnosis, its sensitivity and specificity are 82–91 and 80–94 % [</a:t>
            </a:r>
            <a:r>
              <a:rPr lang="en-US" dirty="0" smtClean="0">
                <a:hlinkClick r:id="rId4"/>
              </a:rPr>
              <a:t>17</a:t>
            </a:r>
            <a:r>
              <a:rPr lang="en-US" dirty="0" smtClean="0"/>
              <a:t>]. The neuropathic pain questionnaire (NPQ) contains twelve items. It demonstrated 66 % sensitivity and 74 % specificity compared to clinical diagnosis [</a:t>
            </a:r>
            <a:r>
              <a:rPr lang="en-US" dirty="0" smtClean="0">
                <a:hlinkClick r:id="rId4"/>
              </a:rPr>
              <a:t>17</a:t>
            </a:r>
            <a:r>
              <a:rPr lang="en-US" dirty="0" smtClean="0"/>
              <a:t>–</a:t>
            </a:r>
            <a:r>
              <a:rPr lang="en-US" dirty="0" smtClean="0">
                <a:hlinkClick r:id="rId5"/>
              </a:rPr>
              <a:t>19</a:t>
            </a:r>
            <a:r>
              <a:rPr lang="en-US" dirty="0" smtClean="0"/>
              <a:t>]. The DN4 (</a:t>
            </a:r>
            <a:r>
              <a:rPr lang="en-US" dirty="0" err="1" smtClean="0"/>
              <a:t>Douleur</a:t>
            </a:r>
            <a:r>
              <a:rPr lang="en-US" dirty="0" smtClean="0"/>
              <a:t> </a:t>
            </a:r>
            <a:r>
              <a:rPr lang="en-US" dirty="0" err="1" smtClean="0"/>
              <a:t>Neuropathique</a:t>
            </a:r>
            <a:r>
              <a:rPr lang="en-US" dirty="0" smtClean="0"/>
              <a:t> </a:t>
            </a:r>
            <a:r>
              <a:rPr lang="en-US" dirty="0" err="1" smtClean="0"/>
              <a:t>en</a:t>
            </a:r>
            <a:r>
              <a:rPr lang="en-US" dirty="0" smtClean="0"/>
              <a:t> 4 Questions) consists of seven items related to symptoms and three related to clinical examination (touch and pinprick hypoesthesia, pain to light touch). A total score ≥4 out of 10 suggests neuropathic pain, with 83 % sensitivity and 90 % specificity when compared to clinical diagnosis [</a:t>
            </a:r>
            <a:r>
              <a:rPr lang="en-US" dirty="0" smtClean="0">
                <a:hlinkClick r:id="rId6"/>
              </a:rPr>
              <a:t>20</a:t>
            </a:r>
            <a:r>
              <a:rPr lang="en-US" dirty="0" smtClean="0"/>
              <a:t>, </a:t>
            </a:r>
            <a:r>
              <a:rPr lang="en-US" dirty="0" smtClean="0">
                <a:hlinkClick r:id="rId7"/>
              </a:rPr>
              <a:t>21</a:t>
            </a:r>
            <a:r>
              <a:rPr lang="en-US" dirty="0" smtClean="0"/>
              <a:t>]. </a:t>
            </a:r>
            <a:r>
              <a:rPr lang="en-US" dirty="0" err="1" smtClean="0"/>
              <a:t>PainDETECT</a:t>
            </a:r>
            <a:r>
              <a:rPr lang="en-US" dirty="0" smtClean="0"/>
              <a:t> is a self-report questionnaire with nine questions items that does not include physical tests, but also includes a schematic drawing of pain distribution. It was designed to detect neuropathic pain components in patients with low back pain, and it has been validated in about 8000 patients, with 80 % sensitivity and specificity [</a:t>
            </a:r>
            <a:r>
              <a:rPr lang="en-US" dirty="0" smtClean="0">
                <a:hlinkClick r:id="rId8"/>
              </a:rPr>
              <a:t>22</a:t>
            </a:r>
            <a:r>
              <a:rPr lang="en-US" dirty="0" smtClean="0"/>
              <a:t>]. ID‐Pain is a 6-item screening tool, with score ranging from 0 to 5 (higher scores correspond to neuropathic pain). It consists of five sensory descriptors and one item related to whether pain is limited to in the joints (this item, used to identify nociceptive pain, is scored −1); it does not include clinical examination. In the validation study, 22 % of the nociceptive group, 39 % of the mixed group, and 58 % of the neuropathic group scored above 3 points, the recommended cut‐off score [</a:t>
            </a:r>
            <a:r>
              <a:rPr lang="en-US" dirty="0" smtClean="0">
                <a:hlinkClick r:id="rId9"/>
              </a:rPr>
              <a:t>23</a:t>
            </a:r>
            <a:r>
              <a:rPr lang="en-US" dirty="0" smtClean="0"/>
              <a:t>]. The standardized evaluation of pain (</a:t>
            </a:r>
            <a:r>
              <a:rPr lang="en-US" dirty="0" err="1" smtClean="0"/>
              <a:t>StEP</a:t>
            </a:r>
            <a:r>
              <a:rPr lang="en-US" dirty="0" smtClean="0"/>
              <a:t>) has been designed to identify neuropathic pain in patients with chronic low back pain. It combines six interview questions and ten physical tests, thus emphasizing clinical examination. </a:t>
            </a:r>
            <a:r>
              <a:rPr lang="en-US" dirty="0" err="1" smtClean="0"/>
              <a:t>StEP</a:t>
            </a:r>
            <a:r>
              <a:rPr lang="en-US" dirty="0" smtClean="0"/>
              <a:t> achieves more than 90 % sensitivity and specificity in distinguishing neuropathic from nociceptive pain in patients with low back pain [</a:t>
            </a:r>
            <a:r>
              <a:rPr lang="en-US" dirty="0" smtClean="0">
                <a:hlinkClick r:id="rId10"/>
              </a:rPr>
              <a:t>24</a:t>
            </a:r>
            <a:r>
              <a:rPr lang="en-US" dirty="0" smtClean="0"/>
              <a:t>, </a:t>
            </a:r>
            <a:r>
              <a:rPr lang="en-US" dirty="0" smtClean="0">
                <a:hlinkClick r:id="rId11"/>
              </a:rPr>
              <a:t>25</a:t>
            </a:r>
            <a:r>
              <a:rPr lang="en-US" dirty="0" smtClean="0"/>
              <a:t>].</a:t>
            </a:r>
            <a:endParaRPr lang="en-US" dirty="0"/>
          </a:p>
        </p:txBody>
      </p:sp>
      <p:sp>
        <p:nvSpPr>
          <p:cNvPr id="4" name="Slide Number Placeholder 3"/>
          <p:cNvSpPr>
            <a:spLocks noGrp="1"/>
          </p:cNvSpPr>
          <p:nvPr>
            <p:ph type="sldNum" sz="quarter" idx="10"/>
          </p:nvPr>
        </p:nvSpPr>
        <p:spPr/>
        <p:txBody>
          <a:bodyPr/>
          <a:lstStyle/>
          <a:p>
            <a:fld id="{0DC24200-0EAE-0F42-96CA-3A97EDDD4D84}" type="slidenum">
              <a:rPr lang="en-US" smtClean="0"/>
              <a:t>7</a:t>
            </a:fld>
            <a:endParaRPr lang="en-US"/>
          </a:p>
        </p:txBody>
      </p:sp>
    </p:spTree>
    <p:extLst>
      <p:ext uri="{BB962C8B-B14F-4D97-AF65-F5344CB8AC3E}">
        <p14:creationId xmlns:p14="http://schemas.microsoft.com/office/powerpoint/2010/main" val="17607742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DC24200-0EAE-0F42-96CA-3A97EDDD4D84}" type="slidenum">
              <a:rPr lang="en-US" smtClean="0"/>
              <a:t>8</a:t>
            </a:fld>
            <a:endParaRPr lang="en-US"/>
          </a:p>
        </p:txBody>
      </p:sp>
    </p:spTree>
    <p:extLst>
      <p:ext uri="{BB962C8B-B14F-4D97-AF65-F5344CB8AC3E}">
        <p14:creationId xmlns:p14="http://schemas.microsoft.com/office/powerpoint/2010/main" val="24066918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DC24200-0EAE-0F42-96CA-3A97EDDD4D84}" type="slidenum">
              <a:rPr lang="en-US" smtClean="0"/>
              <a:t>9</a:t>
            </a:fld>
            <a:endParaRPr lang="en-US"/>
          </a:p>
        </p:txBody>
      </p:sp>
    </p:spTree>
    <p:extLst>
      <p:ext uri="{BB962C8B-B14F-4D97-AF65-F5344CB8AC3E}">
        <p14:creationId xmlns:p14="http://schemas.microsoft.com/office/powerpoint/2010/main" val="27686582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DC24200-0EAE-0F42-96CA-3A97EDDD4D84}" type="slidenum">
              <a:rPr lang="en-US" smtClean="0"/>
              <a:t>10</a:t>
            </a:fld>
            <a:endParaRPr lang="en-US"/>
          </a:p>
        </p:txBody>
      </p:sp>
    </p:spTree>
    <p:extLst>
      <p:ext uri="{BB962C8B-B14F-4D97-AF65-F5344CB8AC3E}">
        <p14:creationId xmlns:p14="http://schemas.microsoft.com/office/powerpoint/2010/main" val="2270779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13335" y="802299"/>
            <a:ext cx="6477805" cy="2541431"/>
          </a:xfrm>
        </p:spPr>
        <p:txBody>
          <a:bodyPr bIns="0" anchor="b">
            <a:normAutofit/>
          </a:bodyPr>
          <a:lstStyle>
            <a:lvl1pPr algn="l">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1813335" y="3531205"/>
            <a:ext cx="6477804"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5/3/2016</a:t>
            </a:fld>
            <a:endParaRPr lang="en-US" dirty="0"/>
          </a:p>
        </p:txBody>
      </p:sp>
      <p:sp>
        <p:nvSpPr>
          <p:cNvPr id="5" name="Footer Placeholder 4"/>
          <p:cNvSpPr>
            <a:spLocks noGrp="1"/>
          </p:cNvSpPr>
          <p:nvPr>
            <p:ph type="ftr" sz="quarter" idx="11"/>
          </p:nvPr>
        </p:nvSpPr>
        <p:spPr>
          <a:xfrm>
            <a:off x="1812376" y="329308"/>
            <a:ext cx="3730436" cy="309201"/>
          </a:xfrm>
        </p:spPr>
        <p:txBody>
          <a:bodyPr/>
          <a:lstStyle/>
          <a:p>
            <a:endParaRPr lang="en-US" dirty="0"/>
          </a:p>
        </p:txBody>
      </p:sp>
      <p:sp>
        <p:nvSpPr>
          <p:cNvPr id="6" name="Slide Number Placeholder 5"/>
          <p:cNvSpPr>
            <a:spLocks noGrp="1"/>
          </p:cNvSpPr>
          <p:nvPr>
            <p:ph type="sldNum" sz="quarter" idx="12"/>
          </p:nvPr>
        </p:nvSpPr>
        <p:spPr>
          <a:xfrm>
            <a:off x="1078249" y="798973"/>
            <a:ext cx="608264" cy="503578"/>
          </a:xfrm>
        </p:spPr>
        <p:txBody>
          <a:bodyPr/>
          <a:lstStyle/>
          <a:p>
            <a:fld id="{6D22F896-40B5-4ADD-8801-0D06FADFA095}" type="slidenum">
              <a:rPr lang="en-US" smtClean="0"/>
              <a:t>‹#›</a:t>
            </a:fld>
            <a:endParaRPr lang="en-US" dirty="0"/>
          </a:p>
        </p:txBody>
      </p:sp>
      <p:cxnSp>
        <p:nvCxnSpPr>
          <p:cNvPr id="15" name="Straight Connector 14"/>
          <p:cNvCxnSpPr/>
          <p:nvPr/>
        </p:nvCxnSpPr>
        <p:spPr>
          <a:xfrm>
            <a:off x="1813335" y="3528542"/>
            <a:ext cx="647780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81233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5/3/2016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26" name="Straight Connector 25"/>
          <p:cNvCxnSpPr/>
          <p:nvPr/>
        </p:nvCxnSpPr>
        <p:spPr>
          <a:xfrm>
            <a:off x="1090422" y="1847088"/>
            <a:ext cx="720564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54564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79333" y="798974"/>
            <a:ext cx="1211807" cy="465988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83504" y="798974"/>
            <a:ext cx="5871623" cy="46598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5/3/2016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15" name="Straight Connector 14"/>
          <p:cNvCxnSpPr/>
          <p:nvPr/>
        </p:nvCxnSpPr>
        <p:spPr>
          <a:xfrm>
            <a:off x="7079333"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58794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88684" y="526145"/>
            <a:ext cx="7202456" cy="776407"/>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1085499" y="1691796"/>
            <a:ext cx="7202456" cy="4062829"/>
          </a:xfrm>
        </p:spPr>
        <p:txBody>
          <a:bodyPr anchor="t"/>
          <a:lstStyle>
            <a:lvl1pPr>
              <a:defRPr sz="2400"/>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5/3/2016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33" name="Straight Connector 32"/>
          <p:cNvCxnSpPr/>
          <p:nvPr/>
        </p:nvCxnSpPr>
        <p:spPr>
          <a:xfrm>
            <a:off x="1088684" y="1061322"/>
            <a:ext cx="720564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75683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90679" y="1756130"/>
            <a:ext cx="6482366" cy="1887950"/>
          </a:xfrm>
        </p:spPr>
        <p:txBody>
          <a:bodyPr anchor="b">
            <a:normAutofit/>
          </a:bodyPr>
          <a:lstStyle>
            <a:lvl1pPr algn="l">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090679" y="3806196"/>
            <a:ext cx="6472835"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5/3/2016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15" name="Straight Connector 14"/>
          <p:cNvCxnSpPr/>
          <p:nvPr/>
        </p:nvCxnSpPr>
        <p:spPr>
          <a:xfrm>
            <a:off x="1090679" y="3804985"/>
            <a:ext cx="647283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5613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86913" y="804890"/>
            <a:ext cx="7204226" cy="1059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85498" y="2010879"/>
            <a:ext cx="3483864" cy="34485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810328" y="2017343"/>
            <a:ext cx="3483864" cy="34415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5/3/2016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0438390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85394" y="804164"/>
            <a:ext cx="7205746" cy="105631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85393" y="2019550"/>
            <a:ext cx="3483864"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85393" y="2824270"/>
            <a:ext cx="3483864" cy="264445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09272" y="2023004"/>
            <a:ext cx="3483864"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09272" y="2821491"/>
            <a:ext cx="3483864" cy="263737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5/3/2016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cxnSp>
        <p:nvCxnSpPr>
          <p:cNvPr id="29" name="Straight Connector 28"/>
          <p:cNvCxnSpPr/>
          <p:nvPr/>
        </p:nvCxnSpPr>
        <p:spPr>
          <a:xfrm>
            <a:off x="1090422" y="1847088"/>
            <a:ext cx="720564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70683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5/3/2016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cxnSp>
        <p:nvCxnSpPr>
          <p:cNvPr id="25" name="Straight Connector 24"/>
          <p:cNvCxnSpPr/>
          <p:nvPr/>
        </p:nvCxnSpPr>
        <p:spPr>
          <a:xfrm>
            <a:off x="1090422" y="1847088"/>
            <a:ext cx="720564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16433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5/3/2016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43192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3504" y="798973"/>
            <a:ext cx="2454824" cy="2247117"/>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3782785" y="798974"/>
            <a:ext cx="4509353" cy="4658826"/>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83504" y="3205492"/>
            <a:ext cx="2456260"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5/3/2016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17" name="Straight Connector 16"/>
          <p:cNvCxnSpPr/>
          <p:nvPr/>
        </p:nvCxnSpPr>
        <p:spPr>
          <a:xfrm>
            <a:off x="1086210" y="3205491"/>
            <a:ext cx="2452118"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52271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5608041" y="482171"/>
            <a:ext cx="3055900"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088405" y="1129513"/>
            <a:ext cx="4149246" cy="1830584"/>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3292" y="1122543"/>
            <a:ext cx="2093378"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087747" y="3145992"/>
            <a:ext cx="4143303"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1085537" y="5469857"/>
            <a:ext cx="4145513" cy="320123"/>
          </a:xfrm>
        </p:spPr>
        <p:txBody>
          <a:bodyPr/>
          <a:lstStyle>
            <a:lvl1pPr algn="l">
              <a:defRPr/>
            </a:lvl1pPr>
          </a:lstStyle>
          <a:p>
            <a:fld id="{48A87A34-81AB-432B-8DAE-1953F412C126}" type="datetimeFigureOut">
              <a:rPr lang="en-US" smtClean="0"/>
              <a:pPr/>
              <a:t>5/3/2016</a:t>
            </a:fld>
            <a:endParaRPr lang="en-US" dirty="0"/>
          </a:p>
        </p:txBody>
      </p:sp>
      <p:sp>
        <p:nvSpPr>
          <p:cNvPr id="6" name="Footer Placeholder 5"/>
          <p:cNvSpPr>
            <a:spLocks noGrp="1"/>
          </p:cNvSpPr>
          <p:nvPr>
            <p:ph type="ftr" sz="quarter" idx="11"/>
          </p:nvPr>
        </p:nvSpPr>
        <p:spPr>
          <a:xfrm>
            <a:off x="1085537" y="318641"/>
            <a:ext cx="4155753" cy="320931"/>
          </a:xfrm>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31" name="Straight Connector 30"/>
          <p:cNvCxnSpPr/>
          <p:nvPr/>
        </p:nvCxnSpPr>
        <p:spPr>
          <a:xfrm>
            <a:off x="1085537" y="3143605"/>
            <a:ext cx="414551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17103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7"/>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sp>
        <p:nvSpPr>
          <p:cNvPr id="2" name="Title Placeholder 1"/>
          <p:cNvSpPr>
            <a:spLocks noGrp="1"/>
          </p:cNvSpPr>
          <p:nvPr>
            <p:ph type="title"/>
          </p:nvPr>
        </p:nvSpPr>
        <p:spPr>
          <a:xfrm>
            <a:off x="1088685" y="804520"/>
            <a:ext cx="7202456" cy="1049235"/>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88685" y="2015733"/>
            <a:ext cx="7202456"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65604" y="330370"/>
            <a:ext cx="262553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smtClean="0"/>
              <a:pPr/>
              <a:t>5/3/2016</a:t>
            </a:fld>
            <a:endParaRPr lang="en-US" dirty="0"/>
          </a:p>
        </p:txBody>
      </p:sp>
      <p:sp>
        <p:nvSpPr>
          <p:cNvPr id="5" name="Footer Placeholder 4"/>
          <p:cNvSpPr>
            <a:spLocks noGrp="1"/>
          </p:cNvSpPr>
          <p:nvPr>
            <p:ph type="ftr" sz="quarter" idx="3"/>
          </p:nvPr>
        </p:nvSpPr>
        <p:spPr>
          <a:xfrm>
            <a:off x="1088684" y="329308"/>
            <a:ext cx="4454127"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60046" y="798973"/>
            <a:ext cx="608264"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smtClean="0"/>
              <a:pPr/>
              <a:t>‹#›</a:t>
            </a:fld>
            <a:endParaRPr lang="en-US" dirty="0"/>
          </a:p>
        </p:txBody>
      </p:sp>
      <p:cxnSp>
        <p:nvCxnSpPr>
          <p:cNvPr id="10" name="Straight Connector 9"/>
          <p:cNvCxnSpPr/>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8267011"/>
      </p:ext>
    </p:extLst>
  </p:cSld>
  <p:clrMap bg1="lt1" tx1="dk1" bg2="lt2" tx2="dk2" accent1="accent1" accent2="accent2" accent3="accent3" accent4="accent4" accent5="accent5" accent6="accent6" hlink="hlink" folHlink="folHlink"/>
  <p:sldLayoutIdLst>
    <p:sldLayoutId id="2147484098" r:id="rId1"/>
    <p:sldLayoutId id="2147484099" r:id="rId2"/>
    <p:sldLayoutId id="2147484100" r:id="rId3"/>
    <p:sldLayoutId id="2147484101" r:id="rId4"/>
    <p:sldLayoutId id="2147484102" r:id="rId5"/>
    <p:sldLayoutId id="2147484103" r:id="rId6"/>
    <p:sldLayoutId id="2147484104" r:id="rId7"/>
    <p:sldLayoutId id="2147484105" r:id="rId8"/>
    <p:sldLayoutId id="2147484106" r:id="rId9"/>
    <p:sldLayoutId id="2147484107" r:id="rId10"/>
    <p:sldLayoutId id="2147484108"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Acute </a:t>
            </a:r>
            <a:br>
              <a:rPr lang="en-US" dirty="0" smtClean="0"/>
            </a:br>
            <a:r>
              <a:rPr lang="en-US" dirty="0" smtClean="0"/>
              <a:t>Neuropathic Pain</a:t>
            </a:r>
            <a:endParaRPr lang="en-US" dirty="0"/>
          </a:p>
        </p:txBody>
      </p:sp>
      <p:sp>
        <p:nvSpPr>
          <p:cNvPr id="3" name="Subtitle 2"/>
          <p:cNvSpPr>
            <a:spLocks noGrp="1"/>
          </p:cNvSpPr>
          <p:nvPr>
            <p:ph type="subTitle" idx="1"/>
          </p:nvPr>
        </p:nvSpPr>
        <p:spPr/>
        <p:txBody>
          <a:bodyPr/>
          <a:lstStyle/>
          <a:p>
            <a:r>
              <a:rPr lang="en-US" dirty="0" smtClean="0"/>
              <a:t>Srinivasa Raja</a:t>
            </a:r>
          </a:p>
          <a:p>
            <a:r>
              <a:rPr lang="en-US" sz="1600" dirty="0" smtClean="0"/>
              <a:t>Johns Hopkins Medicine</a:t>
            </a:r>
            <a:endParaRPr lang="en-US" sz="1600" dirty="0"/>
          </a:p>
        </p:txBody>
      </p:sp>
      <p:pic>
        <p:nvPicPr>
          <p:cNvPr id="4" name="Picture 3"/>
          <p:cNvPicPr>
            <a:picLocks noChangeAspect="1"/>
          </p:cNvPicPr>
          <p:nvPr/>
        </p:nvPicPr>
        <p:blipFill>
          <a:blip r:embed="rId3"/>
          <a:stretch>
            <a:fillRect/>
          </a:stretch>
        </p:blipFill>
        <p:spPr>
          <a:xfrm>
            <a:off x="4572000" y="2844800"/>
            <a:ext cx="4324350" cy="2895600"/>
          </a:xfrm>
          <a:prstGeom prst="rect">
            <a:avLst/>
          </a:prstGeom>
        </p:spPr>
      </p:pic>
    </p:spTree>
    <p:extLst>
      <p:ext uri="{BB962C8B-B14F-4D97-AF65-F5344CB8AC3E}">
        <p14:creationId xmlns:p14="http://schemas.microsoft.com/office/powerpoint/2010/main" val="13519185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8684" y="241665"/>
            <a:ext cx="7202456" cy="776407"/>
          </a:xfrm>
        </p:spPr>
        <p:txBody>
          <a:bodyPr>
            <a:normAutofit fontScale="90000"/>
          </a:bodyPr>
          <a:lstStyle/>
          <a:p>
            <a:pPr algn="ctr"/>
            <a:r>
              <a:rPr lang="en-US" dirty="0" smtClean="0"/>
              <a:t>Acute Peripheral neuropathic Pain:</a:t>
            </a:r>
            <a:br>
              <a:rPr lang="en-US" dirty="0" smtClean="0"/>
            </a:br>
            <a:r>
              <a:rPr lang="en-US" sz="2600" dirty="0" smtClean="0"/>
              <a:t>possible etiologic subgroups</a:t>
            </a:r>
            <a:endParaRPr lang="en-US" dirty="0"/>
          </a:p>
        </p:txBody>
      </p:sp>
      <p:sp>
        <p:nvSpPr>
          <p:cNvPr id="3" name="Content Placeholder 2"/>
          <p:cNvSpPr>
            <a:spLocks noGrp="1"/>
          </p:cNvSpPr>
          <p:nvPr>
            <p:ph idx="1"/>
          </p:nvPr>
        </p:nvSpPr>
        <p:spPr>
          <a:xfrm>
            <a:off x="926010" y="1156358"/>
            <a:ext cx="7771676" cy="4725152"/>
          </a:xfrm>
        </p:spPr>
        <p:txBody>
          <a:bodyPr>
            <a:normAutofit fontScale="92500" lnSpcReduction="20000"/>
          </a:bodyPr>
          <a:lstStyle/>
          <a:p>
            <a:r>
              <a:rPr lang="en-US" sz="3000" dirty="0" smtClean="0"/>
              <a:t>Acute neuropathic pain in infectious disease</a:t>
            </a:r>
            <a:r>
              <a:rPr lang="en-US" dirty="0" smtClean="0"/>
              <a:t>: </a:t>
            </a:r>
          </a:p>
          <a:p>
            <a:pPr lvl="1"/>
            <a:r>
              <a:rPr lang="en-US" sz="2200" dirty="0" smtClean="0"/>
              <a:t>e.g., Zoster, HIV, leprosy</a:t>
            </a:r>
          </a:p>
          <a:p>
            <a:r>
              <a:rPr lang="en-US" sz="3000" dirty="0"/>
              <a:t>Acute painful </a:t>
            </a:r>
            <a:r>
              <a:rPr lang="en-US" sz="3000" dirty="0" smtClean="0"/>
              <a:t>radiculopathy</a:t>
            </a:r>
            <a:r>
              <a:rPr lang="en-US" dirty="0" smtClean="0"/>
              <a:t>: e.g., </a:t>
            </a:r>
            <a:r>
              <a:rPr lang="en-US" sz="2000" dirty="0" smtClean="0"/>
              <a:t>nerve root compression due to disc disease</a:t>
            </a:r>
            <a:endParaRPr lang="en-US" dirty="0"/>
          </a:p>
          <a:p>
            <a:r>
              <a:rPr lang="en-US" sz="3000" dirty="0" smtClean="0"/>
              <a:t>Acute post-nerve injury neuropathic pain</a:t>
            </a:r>
            <a:r>
              <a:rPr lang="en-US" dirty="0" smtClean="0"/>
              <a:t>: </a:t>
            </a:r>
            <a:r>
              <a:rPr lang="en-US" sz="2200" dirty="0" err="1" smtClean="0"/>
              <a:t>e.g</a:t>
            </a:r>
            <a:r>
              <a:rPr lang="en-US" sz="2200" dirty="0" smtClean="0"/>
              <a:t>, CRPS 2 (</a:t>
            </a:r>
            <a:r>
              <a:rPr lang="en-US" sz="2200" dirty="0" err="1"/>
              <a:t>C</a:t>
            </a:r>
            <a:r>
              <a:rPr lang="en-US" sz="2200" dirty="0" err="1" smtClean="0"/>
              <a:t>ausalgia</a:t>
            </a:r>
            <a:r>
              <a:rPr lang="en-US" sz="2200" dirty="0" smtClean="0"/>
              <a:t>)</a:t>
            </a:r>
          </a:p>
          <a:p>
            <a:r>
              <a:rPr lang="en-US" sz="3000" dirty="0" smtClean="0"/>
              <a:t>Acute post-amputation neuropathic pain- </a:t>
            </a:r>
            <a:r>
              <a:rPr lang="en-US" sz="2000" dirty="0" smtClean="0"/>
              <a:t>phantom </a:t>
            </a:r>
            <a:r>
              <a:rPr lang="en-US" sz="2000" dirty="0"/>
              <a:t>and residual limb </a:t>
            </a:r>
            <a:r>
              <a:rPr lang="en-US" sz="2000" dirty="0" smtClean="0"/>
              <a:t>pain</a:t>
            </a:r>
          </a:p>
          <a:p>
            <a:r>
              <a:rPr lang="en-US" sz="3000" dirty="0" smtClean="0"/>
              <a:t>Acute </a:t>
            </a:r>
            <a:r>
              <a:rPr lang="en-US" sz="3000" dirty="0"/>
              <a:t>trigeminal </a:t>
            </a:r>
            <a:r>
              <a:rPr lang="en-US" sz="3000" dirty="0" smtClean="0"/>
              <a:t>neuralgia</a:t>
            </a:r>
          </a:p>
          <a:p>
            <a:r>
              <a:rPr lang="en-US" sz="3000" dirty="0" smtClean="0"/>
              <a:t>Acute toxic neuropathic pain</a:t>
            </a:r>
            <a:r>
              <a:rPr lang="en-US" dirty="0" smtClean="0"/>
              <a:t>: </a:t>
            </a:r>
            <a:r>
              <a:rPr lang="en-US" sz="2000" dirty="0" smtClean="0"/>
              <a:t>Chemotherapy-induced NP</a:t>
            </a:r>
            <a:endParaRPr lang="en-US" dirty="0" smtClean="0"/>
          </a:p>
          <a:p>
            <a:endParaRPr lang="en-US" dirty="0"/>
          </a:p>
        </p:txBody>
      </p:sp>
    </p:spTree>
    <p:extLst>
      <p:ext uri="{BB962C8B-B14F-4D97-AF65-F5344CB8AC3E}">
        <p14:creationId xmlns:p14="http://schemas.microsoft.com/office/powerpoint/2010/main" val="4643504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8684" y="159479"/>
            <a:ext cx="7202456" cy="776407"/>
          </a:xfrm>
        </p:spPr>
        <p:txBody>
          <a:bodyPr>
            <a:normAutofit fontScale="90000"/>
          </a:bodyPr>
          <a:lstStyle/>
          <a:p>
            <a:r>
              <a:rPr lang="en-US" dirty="0"/>
              <a:t>Acute NP in infectious disease: </a:t>
            </a:r>
            <a:r>
              <a:rPr lang="en-US" sz="2700" dirty="0"/>
              <a:t>zoster-Associated NP</a:t>
            </a:r>
            <a:r>
              <a:rPr lang="en-US" dirty="0"/>
              <a:t/>
            </a:r>
            <a:br>
              <a:rPr lang="en-US" dirty="0"/>
            </a:br>
            <a:r>
              <a:rPr lang="en-US" dirty="0" smtClean="0"/>
              <a:t/>
            </a:r>
            <a:br>
              <a:rPr lang="en-US" dirty="0" smtClean="0"/>
            </a:br>
            <a:r>
              <a:rPr lang="en-US" dirty="0" smtClean="0">
                <a:latin typeface="Algerian" panose="04020705040A02060702" pitchFamily="82" charset="0"/>
              </a:rPr>
              <a:t>1. </a:t>
            </a:r>
            <a:r>
              <a:rPr lang="en-US" sz="2700" dirty="0" smtClean="0">
                <a:solidFill>
                  <a:srgbClr val="C00000"/>
                </a:solidFill>
              </a:rPr>
              <a:t>Core </a:t>
            </a:r>
            <a:r>
              <a:rPr lang="en-US" sz="2700" dirty="0">
                <a:solidFill>
                  <a:srgbClr val="C00000"/>
                </a:solidFill>
              </a:rPr>
              <a:t>Diagnostic Criteria</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44072" y="634125"/>
            <a:ext cx="2302565" cy="13369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127000" y="6252210"/>
            <a:ext cx="3467359" cy="338554"/>
          </a:xfrm>
          <a:prstGeom prst="rect">
            <a:avLst/>
          </a:prstGeom>
          <a:noFill/>
        </p:spPr>
        <p:txBody>
          <a:bodyPr wrap="none" rtlCol="0">
            <a:spAutoFit/>
          </a:bodyPr>
          <a:lstStyle/>
          <a:p>
            <a:r>
              <a:rPr lang="en-US" sz="1600" dirty="0" err="1">
                <a:solidFill>
                  <a:schemeClr val="bg1"/>
                </a:solidFill>
              </a:rPr>
              <a:t>Finnerup</a:t>
            </a:r>
            <a:r>
              <a:rPr lang="en-US" sz="1600" dirty="0">
                <a:solidFill>
                  <a:schemeClr val="bg1"/>
                </a:solidFill>
              </a:rPr>
              <a:t> NB et al. Pain 2016 (in press</a:t>
            </a:r>
            <a:r>
              <a:rPr lang="en-US" sz="1600" dirty="0" smtClean="0">
                <a:solidFill>
                  <a:schemeClr val="bg1"/>
                </a:solidFill>
              </a:rPr>
              <a:t>); </a:t>
            </a:r>
            <a:endParaRPr lang="en-US" sz="1600" dirty="0">
              <a:solidFill>
                <a:schemeClr val="bg1"/>
              </a:solidFill>
            </a:endParaRPr>
          </a:p>
        </p:txBody>
      </p:sp>
      <p:sp>
        <p:nvSpPr>
          <p:cNvPr id="6" name="Content Placeholder 2"/>
          <p:cNvSpPr>
            <a:spLocks noGrp="1"/>
          </p:cNvSpPr>
          <p:nvPr>
            <p:ph idx="1"/>
          </p:nvPr>
        </p:nvSpPr>
        <p:spPr>
          <a:xfrm>
            <a:off x="869763" y="1713320"/>
            <a:ext cx="7957953" cy="4062412"/>
          </a:xfrm>
        </p:spPr>
        <p:txBody>
          <a:bodyPr>
            <a:normAutofit lnSpcReduction="10000"/>
          </a:bodyPr>
          <a:lstStyle/>
          <a:p>
            <a:pPr marL="228600" lvl="1">
              <a:lnSpc>
                <a:spcPct val="100000"/>
              </a:lnSpc>
              <a:spcBef>
                <a:spcPts val="600"/>
              </a:spcBef>
            </a:pPr>
            <a:r>
              <a:rPr lang="en-US" sz="2400" dirty="0" smtClean="0"/>
              <a:t>History</a:t>
            </a:r>
            <a:r>
              <a:rPr lang="en-US" sz="2400" dirty="0"/>
              <a:t>: </a:t>
            </a:r>
            <a:endParaRPr lang="en-US" sz="2400" dirty="0" smtClean="0"/>
          </a:p>
          <a:p>
            <a:pPr marL="685800" lvl="2">
              <a:lnSpc>
                <a:spcPct val="100000"/>
              </a:lnSpc>
              <a:spcBef>
                <a:spcPts val="600"/>
              </a:spcBef>
            </a:pPr>
            <a:r>
              <a:rPr lang="en-US" sz="2000" dirty="0" smtClean="0"/>
              <a:t>Pain: Unilateral </a:t>
            </a:r>
            <a:r>
              <a:rPr lang="en-US" sz="2000" dirty="0"/>
              <a:t>distribution, </a:t>
            </a:r>
            <a:r>
              <a:rPr lang="en-US" sz="2000" dirty="0">
                <a:latin typeface="Algerian" panose="04020705040A02060702" pitchFamily="82" charset="0"/>
              </a:rPr>
              <a:t>1</a:t>
            </a:r>
            <a:r>
              <a:rPr lang="en-US" sz="2000" dirty="0"/>
              <a:t> or more spinal dermatomes, or V</a:t>
            </a:r>
            <a:r>
              <a:rPr lang="en-US" sz="2000" dirty="0">
                <a:latin typeface="Times New Roman" panose="02020603050405020304" pitchFamily="18" charset="0"/>
                <a:cs typeface="Times New Roman" panose="02020603050405020304" pitchFamily="18" charset="0"/>
              </a:rPr>
              <a:t>1 </a:t>
            </a:r>
            <a:r>
              <a:rPr lang="en-US" sz="2000" dirty="0" smtClean="0">
                <a:latin typeface="+mj-lt"/>
                <a:cs typeface="Times New Roman" panose="02020603050405020304" pitchFamily="18" charset="0"/>
              </a:rPr>
              <a:t>distribution</a:t>
            </a:r>
          </a:p>
          <a:p>
            <a:pPr marL="685800" lvl="2">
              <a:lnSpc>
                <a:spcPct val="100000"/>
              </a:lnSpc>
              <a:spcBef>
                <a:spcPts val="600"/>
              </a:spcBef>
            </a:pPr>
            <a:r>
              <a:rPr lang="en-US" sz="2000" dirty="0" smtClean="0">
                <a:latin typeface="+mj-lt"/>
                <a:cs typeface="Times New Roman" panose="02020603050405020304" pitchFamily="18" charset="0"/>
              </a:rPr>
              <a:t>Spontaneous or evoked (allodynia, hyperalgesia) pains</a:t>
            </a:r>
          </a:p>
          <a:p>
            <a:pPr marL="685800" lvl="2">
              <a:lnSpc>
                <a:spcPct val="100000"/>
              </a:lnSpc>
              <a:spcBef>
                <a:spcPts val="600"/>
              </a:spcBef>
            </a:pPr>
            <a:r>
              <a:rPr lang="en-US" sz="2000" dirty="0">
                <a:latin typeface="+mj-lt"/>
                <a:cs typeface="Times New Roman" panose="02020603050405020304" pitchFamily="18" charset="0"/>
              </a:rPr>
              <a:t>Temporal relation to </a:t>
            </a:r>
            <a:r>
              <a:rPr lang="en-US" sz="2000" dirty="0" smtClean="0">
                <a:latin typeface="+mj-lt"/>
                <a:cs typeface="Times New Roman" panose="02020603050405020304" pitchFamily="18" charset="0"/>
              </a:rPr>
              <a:t>zoster rash</a:t>
            </a:r>
            <a:endParaRPr lang="en-US" sz="2000" dirty="0"/>
          </a:p>
          <a:p>
            <a:pPr marL="685800" lvl="2">
              <a:lnSpc>
                <a:spcPct val="100000"/>
              </a:lnSpc>
              <a:spcBef>
                <a:spcPts val="600"/>
              </a:spcBef>
            </a:pPr>
            <a:r>
              <a:rPr lang="en-US" sz="2000" dirty="0" smtClean="0">
                <a:latin typeface="+mj-lt"/>
                <a:cs typeface="Times New Roman" panose="02020603050405020304" pitchFamily="18" charset="0"/>
              </a:rPr>
              <a:t>Zoster sine herpete</a:t>
            </a:r>
            <a:r>
              <a:rPr lang="en-US" sz="2000" dirty="0" smtClean="0">
                <a:solidFill>
                  <a:srgbClr val="FF0000"/>
                </a:solidFill>
                <a:latin typeface="Calibri" panose="020F0502020204030204" pitchFamily="34" charset="0"/>
                <a:cs typeface="Times New Roman" panose="02020603050405020304" pitchFamily="18" charset="0"/>
              </a:rPr>
              <a:t>?</a:t>
            </a:r>
            <a:endParaRPr lang="en-US" sz="2000" dirty="0" smtClean="0">
              <a:latin typeface="+mj-lt"/>
              <a:cs typeface="Times New Roman" panose="02020603050405020304" pitchFamily="18" charset="0"/>
            </a:endParaRPr>
          </a:p>
          <a:p>
            <a:pPr>
              <a:lnSpc>
                <a:spcPct val="100000"/>
              </a:lnSpc>
              <a:spcBef>
                <a:spcPts val="600"/>
              </a:spcBef>
            </a:pPr>
            <a:r>
              <a:rPr lang="en-US" dirty="0" smtClean="0"/>
              <a:t>Examination</a:t>
            </a:r>
          </a:p>
          <a:p>
            <a:pPr lvl="1">
              <a:lnSpc>
                <a:spcPct val="100000"/>
              </a:lnSpc>
              <a:spcBef>
                <a:spcPts val="600"/>
              </a:spcBef>
            </a:pPr>
            <a:r>
              <a:rPr lang="en-US" dirty="0" smtClean="0"/>
              <a:t>Negative (</a:t>
            </a:r>
            <a:r>
              <a:rPr lang="en-US" dirty="0" err="1" smtClean="0"/>
              <a:t>hypesthesia</a:t>
            </a:r>
            <a:r>
              <a:rPr lang="en-US" dirty="0" smtClean="0"/>
              <a:t>) and/or positive sensory signs (allodynia, hyperalgesia)</a:t>
            </a:r>
          </a:p>
          <a:p>
            <a:pPr>
              <a:lnSpc>
                <a:spcPct val="100000"/>
              </a:lnSpc>
              <a:spcBef>
                <a:spcPts val="600"/>
              </a:spcBef>
            </a:pPr>
            <a:r>
              <a:rPr lang="en-US" dirty="0" smtClean="0"/>
              <a:t>Confirmatory Tests (</a:t>
            </a:r>
            <a:r>
              <a:rPr lang="en-US" sz="2000" dirty="0" smtClean="0"/>
              <a:t>not essential</a:t>
            </a:r>
            <a:r>
              <a:rPr lang="en-US" dirty="0" smtClean="0"/>
              <a:t>)</a:t>
            </a:r>
          </a:p>
          <a:p>
            <a:pPr lvl="1">
              <a:lnSpc>
                <a:spcPct val="100000"/>
              </a:lnSpc>
              <a:spcBef>
                <a:spcPts val="600"/>
              </a:spcBef>
            </a:pPr>
            <a:r>
              <a:rPr lang="en-US" dirty="0" smtClean="0"/>
              <a:t>QST?, may be helpful in sub-</a:t>
            </a:r>
            <a:r>
              <a:rPr lang="en-US" dirty="0" err="1" smtClean="0"/>
              <a:t>classificatin</a:t>
            </a:r>
            <a:endParaRPr lang="en-US" dirty="0" smtClean="0"/>
          </a:p>
          <a:p>
            <a:pPr>
              <a:lnSpc>
                <a:spcPct val="100000"/>
              </a:lnSpc>
              <a:spcBef>
                <a:spcPts val="600"/>
              </a:spcBef>
            </a:pPr>
            <a:r>
              <a:rPr lang="en-US" dirty="0" smtClean="0"/>
              <a:t>Differential diagnosis</a:t>
            </a:r>
          </a:p>
        </p:txBody>
      </p:sp>
      <p:sp>
        <p:nvSpPr>
          <p:cNvPr id="18" name="TextBox 17"/>
          <p:cNvSpPr txBox="1"/>
          <p:nvPr/>
        </p:nvSpPr>
        <p:spPr>
          <a:xfrm>
            <a:off x="5240034" y="6231523"/>
            <a:ext cx="3348417" cy="338554"/>
          </a:xfrm>
          <a:prstGeom prst="rect">
            <a:avLst/>
          </a:prstGeom>
          <a:noFill/>
        </p:spPr>
        <p:txBody>
          <a:bodyPr wrap="none" rtlCol="0">
            <a:spAutoFit/>
          </a:bodyPr>
          <a:lstStyle/>
          <a:p>
            <a:r>
              <a:rPr lang="en-US" sz="1600" dirty="0" smtClean="0">
                <a:solidFill>
                  <a:schemeClr val="bg1"/>
                </a:solidFill>
              </a:rPr>
              <a:t>Dworkin RH et </a:t>
            </a:r>
            <a:r>
              <a:rPr lang="en-US" sz="1600" dirty="0">
                <a:solidFill>
                  <a:schemeClr val="bg1"/>
                </a:solidFill>
              </a:rPr>
              <a:t>al. </a:t>
            </a:r>
            <a:r>
              <a:rPr lang="en-US" sz="1600" dirty="0" smtClean="0">
                <a:solidFill>
                  <a:schemeClr val="bg1"/>
                </a:solidFill>
              </a:rPr>
              <a:t>J Pain (Suppl.) 2016</a:t>
            </a:r>
            <a:endParaRPr lang="en-US" sz="1600" dirty="0">
              <a:solidFill>
                <a:schemeClr val="bg1"/>
              </a:solidFill>
            </a:endParaRPr>
          </a:p>
        </p:txBody>
      </p:sp>
    </p:spTree>
    <p:extLst>
      <p:ext uri="{BB962C8B-B14F-4D97-AF65-F5344CB8AC3E}">
        <p14:creationId xmlns:p14="http://schemas.microsoft.com/office/powerpoint/2010/main" val="40141181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8273" y="423104"/>
            <a:ext cx="7202456" cy="776407"/>
          </a:xfrm>
        </p:spPr>
        <p:txBody>
          <a:bodyPr/>
          <a:lstStyle/>
          <a:p>
            <a:r>
              <a:rPr lang="en-US" dirty="0" smtClean="0"/>
              <a:t>Acute zoster-Associated NP</a:t>
            </a:r>
            <a:endParaRPr lang="en-US"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74933" y="168449"/>
            <a:ext cx="2278779" cy="1323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127000" y="6252210"/>
            <a:ext cx="3467359" cy="338554"/>
          </a:xfrm>
          <a:prstGeom prst="rect">
            <a:avLst/>
          </a:prstGeom>
          <a:noFill/>
        </p:spPr>
        <p:txBody>
          <a:bodyPr wrap="none" rtlCol="0">
            <a:spAutoFit/>
          </a:bodyPr>
          <a:lstStyle/>
          <a:p>
            <a:r>
              <a:rPr lang="en-US" sz="1600" dirty="0" err="1">
                <a:solidFill>
                  <a:schemeClr val="bg1"/>
                </a:solidFill>
              </a:rPr>
              <a:t>Finnerup</a:t>
            </a:r>
            <a:r>
              <a:rPr lang="en-US" sz="1600" dirty="0">
                <a:solidFill>
                  <a:schemeClr val="bg1"/>
                </a:solidFill>
              </a:rPr>
              <a:t> NB et al. Pain 2016 (in press</a:t>
            </a:r>
            <a:r>
              <a:rPr lang="en-US" sz="1600" dirty="0" smtClean="0">
                <a:solidFill>
                  <a:schemeClr val="bg1"/>
                </a:solidFill>
              </a:rPr>
              <a:t>); </a:t>
            </a:r>
            <a:endParaRPr lang="en-US" sz="1600" dirty="0">
              <a:solidFill>
                <a:schemeClr val="bg1"/>
              </a:solidFill>
            </a:endParaRPr>
          </a:p>
        </p:txBody>
      </p:sp>
      <p:sp>
        <p:nvSpPr>
          <p:cNvPr id="6" name="Content Placeholder 2"/>
          <p:cNvSpPr>
            <a:spLocks noGrp="1"/>
          </p:cNvSpPr>
          <p:nvPr>
            <p:ph idx="1"/>
          </p:nvPr>
        </p:nvSpPr>
        <p:spPr>
          <a:xfrm>
            <a:off x="917606" y="1357486"/>
            <a:ext cx="8136083" cy="4062412"/>
          </a:xfrm>
        </p:spPr>
        <p:txBody>
          <a:bodyPr>
            <a:normAutofit/>
          </a:bodyPr>
          <a:lstStyle/>
          <a:p>
            <a:pPr marL="0" lvl="1" indent="0">
              <a:lnSpc>
                <a:spcPct val="100000"/>
              </a:lnSpc>
              <a:spcBef>
                <a:spcPts val="600"/>
              </a:spcBef>
              <a:buNone/>
            </a:pPr>
            <a:r>
              <a:rPr lang="en-US" sz="2400" dirty="0"/>
              <a:t>2</a:t>
            </a:r>
            <a:r>
              <a:rPr lang="en-US" sz="2400" dirty="0" smtClean="0"/>
              <a:t>. </a:t>
            </a:r>
            <a:r>
              <a:rPr lang="en-US" sz="2800" dirty="0" smtClean="0"/>
              <a:t>Common Features </a:t>
            </a:r>
            <a:r>
              <a:rPr lang="en-US" sz="2400" dirty="0" smtClean="0"/>
              <a:t>(Epidemiology)- well characterized</a:t>
            </a:r>
          </a:p>
          <a:p>
            <a:pPr marL="0" indent="0">
              <a:lnSpc>
                <a:spcPct val="100000"/>
              </a:lnSpc>
              <a:spcBef>
                <a:spcPts val="600"/>
              </a:spcBef>
              <a:buNone/>
            </a:pPr>
            <a:r>
              <a:rPr lang="en-US" dirty="0" smtClean="0"/>
              <a:t>3. </a:t>
            </a:r>
            <a:r>
              <a:rPr lang="en-US" sz="2800" dirty="0" smtClean="0"/>
              <a:t>Common </a:t>
            </a:r>
            <a:r>
              <a:rPr lang="en-US" sz="2800" dirty="0"/>
              <a:t>M</a:t>
            </a:r>
            <a:r>
              <a:rPr lang="en-US" sz="2800" dirty="0" smtClean="0"/>
              <a:t>edical Comorbidities</a:t>
            </a:r>
            <a:r>
              <a:rPr lang="en-US" dirty="0" smtClean="0"/>
              <a:t>: </a:t>
            </a:r>
            <a:r>
              <a:rPr lang="en-US" sz="2000" dirty="0" smtClean="0"/>
              <a:t>Ageing, stress and decreased immune status, HIV, Cancer</a:t>
            </a:r>
          </a:p>
          <a:p>
            <a:pPr marL="0" indent="0">
              <a:lnSpc>
                <a:spcPct val="100000"/>
              </a:lnSpc>
              <a:spcBef>
                <a:spcPts val="600"/>
              </a:spcBef>
              <a:buNone/>
            </a:pPr>
            <a:r>
              <a:rPr lang="en-US" dirty="0" smtClean="0"/>
              <a:t>4. </a:t>
            </a:r>
            <a:r>
              <a:rPr lang="en-US" sz="2800" dirty="0" smtClean="0"/>
              <a:t>Neurobiological, Psychosocial, Functional </a:t>
            </a:r>
            <a:r>
              <a:rPr lang="en-US" dirty="0" smtClean="0"/>
              <a:t>consequences</a:t>
            </a:r>
          </a:p>
          <a:p>
            <a:pPr marL="457200" lvl="1" indent="0">
              <a:lnSpc>
                <a:spcPct val="100000"/>
              </a:lnSpc>
              <a:spcBef>
                <a:spcPts val="600"/>
              </a:spcBef>
              <a:buNone/>
            </a:pPr>
            <a:r>
              <a:rPr lang="en-US" sz="2000" dirty="0" smtClean="0"/>
              <a:t>Quality of life, social interaction, vision disturbance (trigeminal) </a:t>
            </a:r>
          </a:p>
          <a:p>
            <a:pPr marL="0" lvl="1" indent="0">
              <a:lnSpc>
                <a:spcPct val="100000"/>
              </a:lnSpc>
              <a:spcBef>
                <a:spcPts val="600"/>
              </a:spcBef>
              <a:buNone/>
            </a:pPr>
            <a:r>
              <a:rPr lang="en-US" sz="2400" dirty="0" smtClean="0"/>
              <a:t>5. </a:t>
            </a:r>
            <a:r>
              <a:rPr lang="en-US" sz="2800" dirty="0" smtClean="0"/>
              <a:t>Putative Mechanisms, Risk and Protective factors</a:t>
            </a:r>
          </a:p>
          <a:p>
            <a:pPr marL="457200" lvl="2" indent="0">
              <a:lnSpc>
                <a:spcPct val="100000"/>
              </a:lnSpc>
              <a:spcBef>
                <a:spcPts val="600"/>
              </a:spcBef>
              <a:buNone/>
            </a:pPr>
            <a:r>
              <a:rPr lang="en-US" sz="2000" dirty="0" smtClean="0"/>
              <a:t>DRG cell injury/inflammation due to viral reactivation</a:t>
            </a:r>
          </a:p>
          <a:p>
            <a:pPr marL="457200" lvl="2" indent="0">
              <a:lnSpc>
                <a:spcPct val="100000"/>
              </a:lnSpc>
              <a:spcBef>
                <a:spcPts val="600"/>
              </a:spcBef>
              <a:buNone/>
            </a:pPr>
            <a:r>
              <a:rPr lang="en-US" sz="2000" dirty="0" smtClean="0"/>
              <a:t>Age, extent of rash, anti-viral therapy, </a:t>
            </a:r>
            <a:endParaRPr lang="en-US" sz="2000" dirty="0"/>
          </a:p>
        </p:txBody>
      </p:sp>
      <p:sp>
        <p:nvSpPr>
          <p:cNvPr id="18" name="TextBox 17"/>
          <p:cNvSpPr txBox="1"/>
          <p:nvPr/>
        </p:nvSpPr>
        <p:spPr>
          <a:xfrm>
            <a:off x="5240034" y="6231523"/>
            <a:ext cx="3348417" cy="338554"/>
          </a:xfrm>
          <a:prstGeom prst="rect">
            <a:avLst/>
          </a:prstGeom>
          <a:noFill/>
        </p:spPr>
        <p:txBody>
          <a:bodyPr wrap="none" rtlCol="0">
            <a:spAutoFit/>
          </a:bodyPr>
          <a:lstStyle/>
          <a:p>
            <a:r>
              <a:rPr lang="en-US" sz="1600" dirty="0" smtClean="0">
                <a:solidFill>
                  <a:schemeClr val="bg1"/>
                </a:solidFill>
              </a:rPr>
              <a:t>Dworkin RH et </a:t>
            </a:r>
            <a:r>
              <a:rPr lang="en-US" sz="1600" dirty="0">
                <a:solidFill>
                  <a:schemeClr val="bg1"/>
                </a:solidFill>
              </a:rPr>
              <a:t>al. </a:t>
            </a:r>
            <a:r>
              <a:rPr lang="en-US" sz="1600" dirty="0" smtClean="0">
                <a:solidFill>
                  <a:schemeClr val="bg1"/>
                </a:solidFill>
              </a:rPr>
              <a:t>J Pain (Suppl.) 2016</a:t>
            </a:r>
            <a:endParaRPr lang="en-US" sz="1600" dirty="0">
              <a:solidFill>
                <a:schemeClr val="bg1"/>
              </a:solidFill>
            </a:endParaRPr>
          </a:p>
        </p:txBody>
      </p:sp>
    </p:spTree>
    <p:extLst>
      <p:ext uri="{BB962C8B-B14F-4D97-AF65-F5344CB8AC3E}">
        <p14:creationId xmlns:p14="http://schemas.microsoft.com/office/powerpoint/2010/main" val="9602518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8684" y="137941"/>
            <a:ext cx="7202456" cy="776407"/>
          </a:xfrm>
        </p:spPr>
        <p:txBody>
          <a:bodyPr>
            <a:normAutofit fontScale="90000"/>
          </a:bodyPr>
          <a:lstStyle/>
          <a:p>
            <a:r>
              <a:rPr lang="en-US" dirty="0" smtClean="0"/>
              <a:t>Acute Painful </a:t>
            </a:r>
            <a:r>
              <a:rPr lang="en-US" dirty="0"/>
              <a:t>radiculopathy</a:t>
            </a:r>
            <a:r>
              <a:rPr lang="en-US" dirty="0" smtClean="0"/>
              <a:t>:</a:t>
            </a:r>
            <a:br>
              <a:rPr lang="en-US" dirty="0" smtClean="0"/>
            </a:br>
            <a:r>
              <a:rPr lang="en-US" dirty="0" smtClean="0">
                <a:solidFill>
                  <a:srgbClr val="C00000"/>
                </a:solidFill>
                <a:latin typeface="Algerian" panose="04020705040A02060702" pitchFamily="82" charset="0"/>
              </a:rPr>
              <a:t>1</a:t>
            </a:r>
            <a:r>
              <a:rPr lang="en-US" dirty="0">
                <a:solidFill>
                  <a:srgbClr val="C00000"/>
                </a:solidFill>
              </a:rPr>
              <a:t>. Core Diagnostic </a:t>
            </a:r>
            <a:r>
              <a:rPr lang="en-US" dirty="0" smtClean="0">
                <a:solidFill>
                  <a:srgbClr val="C00000"/>
                </a:solidFill>
              </a:rPr>
              <a:t>Criteria</a:t>
            </a:r>
            <a:endParaRPr lang="en-US" dirty="0">
              <a:solidFill>
                <a:srgbClr val="C00000"/>
              </a:solidFill>
            </a:endParaRPr>
          </a:p>
        </p:txBody>
      </p:sp>
      <p:pic>
        <p:nvPicPr>
          <p:cNvPr id="4"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5811" t="72232" r="8833"/>
          <a:stretch/>
        </p:blipFill>
        <p:spPr bwMode="auto">
          <a:xfrm>
            <a:off x="7436923" y="-1"/>
            <a:ext cx="1707077" cy="14562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Content Placeholder 2"/>
          <p:cNvSpPr>
            <a:spLocks noGrp="1"/>
          </p:cNvSpPr>
          <p:nvPr>
            <p:ph idx="1"/>
          </p:nvPr>
        </p:nvSpPr>
        <p:spPr>
          <a:xfrm>
            <a:off x="516195" y="1318496"/>
            <a:ext cx="7957953" cy="4570239"/>
          </a:xfrm>
        </p:spPr>
        <p:txBody>
          <a:bodyPr>
            <a:normAutofit/>
          </a:bodyPr>
          <a:lstStyle/>
          <a:p>
            <a:pPr marL="228600" lvl="1">
              <a:lnSpc>
                <a:spcPct val="100000"/>
              </a:lnSpc>
              <a:spcBef>
                <a:spcPts val="600"/>
              </a:spcBef>
            </a:pPr>
            <a:r>
              <a:rPr lang="en-US" sz="2400" dirty="0" smtClean="0">
                <a:solidFill>
                  <a:schemeClr val="accent2">
                    <a:lumMod val="75000"/>
                  </a:schemeClr>
                </a:solidFill>
              </a:rPr>
              <a:t>History</a:t>
            </a:r>
            <a:r>
              <a:rPr lang="en-US" sz="2400" dirty="0"/>
              <a:t>: </a:t>
            </a:r>
            <a:r>
              <a:rPr lang="en-US" sz="2000" dirty="0" smtClean="0">
                <a:solidFill>
                  <a:prstClr val="black"/>
                </a:solidFill>
              </a:rPr>
              <a:t>Pain</a:t>
            </a:r>
            <a:r>
              <a:rPr lang="en-US" dirty="0" smtClean="0">
                <a:solidFill>
                  <a:prstClr val="black"/>
                </a:solidFill>
              </a:rPr>
              <a:t> </a:t>
            </a:r>
            <a:r>
              <a:rPr lang="en-US" sz="2000" dirty="0" smtClean="0">
                <a:solidFill>
                  <a:prstClr val="black"/>
                </a:solidFill>
              </a:rPr>
              <a:t>radiating from neck or lower back to the extremities; distribution </a:t>
            </a:r>
            <a:r>
              <a:rPr lang="en-US" sz="2000" dirty="0">
                <a:solidFill>
                  <a:prstClr val="black"/>
                </a:solidFill>
              </a:rPr>
              <a:t>in the innervation territory of one or more nerve </a:t>
            </a:r>
            <a:r>
              <a:rPr lang="en-US" sz="2000" dirty="0" smtClean="0">
                <a:solidFill>
                  <a:prstClr val="black"/>
                </a:solidFill>
              </a:rPr>
              <a:t>roots (unilateral vs bilateral</a:t>
            </a:r>
            <a:r>
              <a:rPr lang="en-US" sz="2000" dirty="0" smtClean="0">
                <a:solidFill>
                  <a:srgbClr val="FF0000"/>
                </a:solidFill>
              </a:rPr>
              <a:t>?</a:t>
            </a:r>
            <a:r>
              <a:rPr lang="en-US" sz="2000" dirty="0" smtClean="0">
                <a:solidFill>
                  <a:prstClr val="black"/>
                </a:solidFill>
              </a:rPr>
              <a:t>), onset and duration- </a:t>
            </a:r>
            <a:r>
              <a:rPr lang="en-US" sz="2000" u="sng" dirty="0" smtClean="0">
                <a:solidFill>
                  <a:prstClr val="black"/>
                </a:solidFill>
              </a:rPr>
              <a:t>&lt;</a:t>
            </a:r>
            <a:r>
              <a:rPr lang="en-US" sz="2000" dirty="0" smtClean="0">
                <a:solidFill>
                  <a:prstClr val="black"/>
                </a:solidFill>
              </a:rPr>
              <a:t>30 days (&lt; 12 </a:t>
            </a:r>
            <a:r>
              <a:rPr lang="en-US" sz="2000" dirty="0" err="1" smtClean="0">
                <a:solidFill>
                  <a:prstClr val="black"/>
                </a:solidFill>
              </a:rPr>
              <a:t>wk</a:t>
            </a:r>
            <a:r>
              <a:rPr lang="en-US" sz="2000" dirty="0" smtClean="0">
                <a:solidFill>
                  <a:srgbClr val="FF0000"/>
                </a:solidFill>
              </a:rPr>
              <a:t>??</a:t>
            </a:r>
            <a:r>
              <a:rPr lang="en-US" sz="2000" dirty="0" smtClean="0">
                <a:solidFill>
                  <a:prstClr val="black"/>
                </a:solidFill>
              </a:rPr>
              <a:t>); lancinating, stabbing, or electric quality</a:t>
            </a:r>
            <a:endParaRPr lang="en-US" sz="2000" dirty="0" smtClean="0"/>
          </a:p>
          <a:p>
            <a:pPr>
              <a:lnSpc>
                <a:spcPct val="100000"/>
              </a:lnSpc>
              <a:spcBef>
                <a:spcPts val="600"/>
              </a:spcBef>
            </a:pPr>
            <a:r>
              <a:rPr lang="en-US" dirty="0" smtClean="0">
                <a:solidFill>
                  <a:schemeClr val="accent2">
                    <a:lumMod val="75000"/>
                  </a:schemeClr>
                </a:solidFill>
              </a:rPr>
              <a:t>Examination</a:t>
            </a:r>
            <a:r>
              <a:rPr lang="en-US" dirty="0" smtClean="0"/>
              <a:t>: </a:t>
            </a:r>
            <a:r>
              <a:rPr lang="en-US" sz="2000" dirty="0" smtClean="0"/>
              <a:t>positive straight leg </a:t>
            </a:r>
            <a:r>
              <a:rPr lang="en-US" sz="2000" dirty="0"/>
              <a:t>test (</a:t>
            </a:r>
            <a:r>
              <a:rPr lang="en-US" sz="2000" dirty="0" err="1" smtClean="0"/>
              <a:t>Lasègue's</a:t>
            </a:r>
            <a:r>
              <a:rPr lang="en-US" sz="2000" dirty="0" smtClean="0"/>
              <a:t> sign- sensitivity 91%, specificity-26%), contralateral straight leg raising (sensitivity 29%, specificity 88%), between 30-70</a:t>
            </a:r>
            <a:r>
              <a:rPr lang="en-US" sz="2000" baseline="30000" dirty="0" smtClean="0"/>
              <a:t>0 </a:t>
            </a:r>
            <a:r>
              <a:rPr lang="en-US" sz="2000" dirty="0" smtClean="0"/>
              <a:t>(</a:t>
            </a:r>
            <a:r>
              <a:rPr lang="en-US" sz="2000" dirty="0" smtClean="0">
                <a:solidFill>
                  <a:srgbClr val="FF0000"/>
                </a:solidFill>
              </a:rPr>
              <a:t>??</a:t>
            </a:r>
            <a:r>
              <a:rPr lang="en-US" sz="2000" dirty="0" smtClean="0"/>
              <a:t>)</a:t>
            </a:r>
          </a:p>
          <a:p>
            <a:pPr>
              <a:lnSpc>
                <a:spcPct val="100000"/>
              </a:lnSpc>
              <a:spcBef>
                <a:spcPts val="600"/>
              </a:spcBef>
            </a:pPr>
            <a:r>
              <a:rPr lang="en-US" dirty="0" smtClean="0">
                <a:solidFill>
                  <a:schemeClr val="accent2">
                    <a:lumMod val="75000"/>
                  </a:schemeClr>
                </a:solidFill>
              </a:rPr>
              <a:t>Confirmatory Tests</a:t>
            </a:r>
            <a:r>
              <a:rPr lang="en-US" dirty="0" smtClean="0"/>
              <a:t>: </a:t>
            </a:r>
            <a:r>
              <a:rPr lang="en-US" sz="2000" dirty="0" smtClean="0"/>
              <a:t>Encroachment of disc material on spinal nerve root confirmed by MRI or CT</a:t>
            </a:r>
          </a:p>
          <a:p>
            <a:pPr>
              <a:lnSpc>
                <a:spcPct val="100000"/>
              </a:lnSpc>
              <a:spcBef>
                <a:spcPts val="600"/>
              </a:spcBef>
            </a:pPr>
            <a:r>
              <a:rPr lang="en-US" dirty="0" smtClean="0">
                <a:solidFill>
                  <a:schemeClr val="accent2">
                    <a:lumMod val="75000"/>
                  </a:schemeClr>
                </a:solidFill>
              </a:rPr>
              <a:t>Differential diagnosis</a:t>
            </a:r>
          </a:p>
          <a:p>
            <a:pPr lvl="1">
              <a:lnSpc>
                <a:spcPct val="100000"/>
              </a:lnSpc>
              <a:spcBef>
                <a:spcPts val="600"/>
              </a:spcBef>
            </a:pPr>
            <a:r>
              <a:rPr lang="en-US" dirty="0" smtClean="0"/>
              <a:t>Exclusion- </a:t>
            </a:r>
            <a:r>
              <a:rPr lang="en-US" sz="1600" dirty="0" smtClean="0"/>
              <a:t>cauda </a:t>
            </a:r>
            <a:r>
              <a:rPr lang="en-US" sz="1600" dirty="0" err="1"/>
              <a:t>equina</a:t>
            </a:r>
            <a:r>
              <a:rPr lang="en-US" sz="1600" dirty="0"/>
              <a:t> syndrome; </a:t>
            </a:r>
            <a:r>
              <a:rPr lang="en-US" sz="1600" dirty="0" err="1"/>
              <a:t>paralysing</a:t>
            </a:r>
            <a:r>
              <a:rPr lang="en-US" sz="1600" dirty="0"/>
              <a:t> </a:t>
            </a:r>
            <a:r>
              <a:rPr lang="en-US" sz="1600" dirty="0" smtClean="0"/>
              <a:t>sciatica, </a:t>
            </a:r>
            <a:r>
              <a:rPr lang="en-US" sz="1600" dirty="0"/>
              <a:t>sciatica due to </a:t>
            </a:r>
            <a:r>
              <a:rPr lang="en-US" sz="1600" dirty="0" err="1"/>
              <a:t>tumour</a:t>
            </a:r>
            <a:endParaRPr lang="en-US" sz="1600" dirty="0" smtClean="0"/>
          </a:p>
        </p:txBody>
      </p:sp>
    </p:spTree>
    <p:extLst>
      <p:ext uri="{BB962C8B-B14F-4D97-AF65-F5344CB8AC3E}">
        <p14:creationId xmlns:p14="http://schemas.microsoft.com/office/powerpoint/2010/main" val="18348609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Acute Painful radiculopathy</a:t>
            </a:r>
            <a:endParaRPr lang="en-US" dirty="0"/>
          </a:p>
        </p:txBody>
      </p:sp>
      <p:pic>
        <p:nvPicPr>
          <p:cNvPr id="4"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5811" t="72232" r="8833"/>
          <a:stretch/>
        </p:blipFill>
        <p:spPr bwMode="auto">
          <a:xfrm>
            <a:off x="7687338" y="1117165"/>
            <a:ext cx="1456662" cy="1242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ontent Placeholder 2"/>
          <p:cNvSpPr txBox="1">
            <a:spLocks/>
          </p:cNvSpPr>
          <p:nvPr/>
        </p:nvSpPr>
        <p:spPr>
          <a:xfrm>
            <a:off x="927443" y="1302553"/>
            <a:ext cx="7929232" cy="4498764"/>
          </a:xfrm>
          <a:prstGeom prst="rect">
            <a:avLst/>
          </a:prstGeom>
        </p:spPr>
        <p:txBody>
          <a:bodyPr vert="horz" lIns="91440" tIns="45720" rIns="91440" bIns="45720" rtlCol="0" anchor="t">
            <a:norm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4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a:lnSpc>
                <a:spcPct val="100000"/>
              </a:lnSpc>
              <a:spcBef>
                <a:spcPts val="600"/>
              </a:spcBef>
              <a:buClr>
                <a:srgbClr val="B71E42"/>
              </a:buClr>
              <a:buNone/>
            </a:pPr>
            <a:r>
              <a:rPr lang="en-US" dirty="0" smtClean="0">
                <a:solidFill>
                  <a:prstClr val="black"/>
                </a:solidFill>
              </a:rPr>
              <a:t>2. Common Features </a:t>
            </a:r>
            <a:r>
              <a:rPr lang="en-US" sz="1900" dirty="0" smtClean="0">
                <a:solidFill>
                  <a:prstClr val="black"/>
                </a:solidFill>
              </a:rPr>
              <a:t>(Epidemiology)</a:t>
            </a:r>
          </a:p>
          <a:p>
            <a:pPr marL="0" indent="0">
              <a:lnSpc>
                <a:spcPct val="100000"/>
              </a:lnSpc>
              <a:spcBef>
                <a:spcPts val="600"/>
              </a:spcBef>
              <a:buClr>
                <a:srgbClr val="B71E42"/>
              </a:buClr>
              <a:buNone/>
            </a:pPr>
            <a:r>
              <a:rPr lang="en-US" dirty="0" smtClean="0">
                <a:solidFill>
                  <a:prstClr val="black"/>
                </a:solidFill>
              </a:rPr>
              <a:t>3. Common Medical Comorbidities</a:t>
            </a:r>
          </a:p>
          <a:p>
            <a:pPr marL="457200" lvl="1" indent="0">
              <a:lnSpc>
                <a:spcPct val="100000"/>
              </a:lnSpc>
              <a:spcBef>
                <a:spcPts val="600"/>
              </a:spcBef>
              <a:buClr>
                <a:srgbClr val="B71E42"/>
              </a:buClr>
              <a:buNone/>
            </a:pPr>
            <a:r>
              <a:rPr lang="en-US" sz="2000" dirty="0" smtClean="0">
                <a:solidFill>
                  <a:prstClr val="black"/>
                </a:solidFill>
              </a:rPr>
              <a:t>Obesity</a:t>
            </a:r>
          </a:p>
          <a:p>
            <a:pPr marL="0" indent="0">
              <a:lnSpc>
                <a:spcPct val="100000"/>
              </a:lnSpc>
              <a:spcBef>
                <a:spcPts val="600"/>
              </a:spcBef>
              <a:buClr>
                <a:srgbClr val="B71E42"/>
              </a:buClr>
              <a:buNone/>
            </a:pPr>
            <a:r>
              <a:rPr lang="en-US" dirty="0" smtClean="0">
                <a:solidFill>
                  <a:prstClr val="black"/>
                </a:solidFill>
              </a:rPr>
              <a:t>4. Neurobiological, Psychosocial, Functional consequences</a:t>
            </a:r>
          </a:p>
          <a:p>
            <a:pPr marL="457200" lvl="1" indent="0">
              <a:lnSpc>
                <a:spcPct val="100000"/>
              </a:lnSpc>
              <a:spcBef>
                <a:spcPts val="600"/>
              </a:spcBef>
              <a:buClr>
                <a:srgbClr val="B71E42"/>
              </a:buClr>
              <a:buNone/>
            </a:pPr>
            <a:r>
              <a:rPr lang="en-US" sz="2000" dirty="0" smtClean="0">
                <a:solidFill>
                  <a:prstClr val="black"/>
                </a:solidFill>
              </a:rPr>
              <a:t>Variable dependent on occupation and age</a:t>
            </a:r>
          </a:p>
          <a:p>
            <a:pPr marL="0" lvl="1" indent="0">
              <a:lnSpc>
                <a:spcPct val="100000"/>
              </a:lnSpc>
              <a:spcBef>
                <a:spcPts val="600"/>
              </a:spcBef>
              <a:buClr>
                <a:srgbClr val="B71E42"/>
              </a:buClr>
              <a:buNone/>
            </a:pPr>
            <a:r>
              <a:rPr lang="en-US" sz="2400" dirty="0" smtClean="0">
                <a:solidFill>
                  <a:prstClr val="black"/>
                </a:solidFill>
              </a:rPr>
              <a:t>5. Putative Mechanisms, Risk and Protective factors </a:t>
            </a:r>
            <a:r>
              <a:rPr lang="en-US" dirty="0" smtClean="0">
                <a:solidFill>
                  <a:prstClr val="black"/>
                </a:solidFill>
              </a:rPr>
              <a:t>(Psychosocial risks and predictors)</a:t>
            </a:r>
          </a:p>
          <a:p>
            <a:pPr marL="0" lvl="1" indent="0">
              <a:lnSpc>
                <a:spcPct val="100000"/>
              </a:lnSpc>
              <a:spcBef>
                <a:spcPts val="600"/>
              </a:spcBef>
              <a:buClr>
                <a:srgbClr val="B71E42"/>
              </a:buClr>
              <a:buNone/>
            </a:pPr>
            <a:r>
              <a:rPr lang="en-US" dirty="0">
                <a:solidFill>
                  <a:prstClr val="black"/>
                </a:solidFill>
              </a:rPr>
              <a:t>	</a:t>
            </a:r>
            <a:r>
              <a:rPr lang="en-US" dirty="0" smtClean="0">
                <a:solidFill>
                  <a:prstClr val="black"/>
                </a:solidFill>
              </a:rPr>
              <a:t>Risks: </a:t>
            </a:r>
            <a:r>
              <a:rPr lang="en-US" sz="2000" dirty="0" smtClean="0">
                <a:solidFill>
                  <a:prstClr val="black"/>
                </a:solidFill>
              </a:rPr>
              <a:t>Obesity, Occupation, Trauma</a:t>
            </a:r>
          </a:p>
          <a:p>
            <a:pPr marL="0" lvl="1" indent="0">
              <a:lnSpc>
                <a:spcPct val="100000"/>
              </a:lnSpc>
              <a:spcBef>
                <a:spcPts val="600"/>
              </a:spcBef>
              <a:buClr>
                <a:srgbClr val="B71E42"/>
              </a:buClr>
              <a:buNone/>
            </a:pPr>
            <a:r>
              <a:rPr lang="en-US" sz="2000" dirty="0">
                <a:solidFill>
                  <a:prstClr val="black"/>
                </a:solidFill>
              </a:rPr>
              <a:t>	</a:t>
            </a:r>
            <a:r>
              <a:rPr lang="en-US" sz="2000" dirty="0" smtClean="0">
                <a:solidFill>
                  <a:prstClr val="black"/>
                </a:solidFill>
              </a:rPr>
              <a:t>Mechanisms: Cytokines released by disc material </a:t>
            </a:r>
            <a:r>
              <a:rPr lang="en-US" sz="2000" dirty="0" smtClean="0">
                <a:solidFill>
                  <a:srgbClr val="C00000"/>
                </a:solidFill>
              </a:rPr>
              <a:t>??</a:t>
            </a:r>
          </a:p>
        </p:txBody>
      </p:sp>
    </p:spTree>
    <p:extLst>
      <p:ext uri="{BB962C8B-B14F-4D97-AF65-F5344CB8AC3E}">
        <p14:creationId xmlns:p14="http://schemas.microsoft.com/office/powerpoint/2010/main" val="32285335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5367" y="137941"/>
            <a:ext cx="7418781" cy="776407"/>
          </a:xfrm>
        </p:spPr>
        <p:txBody>
          <a:bodyPr>
            <a:normAutofit fontScale="90000"/>
          </a:bodyPr>
          <a:lstStyle/>
          <a:p>
            <a:r>
              <a:rPr lang="en-US" dirty="0" smtClean="0"/>
              <a:t>Acute </a:t>
            </a:r>
            <a:r>
              <a:rPr lang="en-US" dirty="0" err="1" smtClean="0"/>
              <a:t>postamputation</a:t>
            </a:r>
            <a:r>
              <a:rPr lang="en-US" dirty="0" smtClean="0"/>
              <a:t> neuropathic pain: </a:t>
            </a:r>
            <a:r>
              <a:rPr lang="en-US" sz="2700" dirty="0" smtClean="0">
                <a:latin typeface="Algerian" panose="04020705040A02060702" pitchFamily="82" charset="0"/>
              </a:rPr>
              <a:t>1</a:t>
            </a:r>
            <a:r>
              <a:rPr lang="en-US" sz="2700" dirty="0"/>
              <a:t>. Core Diagnostic </a:t>
            </a:r>
            <a:r>
              <a:rPr lang="en-US" sz="2700" dirty="0" smtClean="0"/>
              <a:t>Criteria</a:t>
            </a:r>
            <a:endParaRPr lang="en-US" sz="2700" dirty="0"/>
          </a:p>
        </p:txBody>
      </p:sp>
      <p:sp>
        <p:nvSpPr>
          <p:cNvPr id="12" name="Content Placeholder 2"/>
          <p:cNvSpPr>
            <a:spLocks noGrp="1"/>
          </p:cNvSpPr>
          <p:nvPr>
            <p:ph idx="1"/>
          </p:nvPr>
        </p:nvSpPr>
        <p:spPr>
          <a:xfrm>
            <a:off x="516195" y="1098256"/>
            <a:ext cx="8274237" cy="4778287"/>
          </a:xfrm>
        </p:spPr>
        <p:txBody>
          <a:bodyPr>
            <a:normAutofit/>
          </a:bodyPr>
          <a:lstStyle/>
          <a:p>
            <a:pPr marL="228600" lvl="1">
              <a:lnSpc>
                <a:spcPct val="100000"/>
              </a:lnSpc>
              <a:spcBef>
                <a:spcPts val="600"/>
              </a:spcBef>
            </a:pPr>
            <a:r>
              <a:rPr lang="en-US" sz="2400" dirty="0" smtClean="0"/>
              <a:t>History</a:t>
            </a:r>
            <a:r>
              <a:rPr lang="en-US" sz="2400" dirty="0"/>
              <a:t>: </a:t>
            </a:r>
            <a:endParaRPr lang="en-US" sz="2400" dirty="0" smtClean="0"/>
          </a:p>
          <a:p>
            <a:pPr marL="457200" lvl="2" indent="0">
              <a:lnSpc>
                <a:spcPct val="100000"/>
              </a:lnSpc>
              <a:spcBef>
                <a:spcPts val="600"/>
              </a:spcBef>
              <a:buNone/>
            </a:pPr>
            <a:r>
              <a:rPr lang="en-US" sz="2000" dirty="0" smtClean="0">
                <a:solidFill>
                  <a:prstClr val="black"/>
                </a:solidFill>
              </a:rPr>
              <a:t>Pain: Distribution </a:t>
            </a:r>
            <a:r>
              <a:rPr lang="en-US" sz="2000" dirty="0">
                <a:solidFill>
                  <a:prstClr val="black"/>
                </a:solidFill>
              </a:rPr>
              <a:t>in the </a:t>
            </a:r>
            <a:r>
              <a:rPr lang="en-US" sz="2000" dirty="0" smtClean="0">
                <a:solidFill>
                  <a:prstClr val="black"/>
                </a:solidFill>
              </a:rPr>
              <a:t>missing body part or residual limb</a:t>
            </a:r>
          </a:p>
          <a:p>
            <a:pPr marL="457200" lvl="2" indent="0">
              <a:lnSpc>
                <a:spcPct val="100000"/>
              </a:lnSpc>
              <a:spcBef>
                <a:spcPts val="600"/>
              </a:spcBef>
              <a:buNone/>
            </a:pPr>
            <a:r>
              <a:rPr lang="en-US" sz="2000" dirty="0" smtClean="0">
                <a:solidFill>
                  <a:prstClr val="black"/>
                </a:solidFill>
              </a:rPr>
              <a:t>Onset: 75% within 1 </a:t>
            </a:r>
            <a:r>
              <a:rPr lang="en-US" sz="2000" dirty="0" err="1" smtClean="0">
                <a:solidFill>
                  <a:prstClr val="black"/>
                </a:solidFill>
              </a:rPr>
              <a:t>wk</a:t>
            </a:r>
            <a:r>
              <a:rPr lang="en-US" sz="2000" dirty="0" smtClean="0">
                <a:solidFill>
                  <a:prstClr val="black"/>
                </a:solidFill>
              </a:rPr>
              <a:t>, 50% within 24 </a:t>
            </a:r>
            <a:r>
              <a:rPr lang="en-US" sz="2000" dirty="0" err="1" smtClean="0">
                <a:solidFill>
                  <a:prstClr val="black"/>
                </a:solidFill>
              </a:rPr>
              <a:t>hr</a:t>
            </a:r>
            <a:endParaRPr lang="en-US" sz="2000" dirty="0" smtClean="0">
              <a:solidFill>
                <a:prstClr val="black"/>
              </a:solidFill>
            </a:endParaRPr>
          </a:p>
          <a:p>
            <a:pPr marL="457200" lvl="2" indent="0">
              <a:lnSpc>
                <a:spcPct val="100000"/>
              </a:lnSpc>
              <a:spcBef>
                <a:spcPts val="600"/>
              </a:spcBef>
              <a:buNone/>
            </a:pPr>
            <a:r>
              <a:rPr lang="en-US" sz="2000" dirty="0" smtClean="0">
                <a:solidFill>
                  <a:prstClr val="black"/>
                </a:solidFill>
              </a:rPr>
              <a:t>Nature: Varying frequency and intensity; shooting, shocking, burning, cramping, aching, </a:t>
            </a:r>
            <a:r>
              <a:rPr lang="en-US" sz="2000" dirty="0" err="1" smtClean="0">
                <a:solidFill>
                  <a:prstClr val="black"/>
                </a:solidFill>
              </a:rPr>
              <a:t>dysesthetic</a:t>
            </a:r>
            <a:r>
              <a:rPr lang="en-US" sz="2000" dirty="0" smtClean="0">
                <a:solidFill>
                  <a:prstClr val="black"/>
                </a:solidFill>
              </a:rPr>
              <a:t>; exacerbation by cold and weather changes</a:t>
            </a:r>
            <a:endParaRPr lang="en-US" sz="2000" dirty="0" smtClean="0"/>
          </a:p>
          <a:p>
            <a:pPr>
              <a:lnSpc>
                <a:spcPct val="100000"/>
              </a:lnSpc>
              <a:spcBef>
                <a:spcPts val="600"/>
              </a:spcBef>
            </a:pPr>
            <a:r>
              <a:rPr lang="en-US" dirty="0" smtClean="0"/>
              <a:t>Examination</a:t>
            </a:r>
          </a:p>
          <a:p>
            <a:pPr lvl="1">
              <a:lnSpc>
                <a:spcPct val="100000"/>
              </a:lnSpc>
              <a:spcBef>
                <a:spcPts val="600"/>
              </a:spcBef>
            </a:pPr>
            <a:r>
              <a:rPr lang="en-US" dirty="0" smtClean="0"/>
              <a:t>Pain induced by palpation of stump (neuroma</a:t>
            </a:r>
            <a:r>
              <a:rPr lang="en-US" dirty="0" smtClean="0">
                <a:solidFill>
                  <a:srgbClr val="FF0000"/>
                </a:solidFill>
                <a:latin typeface="Calibri" panose="020F0502020204030204" pitchFamily="34" charset="0"/>
              </a:rPr>
              <a:t>?</a:t>
            </a:r>
            <a:r>
              <a:rPr lang="en-US" dirty="0" smtClean="0"/>
              <a:t>); </a:t>
            </a:r>
            <a:r>
              <a:rPr lang="en-US" dirty="0" err="1" smtClean="0"/>
              <a:t>Tinel’s</a:t>
            </a:r>
            <a:r>
              <a:rPr lang="en-US" dirty="0" smtClean="0"/>
              <a:t> sign</a:t>
            </a:r>
          </a:p>
          <a:p>
            <a:pPr>
              <a:lnSpc>
                <a:spcPct val="100000"/>
              </a:lnSpc>
              <a:spcBef>
                <a:spcPts val="600"/>
              </a:spcBef>
            </a:pPr>
            <a:r>
              <a:rPr lang="en-US" dirty="0" smtClean="0"/>
              <a:t>Confirmatory Tests</a:t>
            </a:r>
          </a:p>
          <a:p>
            <a:pPr lvl="1">
              <a:lnSpc>
                <a:spcPct val="100000"/>
              </a:lnSpc>
              <a:spcBef>
                <a:spcPts val="600"/>
              </a:spcBef>
            </a:pPr>
            <a:r>
              <a:rPr lang="en-US" dirty="0" smtClean="0"/>
              <a:t>Imaging, EMG/NCV not essential</a:t>
            </a:r>
          </a:p>
          <a:p>
            <a:pPr>
              <a:lnSpc>
                <a:spcPct val="100000"/>
              </a:lnSpc>
              <a:spcBef>
                <a:spcPts val="600"/>
              </a:spcBef>
            </a:pPr>
            <a:r>
              <a:rPr lang="en-US" dirty="0" smtClean="0"/>
              <a:t>Differential diagnosis</a:t>
            </a:r>
          </a:p>
          <a:p>
            <a:pPr lvl="1">
              <a:lnSpc>
                <a:spcPct val="100000"/>
              </a:lnSpc>
              <a:spcBef>
                <a:spcPts val="600"/>
              </a:spcBef>
            </a:pPr>
            <a:r>
              <a:rPr lang="en-US" dirty="0" smtClean="0"/>
              <a:t>Ischemia, infection, osteomyelitis, ectopic ossification</a:t>
            </a:r>
          </a:p>
        </p:txBody>
      </p:sp>
      <p:pic>
        <p:nvPicPr>
          <p:cNvPr id="3" name="Picture 2"/>
          <p:cNvPicPr>
            <a:picLocks noChangeAspect="1"/>
          </p:cNvPicPr>
          <p:nvPr/>
        </p:nvPicPr>
        <p:blipFill>
          <a:blip r:embed="rId3"/>
          <a:stretch>
            <a:fillRect/>
          </a:stretch>
        </p:blipFill>
        <p:spPr>
          <a:xfrm>
            <a:off x="7225320" y="1083043"/>
            <a:ext cx="1918680" cy="1233437"/>
          </a:xfrm>
          <a:prstGeom prst="rect">
            <a:avLst/>
          </a:prstGeom>
        </p:spPr>
      </p:pic>
    </p:spTree>
    <p:extLst>
      <p:ext uri="{BB962C8B-B14F-4D97-AF65-F5344CB8AC3E}">
        <p14:creationId xmlns:p14="http://schemas.microsoft.com/office/powerpoint/2010/main" val="32932784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8684" y="462347"/>
            <a:ext cx="7202456" cy="776407"/>
          </a:xfrm>
        </p:spPr>
        <p:txBody>
          <a:bodyPr>
            <a:normAutofit fontScale="90000"/>
          </a:bodyPr>
          <a:lstStyle/>
          <a:p>
            <a:pPr>
              <a:lnSpc>
                <a:spcPct val="120000"/>
              </a:lnSpc>
            </a:pPr>
            <a:r>
              <a:rPr lang="en-US" dirty="0" smtClean="0"/>
              <a:t>Acute post-amputation np:</a:t>
            </a:r>
            <a:br>
              <a:rPr lang="en-US" dirty="0" smtClean="0"/>
            </a:br>
            <a:r>
              <a:rPr lang="en-US" dirty="0" smtClean="0"/>
              <a:t>residual limb and phantom Pain</a:t>
            </a:r>
            <a:endParaRPr lang="en-US" dirty="0"/>
          </a:p>
        </p:txBody>
      </p:sp>
      <p:sp>
        <p:nvSpPr>
          <p:cNvPr id="4" name="TextBox 3"/>
          <p:cNvSpPr txBox="1"/>
          <p:nvPr/>
        </p:nvSpPr>
        <p:spPr>
          <a:xfrm>
            <a:off x="0" y="6131772"/>
            <a:ext cx="3383683" cy="338554"/>
          </a:xfrm>
          <a:prstGeom prst="rect">
            <a:avLst/>
          </a:prstGeom>
          <a:noFill/>
        </p:spPr>
        <p:txBody>
          <a:bodyPr wrap="none" rtlCol="0">
            <a:spAutoFit/>
          </a:bodyPr>
          <a:lstStyle/>
          <a:p>
            <a:r>
              <a:rPr lang="en-US" sz="1600" dirty="0" err="1">
                <a:solidFill>
                  <a:schemeClr val="bg1"/>
                </a:solidFill>
              </a:rPr>
              <a:t>Finnerup</a:t>
            </a:r>
            <a:r>
              <a:rPr lang="en-US" sz="1600" dirty="0">
                <a:solidFill>
                  <a:schemeClr val="bg1"/>
                </a:solidFill>
              </a:rPr>
              <a:t> NB et al. Pain 2016 (in press)</a:t>
            </a:r>
          </a:p>
        </p:txBody>
      </p:sp>
      <p:pic>
        <p:nvPicPr>
          <p:cNvPr id="5122"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3806" b="71722"/>
          <a:stretch/>
        </p:blipFill>
        <p:spPr bwMode="auto">
          <a:xfrm>
            <a:off x="6876289" y="1452227"/>
            <a:ext cx="2152638" cy="13814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Content Placeholder 2"/>
          <p:cNvSpPr txBox="1">
            <a:spLocks/>
          </p:cNvSpPr>
          <p:nvPr/>
        </p:nvSpPr>
        <p:spPr>
          <a:xfrm>
            <a:off x="659219" y="1738487"/>
            <a:ext cx="7929232" cy="4393285"/>
          </a:xfrm>
          <a:prstGeom prst="rect">
            <a:avLst/>
          </a:prstGeom>
        </p:spPr>
        <p:txBody>
          <a:bodyPr vert="horz" lIns="91440" tIns="45720" rIns="91440" bIns="45720" rtlCol="0" anchor="t">
            <a:norm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4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a:lnSpc>
                <a:spcPts val="2000"/>
              </a:lnSpc>
              <a:spcBef>
                <a:spcPts val="600"/>
              </a:spcBef>
            </a:pPr>
            <a:r>
              <a:rPr lang="en-US" dirty="0" smtClean="0"/>
              <a:t>2. Common Features </a:t>
            </a:r>
            <a:r>
              <a:rPr lang="en-US" sz="1900" dirty="0" smtClean="0"/>
              <a:t>(Epidemiology)</a:t>
            </a:r>
          </a:p>
          <a:p>
            <a:pPr lvl="1">
              <a:lnSpc>
                <a:spcPts val="2000"/>
              </a:lnSpc>
              <a:spcBef>
                <a:spcPts val="600"/>
              </a:spcBef>
            </a:pPr>
            <a:r>
              <a:rPr lang="en-US" sz="1600" dirty="0" smtClean="0"/>
              <a:t>40-80% depending on etiology, site, patient population</a:t>
            </a:r>
            <a:r>
              <a:rPr lang="en-US" sz="1600" dirty="0" smtClean="0">
                <a:solidFill>
                  <a:srgbClr val="FF0000"/>
                </a:solidFill>
                <a:latin typeface="Calibri" panose="020F0502020204030204" pitchFamily="34" charset="0"/>
              </a:rPr>
              <a:t>?</a:t>
            </a:r>
            <a:endParaRPr lang="en-US" sz="1600" dirty="0" smtClean="0">
              <a:solidFill>
                <a:srgbClr val="FF0000"/>
              </a:solidFill>
            </a:endParaRPr>
          </a:p>
          <a:p>
            <a:pPr>
              <a:lnSpc>
                <a:spcPts val="2000"/>
              </a:lnSpc>
              <a:spcBef>
                <a:spcPts val="600"/>
              </a:spcBef>
            </a:pPr>
            <a:r>
              <a:rPr lang="en-US" dirty="0" smtClean="0"/>
              <a:t>3. Common Medical Comorbidities</a:t>
            </a:r>
          </a:p>
          <a:p>
            <a:pPr lvl="1">
              <a:lnSpc>
                <a:spcPts val="2000"/>
              </a:lnSpc>
              <a:spcBef>
                <a:spcPts val="600"/>
              </a:spcBef>
            </a:pPr>
            <a:r>
              <a:rPr lang="en-US" dirty="0" smtClean="0"/>
              <a:t>In elderly, peripheral vascular disease and/or diabetes</a:t>
            </a:r>
          </a:p>
          <a:p>
            <a:pPr>
              <a:lnSpc>
                <a:spcPts val="2000"/>
              </a:lnSpc>
              <a:spcBef>
                <a:spcPts val="600"/>
              </a:spcBef>
            </a:pPr>
            <a:r>
              <a:rPr lang="en-US" dirty="0" smtClean="0"/>
              <a:t>4. Neurobiological, Psychosocial, Functional consequences</a:t>
            </a:r>
          </a:p>
          <a:p>
            <a:pPr lvl="1">
              <a:lnSpc>
                <a:spcPts val="2000"/>
              </a:lnSpc>
              <a:spcBef>
                <a:spcPts val="600"/>
              </a:spcBef>
            </a:pPr>
            <a:r>
              <a:rPr lang="en-US" dirty="0" smtClean="0"/>
              <a:t>Impairment, disability, stress, anxiety, depression; Higher </a:t>
            </a:r>
            <a:r>
              <a:rPr lang="en-US" dirty="0"/>
              <a:t>risk for obesity, chronic joint and low back </a:t>
            </a:r>
            <a:r>
              <a:rPr lang="en-US" dirty="0" smtClean="0"/>
              <a:t>pain, sleep disorders</a:t>
            </a:r>
          </a:p>
          <a:p>
            <a:pPr marL="228600" lvl="1">
              <a:lnSpc>
                <a:spcPts val="2000"/>
              </a:lnSpc>
              <a:spcBef>
                <a:spcPts val="600"/>
              </a:spcBef>
            </a:pPr>
            <a:r>
              <a:rPr lang="en-US" sz="2400" dirty="0" smtClean="0"/>
              <a:t>5. Putative Mechanisms, Risk and Protective factors </a:t>
            </a:r>
          </a:p>
          <a:p>
            <a:pPr marL="685800" lvl="2">
              <a:lnSpc>
                <a:spcPts val="2000"/>
              </a:lnSpc>
              <a:spcBef>
                <a:spcPts val="600"/>
              </a:spcBef>
            </a:pPr>
            <a:r>
              <a:rPr lang="en-US" dirty="0" smtClean="0"/>
              <a:t>Pre-amputation pain</a:t>
            </a:r>
            <a:r>
              <a:rPr lang="en-US" dirty="0" smtClean="0">
                <a:solidFill>
                  <a:srgbClr val="FF0000"/>
                </a:solidFill>
                <a:latin typeface="Calibri" panose="020F0502020204030204" pitchFamily="34" charset="0"/>
              </a:rPr>
              <a:t>?</a:t>
            </a:r>
            <a:r>
              <a:rPr lang="en-US" dirty="0" smtClean="0"/>
              <a:t>, phantom sensation, stump pain</a:t>
            </a:r>
          </a:p>
          <a:p>
            <a:pPr marL="685800" lvl="2">
              <a:lnSpc>
                <a:spcPts val="2000"/>
              </a:lnSpc>
              <a:spcBef>
                <a:spcPts val="600"/>
              </a:spcBef>
            </a:pPr>
            <a:r>
              <a:rPr lang="en-US" dirty="0" smtClean="0"/>
              <a:t>Risk factors: Diabetes, PVD, trauma</a:t>
            </a:r>
          </a:p>
          <a:p>
            <a:pPr marL="685800" lvl="2">
              <a:lnSpc>
                <a:spcPts val="2000"/>
              </a:lnSpc>
              <a:spcBef>
                <a:spcPts val="600"/>
              </a:spcBef>
            </a:pPr>
            <a:r>
              <a:rPr lang="en-US" dirty="0" smtClean="0"/>
              <a:t>Mechanisms: Peripheral (ectopic activity), Central (cortical and sub-cortical reorganization), and Psychological factors (stress, </a:t>
            </a:r>
            <a:r>
              <a:rPr lang="en-US" dirty="0"/>
              <a:t>d</a:t>
            </a:r>
            <a:r>
              <a:rPr lang="en-US" dirty="0" smtClean="0"/>
              <a:t>epression, catastrophizing</a:t>
            </a:r>
            <a:r>
              <a:rPr lang="en-US" dirty="0" smtClean="0">
                <a:solidFill>
                  <a:srgbClr val="FF0000"/>
                </a:solidFill>
                <a:latin typeface="Calibri" panose="020F0502020204030204" pitchFamily="34" charset="0"/>
              </a:rPr>
              <a:t>?</a:t>
            </a:r>
            <a:r>
              <a:rPr lang="en-US" dirty="0" smtClean="0"/>
              <a:t>)</a:t>
            </a:r>
          </a:p>
          <a:p>
            <a:pPr marL="685800" lvl="2">
              <a:lnSpc>
                <a:spcPts val="2000"/>
              </a:lnSpc>
              <a:spcBef>
                <a:spcPts val="600"/>
              </a:spcBef>
            </a:pPr>
            <a:r>
              <a:rPr lang="en-US" dirty="0" smtClean="0"/>
              <a:t>Prevention: perioperative neural blockade</a:t>
            </a:r>
            <a:r>
              <a:rPr lang="en-US" dirty="0" smtClean="0">
                <a:solidFill>
                  <a:srgbClr val="FF0000"/>
                </a:solidFill>
                <a:latin typeface="Calibri" panose="020F0502020204030204" pitchFamily="34" charset="0"/>
              </a:rPr>
              <a:t>?</a:t>
            </a:r>
            <a:r>
              <a:rPr lang="en-US" dirty="0" smtClean="0">
                <a:latin typeface="+mj-lt"/>
              </a:rPr>
              <a:t>,</a:t>
            </a:r>
            <a:r>
              <a:rPr lang="en-US" dirty="0" smtClean="0">
                <a:solidFill>
                  <a:srgbClr val="FF0000"/>
                </a:solidFill>
                <a:latin typeface="Calibri" panose="020F0502020204030204" pitchFamily="34" charset="0"/>
              </a:rPr>
              <a:t> </a:t>
            </a:r>
            <a:r>
              <a:rPr lang="en-US" dirty="0" smtClean="0">
                <a:latin typeface="+mj-lt"/>
              </a:rPr>
              <a:t>surgical </a:t>
            </a:r>
            <a:r>
              <a:rPr lang="en-US" dirty="0" smtClean="0"/>
              <a:t>techniques</a:t>
            </a:r>
            <a:r>
              <a:rPr lang="en-US" dirty="0">
                <a:solidFill>
                  <a:srgbClr val="FF0000"/>
                </a:solidFill>
                <a:latin typeface="Calibri" panose="020F0502020204030204" pitchFamily="34" charset="0"/>
              </a:rPr>
              <a:t>?</a:t>
            </a:r>
            <a:endParaRPr lang="en-US" dirty="0" smtClean="0"/>
          </a:p>
          <a:p>
            <a:pPr>
              <a:lnSpc>
                <a:spcPts val="2000"/>
              </a:lnSpc>
              <a:spcBef>
                <a:spcPts val="600"/>
              </a:spcBef>
            </a:pPr>
            <a:endParaRPr lang="en-US" dirty="0" smtClean="0"/>
          </a:p>
        </p:txBody>
      </p:sp>
      <p:sp>
        <p:nvSpPr>
          <p:cNvPr id="7" name="TextBox 6"/>
          <p:cNvSpPr txBox="1"/>
          <p:nvPr/>
        </p:nvSpPr>
        <p:spPr>
          <a:xfrm>
            <a:off x="0" y="6433109"/>
            <a:ext cx="3348417" cy="338554"/>
          </a:xfrm>
          <a:prstGeom prst="rect">
            <a:avLst/>
          </a:prstGeom>
          <a:noFill/>
        </p:spPr>
        <p:txBody>
          <a:bodyPr wrap="none" rtlCol="0">
            <a:spAutoFit/>
          </a:bodyPr>
          <a:lstStyle/>
          <a:p>
            <a:r>
              <a:rPr lang="en-US" sz="1600" dirty="0" smtClean="0">
                <a:solidFill>
                  <a:schemeClr val="bg1"/>
                </a:solidFill>
              </a:rPr>
              <a:t>Dworkin RH et </a:t>
            </a:r>
            <a:r>
              <a:rPr lang="en-US" sz="1600" dirty="0">
                <a:solidFill>
                  <a:schemeClr val="bg1"/>
                </a:solidFill>
              </a:rPr>
              <a:t>al. </a:t>
            </a:r>
            <a:r>
              <a:rPr lang="en-US" sz="1600" dirty="0" smtClean="0">
                <a:solidFill>
                  <a:schemeClr val="bg1"/>
                </a:solidFill>
              </a:rPr>
              <a:t>J Pain (Suppl.) 2016</a:t>
            </a:r>
            <a:endParaRPr lang="en-US" sz="1600" dirty="0">
              <a:solidFill>
                <a:schemeClr val="bg1"/>
              </a:solidFill>
            </a:endParaRPr>
          </a:p>
        </p:txBody>
      </p:sp>
      <p:sp>
        <p:nvSpPr>
          <p:cNvPr id="3" name="TextBox 2"/>
          <p:cNvSpPr txBox="1"/>
          <p:nvPr/>
        </p:nvSpPr>
        <p:spPr>
          <a:xfrm>
            <a:off x="3888827" y="6162549"/>
            <a:ext cx="4295022" cy="338554"/>
          </a:xfrm>
          <a:prstGeom prst="rect">
            <a:avLst/>
          </a:prstGeom>
          <a:noFill/>
        </p:spPr>
        <p:txBody>
          <a:bodyPr wrap="none" rtlCol="0">
            <a:spAutoFit/>
          </a:bodyPr>
          <a:lstStyle/>
          <a:p>
            <a:r>
              <a:rPr lang="en-US" sz="1600" dirty="0" smtClean="0">
                <a:solidFill>
                  <a:schemeClr val="bg1"/>
                </a:solidFill>
                <a:latin typeface="Calibri" panose="020F0502020204030204" pitchFamily="34" charset="0"/>
              </a:rPr>
              <a:t>Luo Y,  Anderson TA.  </a:t>
            </a:r>
            <a:r>
              <a:rPr lang="en-US" sz="1600" dirty="0" err="1" smtClean="0">
                <a:solidFill>
                  <a:schemeClr val="bg1"/>
                </a:solidFill>
                <a:latin typeface="Calibri" panose="020F0502020204030204" pitchFamily="34" charset="0"/>
              </a:rPr>
              <a:t>Int</a:t>
            </a:r>
            <a:r>
              <a:rPr lang="en-US" sz="1600" dirty="0" smtClean="0">
                <a:solidFill>
                  <a:schemeClr val="bg1"/>
                </a:solidFill>
                <a:latin typeface="Calibri" panose="020F0502020204030204" pitchFamily="34" charset="0"/>
              </a:rPr>
              <a:t> </a:t>
            </a:r>
            <a:r>
              <a:rPr lang="en-US" sz="1600" dirty="0" err="1" smtClean="0">
                <a:solidFill>
                  <a:schemeClr val="bg1"/>
                </a:solidFill>
                <a:latin typeface="Calibri" panose="020F0502020204030204" pitchFamily="34" charset="0"/>
              </a:rPr>
              <a:t>Anesth</a:t>
            </a:r>
            <a:r>
              <a:rPr lang="en-US" sz="1600" dirty="0" smtClean="0">
                <a:solidFill>
                  <a:schemeClr val="bg1"/>
                </a:solidFill>
                <a:latin typeface="Calibri" panose="020F0502020204030204" pitchFamily="34" charset="0"/>
              </a:rPr>
              <a:t> </a:t>
            </a:r>
            <a:r>
              <a:rPr lang="en-US" sz="1600" dirty="0" err="1" smtClean="0">
                <a:solidFill>
                  <a:schemeClr val="bg1"/>
                </a:solidFill>
                <a:latin typeface="Calibri" panose="020F0502020204030204" pitchFamily="34" charset="0"/>
              </a:rPr>
              <a:t>Clin</a:t>
            </a:r>
            <a:r>
              <a:rPr lang="en-US" sz="1600" dirty="0" smtClean="0">
                <a:solidFill>
                  <a:schemeClr val="bg1"/>
                </a:solidFill>
                <a:latin typeface="Calibri" panose="020F0502020204030204" pitchFamily="34" charset="0"/>
              </a:rPr>
              <a:t> 54;121, 2016</a:t>
            </a:r>
            <a:endParaRPr lang="en-US" sz="16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248362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noChangeArrowheads="1"/>
          </p:cNvPicPr>
          <p:nvPr/>
        </p:nvPicPr>
        <p:blipFill rotWithShape="1">
          <a:blip r:embed="rId3">
            <a:extLst>
              <a:ext uri="{28A0092B-C50C-407E-A947-70E740481C1C}">
                <a14:useLocalDpi xmlns:a14="http://schemas.microsoft.com/office/drawing/2010/main" val="0"/>
              </a:ext>
            </a:extLst>
          </a:blip>
          <a:srcRect r="39166"/>
          <a:stretch/>
        </p:blipFill>
        <p:spPr bwMode="auto">
          <a:xfrm>
            <a:off x="7373074" y="526029"/>
            <a:ext cx="1608358" cy="1325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1072896" y="137941"/>
            <a:ext cx="7693151" cy="776407"/>
          </a:xfrm>
        </p:spPr>
        <p:txBody>
          <a:bodyPr>
            <a:normAutofit fontScale="90000"/>
          </a:bodyPr>
          <a:lstStyle/>
          <a:p>
            <a:r>
              <a:rPr lang="en-US" dirty="0" smtClean="0"/>
              <a:t>Acute post-nerve injury neuropathic pain:  </a:t>
            </a:r>
            <a:r>
              <a:rPr lang="en-US" sz="2700" dirty="0" smtClean="0">
                <a:latin typeface="Algerian" panose="04020705040A02060702" pitchFamily="82" charset="0"/>
              </a:rPr>
              <a:t>1</a:t>
            </a:r>
            <a:r>
              <a:rPr lang="en-US" sz="2700" dirty="0"/>
              <a:t>. Core Diagnostic </a:t>
            </a:r>
            <a:r>
              <a:rPr lang="en-US" sz="2700" dirty="0" smtClean="0"/>
              <a:t>Criteria</a:t>
            </a:r>
            <a:endParaRPr lang="en-US" sz="2700" dirty="0"/>
          </a:p>
        </p:txBody>
      </p:sp>
      <p:sp>
        <p:nvSpPr>
          <p:cNvPr id="12" name="Content Placeholder 2"/>
          <p:cNvSpPr>
            <a:spLocks noGrp="1"/>
          </p:cNvSpPr>
          <p:nvPr>
            <p:ph idx="1"/>
          </p:nvPr>
        </p:nvSpPr>
        <p:spPr>
          <a:xfrm>
            <a:off x="516195" y="1318497"/>
            <a:ext cx="7957953" cy="4062412"/>
          </a:xfrm>
        </p:spPr>
        <p:txBody>
          <a:bodyPr>
            <a:normAutofit/>
          </a:bodyPr>
          <a:lstStyle/>
          <a:p>
            <a:pPr marL="228600" lvl="1">
              <a:lnSpc>
                <a:spcPct val="100000"/>
              </a:lnSpc>
              <a:spcBef>
                <a:spcPts val="600"/>
              </a:spcBef>
            </a:pPr>
            <a:r>
              <a:rPr lang="en-US" sz="2400" dirty="0" smtClean="0"/>
              <a:t>History</a:t>
            </a:r>
            <a:r>
              <a:rPr lang="en-US" sz="2400" dirty="0"/>
              <a:t>: </a:t>
            </a:r>
            <a:endParaRPr lang="en-US" sz="2400" dirty="0" smtClean="0"/>
          </a:p>
          <a:p>
            <a:pPr marL="685800" lvl="2">
              <a:lnSpc>
                <a:spcPct val="100000"/>
              </a:lnSpc>
              <a:spcBef>
                <a:spcPts val="600"/>
              </a:spcBef>
            </a:pPr>
            <a:r>
              <a:rPr lang="en-US" sz="2000" dirty="0">
                <a:solidFill>
                  <a:prstClr val="black"/>
                </a:solidFill>
              </a:rPr>
              <a:t>Distribution in the innervation territory </a:t>
            </a:r>
            <a:r>
              <a:rPr lang="en-US" sz="2000" dirty="0" smtClean="0">
                <a:solidFill>
                  <a:prstClr val="black"/>
                </a:solidFill>
              </a:rPr>
              <a:t>of lesioned nerve, usually distal to site of trauma, surgery, or compression</a:t>
            </a:r>
            <a:endParaRPr lang="en-US" sz="2000" dirty="0" smtClean="0"/>
          </a:p>
          <a:p>
            <a:pPr>
              <a:lnSpc>
                <a:spcPct val="100000"/>
              </a:lnSpc>
              <a:spcBef>
                <a:spcPts val="600"/>
              </a:spcBef>
            </a:pPr>
            <a:r>
              <a:rPr lang="en-US" dirty="0" smtClean="0"/>
              <a:t>Examination</a:t>
            </a:r>
          </a:p>
          <a:p>
            <a:pPr lvl="1">
              <a:lnSpc>
                <a:spcPct val="100000"/>
              </a:lnSpc>
              <a:spcBef>
                <a:spcPts val="600"/>
              </a:spcBef>
            </a:pPr>
            <a:r>
              <a:rPr lang="en-US" sz="2000" dirty="0" smtClean="0"/>
              <a:t>Sensory loss in the distribution of affected nerve, allodynia and/or hyperalgesia</a:t>
            </a:r>
          </a:p>
          <a:p>
            <a:pPr>
              <a:lnSpc>
                <a:spcPct val="100000"/>
              </a:lnSpc>
              <a:spcBef>
                <a:spcPts val="600"/>
              </a:spcBef>
            </a:pPr>
            <a:r>
              <a:rPr lang="en-US" dirty="0" smtClean="0"/>
              <a:t>Confirmatory Tests</a:t>
            </a:r>
          </a:p>
          <a:p>
            <a:pPr lvl="1">
              <a:lnSpc>
                <a:spcPct val="100000"/>
              </a:lnSpc>
              <a:spcBef>
                <a:spcPts val="600"/>
              </a:spcBef>
            </a:pPr>
            <a:r>
              <a:rPr lang="en-US" dirty="0" smtClean="0"/>
              <a:t>NCV/EMG (time after injury?)</a:t>
            </a:r>
          </a:p>
        </p:txBody>
      </p:sp>
    </p:spTree>
    <p:extLst>
      <p:ext uri="{BB962C8B-B14F-4D97-AF65-F5344CB8AC3E}">
        <p14:creationId xmlns:p14="http://schemas.microsoft.com/office/powerpoint/2010/main" val="40506229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8391" y="137941"/>
            <a:ext cx="7788165" cy="776407"/>
          </a:xfrm>
        </p:spPr>
        <p:txBody>
          <a:bodyPr>
            <a:normAutofit fontScale="90000"/>
          </a:bodyPr>
          <a:lstStyle/>
          <a:p>
            <a:r>
              <a:rPr lang="en-US" dirty="0" smtClean="0"/>
              <a:t>acute Toxic Neuropathic pain: </a:t>
            </a:r>
            <a:br>
              <a:rPr lang="en-US" dirty="0" smtClean="0"/>
            </a:br>
            <a:r>
              <a:rPr lang="en-US" sz="2700" dirty="0" smtClean="0">
                <a:latin typeface="Algerian" panose="04020705040A02060702" pitchFamily="82" charset="0"/>
              </a:rPr>
              <a:t>1</a:t>
            </a:r>
            <a:r>
              <a:rPr lang="en-US" sz="2700" dirty="0"/>
              <a:t>. Core Diagnostic </a:t>
            </a:r>
            <a:r>
              <a:rPr lang="en-US" sz="2700" dirty="0" smtClean="0"/>
              <a:t>Criteria</a:t>
            </a:r>
            <a:endParaRPr lang="en-US" sz="2700" dirty="0"/>
          </a:p>
        </p:txBody>
      </p:sp>
      <p:sp>
        <p:nvSpPr>
          <p:cNvPr id="12" name="Content Placeholder 2"/>
          <p:cNvSpPr>
            <a:spLocks noGrp="1"/>
          </p:cNvSpPr>
          <p:nvPr>
            <p:ph idx="1"/>
          </p:nvPr>
        </p:nvSpPr>
        <p:spPr>
          <a:xfrm>
            <a:off x="315311" y="1318497"/>
            <a:ext cx="8158838" cy="4062412"/>
          </a:xfrm>
        </p:spPr>
        <p:txBody>
          <a:bodyPr>
            <a:normAutofit/>
          </a:bodyPr>
          <a:lstStyle/>
          <a:p>
            <a:pPr marL="228600" lvl="1">
              <a:lnSpc>
                <a:spcPct val="100000"/>
              </a:lnSpc>
              <a:spcBef>
                <a:spcPts val="600"/>
              </a:spcBef>
            </a:pPr>
            <a:r>
              <a:rPr lang="en-US" sz="2400" dirty="0" smtClean="0"/>
              <a:t>History</a:t>
            </a:r>
            <a:r>
              <a:rPr lang="en-US" sz="2400" dirty="0"/>
              <a:t>: </a:t>
            </a:r>
            <a:endParaRPr lang="en-US" sz="2400" dirty="0" smtClean="0"/>
          </a:p>
          <a:p>
            <a:pPr marL="685800" lvl="2">
              <a:lnSpc>
                <a:spcPct val="100000"/>
              </a:lnSpc>
              <a:spcBef>
                <a:spcPts val="600"/>
              </a:spcBef>
            </a:pPr>
            <a:r>
              <a:rPr lang="en-US" dirty="0" smtClean="0">
                <a:solidFill>
                  <a:prstClr val="black"/>
                </a:solidFill>
              </a:rPr>
              <a:t>Pain distribution: </a:t>
            </a:r>
          </a:p>
          <a:p>
            <a:pPr lvl="1"/>
            <a:r>
              <a:rPr lang="en-US" dirty="0"/>
              <a:t>Pain triggered by </a:t>
            </a:r>
            <a:r>
              <a:rPr lang="en-US" dirty="0" smtClean="0"/>
              <a:t>cold, tingling</a:t>
            </a:r>
            <a:r>
              <a:rPr lang="en-US" dirty="0"/>
              <a:t>, pins and </a:t>
            </a:r>
            <a:r>
              <a:rPr lang="en-US" dirty="0" smtClean="0"/>
              <a:t>needles in distal </a:t>
            </a:r>
            <a:r>
              <a:rPr lang="en-US" dirty="0" err="1" smtClean="0"/>
              <a:t>exteremities</a:t>
            </a:r>
            <a:endParaRPr lang="en-US" dirty="0" smtClean="0"/>
          </a:p>
          <a:p>
            <a:pPr lvl="1"/>
            <a:r>
              <a:rPr lang="en-US" dirty="0" smtClean="0"/>
              <a:t>Shooting, burning</a:t>
            </a:r>
          </a:p>
          <a:p>
            <a:pPr lvl="1"/>
            <a:r>
              <a:rPr lang="en-US" dirty="0" smtClean="0">
                <a:solidFill>
                  <a:prstClr val="black"/>
                </a:solidFill>
              </a:rPr>
              <a:t>Onset: within 1 month of </a:t>
            </a:r>
            <a:r>
              <a:rPr lang="en-US" dirty="0" err="1" smtClean="0">
                <a:solidFill>
                  <a:prstClr val="black"/>
                </a:solidFill>
              </a:rPr>
              <a:t>chemoRx</a:t>
            </a:r>
            <a:endParaRPr lang="en-US" dirty="0" smtClean="0">
              <a:solidFill>
                <a:prstClr val="black"/>
              </a:solidFill>
            </a:endParaRPr>
          </a:p>
          <a:p>
            <a:pPr marL="228600" lvl="1">
              <a:lnSpc>
                <a:spcPct val="100000"/>
              </a:lnSpc>
              <a:spcBef>
                <a:spcPts val="600"/>
              </a:spcBef>
            </a:pPr>
            <a:r>
              <a:rPr lang="en-US" sz="2400" dirty="0" smtClean="0"/>
              <a:t>Examination</a:t>
            </a:r>
          </a:p>
          <a:p>
            <a:pPr marL="685800" lvl="2">
              <a:lnSpc>
                <a:spcPct val="100000"/>
              </a:lnSpc>
              <a:spcBef>
                <a:spcPts val="600"/>
              </a:spcBef>
            </a:pPr>
            <a:r>
              <a:rPr lang="en-US" sz="1800" dirty="0" smtClean="0"/>
              <a:t>Sensory loss numbness)</a:t>
            </a:r>
          </a:p>
          <a:p>
            <a:pPr>
              <a:lnSpc>
                <a:spcPct val="100000"/>
              </a:lnSpc>
              <a:spcBef>
                <a:spcPts val="600"/>
              </a:spcBef>
            </a:pPr>
            <a:r>
              <a:rPr lang="en-US" dirty="0" smtClean="0"/>
              <a:t>Confirmatory Tests</a:t>
            </a:r>
          </a:p>
          <a:p>
            <a:pPr lvl="1">
              <a:lnSpc>
                <a:spcPct val="100000"/>
              </a:lnSpc>
              <a:spcBef>
                <a:spcPts val="600"/>
              </a:spcBef>
            </a:pPr>
            <a:r>
              <a:rPr lang="en-US" dirty="0" smtClean="0"/>
              <a:t>NCV / EMG</a:t>
            </a:r>
          </a:p>
        </p:txBody>
      </p:sp>
      <p:pic>
        <p:nvPicPr>
          <p:cNvPr id="3" name="Picture 2"/>
          <p:cNvPicPr>
            <a:picLocks noChangeAspect="1"/>
          </p:cNvPicPr>
          <p:nvPr/>
        </p:nvPicPr>
        <p:blipFill rotWithShape="1">
          <a:blip r:embed="rId3"/>
          <a:srcRect l="79982" t="31856" r="5947" b="35262"/>
          <a:stretch/>
        </p:blipFill>
        <p:spPr>
          <a:xfrm>
            <a:off x="7911845" y="582773"/>
            <a:ext cx="1124607" cy="1471448"/>
          </a:xfrm>
          <a:prstGeom prst="rect">
            <a:avLst/>
          </a:prstGeom>
        </p:spPr>
      </p:pic>
    </p:spTree>
    <p:extLst>
      <p:ext uri="{BB962C8B-B14F-4D97-AF65-F5344CB8AC3E}">
        <p14:creationId xmlns:p14="http://schemas.microsoft.com/office/powerpoint/2010/main" val="21791473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9173" y="526145"/>
            <a:ext cx="7202456" cy="776407"/>
          </a:xfrm>
        </p:spPr>
        <p:txBody>
          <a:bodyPr/>
          <a:lstStyle/>
          <a:p>
            <a:r>
              <a:rPr lang="en-US" dirty="0" smtClean="0"/>
              <a:t>Acute Central neuropathic Pain</a:t>
            </a:r>
            <a:endParaRPr lang="en-US" dirty="0"/>
          </a:p>
        </p:txBody>
      </p:sp>
      <p:sp>
        <p:nvSpPr>
          <p:cNvPr id="3" name="Content Placeholder 2"/>
          <p:cNvSpPr>
            <a:spLocks noGrp="1"/>
          </p:cNvSpPr>
          <p:nvPr>
            <p:ph idx="1"/>
          </p:nvPr>
        </p:nvSpPr>
        <p:spPr>
          <a:xfrm>
            <a:off x="527617" y="1314404"/>
            <a:ext cx="8018072" cy="4657418"/>
          </a:xfrm>
        </p:spPr>
        <p:txBody>
          <a:bodyPr>
            <a:normAutofit/>
          </a:bodyPr>
          <a:lstStyle/>
          <a:p>
            <a:r>
              <a:rPr lang="en-US" dirty="0" smtClean="0"/>
              <a:t>Spinal cord injury-associated Acute Neuropathic Pain</a:t>
            </a:r>
          </a:p>
          <a:p>
            <a:pPr lvl="1"/>
            <a:r>
              <a:rPr lang="en-US" sz="2000" dirty="0" smtClean="0"/>
              <a:t>Common in younger age group, at level or below level of SCI, 34-94%  of SCI patients</a:t>
            </a:r>
          </a:p>
          <a:p>
            <a:r>
              <a:rPr lang="en-US" dirty="0"/>
              <a:t>P</a:t>
            </a:r>
            <a:r>
              <a:rPr lang="en-US" dirty="0" smtClean="0"/>
              <a:t>ost-stroke Acute Neuropathic Pain</a:t>
            </a:r>
          </a:p>
          <a:p>
            <a:pPr lvl="1"/>
            <a:r>
              <a:rPr lang="en-US" dirty="0" smtClean="0"/>
              <a:t>More common in elderly, 10-55% of stroke victims</a:t>
            </a:r>
          </a:p>
          <a:p>
            <a:r>
              <a:rPr lang="en-US" dirty="0" smtClean="0"/>
              <a:t>Acute post-traumatic central neuropathic pain</a:t>
            </a:r>
          </a:p>
          <a:p>
            <a:pPr lvl="1"/>
            <a:r>
              <a:rPr lang="en-US" dirty="0" smtClean="0"/>
              <a:t>Plexus Avulsion injuries</a:t>
            </a:r>
          </a:p>
          <a:p>
            <a:pPr lvl="1"/>
            <a:r>
              <a:rPr lang="en-US" dirty="0" smtClean="0"/>
              <a:t>Concussion / Brain injury</a:t>
            </a:r>
          </a:p>
          <a:p>
            <a:r>
              <a:rPr lang="en-US" dirty="0" smtClean="0"/>
              <a:t>Acute Central NP associated with neurological diseases</a:t>
            </a:r>
          </a:p>
          <a:p>
            <a:pPr lvl="1"/>
            <a:r>
              <a:rPr lang="en-US" dirty="0" smtClean="0"/>
              <a:t> Multiple sclerosis?</a:t>
            </a:r>
          </a:p>
          <a:p>
            <a:pPr lvl="1"/>
            <a:endParaRPr lang="en-US" dirty="0"/>
          </a:p>
        </p:txBody>
      </p:sp>
      <p:sp>
        <p:nvSpPr>
          <p:cNvPr id="4" name="TextBox 3"/>
          <p:cNvSpPr txBox="1"/>
          <p:nvPr/>
        </p:nvSpPr>
        <p:spPr>
          <a:xfrm>
            <a:off x="231648" y="6167366"/>
            <a:ext cx="5852115" cy="646331"/>
          </a:xfrm>
          <a:prstGeom prst="rect">
            <a:avLst/>
          </a:prstGeom>
          <a:noFill/>
        </p:spPr>
        <p:txBody>
          <a:bodyPr wrap="none" rtlCol="0">
            <a:spAutoFit/>
          </a:bodyPr>
          <a:lstStyle/>
          <a:p>
            <a:r>
              <a:rPr lang="en-US" dirty="0" err="1" smtClean="0">
                <a:solidFill>
                  <a:schemeClr val="bg1"/>
                </a:solidFill>
              </a:rPr>
              <a:t>Rintala</a:t>
            </a:r>
            <a:r>
              <a:rPr lang="en-US" dirty="0" smtClean="0">
                <a:solidFill>
                  <a:schemeClr val="bg1"/>
                </a:solidFill>
              </a:rPr>
              <a:t> DH et al. </a:t>
            </a:r>
            <a:r>
              <a:rPr lang="en-US" dirty="0">
                <a:solidFill>
                  <a:schemeClr val="bg1"/>
                </a:solidFill>
              </a:rPr>
              <a:t>Arch </a:t>
            </a:r>
            <a:r>
              <a:rPr lang="en-US" dirty="0" err="1">
                <a:solidFill>
                  <a:schemeClr val="bg1"/>
                </a:solidFill>
              </a:rPr>
              <a:t>Phys</a:t>
            </a:r>
            <a:r>
              <a:rPr lang="en-US" dirty="0">
                <a:solidFill>
                  <a:schemeClr val="bg1"/>
                </a:solidFill>
              </a:rPr>
              <a:t> Med </a:t>
            </a:r>
            <a:r>
              <a:rPr lang="en-US" dirty="0" err="1">
                <a:solidFill>
                  <a:schemeClr val="bg1"/>
                </a:solidFill>
              </a:rPr>
              <a:t>Rehabil</a:t>
            </a:r>
            <a:r>
              <a:rPr lang="en-US" dirty="0">
                <a:solidFill>
                  <a:schemeClr val="bg1"/>
                </a:solidFill>
              </a:rPr>
              <a:t>   1998;79(6):</a:t>
            </a:r>
            <a:r>
              <a:rPr lang="en-US" dirty="0" smtClean="0">
                <a:solidFill>
                  <a:schemeClr val="bg1"/>
                </a:solidFill>
              </a:rPr>
              <a:t>604–14</a:t>
            </a:r>
          </a:p>
          <a:p>
            <a:r>
              <a:rPr lang="en-US" dirty="0" smtClean="0">
                <a:solidFill>
                  <a:schemeClr val="bg1"/>
                </a:solidFill>
              </a:rPr>
              <a:t>Harrison RA et al. </a:t>
            </a:r>
            <a:r>
              <a:rPr lang="en-US" dirty="0" err="1">
                <a:solidFill>
                  <a:schemeClr val="bg1"/>
                </a:solidFill>
              </a:rPr>
              <a:t>Cerebrovasc</a:t>
            </a:r>
            <a:r>
              <a:rPr lang="en-US" dirty="0">
                <a:solidFill>
                  <a:schemeClr val="bg1"/>
                </a:solidFill>
              </a:rPr>
              <a:t> Dis   2015;39(3-4):190–201</a:t>
            </a:r>
          </a:p>
        </p:txBody>
      </p:sp>
    </p:spTree>
    <p:extLst>
      <p:ext uri="{BB962C8B-B14F-4D97-AF65-F5344CB8AC3E}">
        <p14:creationId xmlns:p14="http://schemas.microsoft.com/office/powerpoint/2010/main" val="10115350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8200" y="137941"/>
            <a:ext cx="7429903" cy="776407"/>
          </a:xfrm>
        </p:spPr>
        <p:txBody>
          <a:bodyPr>
            <a:normAutofit fontScale="90000"/>
          </a:bodyPr>
          <a:lstStyle/>
          <a:p>
            <a:r>
              <a:rPr lang="en-US" dirty="0" smtClean="0"/>
              <a:t>pain taxonomy considerations</a:t>
            </a:r>
            <a:r>
              <a:rPr lang="en-US" dirty="0"/>
              <a:t/>
            </a:r>
            <a:br>
              <a:rPr lang="en-US" dirty="0"/>
            </a:br>
            <a:r>
              <a:rPr lang="en-US" dirty="0"/>
              <a:t>AAPT Diagnostic Criteria: Dimensions</a:t>
            </a:r>
          </a:p>
        </p:txBody>
      </p:sp>
      <p:sp>
        <p:nvSpPr>
          <p:cNvPr id="3" name="Content Placeholder 2"/>
          <p:cNvSpPr>
            <a:spLocks noGrp="1"/>
          </p:cNvSpPr>
          <p:nvPr>
            <p:ph idx="1"/>
          </p:nvPr>
        </p:nvSpPr>
        <p:spPr>
          <a:xfrm>
            <a:off x="466240" y="1502175"/>
            <a:ext cx="3215744" cy="3459970"/>
          </a:xfrm>
        </p:spPr>
        <p:txBody>
          <a:bodyPr/>
          <a:lstStyle/>
          <a:p>
            <a:pPr>
              <a:spcBef>
                <a:spcPts val="600"/>
              </a:spcBef>
              <a:buClr>
                <a:srgbClr val="FFFF00"/>
              </a:buClr>
            </a:pPr>
            <a:r>
              <a:rPr lang="en-US" dirty="0" smtClean="0"/>
              <a:t>Biologically Plausible</a:t>
            </a:r>
          </a:p>
          <a:p>
            <a:pPr>
              <a:spcBef>
                <a:spcPts val="600"/>
              </a:spcBef>
              <a:buClr>
                <a:srgbClr val="FFFF00"/>
              </a:buClr>
            </a:pPr>
            <a:r>
              <a:rPr lang="en-US" dirty="0" smtClean="0"/>
              <a:t>Exhaustive</a:t>
            </a:r>
          </a:p>
          <a:p>
            <a:pPr>
              <a:spcBef>
                <a:spcPts val="600"/>
              </a:spcBef>
              <a:buClr>
                <a:srgbClr val="FFFF00"/>
              </a:buClr>
            </a:pPr>
            <a:r>
              <a:rPr lang="en-US" dirty="0" smtClean="0"/>
              <a:t>Mutually exclusive</a:t>
            </a:r>
          </a:p>
          <a:p>
            <a:pPr>
              <a:spcBef>
                <a:spcPts val="600"/>
              </a:spcBef>
              <a:buClr>
                <a:srgbClr val="FFFF00"/>
              </a:buClr>
            </a:pPr>
            <a:r>
              <a:rPr lang="en-US" dirty="0" smtClean="0"/>
              <a:t>Reliable</a:t>
            </a:r>
          </a:p>
          <a:p>
            <a:pPr>
              <a:spcBef>
                <a:spcPts val="600"/>
              </a:spcBef>
              <a:buClr>
                <a:srgbClr val="FFFF00"/>
              </a:buClr>
            </a:pPr>
            <a:r>
              <a:rPr lang="en-US" dirty="0" smtClean="0"/>
              <a:t>Clinically useful</a:t>
            </a:r>
          </a:p>
          <a:p>
            <a:pPr>
              <a:spcBef>
                <a:spcPts val="600"/>
              </a:spcBef>
              <a:buClr>
                <a:srgbClr val="FFFF00"/>
              </a:buClr>
            </a:pPr>
            <a:r>
              <a:rPr lang="en-US" dirty="0"/>
              <a:t>S</a:t>
            </a:r>
            <a:r>
              <a:rPr lang="en-US" dirty="0" smtClean="0"/>
              <a:t>imple</a:t>
            </a:r>
            <a:endParaRPr lang="en-US" dirty="0"/>
          </a:p>
        </p:txBody>
      </p:sp>
      <p:sp>
        <p:nvSpPr>
          <p:cNvPr id="4" name="TextBox 3"/>
          <p:cNvSpPr txBox="1"/>
          <p:nvPr/>
        </p:nvSpPr>
        <p:spPr>
          <a:xfrm>
            <a:off x="121496" y="6211614"/>
            <a:ext cx="3440685" cy="338554"/>
          </a:xfrm>
          <a:prstGeom prst="rect">
            <a:avLst/>
          </a:prstGeom>
          <a:noFill/>
        </p:spPr>
        <p:txBody>
          <a:bodyPr wrap="none" rtlCol="0">
            <a:spAutoFit/>
          </a:bodyPr>
          <a:lstStyle/>
          <a:p>
            <a:r>
              <a:rPr lang="en-US" sz="1600" dirty="0" err="1">
                <a:solidFill>
                  <a:schemeClr val="bg1"/>
                </a:solidFill>
              </a:rPr>
              <a:t>Fillingim</a:t>
            </a:r>
            <a:r>
              <a:rPr lang="en-US" sz="1600" dirty="0">
                <a:solidFill>
                  <a:schemeClr val="bg1"/>
                </a:solidFill>
              </a:rPr>
              <a:t> RB et al. J Pain 15;241-49:2014</a:t>
            </a:r>
          </a:p>
        </p:txBody>
      </p:sp>
      <p:sp>
        <p:nvSpPr>
          <p:cNvPr id="6" name="TextBox 5"/>
          <p:cNvSpPr txBox="1"/>
          <p:nvPr/>
        </p:nvSpPr>
        <p:spPr>
          <a:xfrm>
            <a:off x="5364897" y="6231523"/>
            <a:ext cx="3348417" cy="338554"/>
          </a:xfrm>
          <a:prstGeom prst="rect">
            <a:avLst/>
          </a:prstGeom>
          <a:noFill/>
        </p:spPr>
        <p:txBody>
          <a:bodyPr wrap="none" rtlCol="0">
            <a:spAutoFit/>
          </a:bodyPr>
          <a:lstStyle/>
          <a:p>
            <a:r>
              <a:rPr lang="en-US" sz="1600" dirty="0" smtClean="0">
                <a:solidFill>
                  <a:schemeClr val="bg1"/>
                </a:solidFill>
              </a:rPr>
              <a:t>Dworkin RH et </a:t>
            </a:r>
            <a:r>
              <a:rPr lang="en-US" sz="1600" dirty="0">
                <a:solidFill>
                  <a:schemeClr val="bg1"/>
                </a:solidFill>
              </a:rPr>
              <a:t>al. </a:t>
            </a:r>
            <a:r>
              <a:rPr lang="en-US" sz="1600" dirty="0" smtClean="0">
                <a:solidFill>
                  <a:schemeClr val="bg1"/>
                </a:solidFill>
              </a:rPr>
              <a:t>J Pain (Suppl.) 2016</a:t>
            </a:r>
            <a:endParaRPr lang="en-US" sz="1600" dirty="0">
              <a:solidFill>
                <a:schemeClr val="bg1"/>
              </a:solidFill>
            </a:endParaRPr>
          </a:p>
        </p:txBody>
      </p:sp>
      <p:sp>
        <p:nvSpPr>
          <p:cNvPr id="7" name="Content Placeholder 2"/>
          <p:cNvSpPr txBox="1">
            <a:spLocks/>
          </p:cNvSpPr>
          <p:nvPr/>
        </p:nvSpPr>
        <p:spPr>
          <a:xfrm>
            <a:off x="3528733" y="1234936"/>
            <a:ext cx="5245541" cy="4191639"/>
          </a:xfrm>
          <a:prstGeom prst="rect">
            <a:avLst/>
          </a:prstGeom>
        </p:spPr>
        <p:txBody>
          <a:bodyPr vert="horz" lIns="91440" tIns="45720" rIns="91440" bIns="45720" rtlCol="0" anchor="t">
            <a:normAutofit fontScale="92500" lnSpcReduction="20000"/>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4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a:buNone/>
            </a:pPr>
            <a:r>
              <a:rPr lang="en-US" dirty="0" smtClean="0"/>
              <a:t>1. Core Diagnostic Criteria</a:t>
            </a:r>
          </a:p>
          <a:p>
            <a:pPr marL="457200" lvl="1" indent="0">
              <a:lnSpc>
                <a:spcPct val="100000"/>
              </a:lnSpc>
              <a:spcBef>
                <a:spcPts val="300"/>
              </a:spcBef>
              <a:buNone/>
            </a:pPr>
            <a:r>
              <a:rPr lang="en-US" dirty="0" err="1" smtClean="0"/>
              <a:t>Sx</a:t>
            </a:r>
            <a:r>
              <a:rPr lang="en-US" dirty="0" smtClean="0"/>
              <a:t>, Signs, Tests, Differential diagnosis</a:t>
            </a:r>
          </a:p>
          <a:p>
            <a:pPr marL="0" indent="0">
              <a:buNone/>
            </a:pPr>
            <a:r>
              <a:rPr lang="en-US" dirty="0" smtClean="0"/>
              <a:t>2. Common Features</a:t>
            </a:r>
          </a:p>
          <a:p>
            <a:pPr marL="457200" lvl="1" indent="0">
              <a:lnSpc>
                <a:spcPct val="100000"/>
              </a:lnSpc>
              <a:spcBef>
                <a:spcPts val="300"/>
              </a:spcBef>
              <a:buNone/>
            </a:pPr>
            <a:r>
              <a:rPr lang="en-US" dirty="0" smtClean="0"/>
              <a:t>Life-span perspective, Epidemiology</a:t>
            </a:r>
          </a:p>
          <a:p>
            <a:pPr marL="0" indent="0">
              <a:buNone/>
            </a:pPr>
            <a:r>
              <a:rPr lang="en-US" dirty="0" smtClean="0"/>
              <a:t>3. Common Medical Comorbidities</a:t>
            </a:r>
          </a:p>
          <a:p>
            <a:pPr marL="457200" lvl="1" indent="0">
              <a:lnSpc>
                <a:spcPct val="100000"/>
              </a:lnSpc>
              <a:spcBef>
                <a:spcPts val="300"/>
              </a:spcBef>
              <a:buNone/>
            </a:pPr>
            <a:r>
              <a:rPr lang="en-US" dirty="0" smtClean="0"/>
              <a:t>Medical, Psychiatric, Overlapping Pain conditions</a:t>
            </a:r>
          </a:p>
          <a:p>
            <a:pPr marL="0" indent="0">
              <a:buNone/>
            </a:pPr>
            <a:r>
              <a:rPr lang="en-US" dirty="0" smtClean="0"/>
              <a:t>4. Neurobiological, Psychosocial, Functional consequences</a:t>
            </a:r>
          </a:p>
          <a:p>
            <a:pPr marL="0" indent="0">
              <a:buNone/>
            </a:pPr>
            <a:r>
              <a:rPr lang="en-US" dirty="0" smtClean="0"/>
              <a:t>5. Putative Mechanisms, Risk and Protective factors</a:t>
            </a:r>
          </a:p>
          <a:p>
            <a:pPr marL="457200" lvl="1" indent="0">
              <a:lnSpc>
                <a:spcPct val="100000"/>
              </a:lnSpc>
              <a:spcBef>
                <a:spcPts val="300"/>
              </a:spcBef>
              <a:buNone/>
            </a:pPr>
            <a:r>
              <a:rPr lang="en-US" dirty="0" smtClean="0"/>
              <a:t>Psychosocial risks and predictors</a:t>
            </a:r>
            <a:endParaRPr lang="en-US" dirty="0"/>
          </a:p>
        </p:txBody>
      </p:sp>
    </p:spTree>
    <p:extLst>
      <p:ext uri="{BB962C8B-B14F-4D97-AF65-F5344CB8AC3E}">
        <p14:creationId xmlns:p14="http://schemas.microsoft.com/office/powerpoint/2010/main" val="23812706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1664" y="137941"/>
            <a:ext cx="7859662" cy="776407"/>
          </a:xfrm>
        </p:spPr>
        <p:txBody>
          <a:bodyPr>
            <a:normAutofit fontScale="90000"/>
          </a:bodyPr>
          <a:lstStyle/>
          <a:p>
            <a:r>
              <a:rPr lang="en-US" dirty="0"/>
              <a:t>Spinal cord injury </a:t>
            </a:r>
            <a:r>
              <a:rPr lang="en-US" dirty="0" smtClean="0"/>
              <a:t>acute Neuropathic pain: </a:t>
            </a:r>
            <a:r>
              <a:rPr lang="en-US" sz="2700" dirty="0" smtClean="0">
                <a:latin typeface="Algerian" panose="04020705040A02060702" pitchFamily="82" charset="0"/>
              </a:rPr>
              <a:t>1</a:t>
            </a:r>
            <a:r>
              <a:rPr lang="en-US" sz="2700" dirty="0"/>
              <a:t>. Core Diagnostic </a:t>
            </a:r>
            <a:r>
              <a:rPr lang="en-US" sz="2700" dirty="0" smtClean="0"/>
              <a:t>Criteria</a:t>
            </a:r>
            <a:endParaRPr lang="en-US" sz="2700" dirty="0"/>
          </a:p>
        </p:txBody>
      </p:sp>
      <p:sp>
        <p:nvSpPr>
          <p:cNvPr id="12" name="Content Placeholder 2"/>
          <p:cNvSpPr>
            <a:spLocks noGrp="1"/>
          </p:cNvSpPr>
          <p:nvPr>
            <p:ph idx="1"/>
          </p:nvPr>
        </p:nvSpPr>
        <p:spPr>
          <a:xfrm>
            <a:off x="315311" y="1318497"/>
            <a:ext cx="8158838" cy="4062412"/>
          </a:xfrm>
        </p:spPr>
        <p:txBody>
          <a:bodyPr>
            <a:normAutofit/>
          </a:bodyPr>
          <a:lstStyle/>
          <a:p>
            <a:pPr marL="228600" lvl="1">
              <a:lnSpc>
                <a:spcPct val="100000"/>
              </a:lnSpc>
              <a:spcBef>
                <a:spcPts val="600"/>
              </a:spcBef>
            </a:pPr>
            <a:r>
              <a:rPr lang="en-US" sz="2400" dirty="0" smtClean="0"/>
              <a:t>History</a:t>
            </a:r>
            <a:r>
              <a:rPr lang="en-US" sz="2400" dirty="0"/>
              <a:t>: </a:t>
            </a:r>
            <a:endParaRPr lang="en-US" sz="2400" dirty="0" smtClean="0"/>
          </a:p>
          <a:p>
            <a:pPr marL="685800" lvl="2">
              <a:lnSpc>
                <a:spcPct val="100000"/>
              </a:lnSpc>
              <a:spcBef>
                <a:spcPts val="600"/>
              </a:spcBef>
            </a:pPr>
            <a:r>
              <a:rPr lang="en-US" sz="2000" dirty="0" smtClean="0">
                <a:solidFill>
                  <a:prstClr val="black"/>
                </a:solidFill>
              </a:rPr>
              <a:t>Pain distribution: at and or below the level of spinal cord lesion</a:t>
            </a:r>
          </a:p>
          <a:p>
            <a:pPr marL="685800" lvl="2">
              <a:lnSpc>
                <a:spcPct val="100000"/>
              </a:lnSpc>
              <a:spcBef>
                <a:spcPts val="600"/>
              </a:spcBef>
            </a:pPr>
            <a:r>
              <a:rPr lang="en-US" sz="2000" dirty="0" smtClean="0">
                <a:solidFill>
                  <a:prstClr val="black"/>
                </a:solidFill>
              </a:rPr>
              <a:t>Onset days to weeks after injury</a:t>
            </a:r>
          </a:p>
          <a:p>
            <a:pPr marL="685800" lvl="2">
              <a:lnSpc>
                <a:spcPct val="100000"/>
              </a:lnSpc>
              <a:spcBef>
                <a:spcPts val="600"/>
              </a:spcBef>
            </a:pPr>
            <a:r>
              <a:rPr lang="en-US" sz="2000" dirty="0"/>
              <a:t>S</a:t>
            </a:r>
            <a:r>
              <a:rPr lang="en-US" sz="2000" dirty="0" smtClean="0"/>
              <a:t>pontaneous </a:t>
            </a:r>
            <a:r>
              <a:rPr lang="en-US" sz="2000" dirty="0"/>
              <a:t>or evoked dysesthesia, hyperesthesia, or paresthesia </a:t>
            </a:r>
            <a:endParaRPr lang="en-US" sz="2000" dirty="0" smtClean="0"/>
          </a:p>
          <a:p>
            <a:pPr>
              <a:lnSpc>
                <a:spcPct val="100000"/>
              </a:lnSpc>
              <a:spcBef>
                <a:spcPts val="600"/>
              </a:spcBef>
            </a:pPr>
            <a:r>
              <a:rPr lang="en-US" dirty="0" smtClean="0"/>
              <a:t>Examination</a:t>
            </a:r>
          </a:p>
          <a:p>
            <a:pPr lvl="1">
              <a:lnSpc>
                <a:spcPct val="100000"/>
              </a:lnSpc>
              <a:spcBef>
                <a:spcPts val="600"/>
              </a:spcBef>
            </a:pPr>
            <a:r>
              <a:rPr lang="en-US" sz="2000" dirty="0" smtClean="0"/>
              <a:t>Sensory and motor deficits depending on injury site and extent</a:t>
            </a:r>
          </a:p>
          <a:p>
            <a:pPr lvl="1">
              <a:lnSpc>
                <a:spcPct val="100000"/>
              </a:lnSpc>
              <a:spcBef>
                <a:spcPts val="600"/>
              </a:spcBef>
            </a:pPr>
            <a:r>
              <a:rPr lang="en-US" sz="2000" dirty="0" smtClean="0"/>
              <a:t>Associated autonomic dysfunction</a:t>
            </a:r>
          </a:p>
          <a:p>
            <a:pPr>
              <a:lnSpc>
                <a:spcPct val="100000"/>
              </a:lnSpc>
              <a:spcBef>
                <a:spcPts val="600"/>
              </a:spcBef>
            </a:pPr>
            <a:r>
              <a:rPr lang="en-US" dirty="0" smtClean="0"/>
              <a:t>Confirmatory Tests</a:t>
            </a:r>
          </a:p>
          <a:p>
            <a:pPr lvl="1">
              <a:lnSpc>
                <a:spcPct val="100000"/>
              </a:lnSpc>
              <a:spcBef>
                <a:spcPts val="600"/>
              </a:spcBef>
            </a:pPr>
            <a:r>
              <a:rPr lang="en-US" sz="2000" dirty="0" smtClean="0"/>
              <a:t>CT, MRI</a:t>
            </a: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63613" y="1100420"/>
            <a:ext cx="2017713" cy="1279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181198" y="6124539"/>
            <a:ext cx="4808881" cy="646331"/>
          </a:xfrm>
          <a:prstGeom prst="rect">
            <a:avLst/>
          </a:prstGeom>
          <a:noFill/>
        </p:spPr>
        <p:txBody>
          <a:bodyPr wrap="none" rtlCol="0">
            <a:spAutoFit/>
          </a:bodyPr>
          <a:lstStyle/>
          <a:p>
            <a:r>
              <a:rPr lang="en-US" dirty="0" smtClean="0">
                <a:solidFill>
                  <a:schemeClr val="bg1"/>
                </a:solidFill>
              </a:rPr>
              <a:t>Finnerup NB. </a:t>
            </a:r>
            <a:r>
              <a:rPr lang="en-US" dirty="0">
                <a:solidFill>
                  <a:schemeClr val="bg1"/>
                </a:solidFill>
              </a:rPr>
              <a:t>Pain   2013;154 </a:t>
            </a:r>
            <a:r>
              <a:rPr lang="en-US" dirty="0" err="1">
                <a:solidFill>
                  <a:schemeClr val="bg1"/>
                </a:solidFill>
              </a:rPr>
              <a:t>Suppl</a:t>
            </a:r>
            <a:r>
              <a:rPr lang="en-US" dirty="0">
                <a:solidFill>
                  <a:schemeClr val="bg1"/>
                </a:solidFill>
              </a:rPr>
              <a:t> :</a:t>
            </a:r>
            <a:r>
              <a:rPr lang="en-US" dirty="0" smtClean="0">
                <a:solidFill>
                  <a:schemeClr val="bg1"/>
                </a:solidFill>
              </a:rPr>
              <a:t>S71–6</a:t>
            </a:r>
          </a:p>
          <a:p>
            <a:r>
              <a:rPr lang="en-US" dirty="0" smtClean="0">
                <a:solidFill>
                  <a:schemeClr val="bg1"/>
                </a:solidFill>
              </a:rPr>
              <a:t>Bryce TN et al. </a:t>
            </a:r>
            <a:r>
              <a:rPr lang="en-US" dirty="0">
                <a:solidFill>
                  <a:schemeClr val="bg1"/>
                </a:solidFill>
              </a:rPr>
              <a:t>Spinal Cord   2012  ;50(6):404–12</a:t>
            </a:r>
          </a:p>
        </p:txBody>
      </p:sp>
    </p:spTree>
    <p:extLst>
      <p:ext uri="{BB962C8B-B14F-4D97-AF65-F5344CB8AC3E}">
        <p14:creationId xmlns:p14="http://schemas.microsoft.com/office/powerpoint/2010/main" val="15731247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9472" y="137941"/>
            <a:ext cx="7181668" cy="776407"/>
          </a:xfrm>
        </p:spPr>
        <p:txBody>
          <a:bodyPr>
            <a:normAutofit fontScale="90000"/>
          </a:bodyPr>
          <a:lstStyle/>
          <a:p>
            <a:r>
              <a:rPr lang="en-US" dirty="0"/>
              <a:t>Post-stroke Acute neuropathic pain</a:t>
            </a:r>
            <a:r>
              <a:rPr lang="en-US" dirty="0" smtClean="0"/>
              <a:t>: </a:t>
            </a:r>
            <a:br>
              <a:rPr lang="en-US" dirty="0" smtClean="0"/>
            </a:br>
            <a:r>
              <a:rPr lang="en-US" sz="2700" dirty="0" smtClean="0">
                <a:latin typeface="Algerian" panose="04020705040A02060702" pitchFamily="82" charset="0"/>
              </a:rPr>
              <a:t>1</a:t>
            </a:r>
            <a:r>
              <a:rPr lang="en-US" sz="2700" dirty="0"/>
              <a:t>. Core Diagnostic </a:t>
            </a:r>
            <a:r>
              <a:rPr lang="en-US" sz="2700" dirty="0" smtClean="0"/>
              <a:t>Criteria</a:t>
            </a:r>
            <a:endParaRPr lang="en-US" sz="2700" dirty="0"/>
          </a:p>
        </p:txBody>
      </p:sp>
      <p:sp>
        <p:nvSpPr>
          <p:cNvPr id="12" name="Content Placeholder 2"/>
          <p:cNvSpPr>
            <a:spLocks noGrp="1"/>
          </p:cNvSpPr>
          <p:nvPr>
            <p:ph idx="1"/>
          </p:nvPr>
        </p:nvSpPr>
        <p:spPr>
          <a:xfrm>
            <a:off x="315311" y="1304453"/>
            <a:ext cx="8158838" cy="4062412"/>
          </a:xfrm>
        </p:spPr>
        <p:txBody>
          <a:bodyPr>
            <a:normAutofit/>
          </a:bodyPr>
          <a:lstStyle/>
          <a:p>
            <a:pPr marL="228600" lvl="1">
              <a:lnSpc>
                <a:spcPct val="100000"/>
              </a:lnSpc>
              <a:spcBef>
                <a:spcPts val="600"/>
              </a:spcBef>
            </a:pPr>
            <a:r>
              <a:rPr lang="en-US" sz="2800" dirty="0" smtClean="0"/>
              <a:t>History</a:t>
            </a:r>
            <a:r>
              <a:rPr lang="en-US" sz="2400" dirty="0"/>
              <a:t>: </a:t>
            </a:r>
            <a:endParaRPr lang="en-US" sz="2400" dirty="0" smtClean="0"/>
          </a:p>
          <a:p>
            <a:pPr marL="685800" lvl="2">
              <a:lnSpc>
                <a:spcPct val="100000"/>
              </a:lnSpc>
              <a:spcBef>
                <a:spcPts val="600"/>
              </a:spcBef>
            </a:pPr>
            <a:r>
              <a:rPr lang="en-US" sz="2000" dirty="0" smtClean="0">
                <a:solidFill>
                  <a:prstClr val="black"/>
                </a:solidFill>
              </a:rPr>
              <a:t>Temporal relationship to a stroke</a:t>
            </a:r>
          </a:p>
          <a:p>
            <a:pPr marL="685800" lvl="2">
              <a:lnSpc>
                <a:spcPct val="100000"/>
              </a:lnSpc>
              <a:spcBef>
                <a:spcPts val="600"/>
              </a:spcBef>
            </a:pPr>
            <a:r>
              <a:rPr lang="en-US" sz="2000" dirty="0" smtClean="0">
                <a:solidFill>
                  <a:prstClr val="black"/>
                </a:solidFill>
              </a:rPr>
              <a:t>Pain distribution: contralateral to lesion side, can also involve ipsilateral face</a:t>
            </a:r>
            <a:r>
              <a:rPr lang="en-US" dirty="0" smtClean="0">
                <a:solidFill>
                  <a:prstClr val="black"/>
                </a:solidFill>
              </a:rPr>
              <a:t> </a:t>
            </a:r>
            <a:endParaRPr lang="en-US" dirty="0" smtClean="0"/>
          </a:p>
          <a:p>
            <a:pPr>
              <a:lnSpc>
                <a:spcPct val="100000"/>
              </a:lnSpc>
              <a:spcBef>
                <a:spcPts val="600"/>
              </a:spcBef>
            </a:pPr>
            <a:r>
              <a:rPr lang="en-US" sz="2800" dirty="0" smtClean="0"/>
              <a:t>Examination</a:t>
            </a:r>
          </a:p>
          <a:p>
            <a:pPr lvl="1">
              <a:lnSpc>
                <a:spcPct val="100000"/>
              </a:lnSpc>
              <a:spcBef>
                <a:spcPts val="600"/>
              </a:spcBef>
            </a:pPr>
            <a:r>
              <a:rPr lang="en-US" sz="2000" dirty="0" smtClean="0"/>
              <a:t>Sensory and motor deficits, hypertonicity and exaggerated reflexes</a:t>
            </a:r>
          </a:p>
          <a:p>
            <a:pPr lvl="1">
              <a:lnSpc>
                <a:spcPct val="100000"/>
              </a:lnSpc>
              <a:spcBef>
                <a:spcPts val="600"/>
              </a:spcBef>
            </a:pPr>
            <a:r>
              <a:rPr lang="en-US" sz="2000" dirty="0" smtClean="0"/>
              <a:t>Associated bowel and bladder dysfunction</a:t>
            </a:r>
          </a:p>
          <a:p>
            <a:pPr>
              <a:lnSpc>
                <a:spcPct val="100000"/>
              </a:lnSpc>
              <a:spcBef>
                <a:spcPts val="600"/>
              </a:spcBef>
            </a:pPr>
            <a:r>
              <a:rPr lang="en-US" sz="2800" dirty="0" smtClean="0"/>
              <a:t>Confirmatory Tests</a:t>
            </a:r>
          </a:p>
          <a:p>
            <a:pPr lvl="1">
              <a:lnSpc>
                <a:spcPct val="100000"/>
              </a:lnSpc>
              <a:spcBef>
                <a:spcPts val="600"/>
              </a:spcBef>
            </a:pPr>
            <a:r>
              <a:rPr lang="en-US" sz="2000" dirty="0" smtClean="0"/>
              <a:t>CT, MRI, Vascular studies</a:t>
            </a: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92707" y="596184"/>
            <a:ext cx="2111022" cy="16675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286977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7249" y="133655"/>
            <a:ext cx="7204226" cy="1059305"/>
          </a:xfrm>
        </p:spPr>
        <p:txBody>
          <a:bodyPr>
            <a:normAutofit/>
          </a:bodyPr>
          <a:lstStyle/>
          <a:p>
            <a:r>
              <a:rPr lang="en-US" dirty="0" smtClean="0"/>
              <a:t>Acute neuropathic pain taxonomy</a:t>
            </a:r>
            <a:endParaRPr lang="en-US" dirty="0"/>
          </a:p>
        </p:txBody>
      </p:sp>
      <p:sp>
        <p:nvSpPr>
          <p:cNvPr id="8" name="Content Placeholder 7"/>
          <p:cNvSpPr>
            <a:spLocks noGrp="1"/>
          </p:cNvSpPr>
          <p:nvPr>
            <p:ph sz="half" idx="1"/>
          </p:nvPr>
        </p:nvSpPr>
        <p:spPr>
          <a:xfrm>
            <a:off x="500743" y="3182117"/>
            <a:ext cx="4068619" cy="2609083"/>
          </a:xfrm>
        </p:spPr>
        <p:txBody>
          <a:bodyPr>
            <a:noAutofit/>
          </a:bodyPr>
          <a:lstStyle/>
          <a:p>
            <a:pPr>
              <a:spcBef>
                <a:spcPts val="600"/>
              </a:spcBef>
            </a:pPr>
            <a:r>
              <a:rPr lang="en-US" dirty="0"/>
              <a:t>Acute </a:t>
            </a:r>
            <a:r>
              <a:rPr lang="en-US" dirty="0" smtClean="0"/>
              <a:t>NP in </a:t>
            </a:r>
            <a:r>
              <a:rPr lang="en-US" dirty="0"/>
              <a:t>infectious </a:t>
            </a:r>
            <a:r>
              <a:rPr lang="en-US" dirty="0" smtClean="0"/>
              <a:t>disease </a:t>
            </a:r>
            <a:endParaRPr lang="en-US" dirty="0"/>
          </a:p>
          <a:p>
            <a:pPr>
              <a:spcBef>
                <a:spcPts val="600"/>
              </a:spcBef>
            </a:pPr>
            <a:r>
              <a:rPr lang="en-US" dirty="0" smtClean="0"/>
              <a:t>Acute </a:t>
            </a:r>
            <a:r>
              <a:rPr lang="en-US" dirty="0"/>
              <a:t>painful </a:t>
            </a:r>
            <a:r>
              <a:rPr lang="en-US" dirty="0" smtClean="0"/>
              <a:t>radiculopathy</a:t>
            </a:r>
          </a:p>
          <a:p>
            <a:pPr>
              <a:spcBef>
                <a:spcPts val="600"/>
              </a:spcBef>
            </a:pPr>
            <a:r>
              <a:rPr lang="en-US" dirty="0" smtClean="0"/>
              <a:t>Acute post-nerve injury NP</a:t>
            </a:r>
          </a:p>
          <a:p>
            <a:pPr>
              <a:spcBef>
                <a:spcPts val="600"/>
              </a:spcBef>
            </a:pPr>
            <a:r>
              <a:rPr lang="en-US" dirty="0" smtClean="0"/>
              <a:t>Acute </a:t>
            </a:r>
            <a:r>
              <a:rPr lang="en-US" dirty="0"/>
              <a:t>post-amputation </a:t>
            </a:r>
            <a:r>
              <a:rPr lang="en-US" dirty="0" smtClean="0"/>
              <a:t>NP</a:t>
            </a:r>
            <a:endParaRPr lang="en-US" dirty="0"/>
          </a:p>
          <a:p>
            <a:pPr>
              <a:spcBef>
                <a:spcPts val="600"/>
              </a:spcBef>
            </a:pPr>
            <a:r>
              <a:rPr lang="en-US" dirty="0"/>
              <a:t>Acute trigeminal neuralgia</a:t>
            </a:r>
          </a:p>
          <a:p>
            <a:pPr>
              <a:spcBef>
                <a:spcPts val="600"/>
              </a:spcBef>
            </a:pPr>
            <a:r>
              <a:rPr lang="en-US" dirty="0"/>
              <a:t>Acute toxic </a:t>
            </a:r>
            <a:r>
              <a:rPr lang="en-US" dirty="0" smtClean="0"/>
              <a:t>NP</a:t>
            </a:r>
            <a:endParaRPr lang="en-US" dirty="0"/>
          </a:p>
          <a:p>
            <a:pPr>
              <a:spcBef>
                <a:spcPts val="600"/>
              </a:spcBef>
            </a:pPr>
            <a:endParaRPr lang="en-US" dirty="0"/>
          </a:p>
        </p:txBody>
      </p:sp>
      <p:sp>
        <p:nvSpPr>
          <p:cNvPr id="9" name="Content Placeholder 8"/>
          <p:cNvSpPr>
            <a:spLocks noGrp="1"/>
          </p:cNvSpPr>
          <p:nvPr>
            <p:ph sz="half" idx="2"/>
          </p:nvPr>
        </p:nvSpPr>
        <p:spPr>
          <a:xfrm>
            <a:off x="4724400" y="3182117"/>
            <a:ext cx="4419599" cy="2276746"/>
          </a:xfrm>
        </p:spPr>
        <p:txBody>
          <a:bodyPr>
            <a:normAutofit/>
          </a:bodyPr>
          <a:lstStyle/>
          <a:p>
            <a:r>
              <a:rPr lang="en-US" dirty="0"/>
              <a:t>Spinal cord injury-associated Acute </a:t>
            </a:r>
            <a:r>
              <a:rPr lang="en-US" dirty="0" smtClean="0"/>
              <a:t>NP</a:t>
            </a:r>
            <a:endParaRPr lang="en-US" dirty="0"/>
          </a:p>
          <a:p>
            <a:r>
              <a:rPr lang="en-US" dirty="0" smtClean="0"/>
              <a:t>Post-stroke </a:t>
            </a:r>
            <a:r>
              <a:rPr lang="en-US" dirty="0"/>
              <a:t>Acute </a:t>
            </a:r>
            <a:r>
              <a:rPr lang="en-US" dirty="0" smtClean="0"/>
              <a:t>NP</a:t>
            </a:r>
            <a:endParaRPr lang="en-US" dirty="0"/>
          </a:p>
          <a:p>
            <a:r>
              <a:rPr lang="en-US" dirty="0" smtClean="0"/>
              <a:t>Acute </a:t>
            </a:r>
            <a:r>
              <a:rPr lang="en-US" dirty="0"/>
              <a:t>post-traumatic central </a:t>
            </a:r>
            <a:r>
              <a:rPr lang="en-US" dirty="0" smtClean="0"/>
              <a:t>NP</a:t>
            </a:r>
          </a:p>
          <a:p>
            <a:r>
              <a:rPr lang="en-US" dirty="0" smtClean="0"/>
              <a:t>Other neurologic disorders</a:t>
            </a:r>
          </a:p>
          <a:p>
            <a:endParaRPr lang="en-US" dirty="0"/>
          </a:p>
          <a:p>
            <a:endParaRPr lang="en-US" dirty="0"/>
          </a:p>
        </p:txBody>
      </p:sp>
      <p:sp>
        <p:nvSpPr>
          <p:cNvPr id="4" name="Flowchart: Alternate Process 3"/>
          <p:cNvSpPr/>
          <p:nvPr/>
        </p:nvSpPr>
        <p:spPr>
          <a:xfrm>
            <a:off x="4240639" y="957532"/>
            <a:ext cx="914400" cy="612648"/>
          </a:xfrm>
          <a:prstGeom prst="flowChartAlternate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smtClean="0">
                <a:ln w="22225">
                  <a:solidFill>
                    <a:schemeClr val="accent2"/>
                  </a:solidFill>
                  <a:prstDash val="solid"/>
                </a:ln>
                <a:solidFill>
                  <a:schemeClr val="accent2">
                    <a:lumMod val="40000"/>
                    <a:lumOff val="60000"/>
                  </a:schemeClr>
                </a:solidFill>
                <a:effectLst>
                  <a:glow rad="63500">
                    <a:schemeClr val="accent5">
                      <a:satMod val="175000"/>
                      <a:alpha val="40000"/>
                    </a:schemeClr>
                  </a:glow>
                </a:effectLst>
              </a:rPr>
              <a:t>Acute Pain</a:t>
            </a:r>
            <a:endParaRPr lang="en-US" b="1" dirty="0">
              <a:ln w="22225">
                <a:solidFill>
                  <a:schemeClr val="accent2"/>
                </a:solidFill>
                <a:prstDash val="solid"/>
              </a:ln>
              <a:solidFill>
                <a:schemeClr val="accent2">
                  <a:lumMod val="40000"/>
                  <a:lumOff val="60000"/>
                </a:schemeClr>
              </a:solidFill>
              <a:effectLst>
                <a:glow rad="63500">
                  <a:schemeClr val="accent5">
                    <a:satMod val="175000"/>
                    <a:alpha val="40000"/>
                  </a:schemeClr>
                </a:glow>
              </a:effectLst>
            </a:endParaRPr>
          </a:p>
        </p:txBody>
      </p:sp>
      <p:sp>
        <p:nvSpPr>
          <p:cNvPr id="5" name="Flowchart: Alternate Process 4"/>
          <p:cNvSpPr/>
          <p:nvPr/>
        </p:nvSpPr>
        <p:spPr>
          <a:xfrm>
            <a:off x="3356345" y="1711019"/>
            <a:ext cx="2667000" cy="612648"/>
          </a:xfrm>
          <a:prstGeom prst="flowChartAlternateProcess">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Acute Neuropathic Pain</a:t>
            </a:r>
            <a:endParaRPr lang="en-US"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6" name="Flowchart: Alternate Process 5"/>
          <p:cNvSpPr/>
          <p:nvPr/>
        </p:nvSpPr>
        <p:spPr>
          <a:xfrm>
            <a:off x="5700205" y="2464506"/>
            <a:ext cx="2667000" cy="612648"/>
          </a:xfrm>
          <a:prstGeom prst="flowChartAlternateProcess">
            <a:avLst/>
          </a:prstGeom>
          <a:solidFill>
            <a:srgbClr val="C00000"/>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Acute Central Neuropathic Pain</a:t>
            </a:r>
            <a:endParaRPr lang="en-US"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7" name="Flowchart: Alternate Process 6"/>
          <p:cNvSpPr/>
          <p:nvPr/>
        </p:nvSpPr>
        <p:spPr>
          <a:xfrm>
            <a:off x="966190" y="2454234"/>
            <a:ext cx="2667000" cy="612648"/>
          </a:xfrm>
          <a:prstGeom prst="flowChartAlternateProcess">
            <a:avLst/>
          </a:prstGeom>
          <a:solidFill>
            <a:srgbClr val="C00000"/>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Acute Peripheral Neuropathic Pain</a:t>
            </a:r>
            <a:endParaRPr lang="en-US"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10" name="TextBox 9"/>
          <p:cNvSpPr txBox="1"/>
          <p:nvPr/>
        </p:nvSpPr>
        <p:spPr>
          <a:xfrm>
            <a:off x="3753673" y="2501719"/>
            <a:ext cx="1872343" cy="646331"/>
          </a:xfrm>
          <a:prstGeom prst="rect">
            <a:avLst/>
          </a:prstGeom>
          <a:noFill/>
          <a:ln>
            <a:solidFill>
              <a:srgbClr val="C00000"/>
            </a:solidFill>
          </a:ln>
        </p:spPr>
        <p:txBody>
          <a:bodyPr wrap="square" rtlCol="0">
            <a:spAutoFit/>
          </a:bodyPr>
          <a:lstStyle/>
          <a:p>
            <a:r>
              <a:rPr lang="en-US" dirty="0" smtClean="0">
                <a:solidFill>
                  <a:schemeClr val="accent1"/>
                </a:solidFill>
              </a:rPr>
              <a:t>System: </a:t>
            </a:r>
            <a:r>
              <a:rPr lang="en-US" dirty="0" smtClean="0"/>
              <a:t>Site of Pathology/Disease</a:t>
            </a:r>
            <a:endParaRPr lang="en-US" dirty="0"/>
          </a:p>
        </p:txBody>
      </p:sp>
      <p:sp>
        <p:nvSpPr>
          <p:cNvPr id="13" name="TextBox 12"/>
          <p:cNvSpPr txBox="1"/>
          <p:nvPr/>
        </p:nvSpPr>
        <p:spPr>
          <a:xfrm>
            <a:off x="6275778" y="1678520"/>
            <a:ext cx="2413995" cy="369332"/>
          </a:xfrm>
          <a:prstGeom prst="rect">
            <a:avLst/>
          </a:prstGeom>
          <a:noFill/>
          <a:ln>
            <a:solidFill>
              <a:srgbClr val="C00000"/>
            </a:solidFill>
          </a:ln>
        </p:spPr>
        <p:txBody>
          <a:bodyPr wrap="square" rtlCol="0">
            <a:spAutoFit/>
          </a:bodyPr>
          <a:lstStyle/>
          <a:p>
            <a:r>
              <a:rPr lang="en-US" dirty="0" smtClean="0">
                <a:solidFill>
                  <a:schemeClr val="accent1"/>
                </a:solidFill>
              </a:rPr>
              <a:t>Etiology / Mechanism </a:t>
            </a:r>
            <a:endParaRPr lang="en-US" dirty="0">
              <a:solidFill>
                <a:schemeClr val="accent1"/>
              </a:solidFill>
            </a:endParaRPr>
          </a:p>
        </p:txBody>
      </p:sp>
      <p:sp>
        <p:nvSpPr>
          <p:cNvPr id="14" name="TextBox 13"/>
          <p:cNvSpPr txBox="1"/>
          <p:nvPr/>
        </p:nvSpPr>
        <p:spPr>
          <a:xfrm>
            <a:off x="6275779" y="1048629"/>
            <a:ext cx="2413994" cy="369332"/>
          </a:xfrm>
          <a:prstGeom prst="rect">
            <a:avLst/>
          </a:prstGeom>
          <a:noFill/>
          <a:ln>
            <a:solidFill>
              <a:srgbClr val="C00000"/>
            </a:solidFill>
          </a:ln>
        </p:spPr>
        <p:txBody>
          <a:bodyPr wrap="none" rtlCol="0">
            <a:spAutoFit/>
          </a:bodyPr>
          <a:lstStyle/>
          <a:p>
            <a:r>
              <a:rPr lang="en-US" dirty="0" smtClean="0">
                <a:solidFill>
                  <a:schemeClr val="accent1"/>
                </a:solidFill>
              </a:rPr>
              <a:t>Event</a:t>
            </a:r>
            <a:r>
              <a:rPr lang="en-US" dirty="0" smtClean="0"/>
              <a:t>: Onset / Duration</a:t>
            </a:r>
            <a:endParaRPr lang="en-US" dirty="0"/>
          </a:p>
        </p:txBody>
      </p:sp>
      <p:cxnSp>
        <p:nvCxnSpPr>
          <p:cNvPr id="16" name="Straight Arrow Connector 15"/>
          <p:cNvCxnSpPr/>
          <p:nvPr/>
        </p:nvCxnSpPr>
        <p:spPr>
          <a:xfrm flipH="1">
            <a:off x="2480201" y="2056094"/>
            <a:ext cx="772886" cy="25538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13380000" flipH="1">
            <a:off x="6080802" y="2072904"/>
            <a:ext cx="772886" cy="25538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92978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2000"/>
                                        <p:tgtEl>
                                          <p:spTgt spid="14"/>
                                        </p:tgtEl>
                                      </p:cBhvr>
                                    </p:animEffect>
                                  </p:childTnLst>
                                </p:cTn>
                              </p:par>
                            </p:childTnLst>
                          </p:cTn>
                        </p:par>
                        <p:par>
                          <p:cTn id="8" fill="hold">
                            <p:stCondLst>
                              <p:cond delay="2000"/>
                            </p:stCondLst>
                            <p:childTnLst>
                              <p:par>
                                <p:cTn id="9" presetID="22" presetClass="entr" presetSubtype="4" fill="hold" grpId="0" nodeType="afterEffect">
                                  <p:stCondLst>
                                    <p:cond delay="1500"/>
                                  </p:stCondLst>
                                  <p:childTnLst>
                                    <p:set>
                                      <p:cBhvr>
                                        <p:cTn id="10" dur="1" fill="hold">
                                          <p:stCondLst>
                                            <p:cond delay="0"/>
                                          </p:stCondLst>
                                        </p:cTn>
                                        <p:tgtEl>
                                          <p:spTgt spid="13"/>
                                        </p:tgtEl>
                                        <p:attrNameLst>
                                          <p:attrName>style.visibility</p:attrName>
                                        </p:attrNameLst>
                                      </p:cBhvr>
                                      <p:to>
                                        <p:strVal val="visible"/>
                                      </p:to>
                                    </p:set>
                                    <p:animEffect transition="in" filter="wipe(down)">
                                      <p:cBhvr>
                                        <p:cTn id="11" dur="2000"/>
                                        <p:tgtEl>
                                          <p:spTgt spid="13"/>
                                        </p:tgtEl>
                                      </p:cBhvr>
                                    </p:animEffect>
                                  </p:childTnLst>
                                </p:cTn>
                              </p:par>
                            </p:childTnLst>
                          </p:cTn>
                        </p:par>
                        <p:par>
                          <p:cTn id="12" fill="hold">
                            <p:stCondLst>
                              <p:cond delay="5500"/>
                            </p:stCondLst>
                            <p:childTnLst>
                              <p:par>
                                <p:cTn id="13" presetID="22" presetClass="entr" presetSubtype="4" fill="hold" grpId="0" nodeType="afterEffect">
                                  <p:stCondLst>
                                    <p:cond delay="150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3" grpId="0" animBg="1"/>
      <p:bldP spid="1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studies</a:t>
            </a:r>
            <a:endParaRPr lang="en-US" dirty="0"/>
          </a:p>
        </p:txBody>
      </p:sp>
      <p:sp>
        <p:nvSpPr>
          <p:cNvPr id="3" name="Content Placeholder 2"/>
          <p:cNvSpPr>
            <a:spLocks noGrp="1"/>
          </p:cNvSpPr>
          <p:nvPr>
            <p:ph idx="1"/>
          </p:nvPr>
        </p:nvSpPr>
        <p:spPr>
          <a:xfrm>
            <a:off x="248356" y="1302552"/>
            <a:ext cx="8782755" cy="4262293"/>
          </a:xfrm>
        </p:spPr>
        <p:txBody>
          <a:bodyPr>
            <a:normAutofit fontScale="92500" lnSpcReduction="20000"/>
          </a:bodyPr>
          <a:lstStyle/>
          <a:p>
            <a:r>
              <a:rPr lang="en-US" sz="2800" dirty="0"/>
              <a:t>When does acute NP transition to chronic NP</a:t>
            </a:r>
            <a:r>
              <a:rPr lang="en-US" sz="2800" dirty="0" smtClean="0"/>
              <a:t>?</a:t>
            </a:r>
          </a:p>
          <a:p>
            <a:r>
              <a:rPr lang="en-US" sz="2800" dirty="0" smtClean="0"/>
              <a:t>What factors predict the transition to chronic NP</a:t>
            </a:r>
          </a:p>
          <a:p>
            <a:r>
              <a:rPr lang="en-US" sz="2800" dirty="0" smtClean="0"/>
              <a:t>Is the mechanism of acute NP different from chronic NP? </a:t>
            </a:r>
            <a:endParaRPr lang="en-US" sz="2800" dirty="0"/>
          </a:p>
          <a:p>
            <a:r>
              <a:rPr lang="en-US" sz="2800" dirty="0" smtClean="0"/>
              <a:t>Are therapies for chronic NP equally effective in acute NP?</a:t>
            </a:r>
          </a:p>
          <a:p>
            <a:r>
              <a:rPr lang="en-US" sz="2800" dirty="0" smtClean="0"/>
              <a:t>Test Validity of diagnostic criteria</a:t>
            </a:r>
          </a:p>
          <a:p>
            <a:pPr lvl="1"/>
            <a:r>
              <a:rPr lang="en-US" sz="2200" dirty="0" smtClean="0"/>
              <a:t>Relative validity- </a:t>
            </a:r>
            <a:r>
              <a:rPr lang="en-US" sz="2200" dirty="0" err="1" smtClean="0"/>
              <a:t>NeuPSIG</a:t>
            </a:r>
            <a:r>
              <a:rPr lang="en-US" sz="2200" dirty="0" smtClean="0"/>
              <a:t> criteria as the standard?</a:t>
            </a:r>
            <a:endParaRPr lang="en-US" sz="2200" dirty="0"/>
          </a:p>
          <a:p>
            <a:r>
              <a:rPr lang="en-US" sz="2800" dirty="0" smtClean="0"/>
              <a:t>Test Reliability of </a:t>
            </a:r>
            <a:r>
              <a:rPr lang="en-US" sz="2800" smtClean="0"/>
              <a:t>diagnostic criteria</a:t>
            </a:r>
            <a:endParaRPr lang="en-US" sz="2800" dirty="0" smtClean="0"/>
          </a:p>
          <a:p>
            <a:pPr lvl="1"/>
            <a:r>
              <a:rPr lang="en-US" sz="2200" dirty="0" smtClean="0"/>
              <a:t>Inter-Rater</a:t>
            </a:r>
          </a:p>
          <a:p>
            <a:pPr lvl="1"/>
            <a:r>
              <a:rPr lang="en-US" sz="2200" dirty="0" smtClean="0"/>
              <a:t>Test-Retest</a:t>
            </a:r>
          </a:p>
        </p:txBody>
      </p:sp>
    </p:spTree>
    <p:extLst>
      <p:ext uri="{BB962C8B-B14F-4D97-AF65-F5344CB8AC3E}">
        <p14:creationId xmlns:p14="http://schemas.microsoft.com/office/powerpoint/2010/main" val="32975473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9931" y="276763"/>
            <a:ext cx="7202456" cy="776407"/>
          </a:xfrm>
        </p:spPr>
        <p:txBody>
          <a:bodyPr>
            <a:normAutofit fontScale="90000"/>
          </a:bodyPr>
          <a:lstStyle/>
          <a:p>
            <a:r>
              <a:rPr lang="en-US" dirty="0" smtClean="0"/>
              <a:t>Acute Neuropathic Pain:</a:t>
            </a:r>
            <a:br>
              <a:rPr lang="en-US" dirty="0" smtClean="0"/>
            </a:br>
            <a:r>
              <a:rPr lang="en-US" sz="2700" dirty="0" smtClean="0"/>
              <a:t>Considerations / Discussion points</a:t>
            </a:r>
            <a:endParaRPr lang="en-US" sz="2700" dirty="0"/>
          </a:p>
        </p:txBody>
      </p:sp>
      <p:sp>
        <p:nvSpPr>
          <p:cNvPr id="3" name="Content Placeholder 2"/>
          <p:cNvSpPr>
            <a:spLocks noGrp="1"/>
          </p:cNvSpPr>
          <p:nvPr>
            <p:ph idx="1"/>
          </p:nvPr>
        </p:nvSpPr>
        <p:spPr>
          <a:xfrm>
            <a:off x="673822" y="1204908"/>
            <a:ext cx="7598308" cy="4062829"/>
          </a:xfrm>
        </p:spPr>
        <p:txBody>
          <a:bodyPr>
            <a:noAutofit/>
          </a:bodyPr>
          <a:lstStyle/>
          <a:p>
            <a:pPr>
              <a:lnSpc>
                <a:spcPct val="100000"/>
              </a:lnSpc>
              <a:spcBef>
                <a:spcPts val="600"/>
              </a:spcBef>
            </a:pPr>
            <a:r>
              <a:rPr lang="en-US" dirty="0"/>
              <a:t>Is this a </a:t>
            </a:r>
            <a:r>
              <a:rPr lang="en-US" dirty="0">
                <a:solidFill>
                  <a:srgbClr val="C00000"/>
                </a:solidFill>
              </a:rPr>
              <a:t>good bucket </a:t>
            </a:r>
            <a:r>
              <a:rPr lang="en-US" dirty="0"/>
              <a:t>for an Acute Pain condition?</a:t>
            </a:r>
          </a:p>
          <a:p>
            <a:pPr>
              <a:lnSpc>
                <a:spcPct val="100000"/>
              </a:lnSpc>
              <a:spcBef>
                <a:spcPts val="600"/>
              </a:spcBef>
            </a:pPr>
            <a:r>
              <a:rPr lang="en-US" dirty="0"/>
              <a:t>Is the condition </a:t>
            </a:r>
            <a:r>
              <a:rPr lang="en-US" dirty="0">
                <a:solidFill>
                  <a:srgbClr val="C00000"/>
                </a:solidFill>
              </a:rPr>
              <a:t>homogenous</a:t>
            </a:r>
            <a:r>
              <a:rPr lang="en-US" dirty="0"/>
              <a:t> enough for taxonomy?</a:t>
            </a:r>
          </a:p>
          <a:p>
            <a:pPr>
              <a:lnSpc>
                <a:spcPct val="100000"/>
              </a:lnSpc>
              <a:spcBef>
                <a:spcPts val="600"/>
              </a:spcBef>
            </a:pPr>
            <a:r>
              <a:rPr lang="en-US" dirty="0" smtClean="0"/>
              <a:t>Few </a:t>
            </a:r>
            <a:r>
              <a:rPr lang="en-US" dirty="0">
                <a:solidFill>
                  <a:srgbClr val="C00000"/>
                </a:solidFill>
              </a:rPr>
              <a:t>conditions that will be useful to include </a:t>
            </a:r>
            <a:r>
              <a:rPr lang="en-US" dirty="0" smtClean="0"/>
              <a:t>in </a:t>
            </a:r>
            <a:r>
              <a:rPr lang="en-US" dirty="0"/>
              <a:t>this </a:t>
            </a:r>
            <a:r>
              <a:rPr lang="en-US" dirty="0" smtClean="0"/>
              <a:t>bucket</a:t>
            </a:r>
          </a:p>
          <a:p>
            <a:pPr>
              <a:lnSpc>
                <a:spcPct val="100000"/>
              </a:lnSpc>
              <a:spcBef>
                <a:spcPts val="600"/>
              </a:spcBef>
            </a:pPr>
            <a:r>
              <a:rPr lang="en-US" dirty="0" smtClean="0"/>
              <a:t> What </a:t>
            </a:r>
            <a:r>
              <a:rPr lang="en-US" dirty="0"/>
              <a:t>are some of the </a:t>
            </a:r>
            <a:r>
              <a:rPr lang="en-US" dirty="0">
                <a:solidFill>
                  <a:srgbClr val="C00000"/>
                </a:solidFill>
              </a:rPr>
              <a:t>inclusion/exclusion criterion </a:t>
            </a:r>
            <a:r>
              <a:rPr lang="en-US" dirty="0"/>
              <a:t>used in studies using this </a:t>
            </a:r>
            <a:r>
              <a:rPr lang="en-US" dirty="0" smtClean="0"/>
              <a:t>condition?</a:t>
            </a:r>
          </a:p>
          <a:p>
            <a:pPr>
              <a:lnSpc>
                <a:spcPct val="100000"/>
              </a:lnSpc>
              <a:spcBef>
                <a:spcPts val="600"/>
              </a:spcBef>
            </a:pPr>
            <a:r>
              <a:rPr lang="en-US" dirty="0" smtClean="0">
                <a:solidFill>
                  <a:srgbClr val="C00000"/>
                </a:solidFill>
              </a:rPr>
              <a:t>Usefulness</a:t>
            </a:r>
            <a:r>
              <a:rPr lang="en-US" dirty="0" smtClean="0"/>
              <a:t> </a:t>
            </a:r>
            <a:r>
              <a:rPr lang="en-US" dirty="0"/>
              <a:t>of these conditions based on </a:t>
            </a:r>
            <a:r>
              <a:rPr lang="en-US" dirty="0" smtClean="0"/>
              <a:t>prevalence</a:t>
            </a:r>
            <a:r>
              <a:rPr lang="en-US" dirty="0"/>
              <a:t>, clinical or research </a:t>
            </a:r>
            <a:r>
              <a:rPr lang="en-US" dirty="0" smtClean="0"/>
              <a:t>importance</a:t>
            </a:r>
            <a:endParaRPr lang="en-US" dirty="0"/>
          </a:p>
          <a:p>
            <a:pPr>
              <a:lnSpc>
                <a:spcPct val="100000"/>
              </a:lnSpc>
              <a:spcBef>
                <a:spcPts val="600"/>
              </a:spcBef>
            </a:pPr>
            <a:r>
              <a:rPr lang="en-US" dirty="0" smtClean="0"/>
              <a:t>Do </a:t>
            </a:r>
            <a:r>
              <a:rPr lang="en-US" dirty="0"/>
              <a:t>these conditions share some </a:t>
            </a:r>
            <a:r>
              <a:rPr lang="en-US" dirty="0">
                <a:solidFill>
                  <a:srgbClr val="C00000"/>
                </a:solidFill>
              </a:rPr>
              <a:t>common</a:t>
            </a:r>
            <a:r>
              <a:rPr lang="en-US" dirty="0"/>
              <a:t> </a:t>
            </a:r>
            <a:r>
              <a:rPr lang="en-US" dirty="0">
                <a:solidFill>
                  <a:srgbClr val="C00000"/>
                </a:solidFill>
              </a:rPr>
              <a:t>pathophysiological mechanisms</a:t>
            </a:r>
            <a:r>
              <a:rPr lang="en-US" dirty="0"/>
              <a:t>?</a:t>
            </a:r>
          </a:p>
          <a:p>
            <a:pPr>
              <a:lnSpc>
                <a:spcPct val="100000"/>
              </a:lnSpc>
              <a:spcBef>
                <a:spcPts val="600"/>
              </a:spcBef>
            </a:pPr>
            <a:endParaRPr lang="en-US" dirty="0"/>
          </a:p>
        </p:txBody>
      </p:sp>
    </p:spTree>
    <p:extLst>
      <p:ext uri="{BB962C8B-B14F-4D97-AF65-F5344CB8AC3E}">
        <p14:creationId xmlns:p14="http://schemas.microsoft.com/office/powerpoint/2010/main" val="15733732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326" y="245862"/>
            <a:ext cx="9037674" cy="780441"/>
          </a:xfrm>
        </p:spPr>
        <p:txBody>
          <a:bodyPr>
            <a:normAutofit fontScale="90000"/>
          </a:bodyPr>
          <a:lstStyle/>
          <a:p>
            <a:r>
              <a:rPr lang="en-US" dirty="0" smtClean="0"/>
              <a:t>Neuropathic pain:  </a:t>
            </a:r>
            <a:r>
              <a:rPr lang="en-US" sz="3100" dirty="0" smtClean="0"/>
              <a:t>an updated grading system</a:t>
            </a:r>
            <a:endParaRPr lang="en-US" sz="3100" dirty="0"/>
          </a:p>
        </p:txBody>
      </p:sp>
      <p:sp>
        <p:nvSpPr>
          <p:cNvPr id="5" name="TextBox 4"/>
          <p:cNvSpPr txBox="1"/>
          <p:nvPr/>
        </p:nvSpPr>
        <p:spPr>
          <a:xfrm>
            <a:off x="7269810" y="6158974"/>
            <a:ext cx="1822037" cy="584775"/>
          </a:xfrm>
          <a:prstGeom prst="rect">
            <a:avLst/>
          </a:prstGeom>
          <a:solidFill>
            <a:schemeClr val="bg2"/>
          </a:solidFill>
        </p:spPr>
        <p:txBody>
          <a:bodyPr wrap="none" rtlCol="0">
            <a:spAutoFit/>
          </a:bodyPr>
          <a:lstStyle/>
          <a:p>
            <a:r>
              <a:rPr lang="en-US" sz="1600" dirty="0"/>
              <a:t>Finnerup NB et al. </a:t>
            </a:r>
            <a:endParaRPr lang="en-US" sz="1600" dirty="0" smtClean="0"/>
          </a:p>
          <a:p>
            <a:r>
              <a:rPr lang="en-US" sz="1600" dirty="0" smtClean="0"/>
              <a:t>Pain </a:t>
            </a:r>
            <a:r>
              <a:rPr lang="en-US" sz="1600" dirty="0"/>
              <a:t>2016 (in press)</a:t>
            </a:r>
          </a:p>
        </p:txBody>
      </p:sp>
      <p:grpSp>
        <p:nvGrpSpPr>
          <p:cNvPr id="6" name="Group 5"/>
          <p:cNvGrpSpPr/>
          <p:nvPr/>
        </p:nvGrpSpPr>
        <p:grpSpPr>
          <a:xfrm>
            <a:off x="1460938" y="1137640"/>
            <a:ext cx="6542737" cy="4986300"/>
            <a:chOff x="1647596" y="620688"/>
            <a:chExt cx="6740828" cy="5544616"/>
          </a:xfrm>
        </p:grpSpPr>
        <p:sp>
          <p:nvSpPr>
            <p:cNvPr id="20" name="Ellipse 20"/>
            <p:cNvSpPr/>
            <p:nvPr/>
          </p:nvSpPr>
          <p:spPr>
            <a:xfrm>
              <a:off x="6876256" y="1137640"/>
              <a:ext cx="1512168" cy="720080"/>
            </a:xfrm>
            <a:prstGeom prst="ellipse">
              <a:avLst/>
            </a:prstGeom>
            <a:solidFill>
              <a:schemeClr val="accent1">
                <a:lumMod val="40000"/>
                <a:lumOff val="60000"/>
              </a:schemeClr>
            </a:solidFill>
            <a:ln w="9525" cap="flat" cmpd="sng" algn="ctr">
              <a:solidFill>
                <a:sysClr val="windowText" lastClr="000000"/>
              </a:solidFill>
              <a:prstDash val="solid"/>
            </a:ln>
            <a:effectLst/>
          </p:spPr>
          <p:txBody>
            <a:bodyPr rtlCol="0" anchor="ctr"/>
            <a:lstStyle/>
            <a:p>
              <a:pPr algn="ctr" defTabSz="914400"/>
              <a:endParaRPr lang="en-US" kern="0">
                <a:solidFill>
                  <a:prstClr val="white"/>
                </a:solidFill>
                <a:latin typeface="Arial" pitchFamily="34" charset="0"/>
                <a:cs typeface="Arial" pitchFamily="34" charset="0"/>
              </a:endParaRPr>
            </a:p>
          </p:txBody>
        </p:sp>
        <p:sp>
          <p:nvSpPr>
            <p:cNvPr id="7" name="Ellipse 58"/>
            <p:cNvSpPr/>
            <p:nvPr/>
          </p:nvSpPr>
          <p:spPr>
            <a:xfrm>
              <a:off x="3923928" y="2060848"/>
              <a:ext cx="1800200" cy="720080"/>
            </a:xfrm>
            <a:prstGeom prst="ellipse">
              <a:avLst/>
            </a:prstGeom>
            <a:solidFill>
              <a:srgbClr val="E9D351"/>
            </a:solidFill>
            <a:ln w="9525" cap="flat" cmpd="sng" algn="ctr">
              <a:solidFill>
                <a:sysClr val="windowText" lastClr="000000"/>
              </a:solidFill>
              <a:prstDash val="solid"/>
            </a:ln>
            <a:effectLst/>
          </p:spPr>
          <p:txBody>
            <a:bodyPr rtlCol="0" anchor="ctr"/>
            <a:lstStyle/>
            <a:p>
              <a:pPr algn="ctr" defTabSz="914400"/>
              <a:endParaRPr lang="en-US" kern="0">
                <a:solidFill>
                  <a:prstClr val="white"/>
                </a:solidFill>
                <a:latin typeface="Arial" pitchFamily="34" charset="0"/>
                <a:cs typeface="Arial" pitchFamily="34" charset="0"/>
              </a:endParaRPr>
            </a:p>
          </p:txBody>
        </p:sp>
        <p:sp>
          <p:nvSpPr>
            <p:cNvPr id="8" name="Ellipse 14"/>
            <p:cNvSpPr/>
            <p:nvPr/>
          </p:nvSpPr>
          <p:spPr>
            <a:xfrm>
              <a:off x="3923928" y="5445224"/>
              <a:ext cx="1800200" cy="720080"/>
            </a:xfrm>
            <a:prstGeom prst="ellipse">
              <a:avLst/>
            </a:prstGeom>
            <a:solidFill>
              <a:srgbClr val="92D050"/>
            </a:solidFill>
            <a:ln w="9525" cap="flat" cmpd="sng" algn="ctr">
              <a:solidFill>
                <a:sysClr val="windowText" lastClr="000000"/>
              </a:solidFill>
              <a:prstDash val="solid"/>
            </a:ln>
            <a:effectLst/>
          </p:spPr>
          <p:txBody>
            <a:bodyPr rtlCol="0" anchor="ctr"/>
            <a:lstStyle/>
            <a:p>
              <a:pPr algn="ctr" defTabSz="914400"/>
              <a:endParaRPr lang="en-US" kern="0">
                <a:solidFill>
                  <a:prstClr val="white"/>
                </a:solidFill>
                <a:latin typeface="Arial" pitchFamily="34" charset="0"/>
                <a:cs typeface="Arial" pitchFamily="34" charset="0"/>
              </a:endParaRPr>
            </a:p>
          </p:txBody>
        </p:sp>
        <p:sp>
          <p:nvSpPr>
            <p:cNvPr id="9" name="Ellipse 16"/>
            <p:cNvSpPr/>
            <p:nvPr/>
          </p:nvSpPr>
          <p:spPr>
            <a:xfrm>
              <a:off x="3920010" y="3735056"/>
              <a:ext cx="1800200" cy="720080"/>
            </a:xfrm>
            <a:prstGeom prst="ellipse">
              <a:avLst/>
            </a:prstGeom>
            <a:solidFill>
              <a:srgbClr val="FFFF00"/>
            </a:solidFill>
            <a:ln w="9525" cap="flat" cmpd="sng" algn="ctr">
              <a:solidFill>
                <a:sysClr val="windowText" lastClr="000000"/>
              </a:solidFill>
              <a:prstDash val="solid"/>
            </a:ln>
            <a:effectLst/>
          </p:spPr>
          <p:txBody>
            <a:bodyPr rtlCol="0" anchor="ctr"/>
            <a:lstStyle/>
            <a:p>
              <a:pPr algn="ctr" defTabSz="914400"/>
              <a:endParaRPr lang="en-US" kern="0">
                <a:solidFill>
                  <a:prstClr val="white"/>
                </a:solidFill>
                <a:latin typeface="Arial" pitchFamily="34" charset="0"/>
                <a:cs typeface="Arial" pitchFamily="34" charset="0"/>
              </a:endParaRPr>
            </a:p>
          </p:txBody>
        </p:sp>
        <p:sp>
          <p:nvSpPr>
            <p:cNvPr id="10" name="Tekstboks 4"/>
            <p:cNvSpPr txBox="1"/>
            <p:nvPr/>
          </p:nvSpPr>
          <p:spPr>
            <a:xfrm>
              <a:off x="4446216" y="620688"/>
              <a:ext cx="769022" cy="326549"/>
            </a:xfrm>
            <a:prstGeom prst="rect">
              <a:avLst/>
            </a:prstGeom>
            <a:solidFill>
              <a:srgbClr val="C00000"/>
            </a:solidFill>
            <a:ln>
              <a:solidFill>
                <a:sysClr val="windowText" lastClr="000000"/>
              </a:solidFill>
            </a:ln>
          </p:spPr>
          <p:txBody>
            <a:bodyPr wrap="square" lIns="18000" tIns="18000" rIns="18000" bIns="18000" rtlCol="0" anchor="ctr">
              <a:noAutofit/>
            </a:bodyPr>
            <a:lstStyle/>
            <a:p>
              <a:pPr algn="ctr" defTabSz="914400"/>
              <a:r>
                <a:rPr lang="en-US" sz="1600" b="1" kern="0" dirty="0" err="1">
                  <a:solidFill>
                    <a:schemeClr val="bg1"/>
                  </a:solidFill>
                  <a:latin typeface="Arial" pitchFamily="34" charset="0"/>
                  <a:cs typeface="Arial" pitchFamily="34" charset="0"/>
                </a:rPr>
                <a:t>Pain</a:t>
              </a:r>
              <a:r>
                <a:rPr lang="en-US" sz="1600" b="1" kern="0" baseline="30000" dirty="0" err="1">
                  <a:solidFill>
                    <a:schemeClr val="bg1"/>
                  </a:solidFill>
                  <a:latin typeface="Arial" pitchFamily="34" charset="0"/>
                  <a:cs typeface="Arial" pitchFamily="34" charset="0"/>
                </a:rPr>
                <a:t>a</a:t>
              </a:r>
              <a:endParaRPr lang="en-US" sz="1600" b="1" kern="0" dirty="0">
                <a:solidFill>
                  <a:schemeClr val="bg1"/>
                </a:solidFill>
                <a:latin typeface="Arial" pitchFamily="34" charset="0"/>
                <a:cs typeface="Arial" pitchFamily="34" charset="0"/>
              </a:endParaRPr>
            </a:p>
          </p:txBody>
        </p:sp>
        <p:sp>
          <p:nvSpPr>
            <p:cNvPr id="11" name="Tekstboks 6"/>
            <p:cNvSpPr txBox="1"/>
            <p:nvPr/>
          </p:nvSpPr>
          <p:spPr>
            <a:xfrm>
              <a:off x="1647596" y="620688"/>
              <a:ext cx="980188" cy="447396"/>
            </a:xfrm>
            <a:prstGeom prst="rect">
              <a:avLst/>
            </a:prstGeom>
            <a:noFill/>
            <a:ln w="28575">
              <a:solidFill>
                <a:srgbClr val="002060"/>
              </a:solidFill>
            </a:ln>
          </p:spPr>
          <p:txBody>
            <a:bodyPr wrap="square" lIns="18000" tIns="18000" rIns="18000" bIns="18000" rtlCol="0">
              <a:spAutoFit/>
            </a:bodyPr>
            <a:lstStyle/>
            <a:p>
              <a:pPr algn="ctr" defTabSz="914400"/>
              <a:r>
                <a:rPr lang="en-US" sz="1200" b="1" i="1" kern="0" dirty="0">
                  <a:solidFill>
                    <a:prstClr val="black"/>
                  </a:solidFill>
                  <a:latin typeface="Arial" pitchFamily="34" charset="0"/>
                  <a:cs typeface="Arial" pitchFamily="34" charset="0"/>
                </a:rPr>
                <a:t>Leading complaint</a:t>
              </a:r>
            </a:p>
          </p:txBody>
        </p:sp>
        <p:sp>
          <p:nvSpPr>
            <p:cNvPr id="12" name="Tekstboks 7"/>
            <p:cNvSpPr txBox="1"/>
            <p:nvPr/>
          </p:nvSpPr>
          <p:spPr>
            <a:xfrm>
              <a:off x="1647596" y="1401741"/>
              <a:ext cx="792088" cy="243743"/>
            </a:xfrm>
            <a:prstGeom prst="rect">
              <a:avLst/>
            </a:prstGeom>
            <a:noFill/>
            <a:ln w="28575">
              <a:solidFill>
                <a:srgbClr val="002060"/>
              </a:solidFill>
            </a:ln>
          </p:spPr>
          <p:txBody>
            <a:bodyPr wrap="square" lIns="18000" tIns="18000" rIns="18000" bIns="18000" rtlCol="0">
              <a:spAutoFit/>
            </a:bodyPr>
            <a:lstStyle/>
            <a:p>
              <a:pPr algn="ctr" defTabSz="914400"/>
              <a:r>
                <a:rPr lang="en-US" sz="1200" b="1" i="1" kern="0" dirty="0">
                  <a:solidFill>
                    <a:prstClr val="black"/>
                  </a:solidFill>
                  <a:latin typeface="Arial" pitchFamily="34" charset="0"/>
                  <a:cs typeface="Arial" pitchFamily="34" charset="0"/>
                </a:rPr>
                <a:t>History</a:t>
              </a:r>
            </a:p>
          </p:txBody>
        </p:sp>
        <p:sp>
          <p:nvSpPr>
            <p:cNvPr id="13" name="Tekstboks 8"/>
            <p:cNvSpPr txBox="1"/>
            <p:nvPr/>
          </p:nvSpPr>
          <p:spPr>
            <a:xfrm>
              <a:off x="2771800" y="1201746"/>
              <a:ext cx="3823846" cy="651050"/>
            </a:xfrm>
            <a:prstGeom prst="rect">
              <a:avLst/>
            </a:prstGeom>
            <a:solidFill>
              <a:schemeClr val="bg1">
                <a:lumMod val="85000"/>
              </a:schemeClr>
            </a:solidFill>
            <a:ln>
              <a:solidFill>
                <a:sysClr val="windowText" lastClr="000000"/>
              </a:solidFill>
            </a:ln>
          </p:spPr>
          <p:txBody>
            <a:bodyPr wrap="square" lIns="18000" tIns="18000" rIns="18000" bIns="18000" rtlCol="0">
              <a:spAutoFit/>
            </a:bodyPr>
            <a:lstStyle/>
            <a:p>
              <a:pPr algn="ctr" defTabSz="914400"/>
              <a:r>
                <a:rPr lang="en-US" sz="1200" kern="0" dirty="0">
                  <a:solidFill>
                    <a:prstClr val="black"/>
                  </a:solidFill>
                  <a:latin typeface="Arial" pitchFamily="34" charset="0"/>
                  <a:cs typeface="Arial" pitchFamily="34" charset="0"/>
                </a:rPr>
                <a:t>History of relevant neurological lesion or </a:t>
              </a:r>
              <a:r>
                <a:rPr lang="en-US" sz="1200" kern="0" dirty="0" err="1">
                  <a:solidFill>
                    <a:prstClr val="black"/>
                  </a:solidFill>
                  <a:latin typeface="Arial" pitchFamily="34" charset="0"/>
                  <a:cs typeface="Arial" pitchFamily="34" charset="0"/>
                </a:rPr>
                <a:t>disease</a:t>
              </a:r>
              <a:r>
                <a:rPr lang="en-US" sz="1200" kern="0" baseline="30000" dirty="0" err="1">
                  <a:solidFill>
                    <a:prstClr val="black"/>
                  </a:solidFill>
                  <a:latin typeface="Arial" pitchFamily="34" charset="0"/>
                  <a:cs typeface="Arial" pitchFamily="34" charset="0"/>
                </a:rPr>
                <a:t>b</a:t>
              </a:r>
              <a:endParaRPr lang="en-US" sz="1200" kern="0" baseline="30000" dirty="0">
                <a:solidFill>
                  <a:prstClr val="black"/>
                </a:solidFill>
                <a:latin typeface="Arial" pitchFamily="34" charset="0"/>
                <a:cs typeface="Arial" pitchFamily="34" charset="0"/>
              </a:endParaRPr>
            </a:p>
            <a:p>
              <a:pPr algn="ctr" defTabSz="914400"/>
              <a:r>
                <a:rPr lang="en-US" sz="1200" kern="0" dirty="0">
                  <a:solidFill>
                    <a:prstClr val="black"/>
                  </a:solidFill>
                  <a:latin typeface="Arial" pitchFamily="34" charset="0"/>
                  <a:cs typeface="Arial" pitchFamily="34" charset="0"/>
                </a:rPr>
                <a:t>and</a:t>
              </a:r>
            </a:p>
            <a:p>
              <a:pPr algn="ctr" defTabSz="914400"/>
              <a:r>
                <a:rPr lang="en-US" sz="1200" kern="0" dirty="0">
                  <a:solidFill>
                    <a:prstClr val="black"/>
                  </a:solidFill>
                  <a:latin typeface="Arial" pitchFamily="34" charset="0"/>
                  <a:cs typeface="Arial" pitchFamily="34" charset="0"/>
                </a:rPr>
                <a:t>Pain distribution </a:t>
              </a:r>
              <a:r>
                <a:rPr lang="en-US" sz="1200" kern="0" dirty="0" err="1">
                  <a:solidFill>
                    <a:prstClr val="black"/>
                  </a:solidFill>
                  <a:latin typeface="Arial" pitchFamily="34" charset="0"/>
                  <a:cs typeface="Arial" pitchFamily="34" charset="0"/>
                </a:rPr>
                <a:t>neuroanatomically</a:t>
              </a:r>
              <a:r>
                <a:rPr lang="en-US" sz="1200" kern="0" dirty="0">
                  <a:solidFill>
                    <a:prstClr val="black"/>
                  </a:solidFill>
                  <a:latin typeface="Arial" pitchFamily="34" charset="0"/>
                  <a:cs typeface="Arial" pitchFamily="34" charset="0"/>
                </a:rPr>
                <a:t> plausible</a:t>
              </a:r>
              <a:endParaRPr lang="en-US" sz="1200" kern="0" baseline="30000" dirty="0">
                <a:solidFill>
                  <a:prstClr val="black"/>
                </a:solidFill>
                <a:latin typeface="Arial" pitchFamily="34" charset="0"/>
                <a:cs typeface="Arial" pitchFamily="34" charset="0"/>
              </a:endParaRPr>
            </a:p>
          </p:txBody>
        </p:sp>
        <p:sp>
          <p:nvSpPr>
            <p:cNvPr id="14" name="Tekstboks 9"/>
            <p:cNvSpPr txBox="1"/>
            <p:nvPr/>
          </p:nvSpPr>
          <p:spPr>
            <a:xfrm>
              <a:off x="3686616" y="2204864"/>
              <a:ext cx="2311878" cy="447396"/>
            </a:xfrm>
            <a:prstGeom prst="rect">
              <a:avLst/>
            </a:prstGeom>
            <a:noFill/>
            <a:ln>
              <a:noFill/>
            </a:ln>
          </p:spPr>
          <p:txBody>
            <a:bodyPr wrap="square" lIns="18000" tIns="18000" rIns="18000" bIns="18000" rtlCol="0">
              <a:spAutoFit/>
            </a:bodyPr>
            <a:lstStyle/>
            <a:p>
              <a:pPr algn="ctr" defTabSz="914400"/>
              <a:r>
                <a:rPr lang="en-US" sz="1200" b="1" kern="0" dirty="0">
                  <a:solidFill>
                    <a:prstClr val="black"/>
                  </a:solidFill>
                  <a:latin typeface="Arial" pitchFamily="34" charset="0"/>
                  <a:cs typeface="Arial" pitchFamily="34" charset="0"/>
                </a:rPr>
                <a:t>Possible </a:t>
              </a:r>
            </a:p>
            <a:p>
              <a:pPr algn="ctr" defTabSz="914400"/>
              <a:r>
                <a:rPr lang="en-US" sz="1200" kern="0" dirty="0">
                  <a:solidFill>
                    <a:prstClr val="black"/>
                  </a:solidFill>
                  <a:latin typeface="Arial" pitchFamily="34" charset="0"/>
                  <a:cs typeface="Arial" pitchFamily="34" charset="0"/>
                </a:rPr>
                <a:t>N</a:t>
              </a:r>
              <a:r>
                <a:rPr lang="en-US" sz="1200" kern="0" dirty="0" smtClean="0">
                  <a:solidFill>
                    <a:prstClr val="black"/>
                  </a:solidFill>
                  <a:latin typeface="Arial" pitchFamily="34" charset="0"/>
                  <a:cs typeface="Arial" pitchFamily="34" charset="0"/>
                </a:rPr>
                <a:t>europathic </a:t>
              </a:r>
              <a:r>
                <a:rPr lang="en-US" sz="1200" kern="0" dirty="0">
                  <a:solidFill>
                    <a:prstClr val="black"/>
                  </a:solidFill>
                  <a:latin typeface="Arial" pitchFamily="34" charset="0"/>
                  <a:cs typeface="Arial" pitchFamily="34" charset="0"/>
                </a:rPr>
                <a:t>P</a:t>
              </a:r>
              <a:r>
                <a:rPr lang="en-US" sz="1200" kern="0" dirty="0" smtClean="0">
                  <a:solidFill>
                    <a:prstClr val="black"/>
                  </a:solidFill>
                  <a:latin typeface="Arial" pitchFamily="34" charset="0"/>
                  <a:cs typeface="Arial" pitchFamily="34" charset="0"/>
                </a:rPr>
                <a:t>ain</a:t>
              </a:r>
              <a:endParaRPr lang="en-US" sz="1200" kern="0" dirty="0">
                <a:solidFill>
                  <a:prstClr val="black"/>
                </a:solidFill>
                <a:latin typeface="Arial" pitchFamily="34" charset="0"/>
                <a:cs typeface="Arial" pitchFamily="34" charset="0"/>
              </a:endParaRPr>
            </a:p>
          </p:txBody>
        </p:sp>
        <p:sp>
          <p:nvSpPr>
            <p:cNvPr id="15" name="Tekstboks 11"/>
            <p:cNvSpPr txBox="1"/>
            <p:nvPr/>
          </p:nvSpPr>
          <p:spPr>
            <a:xfrm>
              <a:off x="3124017" y="3068959"/>
              <a:ext cx="3824246" cy="447396"/>
            </a:xfrm>
            <a:prstGeom prst="rect">
              <a:avLst/>
            </a:prstGeom>
            <a:solidFill>
              <a:schemeClr val="bg1">
                <a:lumMod val="85000"/>
              </a:schemeClr>
            </a:solidFill>
            <a:ln>
              <a:solidFill>
                <a:sysClr val="windowText" lastClr="000000"/>
              </a:solidFill>
            </a:ln>
          </p:spPr>
          <p:txBody>
            <a:bodyPr wrap="square" lIns="18000" tIns="18000" rIns="18000" bIns="18000" rtlCol="0">
              <a:spAutoFit/>
            </a:bodyPr>
            <a:lstStyle/>
            <a:p>
              <a:pPr algn="ctr" defTabSz="914400"/>
              <a:r>
                <a:rPr lang="en-US" sz="1200" kern="0" dirty="0">
                  <a:solidFill>
                    <a:prstClr val="black"/>
                  </a:solidFill>
                  <a:latin typeface="Arial" pitchFamily="34" charset="0"/>
                  <a:cs typeface="Arial" pitchFamily="34" charset="0"/>
                </a:rPr>
                <a:t>Pain is associated with sensory signs in the same </a:t>
              </a:r>
              <a:r>
                <a:rPr lang="en-US" sz="1200" kern="0" dirty="0" err="1">
                  <a:solidFill>
                    <a:prstClr val="black"/>
                  </a:solidFill>
                  <a:latin typeface="Arial" pitchFamily="34" charset="0"/>
                  <a:cs typeface="Arial" pitchFamily="34" charset="0"/>
                </a:rPr>
                <a:t>neuroanatomically</a:t>
              </a:r>
              <a:r>
                <a:rPr lang="en-US" sz="1200" kern="0" dirty="0">
                  <a:solidFill>
                    <a:prstClr val="black"/>
                  </a:solidFill>
                  <a:latin typeface="Arial" pitchFamily="34" charset="0"/>
                  <a:cs typeface="Arial" pitchFamily="34" charset="0"/>
                </a:rPr>
                <a:t> plausible </a:t>
              </a:r>
              <a:r>
                <a:rPr lang="en-US" sz="1200" kern="0" dirty="0" err="1">
                  <a:solidFill>
                    <a:prstClr val="black"/>
                  </a:solidFill>
                  <a:latin typeface="Arial" pitchFamily="34" charset="0"/>
                  <a:cs typeface="Arial" pitchFamily="34" charset="0"/>
                </a:rPr>
                <a:t>distribution</a:t>
              </a:r>
              <a:r>
                <a:rPr lang="en-US" sz="1200" kern="0" baseline="30000" dirty="0" err="1">
                  <a:solidFill>
                    <a:prstClr val="black"/>
                  </a:solidFill>
                  <a:latin typeface="Arial" pitchFamily="34" charset="0"/>
                  <a:cs typeface="Arial" pitchFamily="34" charset="0"/>
                </a:rPr>
                <a:t>c</a:t>
              </a:r>
              <a:endParaRPr lang="en-US" sz="1200" kern="0" dirty="0">
                <a:solidFill>
                  <a:prstClr val="black"/>
                </a:solidFill>
                <a:latin typeface="Arial" pitchFamily="34" charset="0"/>
                <a:cs typeface="Arial" pitchFamily="34" charset="0"/>
              </a:endParaRPr>
            </a:p>
          </p:txBody>
        </p:sp>
        <p:sp>
          <p:nvSpPr>
            <p:cNvPr id="16" name="Tekstboks 12"/>
            <p:cNvSpPr txBox="1"/>
            <p:nvPr/>
          </p:nvSpPr>
          <p:spPr>
            <a:xfrm>
              <a:off x="1647596" y="3140968"/>
              <a:ext cx="1080120" cy="243743"/>
            </a:xfrm>
            <a:prstGeom prst="rect">
              <a:avLst/>
            </a:prstGeom>
            <a:noFill/>
            <a:ln w="28575">
              <a:solidFill>
                <a:srgbClr val="002060"/>
              </a:solidFill>
            </a:ln>
          </p:spPr>
          <p:txBody>
            <a:bodyPr wrap="square" lIns="18000" tIns="18000" rIns="18000" bIns="18000" rtlCol="0">
              <a:spAutoFit/>
            </a:bodyPr>
            <a:lstStyle/>
            <a:p>
              <a:pPr algn="ctr" defTabSz="914400"/>
              <a:r>
                <a:rPr lang="en-US" sz="1200" b="1" i="1" kern="0" dirty="0">
                  <a:solidFill>
                    <a:prstClr val="black"/>
                  </a:solidFill>
                  <a:latin typeface="Arial" pitchFamily="34" charset="0"/>
                  <a:cs typeface="Arial" pitchFamily="34" charset="0"/>
                </a:rPr>
                <a:t>Examination</a:t>
              </a:r>
            </a:p>
          </p:txBody>
        </p:sp>
        <p:sp>
          <p:nvSpPr>
            <p:cNvPr id="17" name="Tekstboks 13"/>
            <p:cNvSpPr txBox="1"/>
            <p:nvPr/>
          </p:nvSpPr>
          <p:spPr>
            <a:xfrm>
              <a:off x="3923928" y="5589240"/>
              <a:ext cx="1872208" cy="447396"/>
            </a:xfrm>
            <a:prstGeom prst="rect">
              <a:avLst/>
            </a:prstGeom>
            <a:noFill/>
            <a:ln>
              <a:noFill/>
            </a:ln>
          </p:spPr>
          <p:txBody>
            <a:bodyPr wrap="square" lIns="18000" tIns="18000" rIns="18000" bIns="18000" rtlCol="0">
              <a:spAutoFit/>
            </a:bodyPr>
            <a:lstStyle/>
            <a:p>
              <a:pPr algn="ctr" defTabSz="914400"/>
              <a:r>
                <a:rPr lang="en-US" sz="1200" b="1" kern="0" dirty="0">
                  <a:solidFill>
                    <a:prstClr val="black"/>
                  </a:solidFill>
                  <a:latin typeface="Arial" pitchFamily="34" charset="0"/>
                  <a:cs typeface="Arial" pitchFamily="34" charset="0"/>
                </a:rPr>
                <a:t>Confirmed </a:t>
              </a:r>
            </a:p>
            <a:p>
              <a:pPr algn="ctr" defTabSz="914400"/>
              <a:r>
                <a:rPr lang="en-US" sz="1200" kern="0" dirty="0">
                  <a:solidFill>
                    <a:prstClr val="black"/>
                  </a:solidFill>
                  <a:latin typeface="Arial" pitchFamily="34" charset="0"/>
                  <a:cs typeface="Arial" pitchFamily="34" charset="0"/>
                </a:rPr>
                <a:t>N</a:t>
              </a:r>
              <a:r>
                <a:rPr lang="en-US" sz="1200" kern="0" dirty="0" smtClean="0">
                  <a:solidFill>
                    <a:prstClr val="black"/>
                  </a:solidFill>
                  <a:latin typeface="Arial" pitchFamily="34" charset="0"/>
                  <a:cs typeface="Arial" pitchFamily="34" charset="0"/>
                </a:rPr>
                <a:t>europathic </a:t>
              </a:r>
              <a:r>
                <a:rPr lang="en-US" sz="1200" kern="0" dirty="0" err="1" smtClean="0">
                  <a:solidFill>
                    <a:prstClr val="black"/>
                  </a:solidFill>
                  <a:latin typeface="Arial" pitchFamily="34" charset="0"/>
                  <a:cs typeface="Arial" pitchFamily="34" charset="0"/>
                </a:rPr>
                <a:t>Pain</a:t>
              </a:r>
              <a:r>
                <a:rPr lang="en-US" sz="1200" kern="0" baseline="30000" dirty="0" err="1" smtClean="0">
                  <a:solidFill>
                    <a:prstClr val="black"/>
                  </a:solidFill>
                  <a:latin typeface="Arial" pitchFamily="34" charset="0"/>
                  <a:cs typeface="Arial" pitchFamily="34" charset="0"/>
                </a:rPr>
                <a:t>d</a:t>
              </a:r>
              <a:endParaRPr lang="en-US" sz="1200" kern="0" baseline="30000" dirty="0">
                <a:solidFill>
                  <a:prstClr val="black"/>
                </a:solidFill>
                <a:latin typeface="Arial" pitchFamily="34" charset="0"/>
                <a:cs typeface="Arial" pitchFamily="34" charset="0"/>
              </a:endParaRPr>
            </a:p>
          </p:txBody>
        </p:sp>
        <p:sp>
          <p:nvSpPr>
            <p:cNvPr id="18" name="Tekstboks 15"/>
            <p:cNvSpPr txBox="1"/>
            <p:nvPr/>
          </p:nvSpPr>
          <p:spPr>
            <a:xfrm>
              <a:off x="3944587" y="3879072"/>
              <a:ext cx="1699910" cy="447396"/>
            </a:xfrm>
            <a:prstGeom prst="rect">
              <a:avLst/>
            </a:prstGeom>
            <a:noFill/>
            <a:ln>
              <a:noFill/>
            </a:ln>
          </p:spPr>
          <p:txBody>
            <a:bodyPr wrap="square" lIns="18000" tIns="18000" rIns="18000" bIns="18000" rtlCol="0">
              <a:spAutoFit/>
            </a:bodyPr>
            <a:lstStyle/>
            <a:p>
              <a:pPr algn="ctr" defTabSz="914400"/>
              <a:r>
                <a:rPr lang="en-US" sz="1200" b="1" kern="0" dirty="0">
                  <a:solidFill>
                    <a:prstClr val="black"/>
                  </a:solidFill>
                  <a:latin typeface="Arial" pitchFamily="34" charset="0"/>
                  <a:cs typeface="Arial" pitchFamily="34" charset="0"/>
                </a:rPr>
                <a:t>Probable</a:t>
              </a:r>
            </a:p>
            <a:p>
              <a:pPr algn="ctr" defTabSz="914400"/>
              <a:r>
                <a:rPr lang="en-US" sz="1200" kern="0" dirty="0">
                  <a:solidFill>
                    <a:prstClr val="black"/>
                  </a:solidFill>
                  <a:latin typeface="Arial" pitchFamily="34" charset="0"/>
                  <a:cs typeface="Arial" pitchFamily="34" charset="0"/>
                </a:rPr>
                <a:t>N</a:t>
              </a:r>
              <a:r>
                <a:rPr lang="en-US" sz="1200" kern="0" dirty="0" smtClean="0">
                  <a:solidFill>
                    <a:prstClr val="black"/>
                  </a:solidFill>
                  <a:latin typeface="Arial" pitchFamily="34" charset="0"/>
                  <a:cs typeface="Arial" pitchFamily="34" charset="0"/>
                </a:rPr>
                <a:t>europathic </a:t>
              </a:r>
              <a:r>
                <a:rPr lang="en-US" sz="1200" kern="0" dirty="0">
                  <a:solidFill>
                    <a:prstClr val="black"/>
                  </a:solidFill>
                  <a:latin typeface="Arial" pitchFamily="34" charset="0"/>
                  <a:cs typeface="Arial" pitchFamily="34" charset="0"/>
                </a:rPr>
                <a:t>P</a:t>
              </a:r>
              <a:r>
                <a:rPr lang="en-US" sz="1200" kern="0" dirty="0" smtClean="0">
                  <a:solidFill>
                    <a:prstClr val="black"/>
                  </a:solidFill>
                  <a:latin typeface="Arial" pitchFamily="34" charset="0"/>
                  <a:cs typeface="Arial" pitchFamily="34" charset="0"/>
                </a:rPr>
                <a:t>ain</a:t>
              </a:r>
              <a:endParaRPr lang="en-US" sz="1200" kern="0" dirty="0">
                <a:solidFill>
                  <a:prstClr val="black"/>
                </a:solidFill>
                <a:latin typeface="Arial" pitchFamily="34" charset="0"/>
                <a:cs typeface="Arial" pitchFamily="34" charset="0"/>
              </a:endParaRPr>
            </a:p>
          </p:txBody>
        </p:sp>
        <p:sp>
          <p:nvSpPr>
            <p:cNvPr id="19" name="Tekstboks 19"/>
            <p:cNvSpPr txBox="1"/>
            <p:nvPr/>
          </p:nvSpPr>
          <p:spPr>
            <a:xfrm>
              <a:off x="6948264" y="1291170"/>
              <a:ext cx="1339670" cy="447396"/>
            </a:xfrm>
            <a:prstGeom prst="rect">
              <a:avLst/>
            </a:prstGeom>
            <a:noFill/>
            <a:ln>
              <a:noFill/>
            </a:ln>
          </p:spPr>
          <p:txBody>
            <a:bodyPr wrap="square" lIns="18000" tIns="18000" rIns="18000" bIns="18000" rtlCol="0">
              <a:spAutoFit/>
            </a:bodyPr>
            <a:lstStyle/>
            <a:p>
              <a:pPr algn="ctr" defTabSz="914400"/>
              <a:r>
                <a:rPr lang="en-US" sz="1200" kern="0" dirty="0">
                  <a:solidFill>
                    <a:prstClr val="black"/>
                  </a:solidFill>
                  <a:latin typeface="Arial" pitchFamily="34" charset="0"/>
                  <a:cs typeface="Arial" pitchFamily="34" charset="0"/>
                </a:rPr>
                <a:t>Unlikely to be</a:t>
              </a:r>
            </a:p>
            <a:p>
              <a:pPr algn="ctr" defTabSz="914400"/>
              <a:r>
                <a:rPr lang="en-US" sz="1200" kern="0" dirty="0">
                  <a:solidFill>
                    <a:prstClr val="black"/>
                  </a:solidFill>
                  <a:latin typeface="Arial" pitchFamily="34" charset="0"/>
                  <a:cs typeface="Arial" pitchFamily="34" charset="0"/>
                </a:rPr>
                <a:t>neuropathic pain</a:t>
              </a:r>
            </a:p>
          </p:txBody>
        </p:sp>
        <p:cxnSp>
          <p:nvCxnSpPr>
            <p:cNvPr id="21" name="Lige pilforbindelse 23"/>
            <p:cNvCxnSpPr>
              <a:stCxn id="7" idx="4"/>
              <a:endCxn id="15" idx="0"/>
            </p:cNvCxnSpPr>
            <p:nvPr/>
          </p:nvCxnSpPr>
          <p:spPr>
            <a:xfrm>
              <a:off x="4824028" y="2780928"/>
              <a:ext cx="212112" cy="288032"/>
            </a:xfrm>
            <a:prstGeom prst="straightConnector1">
              <a:avLst/>
            </a:prstGeom>
            <a:noFill/>
            <a:ln w="12700" cap="flat" cmpd="sng" algn="ctr">
              <a:solidFill>
                <a:sysClr val="windowText" lastClr="000000"/>
              </a:solidFill>
              <a:prstDash val="solid"/>
              <a:tailEnd type="arrow"/>
            </a:ln>
            <a:effectLst/>
          </p:spPr>
        </p:cxnSp>
        <p:cxnSp>
          <p:nvCxnSpPr>
            <p:cNvPr id="22" name="Lige pilforbindelse 25"/>
            <p:cNvCxnSpPr>
              <a:stCxn id="15" idx="2"/>
              <a:endCxn id="9" idx="0"/>
            </p:cNvCxnSpPr>
            <p:nvPr/>
          </p:nvCxnSpPr>
          <p:spPr>
            <a:xfrm flipH="1">
              <a:off x="4820110" y="3516355"/>
              <a:ext cx="216030" cy="218701"/>
            </a:xfrm>
            <a:prstGeom prst="straightConnector1">
              <a:avLst/>
            </a:prstGeom>
            <a:noFill/>
            <a:ln w="12700" cap="flat" cmpd="sng" algn="ctr">
              <a:solidFill>
                <a:sysClr val="windowText" lastClr="000000"/>
              </a:solidFill>
              <a:prstDash val="solid"/>
              <a:tailEnd type="arrow"/>
            </a:ln>
            <a:effectLst/>
          </p:spPr>
        </p:cxnSp>
        <p:cxnSp>
          <p:nvCxnSpPr>
            <p:cNvPr id="23" name="Lige pilforbindelse 32"/>
            <p:cNvCxnSpPr>
              <a:stCxn id="13" idx="3"/>
              <a:endCxn id="20" idx="2"/>
            </p:cNvCxnSpPr>
            <p:nvPr/>
          </p:nvCxnSpPr>
          <p:spPr>
            <a:xfrm flipV="1">
              <a:off x="6595647" y="1497680"/>
              <a:ext cx="280609" cy="29591"/>
            </a:xfrm>
            <a:prstGeom prst="straightConnector1">
              <a:avLst/>
            </a:prstGeom>
            <a:noFill/>
            <a:ln w="12700" cap="flat" cmpd="sng" algn="ctr">
              <a:solidFill>
                <a:sysClr val="windowText" lastClr="000000"/>
              </a:solidFill>
              <a:prstDash val="solid"/>
              <a:tailEnd type="arrow"/>
            </a:ln>
            <a:effectLst/>
          </p:spPr>
        </p:cxnSp>
        <p:sp>
          <p:nvSpPr>
            <p:cNvPr id="24" name="Tekstboks 43"/>
            <p:cNvSpPr txBox="1"/>
            <p:nvPr/>
          </p:nvSpPr>
          <p:spPr>
            <a:xfrm>
              <a:off x="6505272" y="1268760"/>
              <a:ext cx="504056" cy="209801"/>
            </a:xfrm>
            <a:prstGeom prst="rect">
              <a:avLst/>
            </a:prstGeom>
            <a:noFill/>
            <a:ln>
              <a:noFill/>
            </a:ln>
          </p:spPr>
          <p:txBody>
            <a:bodyPr wrap="square" lIns="18000" tIns="18000" rIns="18000" bIns="18000" rtlCol="0">
              <a:spAutoFit/>
            </a:bodyPr>
            <a:lstStyle/>
            <a:p>
              <a:pPr algn="ctr" defTabSz="914400"/>
              <a:r>
                <a:rPr lang="en-US" sz="1000" b="1" kern="0" dirty="0">
                  <a:solidFill>
                    <a:prstClr val="black"/>
                  </a:solidFill>
                  <a:latin typeface="Arial" pitchFamily="34" charset="0"/>
                  <a:cs typeface="Arial" pitchFamily="34" charset="0"/>
                </a:rPr>
                <a:t>No</a:t>
              </a:r>
            </a:p>
          </p:txBody>
        </p:sp>
        <p:sp>
          <p:nvSpPr>
            <p:cNvPr id="25" name="Tekstboks 44"/>
            <p:cNvSpPr txBox="1"/>
            <p:nvPr/>
          </p:nvSpPr>
          <p:spPr>
            <a:xfrm>
              <a:off x="4824232" y="1836040"/>
              <a:ext cx="360040" cy="209801"/>
            </a:xfrm>
            <a:prstGeom prst="rect">
              <a:avLst/>
            </a:prstGeom>
            <a:noFill/>
            <a:ln>
              <a:noFill/>
            </a:ln>
          </p:spPr>
          <p:txBody>
            <a:bodyPr wrap="square" lIns="18000" tIns="18000" rIns="18000" bIns="18000" rtlCol="0">
              <a:spAutoFit/>
            </a:bodyPr>
            <a:lstStyle/>
            <a:p>
              <a:pPr algn="ctr" defTabSz="914400"/>
              <a:r>
                <a:rPr lang="en-US" sz="1000" b="1" kern="0" dirty="0">
                  <a:solidFill>
                    <a:prstClr val="black"/>
                  </a:solidFill>
                  <a:latin typeface="Arial" pitchFamily="34" charset="0"/>
                  <a:cs typeface="Arial" pitchFamily="34" charset="0"/>
                </a:rPr>
                <a:t>Yes</a:t>
              </a:r>
            </a:p>
          </p:txBody>
        </p:sp>
        <p:cxnSp>
          <p:nvCxnSpPr>
            <p:cNvPr id="26" name="Lige pilforbindelse 54"/>
            <p:cNvCxnSpPr>
              <a:stCxn id="10" idx="2"/>
              <a:endCxn id="13" idx="0"/>
            </p:cNvCxnSpPr>
            <p:nvPr/>
          </p:nvCxnSpPr>
          <p:spPr>
            <a:xfrm flipH="1">
              <a:off x="4683724" y="947237"/>
              <a:ext cx="147004" cy="254509"/>
            </a:xfrm>
            <a:prstGeom prst="straightConnector1">
              <a:avLst/>
            </a:prstGeom>
            <a:noFill/>
            <a:ln w="12700" cap="flat" cmpd="sng" algn="ctr">
              <a:solidFill>
                <a:sysClr val="windowText" lastClr="000000"/>
              </a:solidFill>
              <a:prstDash val="solid"/>
              <a:tailEnd type="arrow"/>
            </a:ln>
            <a:effectLst/>
          </p:spPr>
        </p:cxnSp>
        <p:sp>
          <p:nvSpPr>
            <p:cNvPr id="27" name="Tekstboks 31"/>
            <p:cNvSpPr txBox="1"/>
            <p:nvPr/>
          </p:nvSpPr>
          <p:spPr>
            <a:xfrm>
              <a:off x="3275856" y="4751509"/>
              <a:ext cx="3088522" cy="447396"/>
            </a:xfrm>
            <a:prstGeom prst="rect">
              <a:avLst/>
            </a:prstGeom>
            <a:solidFill>
              <a:schemeClr val="bg1">
                <a:lumMod val="85000"/>
              </a:schemeClr>
            </a:solidFill>
            <a:ln>
              <a:solidFill>
                <a:sysClr val="windowText" lastClr="000000"/>
              </a:solidFill>
            </a:ln>
          </p:spPr>
          <p:txBody>
            <a:bodyPr wrap="square" lIns="18000" tIns="18000" rIns="18000" bIns="18000" rtlCol="0">
              <a:spAutoFit/>
            </a:bodyPr>
            <a:lstStyle/>
            <a:p>
              <a:pPr algn="ctr" defTabSz="914400"/>
              <a:r>
                <a:rPr lang="en-US" sz="1200" kern="0" dirty="0">
                  <a:solidFill>
                    <a:prstClr val="black"/>
                  </a:solidFill>
                  <a:latin typeface="Arial" pitchFamily="34" charset="0"/>
                  <a:cs typeface="Arial" pitchFamily="34" charset="0"/>
                </a:rPr>
                <a:t>Diagnostic test confirming neurological lesion or disease explaining </a:t>
              </a:r>
              <a:r>
                <a:rPr lang="en-US" sz="1200" kern="0">
                  <a:solidFill>
                    <a:prstClr val="black"/>
                  </a:solidFill>
                  <a:latin typeface="Arial" pitchFamily="34" charset="0"/>
                  <a:cs typeface="Arial" pitchFamily="34" charset="0"/>
                </a:rPr>
                <a:t>the pain</a:t>
              </a:r>
              <a:endParaRPr lang="en-US" sz="1200" kern="0" baseline="30000" dirty="0">
                <a:solidFill>
                  <a:prstClr val="black"/>
                </a:solidFill>
                <a:latin typeface="Arial" pitchFamily="34" charset="0"/>
                <a:cs typeface="Arial" pitchFamily="34" charset="0"/>
              </a:endParaRPr>
            </a:p>
          </p:txBody>
        </p:sp>
        <p:sp>
          <p:nvSpPr>
            <p:cNvPr id="28" name="Tekstboks 33"/>
            <p:cNvSpPr txBox="1"/>
            <p:nvPr/>
          </p:nvSpPr>
          <p:spPr>
            <a:xfrm>
              <a:off x="1647596" y="4866364"/>
              <a:ext cx="1080120" cy="447396"/>
            </a:xfrm>
            <a:prstGeom prst="rect">
              <a:avLst/>
            </a:prstGeom>
            <a:noFill/>
            <a:ln w="28575">
              <a:solidFill>
                <a:srgbClr val="002060"/>
              </a:solidFill>
            </a:ln>
          </p:spPr>
          <p:txBody>
            <a:bodyPr wrap="square" lIns="18000" tIns="18000" rIns="18000" bIns="18000" rtlCol="0">
              <a:spAutoFit/>
            </a:bodyPr>
            <a:lstStyle/>
            <a:p>
              <a:pPr algn="ctr" defTabSz="914400"/>
              <a:r>
                <a:rPr lang="en-US" sz="1200" b="1" i="1" kern="0" dirty="0">
                  <a:solidFill>
                    <a:prstClr val="black"/>
                  </a:solidFill>
                  <a:latin typeface="Arial" pitchFamily="34" charset="0"/>
                  <a:cs typeface="Arial" pitchFamily="34" charset="0"/>
                </a:rPr>
                <a:t>Confirmatory tests</a:t>
              </a:r>
            </a:p>
          </p:txBody>
        </p:sp>
        <p:cxnSp>
          <p:nvCxnSpPr>
            <p:cNvPr id="29" name="Lige pilforbindelse 62"/>
            <p:cNvCxnSpPr>
              <a:stCxn id="9" idx="4"/>
              <a:endCxn id="27" idx="0"/>
            </p:cNvCxnSpPr>
            <p:nvPr/>
          </p:nvCxnSpPr>
          <p:spPr>
            <a:xfrm>
              <a:off x="4820110" y="4455136"/>
              <a:ext cx="8" cy="296373"/>
            </a:xfrm>
            <a:prstGeom prst="straightConnector1">
              <a:avLst/>
            </a:prstGeom>
            <a:noFill/>
            <a:ln w="12700" cap="flat" cmpd="sng" algn="ctr">
              <a:solidFill>
                <a:sysClr val="windowText" lastClr="000000"/>
              </a:solidFill>
              <a:prstDash val="solid"/>
              <a:tailEnd type="arrow"/>
            </a:ln>
            <a:effectLst/>
          </p:spPr>
        </p:cxnSp>
        <p:cxnSp>
          <p:nvCxnSpPr>
            <p:cNvPr id="30" name="Lige pilforbindelse 64"/>
            <p:cNvCxnSpPr>
              <a:stCxn id="27" idx="2"/>
              <a:endCxn id="8" idx="0"/>
            </p:cNvCxnSpPr>
            <p:nvPr/>
          </p:nvCxnSpPr>
          <p:spPr>
            <a:xfrm>
              <a:off x="4820118" y="5198905"/>
              <a:ext cx="3911" cy="246320"/>
            </a:xfrm>
            <a:prstGeom prst="straightConnector1">
              <a:avLst/>
            </a:prstGeom>
            <a:noFill/>
            <a:ln w="12700" cap="flat" cmpd="sng" algn="ctr">
              <a:solidFill>
                <a:sysClr val="windowText" lastClr="000000"/>
              </a:solidFill>
              <a:prstDash val="solid"/>
              <a:tailEnd type="arrow"/>
            </a:ln>
            <a:effectLst/>
          </p:spPr>
        </p:cxnSp>
        <p:sp>
          <p:nvSpPr>
            <p:cNvPr id="31" name="Tekstboks 65"/>
            <p:cNvSpPr txBox="1"/>
            <p:nvPr/>
          </p:nvSpPr>
          <p:spPr>
            <a:xfrm>
              <a:off x="4999511" y="3501009"/>
              <a:ext cx="360040" cy="209801"/>
            </a:xfrm>
            <a:prstGeom prst="rect">
              <a:avLst/>
            </a:prstGeom>
            <a:noFill/>
            <a:ln>
              <a:noFill/>
            </a:ln>
          </p:spPr>
          <p:txBody>
            <a:bodyPr wrap="square" lIns="18000" tIns="18000" rIns="18000" bIns="18000" rtlCol="0">
              <a:spAutoFit/>
            </a:bodyPr>
            <a:lstStyle/>
            <a:p>
              <a:pPr algn="ctr" defTabSz="914400"/>
              <a:r>
                <a:rPr lang="en-US" sz="1000" b="1" kern="0" dirty="0">
                  <a:solidFill>
                    <a:prstClr val="black"/>
                  </a:solidFill>
                  <a:latin typeface="Arial" pitchFamily="34" charset="0"/>
                  <a:cs typeface="Arial" pitchFamily="34" charset="0"/>
                </a:rPr>
                <a:t>Yes</a:t>
              </a:r>
            </a:p>
          </p:txBody>
        </p:sp>
        <p:cxnSp>
          <p:nvCxnSpPr>
            <p:cNvPr id="32" name="Lige pilforbindelse 41"/>
            <p:cNvCxnSpPr>
              <a:stCxn id="13" idx="2"/>
              <a:endCxn id="7" idx="0"/>
            </p:cNvCxnSpPr>
            <p:nvPr/>
          </p:nvCxnSpPr>
          <p:spPr>
            <a:xfrm>
              <a:off x="4683724" y="1852795"/>
              <a:ext cx="140305" cy="208053"/>
            </a:xfrm>
            <a:prstGeom prst="straightConnector1">
              <a:avLst/>
            </a:prstGeom>
            <a:noFill/>
            <a:ln w="12700" cap="flat" cmpd="sng" algn="ctr">
              <a:solidFill>
                <a:sysClr val="windowText" lastClr="000000"/>
              </a:solidFill>
              <a:prstDash val="solid"/>
              <a:tailEnd type="arrow"/>
            </a:ln>
            <a:effectLst/>
          </p:spPr>
        </p:cxnSp>
        <p:sp>
          <p:nvSpPr>
            <p:cNvPr id="33" name="Tekstboks 34"/>
            <p:cNvSpPr txBox="1"/>
            <p:nvPr/>
          </p:nvSpPr>
          <p:spPr>
            <a:xfrm>
              <a:off x="4824071" y="5220064"/>
              <a:ext cx="360040" cy="209801"/>
            </a:xfrm>
            <a:prstGeom prst="rect">
              <a:avLst/>
            </a:prstGeom>
            <a:noFill/>
            <a:ln>
              <a:noFill/>
            </a:ln>
          </p:spPr>
          <p:txBody>
            <a:bodyPr wrap="square" lIns="18000" tIns="18000" rIns="18000" bIns="18000" rtlCol="0">
              <a:spAutoFit/>
            </a:bodyPr>
            <a:lstStyle/>
            <a:p>
              <a:pPr algn="ctr" defTabSz="914400"/>
              <a:r>
                <a:rPr lang="en-US" sz="1000" b="1" kern="0" dirty="0">
                  <a:solidFill>
                    <a:prstClr val="black"/>
                  </a:solidFill>
                  <a:latin typeface="Arial" pitchFamily="34" charset="0"/>
                  <a:cs typeface="Arial" pitchFamily="34" charset="0"/>
                </a:rPr>
                <a:t>Yes</a:t>
              </a:r>
            </a:p>
          </p:txBody>
        </p:sp>
      </p:grpSp>
      <p:sp>
        <p:nvSpPr>
          <p:cNvPr id="39" name="TextBox 38"/>
          <p:cNvSpPr txBox="1"/>
          <p:nvPr/>
        </p:nvSpPr>
        <p:spPr>
          <a:xfrm>
            <a:off x="-10743" y="6112244"/>
            <a:ext cx="7196842" cy="738664"/>
          </a:xfrm>
          <a:prstGeom prst="rect">
            <a:avLst/>
          </a:prstGeom>
          <a:noFill/>
        </p:spPr>
        <p:txBody>
          <a:bodyPr wrap="none" rtlCol="0">
            <a:spAutoFit/>
          </a:bodyPr>
          <a:lstStyle/>
          <a:p>
            <a:r>
              <a:rPr lang="en-US" sz="1400" dirty="0">
                <a:solidFill>
                  <a:schemeClr val="bg1">
                    <a:lumMod val="95000"/>
                  </a:schemeClr>
                </a:solidFill>
              </a:rPr>
              <a:t>Nanna B. </a:t>
            </a:r>
            <a:r>
              <a:rPr lang="en-US" sz="1400" dirty="0" err="1" smtClean="0">
                <a:solidFill>
                  <a:schemeClr val="bg1">
                    <a:lumMod val="95000"/>
                  </a:schemeClr>
                </a:solidFill>
              </a:rPr>
              <a:t>Finnerup</a:t>
            </a:r>
            <a:r>
              <a:rPr lang="en-US" sz="1400" dirty="0" smtClean="0">
                <a:solidFill>
                  <a:schemeClr val="bg1">
                    <a:lumMod val="95000"/>
                  </a:schemeClr>
                </a:solidFill>
              </a:rPr>
              <a:t>,*, </a:t>
            </a:r>
            <a:r>
              <a:rPr lang="en-US" sz="1400" dirty="0">
                <a:solidFill>
                  <a:schemeClr val="bg1">
                    <a:lumMod val="95000"/>
                  </a:schemeClr>
                </a:solidFill>
              </a:rPr>
              <a:t>Simon </a:t>
            </a:r>
            <a:r>
              <a:rPr lang="en-US" sz="1400" dirty="0" err="1" smtClean="0">
                <a:solidFill>
                  <a:schemeClr val="bg1">
                    <a:lumMod val="95000"/>
                  </a:schemeClr>
                </a:solidFill>
              </a:rPr>
              <a:t>Haroutounian</a:t>
            </a:r>
            <a:r>
              <a:rPr lang="en-US" sz="1400" dirty="0" smtClean="0">
                <a:solidFill>
                  <a:schemeClr val="bg1">
                    <a:lumMod val="95000"/>
                  </a:schemeClr>
                </a:solidFill>
              </a:rPr>
              <a:t>, </a:t>
            </a:r>
            <a:r>
              <a:rPr lang="en-US" sz="1400" dirty="0">
                <a:solidFill>
                  <a:schemeClr val="bg1">
                    <a:lumMod val="95000"/>
                  </a:schemeClr>
                </a:solidFill>
              </a:rPr>
              <a:t>Peter </a:t>
            </a:r>
            <a:r>
              <a:rPr lang="en-US" sz="1400" dirty="0" smtClean="0">
                <a:solidFill>
                  <a:schemeClr val="bg1">
                    <a:lumMod val="95000"/>
                  </a:schemeClr>
                </a:solidFill>
              </a:rPr>
              <a:t>Kamerman, </a:t>
            </a:r>
            <a:r>
              <a:rPr lang="en-US" sz="1400" dirty="0">
                <a:solidFill>
                  <a:schemeClr val="bg1">
                    <a:lumMod val="95000"/>
                  </a:schemeClr>
                </a:solidFill>
              </a:rPr>
              <a:t>Ralf </a:t>
            </a:r>
            <a:r>
              <a:rPr lang="en-US" sz="1400" dirty="0" smtClean="0">
                <a:solidFill>
                  <a:schemeClr val="bg1">
                    <a:lumMod val="95000"/>
                  </a:schemeClr>
                </a:solidFill>
              </a:rPr>
              <a:t>Baron, </a:t>
            </a:r>
            <a:r>
              <a:rPr lang="en-US" sz="1400" dirty="0">
                <a:solidFill>
                  <a:schemeClr val="bg1">
                    <a:lumMod val="95000"/>
                  </a:schemeClr>
                </a:solidFill>
              </a:rPr>
              <a:t>David L.H. </a:t>
            </a:r>
            <a:r>
              <a:rPr lang="en-US" sz="1400" dirty="0" smtClean="0">
                <a:solidFill>
                  <a:schemeClr val="bg1">
                    <a:lumMod val="95000"/>
                  </a:schemeClr>
                </a:solidFill>
              </a:rPr>
              <a:t>Bennett,</a:t>
            </a:r>
            <a:endParaRPr lang="en-US" sz="1400" dirty="0">
              <a:solidFill>
                <a:schemeClr val="bg1">
                  <a:lumMod val="95000"/>
                </a:schemeClr>
              </a:solidFill>
            </a:endParaRPr>
          </a:p>
          <a:p>
            <a:r>
              <a:rPr lang="en-US" sz="1400" dirty="0">
                <a:solidFill>
                  <a:schemeClr val="bg1">
                    <a:lumMod val="95000"/>
                  </a:schemeClr>
                </a:solidFill>
              </a:rPr>
              <a:t>Didier </a:t>
            </a:r>
            <a:r>
              <a:rPr lang="en-US" sz="1400" dirty="0" err="1" smtClean="0">
                <a:solidFill>
                  <a:schemeClr val="bg1">
                    <a:lumMod val="95000"/>
                  </a:schemeClr>
                </a:solidFill>
              </a:rPr>
              <a:t>Bouhassira</a:t>
            </a:r>
            <a:r>
              <a:rPr lang="en-US" sz="1400" dirty="0" smtClean="0">
                <a:solidFill>
                  <a:schemeClr val="bg1">
                    <a:lumMod val="95000"/>
                  </a:schemeClr>
                </a:solidFill>
              </a:rPr>
              <a:t>, </a:t>
            </a:r>
            <a:r>
              <a:rPr lang="en-US" sz="1400" dirty="0">
                <a:solidFill>
                  <a:schemeClr val="bg1">
                    <a:lumMod val="95000"/>
                  </a:schemeClr>
                </a:solidFill>
              </a:rPr>
              <a:t>Giorgio </a:t>
            </a:r>
            <a:r>
              <a:rPr lang="en-US" sz="1400" dirty="0" err="1" smtClean="0">
                <a:solidFill>
                  <a:schemeClr val="bg1">
                    <a:lumMod val="95000"/>
                  </a:schemeClr>
                </a:solidFill>
              </a:rPr>
              <a:t>Cruccu</a:t>
            </a:r>
            <a:r>
              <a:rPr lang="en-US" sz="1400" dirty="0" smtClean="0">
                <a:solidFill>
                  <a:schemeClr val="bg1">
                    <a:lumMod val="95000"/>
                  </a:schemeClr>
                </a:solidFill>
              </a:rPr>
              <a:t>, </a:t>
            </a:r>
            <a:r>
              <a:rPr lang="en-US" sz="1400" dirty="0">
                <a:solidFill>
                  <a:schemeClr val="bg1">
                    <a:lumMod val="95000"/>
                  </a:schemeClr>
                </a:solidFill>
              </a:rPr>
              <a:t>Roy </a:t>
            </a:r>
            <a:r>
              <a:rPr lang="en-US" sz="1400" dirty="0" smtClean="0">
                <a:solidFill>
                  <a:schemeClr val="bg1">
                    <a:lumMod val="95000"/>
                  </a:schemeClr>
                </a:solidFill>
              </a:rPr>
              <a:t>Freeman, </a:t>
            </a:r>
            <a:r>
              <a:rPr lang="en-US" sz="1400" dirty="0">
                <a:solidFill>
                  <a:schemeClr val="bg1">
                    <a:lumMod val="95000"/>
                  </a:schemeClr>
                </a:solidFill>
              </a:rPr>
              <a:t>Per </a:t>
            </a:r>
            <a:r>
              <a:rPr lang="en-US" sz="1400" dirty="0" smtClean="0">
                <a:solidFill>
                  <a:schemeClr val="bg1">
                    <a:lumMod val="95000"/>
                  </a:schemeClr>
                </a:solidFill>
              </a:rPr>
              <a:t>Hansson, </a:t>
            </a:r>
            <a:r>
              <a:rPr lang="en-US" sz="1400" dirty="0" err="1">
                <a:solidFill>
                  <a:schemeClr val="bg1">
                    <a:lumMod val="95000"/>
                  </a:schemeClr>
                </a:solidFill>
              </a:rPr>
              <a:t>Turo</a:t>
            </a:r>
            <a:r>
              <a:rPr lang="en-US" sz="1400" dirty="0">
                <a:solidFill>
                  <a:schemeClr val="bg1">
                    <a:lumMod val="95000"/>
                  </a:schemeClr>
                </a:solidFill>
              </a:rPr>
              <a:t> </a:t>
            </a:r>
            <a:r>
              <a:rPr lang="en-US" sz="1400" dirty="0" err="1" smtClean="0">
                <a:solidFill>
                  <a:schemeClr val="bg1">
                    <a:lumMod val="95000"/>
                  </a:schemeClr>
                </a:solidFill>
              </a:rPr>
              <a:t>Nurmikko</a:t>
            </a:r>
            <a:r>
              <a:rPr lang="en-US" sz="1400" dirty="0" smtClean="0">
                <a:solidFill>
                  <a:schemeClr val="bg1">
                    <a:lumMod val="95000"/>
                  </a:schemeClr>
                </a:solidFill>
              </a:rPr>
              <a:t>, </a:t>
            </a:r>
            <a:r>
              <a:rPr lang="en-US" sz="1400" dirty="0">
                <a:solidFill>
                  <a:schemeClr val="bg1">
                    <a:lumMod val="95000"/>
                  </a:schemeClr>
                </a:solidFill>
              </a:rPr>
              <a:t>Srinivasa N. </a:t>
            </a:r>
            <a:r>
              <a:rPr lang="en-US" sz="1400" dirty="0" smtClean="0">
                <a:solidFill>
                  <a:schemeClr val="bg1">
                    <a:lumMod val="95000"/>
                  </a:schemeClr>
                </a:solidFill>
              </a:rPr>
              <a:t>Raja,</a:t>
            </a:r>
            <a:endParaRPr lang="en-US" sz="1400" dirty="0">
              <a:solidFill>
                <a:schemeClr val="bg1">
                  <a:lumMod val="95000"/>
                </a:schemeClr>
              </a:solidFill>
            </a:endParaRPr>
          </a:p>
          <a:p>
            <a:r>
              <a:rPr lang="en-US" sz="1400" dirty="0">
                <a:solidFill>
                  <a:schemeClr val="bg1">
                    <a:lumMod val="95000"/>
                  </a:schemeClr>
                </a:solidFill>
              </a:rPr>
              <a:t>Andrew S.C. </a:t>
            </a:r>
            <a:r>
              <a:rPr lang="en-US" sz="1400" dirty="0" smtClean="0">
                <a:solidFill>
                  <a:schemeClr val="bg1">
                    <a:lumMod val="95000"/>
                  </a:schemeClr>
                </a:solidFill>
              </a:rPr>
              <a:t>Rice, </a:t>
            </a:r>
            <a:r>
              <a:rPr lang="en-US" sz="1400" dirty="0">
                <a:solidFill>
                  <a:schemeClr val="bg1">
                    <a:lumMod val="95000"/>
                  </a:schemeClr>
                </a:solidFill>
              </a:rPr>
              <a:t>Jordi </a:t>
            </a:r>
            <a:r>
              <a:rPr lang="en-US" sz="1400" dirty="0" smtClean="0">
                <a:solidFill>
                  <a:schemeClr val="bg1">
                    <a:lumMod val="95000"/>
                  </a:schemeClr>
                </a:solidFill>
              </a:rPr>
              <a:t>Serra, </a:t>
            </a:r>
            <a:r>
              <a:rPr lang="en-US" sz="1400" dirty="0">
                <a:solidFill>
                  <a:schemeClr val="bg1">
                    <a:lumMod val="95000"/>
                  </a:schemeClr>
                </a:solidFill>
              </a:rPr>
              <a:t>Blair H. </a:t>
            </a:r>
            <a:r>
              <a:rPr lang="en-US" sz="1400" dirty="0" smtClean="0">
                <a:solidFill>
                  <a:schemeClr val="bg1">
                    <a:lumMod val="95000"/>
                  </a:schemeClr>
                </a:solidFill>
              </a:rPr>
              <a:t>Smith, </a:t>
            </a:r>
            <a:r>
              <a:rPr lang="en-US" sz="1400" dirty="0">
                <a:solidFill>
                  <a:schemeClr val="bg1">
                    <a:lumMod val="95000"/>
                  </a:schemeClr>
                </a:solidFill>
              </a:rPr>
              <a:t>Rolf-Detlef </a:t>
            </a:r>
            <a:r>
              <a:rPr lang="en-US" sz="1400" dirty="0" smtClean="0">
                <a:solidFill>
                  <a:schemeClr val="bg1">
                    <a:lumMod val="95000"/>
                  </a:schemeClr>
                </a:solidFill>
              </a:rPr>
              <a:t>Treede, </a:t>
            </a:r>
            <a:r>
              <a:rPr lang="en-US" sz="1400" dirty="0" err="1">
                <a:solidFill>
                  <a:schemeClr val="bg1">
                    <a:lumMod val="95000"/>
                  </a:schemeClr>
                </a:solidFill>
              </a:rPr>
              <a:t>Troels</a:t>
            </a:r>
            <a:r>
              <a:rPr lang="en-US" sz="1400" dirty="0">
                <a:solidFill>
                  <a:schemeClr val="bg1">
                    <a:lumMod val="95000"/>
                  </a:schemeClr>
                </a:solidFill>
              </a:rPr>
              <a:t> S. </a:t>
            </a:r>
            <a:r>
              <a:rPr lang="en-US" sz="1400" dirty="0" smtClean="0">
                <a:solidFill>
                  <a:schemeClr val="bg1">
                    <a:lumMod val="95000"/>
                  </a:schemeClr>
                </a:solidFill>
              </a:rPr>
              <a:t>Jensen</a:t>
            </a:r>
            <a:endParaRPr lang="en-US" sz="1400" dirty="0">
              <a:solidFill>
                <a:schemeClr val="bg1">
                  <a:lumMod val="95000"/>
                </a:schemeClr>
              </a:solidFill>
            </a:endParaRPr>
          </a:p>
        </p:txBody>
      </p:sp>
      <p:sp>
        <p:nvSpPr>
          <p:cNvPr id="3" name="TextBox 2"/>
          <p:cNvSpPr txBox="1"/>
          <p:nvPr/>
        </p:nvSpPr>
        <p:spPr>
          <a:xfrm>
            <a:off x="391886" y="653135"/>
            <a:ext cx="8699961" cy="369332"/>
          </a:xfrm>
          <a:prstGeom prst="rect">
            <a:avLst/>
          </a:prstGeom>
          <a:noFill/>
        </p:spPr>
        <p:txBody>
          <a:bodyPr wrap="square" rtlCol="0">
            <a:spAutoFit/>
          </a:bodyPr>
          <a:lstStyle/>
          <a:p>
            <a:r>
              <a:rPr lang="en-US" dirty="0" err="1" smtClean="0"/>
              <a:t>Treede</a:t>
            </a:r>
            <a:r>
              <a:rPr lang="en-US" dirty="0" smtClean="0"/>
              <a:t> R-D et al Neurology 2008- Feb 2015- 414 citations, 316 use of the definition</a:t>
            </a:r>
            <a:endParaRPr lang="en-US" dirty="0"/>
          </a:p>
        </p:txBody>
      </p:sp>
    </p:spTree>
    <p:extLst>
      <p:ext uri="{BB962C8B-B14F-4D97-AF65-F5344CB8AC3E}">
        <p14:creationId xmlns:p14="http://schemas.microsoft.com/office/powerpoint/2010/main" val="34561268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7357" y="137941"/>
            <a:ext cx="8373979" cy="776407"/>
          </a:xfrm>
        </p:spPr>
        <p:txBody>
          <a:bodyPr>
            <a:noAutofit/>
          </a:bodyPr>
          <a:lstStyle/>
          <a:p>
            <a:r>
              <a:rPr lang="en-US" sz="2600" dirty="0"/>
              <a:t>Neuropathic pain phenotyping by international </a:t>
            </a:r>
            <a:r>
              <a:rPr lang="en-US" sz="2600" dirty="0" smtClean="0"/>
              <a:t>consensus </a:t>
            </a:r>
            <a:r>
              <a:rPr lang="en-US" sz="2600" dirty="0"/>
              <a:t>for genetic </a:t>
            </a:r>
            <a:r>
              <a:rPr lang="en-US" sz="2600" dirty="0" smtClean="0"/>
              <a:t>studies</a:t>
            </a:r>
            <a:endParaRPr lang="en-US" sz="2600" dirty="0"/>
          </a:p>
        </p:txBody>
      </p:sp>
      <p:pic>
        <p:nvPicPr>
          <p:cNvPr id="5" name="Content Placeholder 4"/>
          <p:cNvPicPr>
            <a:picLocks noGrp="1" noChangeAspect="1"/>
          </p:cNvPicPr>
          <p:nvPr>
            <p:ph idx="1"/>
          </p:nvPr>
        </p:nvPicPr>
        <p:blipFill rotWithShape="1">
          <a:blip r:embed="rId3">
            <a:extLst>
              <a:ext uri="{28A0092B-C50C-407E-A947-70E740481C1C}">
                <a14:useLocalDpi xmlns:a14="http://schemas.microsoft.com/office/drawing/2010/main" val="0"/>
              </a:ext>
            </a:extLst>
          </a:blip>
          <a:srcRect b="48653"/>
          <a:stretch/>
        </p:blipFill>
        <p:spPr>
          <a:xfrm>
            <a:off x="126124" y="1543891"/>
            <a:ext cx="4236560" cy="3319136"/>
          </a:xfrm>
        </p:spPr>
      </p:pic>
      <p:sp>
        <p:nvSpPr>
          <p:cNvPr id="4" name="TextBox 3"/>
          <p:cNvSpPr txBox="1"/>
          <p:nvPr/>
        </p:nvSpPr>
        <p:spPr>
          <a:xfrm>
            <a:off x="126124" y="6264166"/>
            <a:ext cx="3298916" cy="307777"/>
          </a:xfrm>
          <a:prstGeom prst="rect">
            <a:avLst/>
          </a:prstGeom>
          <a:noFill/>
        </p:spPr>
        <p:txBody>
          <a:bodyPr wrap="none" rtlCol="0">
            <a:spAutoFit/>
          </a:bodyPr>
          <a:lstStyle/>
          <a:p>
            <a:r>
              <a:rPr lang="en-US" sz="1400" dirty="0" smtClean="0">
                <a:solidFill>
                  <a:schemeClr val="bg1"/>
                </a:solidFill>
              </a:rPr>
              <a:t>Van Hecke O et al. Pain 2015;156:2337-53</a:t>
            </a:r>
            <a:endParaRPr lang="en-US" sz="1400" dirty="0">
              <a:solidFill>
                <a:schemeClr val="bg1"/>
              </a:solidFill>
            </a:endParaRPr>
          </a:p>
        </p:txBody>
      </p:sp>
      <p:pic>
        <p:nvPicPr>
          <p:cNvPr id="6" name="Content Placeholder 4"/>
          <p:cNvPicPr>
            <a:picLocks noChangeAspect="1"/>
          </p:cNvPicPr>
          <p:nvPr/>
        </p:nvPicPr>
        <p:blipFill rotWithShape="1">
          <a:blip r:embed="rId3">
            <a:extLst>
              <a:ext uri="{28A0092B-C50C-407E-A947-70E740481C1C}">
                <a14:useLocalDpi xmlns:a14="http://schemas.microsoft.com/office/drawing/2010/main" val="0"/>
              </a:ext>
            </a:extLst>
          </a:blip>
          <a:srcRect t="52304"/>
          <a:stretch/>
        </p:blipFill>
        <p:spPr>
          <a:xfrm>
            <a:off x="4524530" y="1543891"/>
            <a:ext cx="4560854" cy="3319135"/>
          </a:xfrm>
          <a:prstGeom prst="rect">
            <a:avLst/>
          </a:prstGeom>
        </p:spPr>
      </p:pic>
      <p:sp>
        <p:nvSpPr>
          <p:cNvPr id="3" name="TextBox 2"/>
          <p:cNvSpPr txBox="1"/>
          <p:nvPr/>
        </p:nvSpPr>
        <p:spPr>
          <a:xfrm>
            <a:off x="999744" y="1085088"/>
            <a:ext cx="2894895" cy="369332"/>
          </a:xfrm>
          <a:prstGeom prst="rect">
            <a:avLst/>
          </a:prstGeom>
          <a:noFill/>
        </p:spPr>
        <p:txBody>
          <a:bodyPr wrap="none" rtlCol="0">
            <a:spAutoFit/>
          </a:bodyPr>
          <a:lstStyle/>
          <a:p>
            <a:r>
              <a:rPr lang="en-US" dirty="0" smtClean="0"/>
              <a:t>A Delphi Survey of “Experts”</a:t>
            </a:r>
            <a:endParaRPr lang="en-US" dirty="0"/>
          </a:p>
        </p:txBody>
      </p:sp>
    </p:spTree>
    <p:extLst>
      <p:ext uri="{BB962C8B-B14F-4D97-AF65-F5344CB8AC3E}">
        <p14:creationId xmlns:p14="http://schemas.microsoft.com/office/powerpoint/2010/main" val="3951222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500"/>
                                        <p:tgtEl>
                                          <p:spTgt spid="5"/>
                                        </p:tgtEl>
                                      </p:cBhvr>
                                    </p:animEffect>
                                  </p:childTnLst>
                                </p:cTn>
                              </p:par>
                            </p:childTnLst>
                          </p:cTn>
                        </p:par>
                        <p:par>
                          <p:cTn id="8" fill="hold">
                            <p:stCondLst>
                              <p:cond delay="1500"/>
                            </p:stCondLst>
                            <p:childTnLst>
                              <p:par>
                                <p:cTn id="9" presetID="10" presetClass="entr" presetSubtype="0" fill="hold" nodeType="afterEffect">
                                  <p:stCondLst>
                                    <p:cond delay="100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9217" y="167405"/>
            <a:ext cx="7588879" cy="776407"/>
          </a:xfrm>
        </p:spPr>
        <p:txBody>
          <a:bodyPr>
            <a:normAutofit fontScale="90000"/>
          </a:bodyPr>
          <a:lstStyle/>
          <a:p>
            <a:pPr>
              <a:spcBef>
                <a:spcPts val="900"/>
              </a:spcBef>
            </a:pPr>
            <a:r>
              <a:rPr lang="en-US" dirty="0"/>
              <a:t>Neuropathic pain </a:t>
            </a:r>
            <a:r>
              <a:rPr lang="en-US" dirty="0" smtClean="0"/>
              <a:t>phenotyping </a:t>
            </a:r>
            <a:br>
              <a:rPr lang="en-US" dirty="0" smtClean="0"/>
            </a:br>
            <a:r>
              <a:rPr lang="en-US" dirty="0" smtClean="0"/>
              <a:t>Level of Diagnostic certainty</a:t>
            </a:r>
            <a:endParaRPr lang="en-US" sz="2700"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02229" y="1419322"/>
            <a:ext cx="5965371" cy="4602392"/>
          </a:xfrm>
        </p:spPr>
      </p:pic>
      <p:sp>
        <p:nvSpPr>
          <p:cNvPr id="5" name="TextBox 4"/>
          <p:cNvSpPr txBox="1"/>
          <p:nvPr/>
        </p:nvSpPr>
        <p:spPr>
          <a:xfrm>
            <a:off x="126124" y="6264166"/>
            <a:ext cx="3298916" cy="307777"/>
          </a:xfrm>
          <a:prstGeom prst="rect">
            <a:avLst/>
          </a:prstGeom>
          <a:noFill/>
        </p:spPr>
        <p:txBody>
          <a:bodyPr wrap="none" rtlCol="0">
            <a:spAutoFit/>
          </a:bodyPr>
          <a:lstStyle/>
          <a:p>
            <a:r>
              <a:rPr lang="en-US" sz="1400" dirty="0" smtClean="0">
                <a:solidFill>
                  <a:schemeClr val="bg1"/>
                </a:solidFill>
              </a:rPr>
              <a:t>Van Hecke O et al. Pain 2015;156:2337-53</a:t>
            </a:r>
            <a:endParaRPr lang="en-US" sz="1400" dirty="0">
              <a:solidFill>
                <a:schemeClr val="bg1"/>
              </a:solidFill>
            </a:endParaRPr>
          </a:p>
        </p:txBody>
      </p:sp>
      <p:sp>
        <p:nvSpPr>
          <p:cNvPr id="6" name="Rounded Rectangle 5"/>
          <p:cNvSpPr/>
          <p:nvPr/>
        </p:nvSpPr>
        <p:spPr>
          <a:xfrm>
            <a:off x="2133649" y="3874168"/>
            <a:ext cx="1215189" cy="360947"/>
          </a:xfrm>
          <a:prstGeom prst="round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2000677" y="2683919"/>
            <a:ext cx="1348161" cy="360947"/>
          </a:xfrm>
          <a:prstGeom prst="roundRect">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063145" y="1052816"/>
            <a:ext cx="5167953" cy="369332"/>
          </a:xfrm>
          <a:prstGeom prst="rect">
            <a:avLst/>
          </a:prstGeom>
          <a:noFill/>
        </p:spPr>
        <p:txBody>
          <a:bodyPr wrap="none" rtlCol="0">
            <a:spAutoFit/>
          </a:bodyPr>
          <a:lstStyle/>
          <a:p>
            <a:r>
              <a:rPr lang="en-US" dirty="0" smtClean="0"/>
              <a:t>A Delphi Survey and Consensus of panel of “Experts”</a:t>
            </a:r>
            <a:endParaRPr lang="en-US" dirty="0"/>
          </a:p>
        </p:txBody>
      </p:sp>
      <p:sp>
        <p:nvSpPr>
          <p:cNvPr id="3" name="Rectangle 2"/>
          <p:cNvSpPr/>
          <p:nvPr/>
        </p:nvSpPr>
        <p:spPr>
          <a:xfrm>
            <a:off x="1502229" y="1885244"/>
            <a:ext cx="1846609" cy="395112"/>
          </a:xfrm>
          <a:prstGeom prst="rect">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91967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200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anim calcmode="lin" valueType="num">
                                      <p:cBhvr>
                                        <p:cTn id="8" dur="2000" fill="hold"/>
                                        <p:tgtEl>
                                          <p:spTgt spid="7"/>
                                        </p:tgtEl>
                                        <p:attrNameLst>
                                          <p:attrName>ppt_x</p:attrName>
                                        </p:attrNameLst>
                                      </p:cBhvr>
                                      <p:tavLst>
                                        <p:tav tm="0">
                                          <p:val>
                                            <p:strVal val="#ppt_x"/>
                                          </p:val>
                                        </p:tav>
                                        <p:tav tm="100000">
                                          <p:val>
                                            <p:strVal val="#ppt_x"/>
                                          </p:val>
                                        </p:tav>
                                      </p:tavLst>
                                    </p:anim>
                                    <p:anim calcmode="lin" valueType="num">
                                      <p:cBhvr>
                                        <p:cTn id="9" dur="2000" fill="hold"/>
                                        <p:tgtEl>
                                          <p:spTgt spid="7"/>
                                        </p:tgtEl>
                                        <p:attrNameLst>
                                          <p:attrName>ppt_y</p:attrName>
                                        </p:attrNameLst>
                                      </p:cBhvr>
                                      <p:tavLst>
                                        <p:tav tm="0">
                                          <p:val>
                                            <p:strVal val="#ppt_y+.1"/>
                                          </p:val>
                                        </p:tav>
                                        <p:tav tm="100000">
                                          <p:val>
                                            <p:strVal val="#ppt_y"/>
                                          </p:val>
                                        </p:tav>
                                      </p:tavLst>
                                    </p:anim>
                                  </p:childTnLst>
                                </p:cTn>
                              </p:par>
                            </p:childTnLst>
                          </p:cTn>
                        </p:par>
                        <p:par>
                          <p:cTn id="10" fill="hold">
                            <p:stCondLst>
                              <p:cond delay="4000"/>
                            </p:stCondLst>
                            <p:childTnLst>
                              <p:par>
                                <p:cTn id="11" presetID="2" presetClass="entr" presetSubtype="8" fill="hold" grpId="0" nodeType="afterEffect">
                                  <p:stCondLst>
                                    <p:cond delay="100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2000" fill="hold"/>
                                        <p:tgtEl>
                                          <p:spTgt spid="3"/>
                                        </p:tgtEl>
                                        <p:attrNameLst>
                                          <p:attrName>ppt_x</p:attrName>
                                        </p:attrNameLst>
                                      </p:cBhvr>
                                      <p:tavLst>
                                        <p:tav tm="0">
                                          <p:val>
                                            <p:strVal val="0-#ppt_w/2"/>
                                          </p:val>
                                        </p:tav>
                                        <p:tav tm="100000">
                                          <p:val>
                                            <p:strVal val="#ppt_x"/>
                                          </p:val>
                                        </p:tav>
                                      </p:tavLst>
                                    </p:anim>
                                    <p:anim calcmode="lin" valueType="num">
                                      <p:cBhvr additive="base">
                                        <p:cTn id="14" dur="20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3768" y="526145"/>
            <a:ext cx="8145379" cy="776407"/>
          </a:xfrm>
        </p:spPr>
        <p:txBody>
          <a:bodyPr>
            <a:normAutofit fontScale="90000"/>
          </a:bodyPr>
          <a:lstStyle/>
          <a:p>
            <a:r>
              <a:rPr lang="en-US" dirty="0" smtClean="0"/>
              <a:t>Neuropathic Pain: </a:t>
            </a:r>
            <a:r>
              <a:rPr lang="en-US" sz="2700" dirty="0" smtClean="0"/>
              <a:t>Questionnaires and Scales</a:t>
            </a:r>
            <a:endParaRPr lang="en-US" sz="2700" dirty="0"/>
          </a:p>
        </p:txBody>
      </p:sp>
      <p:sp>
        <p:nvSpPr>
          <p:cNvPr id="3" name="Content Placeholder 2"/>
          <p:cNvSpPr>
            <a:spLocks noGrp="1"/>
          </p:cNvSpPr>
          <p:nvPr>
            <p:ph idx="1"/>
          </p:nvPr>
        </p:nvSpPr>
        <p:spPr>
          <a:xfrm>
            <a:off x="1085499" y="1073953"/>
            <a:ext cx="7202456" cy="538280"/>
          </a:xfrm>
        </p:spPr>
        <p:txBody>
          <a:bodyPr>
            <a:normAutofit/>
          </a:bodyPr>
          <a:lstStyle/>
          <a:p>
            <a:pPr marL="0" indent="0">
              <a:buNone/>
            </a:pPr>
            <a:r>
              <a:rPr lang="en-US" dirty="0" smtClean="0"/>
              <a:t>Comparison of Neuropathic Pain Screening Tools</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171783676"/>
              </p:ext>
            </p:extLst>
          </p:nvPr>
        </p:nvGraphicFramePr>
        <p:xfrm>
          <a:off x="673768" y="1612233"/>
          <a:ext cx="8145380" cy="4284625"/>
        </p:xfrm>
        <a:graphic>
          <a:graphicData uri="http://schemas.openxmlformats.org/drawingml/2006/table">
            <a:tbl>
              <a:tblPr>
                <a:tableStyleId>{08FB837D-C827-4EFA-A057-4D05807E0F7C}</a:tableStyleId>
              </a:tblPr>
              <a:tblGrid>
                <a:gridCol w="2644198"/>
                <a:gridCol w="849085"/>
                <a:gridCol w="1227909"/>
                <a:gridCol w="992777"/>
                <a:gridCol w="1149532"/>
                <a:gridCol w="1281879"/>
              </a:tblGrid>
              <a:tr h="132603">
                <a:tc>
                  <a:txBody>
                    <a:bodyPr/>
                    <a:lstStyle/>
                    <a:p>
                      <a:pPr algn="ctr"/>
                      <a:r>
                        <a:rPr lang="en-US" sz="1600" dirty="0"/>
                        <a:t>Items </a:t>
                      </a:r>
                    </a:p>
                  </a:txBody>
                  <a:tcPr marL="0" marR="0" marT="0" marB="0"/>
                </a:tc>
                <a:tc>
                  <a:txBody>
                    <a:bodyPr/>
                    <a:lstStyle/>
                    <a:p>
                      <a:pPr algn="ctr"/>
                      <a:r>
                        <a:rPr lang="en-US" sz="1600" dirty="0"/>
                        <a:t>LANSS</a:t>
                      </a:r>
                      <a:r>
                        <a:rPr lang="en-US" sz="1600" baseline="30000" dirty="0"/>
                        <a:t>†</a:t>
                      </a:r>
                      <a:r>
                        <a:rPr lang="en-US" sz="1600" dirty="0"/>
                        <a:t> </a:t>
                      </a:r>
                    </a:p>
                  </a:txBody>
                  <a:tcPr marL="0" marR="0" marT="0" marB="0"/>
                </a:tc>
                <a:tc>
                  <a:txBody>
                    <a:bodyPr/>
                    <a:lstStyle/>
                    <a:p>
                      <a:pPr algn="ctr"/>
                      <a:r>
                        <a:rPr lang="en-US" sz="1600" dirty="0" err="1"/>
                        <a:t>painDETECT</a:t>
                      </a:r>
                      <a:r>
                        <a:rPr lang="en-US" sz="1600" baseline="30000" dirty="0"/>
                        <a:t>†</a:t>
                      </a:r>
                      <a:r>
                        <a:rPr lang="en-US" sz="1600" dirty="0"/>
                        <a:t> </a:t>
                      </a:r>
                    </a:p>
                  </a:txBody>
                  <a:tcPr marL="0" marR="0" marT="0" marB="0"/>
                </a:tc>
                <a:tc>
                  <a:txBody>
                    <a:bodyPr/>
                    <a:lstStyle/>
                    <a:p>
                      <a:pPr algn="ctr"/>
                      <a:r>
                        <a:rPr lang="en-US" sz="1600" dirty="0"/>
                        <a:t>DN4 </a:t>
                      </a:r>
                    </a:p>
                  </a:txBody>
                  <a:tcPr marL="0" marR="0" marT="0" marB="0"/>
                </a:tc>
                <a:tc>
                  <a:txBody>
                    <a:bodyPr/>
                    <a:lstStyle/>
                    <a:p>
                      <a:pPr algn="ctr"/>
                      <a:r>
                        <a:rPr lang="en-US" sz="1600"/>
                        <a:t>NPQ </a:t>
                      </a:r>
                    </a:p>
                  </a:txBody>
                  <a:tcPr marL="0" marR="0" marT="0" marB="0"/>
                </a:tc>
                <a:tc>
                  <a:txBody>
                    <a:bodyPr/>
                    <a:lstStyle/>
                    <a:p>
                      <a:pPr algn="ctr"/>
                      <a:r>
                        <a:rPr lang="en-US" sz="1600" dirty="0"/>
                        <a:t>ID Pain </a:t>
                      </a:r>
                    </a:p>
                  </a:txBody>
                  <a:tcPr marL="0" marR="0" marT="0" marB="0"/>
                </a:tc>
              </a:tr>
              <a:tr h="132603">
                <a:tc>
                  <a:txBody>
                    <a:bodyPr/>
                    <a:lstStyle/>
                    <a:p>
                      <a:pPr algn="ctr"/>
                      <a:r>
                        <a:rPr lang="en-US" sz="1400" dirty="0">
                          <a:solidFill>
                            <a:srgbClr val="FF0000"/>
                          </a:solidFill>
                        </a:rPr>
                        <a:t>Symptoms </a:t>
                      </a:r>
                    </a:p>
                  </a:txBody>
                  <a:tcPr marL="0" marR="0" marT="0" marB="0"/>
                </a:tc>
                <a:tc>
                  <a:txBody>
                    <a:bodyPr/>
                    <a:lstStyle/>
                    <a:p>
                      <a:pPr algn="r"/>
                      <a:r>
                        <a:rPr lang="en-US" sz="1000" dirty="0"/>
                        <a:t> </a:t>
                      </a:r>
                    </a:p>
                  </a:txBody>
                  <a:tcPr marL="0" marR="0" marT="0" marB="0"/>
                </a:tc>
                <a:tc>
                  <a:txBody>
                    <a:bodyPr/>
                    <a:lstStyle/>
                    <a:p>
                      <a:pPr algn="r"/>
                      <a:r>
                        <a:rPr lang="en-US" sz="1000"/>
                        <a:t> </a:t>
                      </a:r>
                    </a:p>
                  </a:txBody>
                  <a:tcPr marL="0" marR="0" marT="0" marB="0"/>
                </a:tc>
                <a:tc>
                  <a:txBody>
                    <a:bodyPr/>
                    <a:lstStyle/>
                    <a:p>
                      <a:pPr algn="r"/>
                      <a:r>
                        <a:rPr lang="en-US" sz="1000"/>
                        <a:t> </a:t>
                      </a:r>
                    </a:p>
                  </a:txBody>
                  <a:tcPr marL="0" marR="0" marT="0" marB="0"/>
                </a:tc>
                <a:tc>
                  <a:txBody>
                    <a:bodyPr/>
                    <a:lstStyle/>
                    <a:p>
                      <a:pPr algn="r"/>
                      <a:r>
                        <a:rPr lang="en-US" sz="1000"/>
                        <a:t> </a:t>
                      </a:r>
                    </a:p>
                  </a:txBody>
                  <a:tcPr marL="0" marR="0" marT="0" marB="0"/>
                </a:tc>
                <a:tc>
                  <a:txBody>
                    <a:bodyPr/>
                    <a:lstStyle/>
                    <a:p>
                      <a:pPr algn="r"/>
                      <a:r>
                        <a:rPr lang="en-US" sz="1000"/>
                        <a:t> </a:t>
                      </a:r>
                    </a:p>
                  </a:txBody>
                  <a:tcPr marL="0" marR="0" marT="0" marB="0"/>
                </a:tc>
              </a:tr>
              <a:tr h="132603">
                <a:tc>
                  <a:txBody>
                    <a:bodyPr/>
                    <a:lstStyle/>
                    <a:p>
                      <a:pPr algn="ctr"/>
                      <a:r>
                        <a:rPr lang="en-US" sz="1200" dirty="0"/>
                        <a:t>Pricking, tingling pin and needles</a:t>
                      </a:r>
                    </a:p>
                  </a:txBody>
                  <a:tcPr marL="0" marR="0" marT="0" marB="0"/>
                </a:tc>
                <a:tc>
                  <a:txBody>
                    <a:bodyPr/>
                    <a:lstStyle/>
                    <a:p>
                      <a:pPr algn="ctr"/>
                      <a:r>
                        <a:rPr lang="en-US" sz="1000" dirty="0"/>
                        <a:t>✓*</a:t>
                      </a:r>
                    </a:p>
                  </a:txBody>
                  <a:tcPr marL="0" marR="0" marT="0" marB="0"/>
                </a:tc>
                <a:tc>
                  <a:txBody>
                    <a:bodyPr/>
                    <a:lstStyle/>
                    <a:p>
                      <a:pPr algn="ctr"/>
                      <a:r>
                        <a:rPr lang="en-US" sz="1000"/>
                        <a:t>✓*</a:t>
                      </a:r>
                    </a:p>
                  </a:txBody>
                  <a:tcPr marL="0" marR="0" marT="0" marB="0"/>
                </a:tc>
                <a:tc>
                  <a:txBody>
                    <a:bodyPr/>
                    <a:lstStyle/>
                    <a:p>
                      <a:pPr algn="ctr"/>
                      <a:r>
                        <a:rPr lang="en-US" sz="1000"/>
                        <a:t>✓*</a:t>
                      </a:r>
                    </a:p>
                  </a:txBody>
                  <a:tcPr marL="0" marR="0" marT="0" marB="0"/>
                </a:tc>
                <a:tc>
                  <a:txBody>
                    <a:bodyPr/>
                    <a:lstStyle/>
                    <a:p>
                      <a:pPr algn="ctr"/>
                      <a:r>
                        <a:rPr lang="en-US" sz="1000"/>
                        <a:t>✓*</a:t>
                      </a:r>
                    </a:p>
                  </a:txBody>
                  <a:tcPr marL="0" marR="0" marT="0" marB="0"/>
                </a:tc>
                <a:tc>
                  <a:txBody>
                    <a:bodyPr/>
                    <a:lstStyle/>
                    <a:p>
                      <a:pPr algn="ctr"/>
                      <a:r>
                        <a:rPr lang="en-US" sz="1000"/>
                        <a:t>✓*</a:t>
                      </a:r>
                    </a:p>
                  </a:txBody>
                  <a:tcPr marL="0" marR="0" marT="0" marB="0"/>
                </a:tc>
              </a:tr>
              <a:tr h="132603">
                <a:tc>
                  <a:txBody>
                    <a:bodyPr/>
                    <a:lstStyle/>
                    <a:p>
                      <a:pPr algn="ctr"/>
                      <a:r>
                        <a:rPr lang="en-US" sz="1200" dirty="0"/>
                        <a:t>Electric shocks or shooting</a:t>
                      </a:r>
                    </a:p>
                  </a:txBody>
                  <a:tcPr marL="0" marR="0" marT="0" marB="0"/>
                </a:tc>
                <a:tc>
                  <a:txBody>
                    <a:bodyPr/>
                    <a:lstStyle/>
                    <a:p>
                      <a:pPr algn="ctr"/>
                      <a:r>
                        <a:rPr lang="en-US" sz="1000"/>
                        <a:t>✓*</a:t>
                      </a:r>
                    </a:p>
                  </a:txBody>
                  <a:tcPr marL="0" marR="0" marT="0" marB="0"/>
                </a:tc>
                <a:tc>
                  <a:txBody>
                    <a:bodyPr/>
                    <a:lstStyle/>
                    <a:p>
                      <a:pPr algn="ctr"/>
                      <a:r>
                        <a:rPr lang="en-US" sz="1000"/>
                        <a:t>✓*</a:t>
                      </a:r>
                    </a:p>
                  </a:txBody>
                  <a:tcPr marL="0" marR="0" marT="0" marB="0"/>
                </a:tc>
                <a:tc>
                  <a:txBody>
                    <a:bodyPr/>
                    <a:lstStyle/>
                    <a:p>
                      <a:pPr algn="ctr"/>
                      <a:r>
                        <a:rPr lang="en-US" sz="1000"/>
                        <a:t>✓*</a:t>
                      </a:r>
                    </a:p>
                  </a:txBody>
                  <a:tcPr marL="0" marR="0" marT="0" marB="0"/>
                </a:tc>
                <a:tc>
                  <a:txBody>
                    <a:bodyPr/>
                    <a:lstStyle/>
                    <a:p>
                      <a:pPr algn="ctr"/>
                      <a:r>
                        <a:rPr lang="en-US" sz="1000" dirty="0"/>
                        <a:t>✓*</a:t>
                      </a:r>
                    </a:p>
                  </a:txBody>
                  <a:tcPr marL="0" marR="0" marT="0" marB="0"/>
                </a:tc>
                <a:tc>
                  <a:txBody>
                    <a:bodyPr/>
                    <a:lstStyle/>
                    <a:p>
                      <a:pPr algn="ctr"/>
                      <a:r>
                        <a:rPr lang="en-US" sz="1000"/>
                        <a:t>✓*</a:t>
                      </a:r>
                    </a:p>
                  </a:txBody>
                  <a:tcPr marL="0" marR="0" marT="0" marB="0"/>
                </a:tc>
              </a:tr>
              <a:tr h="132603">
                <a:tc>
                  <a:txBody>
                    <a:bodyPr/>
                    <a:lstStyle/>
                    <a:p>
                      <a:pPr algn="ctr"/>
                      <a:r>
                        <a:rPr lang="en-US" sz="1200"/>
                        <a:t>Hot or burning</a:t>
                      </a:r>
                    </a:p>
                  </a:txBody>
                  <a:tcPr marL="0" marR="0" marT="0" marB="0"/>
                </a:tc>
                <a:tc>
                  <a:txBody>
                    <a:bodyPr/>
                    <a:lstStyle/>
                    <a:p>
                      <a:pPr algn="ctr"/>
                      <a:r>
                        <a:rPr lang="en-US" sz="1000"/>
                        <a:t>✓*</a:t>
                      </a:r>
                    </a:p>
                  </a:txBody>
                  <a:tcPr marL="0" marR="0" marT="0" marB="0"/>
                </a:tc>
                <a:tc>
                  <a:txBody>
                    <a:bodyPr/>
                    <a:lstStyle/>
                    <a:p>
                      <a:pPr algn="ctr"/>
                      <a:r>
                        <a:rPr lang="en-US" sz="1000"/>
                        <a:t>✓*</a:t>
                      </a:r>
                    </a:p>
                  </a:txBody>
                  <a:tcPr marL="0" marR="0" marT="0" marB="0"/>
                </a:tc>
                <a:tc>
                  <a:txBody>
                    <a:bodyPr/>
                    <a:lstStyle/>
                    <a:p>
                      <a:pPr algn="ctr"/>
                      <a:r>
                        <a:rPr lang="en-US" sz="1000"/>
                        <a:t>✓*</a:t>
                      </a:r>
                    </a:p>
                  </a:txBody>
                  <a:tcPr marL="0" marR="0" marT="0" marB="0"/>
                </a:tc>
                <a:tc>
                  <a:txBody>
                    <a:bodyPr/>
                    <a:lstStyle/>
                    <a:p>
                      <a:pPr algn="ctr"/>
                      <a:r>
                        <a:rPr lang="en-US" sz="1000"/>
                        <a:t>✓*</a:t>
                      </a:r>
                    </a:p>
                  </a:txBody>
                  <a:tcPr marL="0" marR="0" marT="0" marB="0"/>
                </a:tc>
                <a:tc>
                  <a:txBody>
                    <a:bodyPr/>
                    <a:lstStyle/>
                    <a:p>
                      <a:pPr algn="ctr"/>
                      <a:r>
                        <a:rPr lang="en-US" sz="1000" dirty="0"/>
                        <a:t>✓*</a:t>
                      </a:r>
                    </a:p>
                  </a:txBody>
                  <a:tcPr marL="0" marR="0" marT="0" marB="0"/>
                </a:tc>
              </a:tr>
              <a:tr h="132603">
                <a:tc>
                  <a:txBody>
                    <a:bodyPr/>
                    <a:lstStyle/>
                    <a:p>
                      <a:pPr algn="ctr"/>
                      <a:r>
                        <a:rPr lang="en-US" sz="1200"/>
                        <a:t>Numbness</a:t>
                      </a:r>
                    </a:p>
                  </a:txBody>
                  <a:tcPr marL="0" marR="0" marT="0" marB="0"/>
                </a:tc>
                <a:tc>
                  <a:txBody>
                    <a:bodyPr/>
                    <a:lstStyle/>
                    <a:p>
                      <a:pPr algn="ctr"/>
                      <a:r>
                        <a:rPr lang="en-US" sz="1000"/>
                        <a:t> </a:t>
                      </a:r>
                    </a:p>
                  </a:txBody>
                  <a:tcPr marL="0" marR="0" marT="0" marB="0"/>
                </a:tc>
                <a:tc>
                  <a:txBody>
                    <a:bodyPr/>
                    <a:lstStyle/>
                    <a:p>
                      <a:pPr algn="ctr"/>
                      <a:r>
                        <a:rPr lang="en-US" sz="1000"/>
                        <a:t>✓*</a:t>
                      </a:r>
                    </a:p>
                  </a:txBody>
                  <a:tcPr marL="0" marR="0" marT="0" marB="0"/>
                </a:tc>
                <a:tc>
                  <a:txBody>
                    <a:bodyPr/>
                    <a:lstStyle/>
                    <a:p>
                      <a:pPr algn="ctr"/>
                      <a:r>
                        <a:rPr lang="en-US" sz="1000"/>
                        <a:t>✓*</a:t>
                      </a:r>
                    </a:p>
                  </a:txBody>
                  <a:tcPr marL="0" marR="0" marT="0" marB="0"/>
                </a:tc>
                <a:tc>
                  <a:txBody>
                    <a:bodyPr/>
                    <a:lstStyle/>
                    <a:p>
                      <a:pPr algn="ctr"/>
                      <a:r>
                        <a:rPr lang="en-US" sz="1000"/>
                        <a:t>✓*</a:t>
                      </a:r>
                    </a:p>
                  </a:txBody>
                  <a:tcPr marL="0" marR="0" marT="0" marB="0"/>
                </a:tc>
                <a:tc>
                  <a:txBody>
                    <a:bodyPr/>
                    <a:lstStyle/>
                    <a:p>
                      <a:pPr algn="ctr"/>
                      <a:r>
                        <a:rPr lang="en-US" sz="1000" dirty="0"/>
                        <a:t>✓*</a:t>
                      </a:r>
                    </a:p>
                  </a:txBody>
                  <a:tcPr marL="0" marR="0" marT="0" marB="0"/>
                </a:tc>
              </a:tr>
              <a:tr h="132603">
                <a:tc>
                  <a:txBody>
                    <a:bodyPr/>
                    <a:lstStyle/>
                    <a:p>
                      <a:pPr algn="ctr"/>
                      <a:r>
                        <a:rPr lang="en-US" sz="1200"/>
                        <a:t>Pain evoked by light touching</a:t>
                      </a:r>
                    </a:p>
                  </a:txBody>
                  <a:tcPr marL="0" marR="0" marT="0" marB="0"/>
                </a:tc>
                <a:tc>
                  <a:txBody>
                    <a:bodyPr/>
                    <a:lstStyle/>
                    <a:p>
                      <a:pPr algn="ctr"/>
                      <a:r>
                        <a:rPr lang="en-US" sz="1000"/>
                        <a:t>✓*</a:t>
                      </a:r>
                    </a:p>
                  </a:txBody>
                  <a:tcPr marL="0" marR="0" marT="0" marB="0"/>
                </a:tc>
                <a:tc>
                  <a:txBody>
                    <a:bodyPr/>
                    <a:lstStyle/>
                    <a:p>
                      <a:pPr algn="ctr"/>
                      <a:r>
                        <a:rPr lang="en-US" sz="1000"/>
                        <a:t>✓*</a:t>
                      </a:r>
                    </a:p>
                  </a:txBody>
                  <a:tcPr marL="0" marR="0" marT="0" marB="0"/>
                </a:tc>
                <a:tc>
                  <a:txBody>
                    <a:bodyPr/>
                    <a:lstStyle/>
                    <a:p>
                      <a:pPr algn="ctr"/>
                      <a:r>
                        <a:rPr lang="en-US" sz="1000"/>
                        <a:t> </a:t>
                      </a:r>
                    </a:p>
                  </a:txBody>
                  <a:tcPr marL="0" marR="0" marT="0" marB="0"/>
                </a:tc>
                <a:tc>
                  <a:txBody>
                    <a:bodyPr/>
                    <a:lstStyle/>
                    <a:p>
                      <a:pPr algn="ctr"/>
                      <a:r>
                        <a:rPr lang="en-US" sz="1000"/>
                        <a:t>✓*</a:t>
                      </a:r>
                    </a:p>
                  </a:txBody>
                  <a:tcPr marL="0" marR="0" marT="0" marB="0"/>
                </a:tc>
                <a:tc>
                  <a:txBody>
                    <a:bodyPr/>
                    <a:lstStyle/>
                    <a:p>
                      <a:pPr algn="ctr"/>
                      <a:r>
                        <a:rPr lang="en-US" sz="1000" dirty="0"/>
                        <a:t>✓*</a:t>
                      </a:r>
                    </a:p>
                  </a:txBody>
                  <a:tcPr marL="0" marR="0" marT="0" marB="0"/>
                </a:tc>
              </a:tr>
              <a:tr h="132603">
                <a:tc>
                  <a:txBody>
                    <a:bodyPr/>
                    <a:lstStyle/>
                    <a:p>
                      <a:pPr algn="ctr"/>
                      <a:r>
                        <a:rPr lang="en-US" sz="1200"/>
                        <a:t>Painful cold or freezing pain</a:t>
                      </a:r>
                    </a:p>
                  </a:txBody>
                  <a:tcPr marL="0" marR="0" marT="0" marB="0"/>
                </a:tc>
                <a:tc>
                  <a:txBody>
                    <a:bodyPr/>
                    <a:lstStyle/>
                    <a:p>
                      <a:pPr algn="ctr"/>
                      <a:r>
                        <a:rPr lang="en-US" sz="1000"/>
                        <a:t> </a:t>
                      </a:r>
                    </a:p>
                  </a:txBody>
                  <a:tcPr marL="0" marR="0" marT="0" marB="0"/>
                </a:tc>
                <a:tc>
                  <a:txBody>
                    <a:bodyPr/>
                    <a:lstStyle/>
                    <a:p>
                      <a:pPr algn="ctr"/>
                      <a:r>
                        <a:rPr lang="en-US" sz="1000"/>
                        <a:t> </a:t>
                      </a:r>
                    </a:p>
                  </a:txBody>
                  <a:tcPr marL="0" marR="0" marT="0" marB="0"/>
                </a:tc>
                <a:tc>
                  <a:txBody>
                    <a:bodyPr/>
                    <a:lstStyle/>
                    <a:p>
                      <a:pPr algn="ctr"/>
                      <a:r>
                        <a:rPr lang="en-US" sz="1000"/>
                        <a:t>✓*</a:t>
                      </a:r>
                    </a:p>
                  </a:txBody>
                  <a:tcPr marL="0" marR="0" marT="0" marB="0"/>
                </a:tc>
                <a:tc>
                  <a:txBody>
                    <a:bodyPr/>
                    <a:lstStyle/>
                    <a:p>
                      <a:pPr algn="ctr"/>
                      <a:r>
                        <a:rPr lang="en-US" sz="1000"/>
                        <a:t>✓*</a:t>
                      </a:r>
                    </a:p>
                  </a:txBody>
                  <a:tcPr marL="0" marR="0" marT="0" marB="0"/>
                </a:tc>
                <a:tc>
                  <a:txBody>
                    <a:bodyPr/>
                    <a:lstStyle/>
                    <a:p>
                      <a:pPr algn="ctr"/>
                      <a:r>
                        <a:rPr lang="en-US" sz="1000" dirty="0"/>
                        <a:t> </a:t>
                      </a:r>
                    </a:p>
                  </a:txBody>
                  <a:tcPr marL="0" marR="0" marT="0" marB="0"/>
                </a:tc>
              </a:tr>
              <a:tr h="132603">
                <a:tc>
                  <a:txBody>
                    <a:bodyPr/>
                    <a:lstStyle/>
                    <a:p>
                      <a:pPr algn="ctr"/>
                      <a:r>
                        <a:rPr lang="en-US" sz="1200"/>
                        <a:t>Pain evoked by mild pressure</a:t>
                      </a:r>
                    </a:p>
                  </a:txBody>
                  <a:tcPr marL="0" marR="0" marT="0" marB="0"/>
                </a:tc>
                <a:tc>
                  <a:txBody>
                    <a:bodyPr/>
                    <a:lstStyle/>
                    <a:p>
                      <a:pPr algn="ctr"/>
                      <a:r>
                        <a:rPr lang="en-US" sz="1000"/>
                        <a:t> </a:t>
                      </a:r>
                    </a:p>
                  </a:txBody>
                  <a:tcPr marL="0" marR="0" marT="0" marB="0"/>
                </a:tc>
                <a:tc>
                  <a:txBody>
                    <a:bodyPr/>
                    <a:lstStyle/>
                    <a:p>
                      <a:pPr algn="ctr"/>
                      <a:r>
                        <a:rPr lang="en-US" sz="1000"/>
                        <a:t>✓</a:t>
                      </a:r>
                    </a:p>
                  </a:txBody>
                  <a:tcPr marL="0" marR="0" marT="0" marB="0"/>
                </a:tc>
                <a:tc>
                  <a:txBody>
                    <a:bodyPr/>
                    <a:lstStyle/>
                    <a:p>
                      <a:pPr algn="ctr"/>
                      <a:r>
                        <a:rPr lang="en-US" sz="1000"/>
                        <a:t> </a:t>
                      </a:r>
                    </a:p>
                  </a:txBody>
                  <a:tcPr marL="0" marR="0" marT="0" marB="0"/>
                </a:tc>
                <a:tc>
                  <a:txBody>
                    <a:bodyPr/>
                    <a:lstStyle/>
                    <a:p>
                      <a:pPr algn="ctr"/>
                      <a:r>
                        <a:rPr lang="en-US" sz="1000"/>
                        <a:t> </a:t>
                      </a:r>
                    </a:p>
                  </a:txBody>
                  <a:tcPr marL="0" marR="0" marT="0" marB="0"/>
                </a:tc>
                <a:tc>
                  <a:txBody>
                    <a:bodyPr/>
                    <a:lstStyle/>
                    <a:p>
                      <a:pPr algn="ctr"/>
                      <a:r>
                        <a:rPr lang="en-US" sz="1000" dirty="0"/>
                        <a:t> </a:t>
                      </a:r>
                    </a:p>
                  </a:txBody>
                  <a:tcPr marL="0" marR="0" marT="0" marB="0"/>
                </a:tc>
              </a:tr>
              <a:tr h="132603">
                <a:tc>
                  <a:txBody>
                    <a:bodyPr/>
                    <a:lstStyle/>
                    <a:p>
                      <a:pPr algn="ctr"/>
                      <a:r>
                        <a:rPr lang="en-US" sz="1200"/>
                        <a:t>Pain evoked by heat or cold</a:t>
                      </a:r>
                    </a:p>
                  </a:txBody>
                  <a:tcPr marL="0" marR="0" marT="0" marB="0"/>
                </a:tc>
                <a:tc>
                  <a:txBody>
                    <a:bodyPr/>
                    <a:lstStyle/>
                    <a:p>
                      <a:pPr algn="ctr"/>
                      <a:r>
                        <a:rPr lang="en-US" sz="1000"/>
                        <a:t> </a:t>
                      </a:r>
                    </a:p>
                  </a:txBody>
                  <a:tcPr marL="0" marR="0" marT="0" marB="0"/>
                </a:tc>
                <a:tc>
                  <a:txBody>
                    <a:bodyPr/>
                    <a:lstStyle/>
                    <a:p>
                      <a:pPr algn="ctr"/>
                      <a:r>
                        <a:rPr lang="en-US" sz="1000"/>
                        <a:t>✓</a:t>
                      </a:r>
                    </a:p>
                  </a:txBody>
                  <a:tcPr marL="0" marR="0" marT="0" marB="0"/>
                </a:tc>
                <a:tc>
                  <a:txBody>
                    <a:bodyPr/>
                    <a:lstStyle/>
                    <a:p>
                      <a:pPr algn="ctr"/>
                      <a:r>
                        <a:rPr lang="en-US" sz="1000"/>
                        <a:t> </a:t>
                      </a:r>
                    </a:p>
                  </a:txBody>
                  <a:tcPr marL="0" marR="0" marT="0" marB="0"/>
                </a:tc>
                <a:tc>
                  <a:txBody>
                    <a:bodyPr/>
                    <a:lstStyle/>
                    <a:p>
                      <a:pPr algn="ctr"/>
                      <a:r>
                        <a:rPr lang="en-US" sz="1000"/>
                        <a:t> </a:t>
                      </a:r>
                    </a:p>
                  </a:txBody>
                  <a:tcPr marL="0" marR="0" marT="0" marB="0"/>
                </a:tc>
                <a:tc>
                  <a:txBody>
                    <a:bodyPr/>
                    <a:lstStyle/>
                    <a:p>
                      <a:pPr algn="ctr"/>
                      <a:r>
                        <a:rPr lang="en-US" sz="1000" dirty="0"/>
                        <a:t> </a:t>
                      </a:r>
                    </a:p>
                  </a:txBody>
                  <a:tcPr marL="0" marR="0" marT="0" marB="0"/>
                </a:tc>
              </a:tr>
              <a:tr h="132603">
                <a:tc>
                  <a:txBody>
                    <a:bodyPr/>
                    <a:lstStyle/>
                    <a:p>
                      <a:pPr algn="ctr"/>
                      <a:r>
                        <a:rPr lang="en-US" sz="1200"/>
                        <a:t>Pain evoked by changes in weather</a:t>
                      </a:r>
                    </a:p>
                  </a:txBody>
                  <a:tcPr marL="0" marR="0" marT="0" marB="0"/>
                </a:tc>
                <a:tc>
                  <a:txBody>
                    <a:bodyPr/>
                    <a:lstStyle/>
                    <a:p>
                      <a:pPr algn="ctr"/>
                      <a:r>
                        <a:rPr lang="en-US" sz="1000"/>
                        <a:t> </a:t>
                      </a:r>
                    </a:p>
                  </a:txBody>
                  <a:tcPr marL="0" marR="0" marT="0" marB="0"/>
                </a:tc>
                <a:tc>
                  <a:txBody>
                    <a:bodyPr/>
                    <a:lstStyle/>
                    <a:p>
                      <a:pPr algn="ctr"/>
                      <a:r>
                        <a:rPr lang="en-US" sz="1000"/>
                        <a:t> </a:t>
                      </a:r>
                    </a:p>
                  </a:txBody>
                  <a:tcPr marL="0" marR="0" marT="0" marB="0"/>
                </a:tc>
                <a:tc>
                  <a:txBody>
                    <a:bodyPr/>
                    <a:lstStyle/>
                    <a:p>
                      <a:pPr algn="ctr"/>
                      <a:r>
                        <a:rPr lang="en-US" sz="1000"/>
                        <a:t> </a:t>
                      </a:r>
                    </a:p>
                  </a:txBody>
                  <a:tcPr marL="0" marR="0" marT="0" marB="0"/>
                </a:tc>
                <a:tc>
                  <a:txBody>
                    <a:bodyPr/>
                    <a:lstStyle/>
                    <a:p>
                      <a:pPr algn="ctr"/>
                      <a:r>
                        <a:rPr lang="en-US" sz="1000"/>
                        <a:t>✓</a:t>
                      </a:r>
                    </a:p>
                  </a:txBody>
                  <a:tcPr marL="0" marR="0" marT="0" marB="0"/>
                </a:tc>
                <a:tc>
                  <a:txBody>
                    <a:bodyPr/>
                    <a:lstStyle/>
                    <a:p>
                      <a:pPr algn="ctr"/>
                      <a:r>
                        <a:rPr lang="en-US" sz="1000" dirty="0"/>
                        <a:t> </a:t>
                      </a:r>
                    </a:p>
                  </a:txBody>
                  <a:tcPr marL="0" marR="0" marT="0" marB="0"/>
                </a:tc>
              </a:tr>
              <a:tr h="132603">
                <a:tc>
                  <a:txBody>
                    <a:bodyPr/>
                    <a:lstStyle/>
                    <a:p>
                      <a:pPr algn="ctr"/>
                      <a:r>
                        <a:rPr lang="en-US" sz="1200"/>
                        <a:t>Pain limited to joints</a:t>
                      </a:r>
                      <a:r>
                        <a:rPr lang="en-US" sz="1200" baseline="30000"/>
                        <a:t>‡</a:t>
                      </a:r>
                      <a:r>
                        <a:rPr lang="en-US" sz="1200"/>
                        <a:t> </a:t>
                      </a:r>
                    </a:p>
                  </a:txBody>
                  <a:tcPr marL="0" marR="0" marT="0" marB="0"/>
                </a:tc>
                <a:tc>
                  <a:txBody>
                    <a:bodyPr/>
                    <a:lstStyle/>
                    <a:p>
                      <a:pPr algn="ctr"/>
                      <a:r>
                        <a:rPr lang="en-US" sz="1000"/>
                        <a:t> </a:t>
                      </a:r>
                    </a:p>
                  </a:txBody>
                  <a:tcPr marL="0" marR="0" marT="0" marB="0"/>
                </a:tc>
                <a:tc>
                  <a:txBody>
                    <a:bodyPr/>
                    <a:lstStyle/>
                    <a:p>
                      <a:pPr algn="ctr"/>
                      <a:r>
                        <a:rPr lang="en-US" sz="1000"/>
                        <a:t> </a:t>
                      </a:r>
                    </a:p>
                  </a:txBody>
                  <a:tcPr marL="0" marR="0" marT="0" marB="0"/>
                </a:tc>
                <a:tc>
                  <a:txBody>
                    <a:bodyPr/>
                    <a:lstStyle/>
                    <a:p>
                      <a:pPr algn="ctr"/>
                      <a:r>
                        <a:rPr lang="en-US" sz="1000"/>
                        <a:t> </a:t>
                      </a:r>
                    </a:p>
                  </a:txBody>
                  <a:tcPr marL="0" marR="0" marT="0" marB="0"/>
                </a:tc>
                <a:tc>
                  <a:txBody>
                    <a:bodyPr/>
                    <a:lstStyle/>
                    <a:p>
                      <a:pPr algn="ctr"/>
                      <a:r>
                        <a:rPr lang="en-US" sz="1000"/>
                        <a:t> </a:t>
                      </a:r>
                    </a:p>
                  </a:txBody>
                  <a:tcPr marL="0" marR="0" marT="0" marB="0"/>
                </a:tc>
                <a:tc>
                  <a:txBody>
                    <a:bodyPr/>
                    <a:lstStyle/>
                    <a:p>
                      <a:pPr algn="ctr"/>
                      <a:r>
                        <a:rPr lang="en-US" sz="1000" dirty="0"/>
                        <a:t>✓</a:t>
                      </a:r>
                    </a:p>
                  </a:txBody>
                  <a:tcPr marL="0" marR="0" marT="0" marB="0"/>
                </a:tc>
              </a:tr>
              <a:tr h="132603">
                <a:tc>
                  <a:txBody>
                    <a:bodyPr/>
                    <a:lstStyle/>
                    <a:p>
                      <a:pPr algn="ctr"/>
                      <a:r>
                        <a:rPr lang="en-US" sz="1200"/>
                        <a:t>Itching</a:t>
                      </a:r>
                    </a:p>
                  </a:txBody>
                  <a:tcPr marL="0" marR="0" marT="0" marB="0"/>
                </a:tc>
                <a:tc>
                  <a:txBody>
                    <a:bodyPr/>
                    <a:lstStyle/>
                    <a:p>
                      <a:pPr algn="ctr"/>
                      <a:r>
                        <a:rPr lang="en-US" sz="1000"/>
                        <a:t> </a:t>
                      </a:r>
                    </a:p>
                  </a:txBody>
                  <a:tcPr marL="0" marR="0" marT="0" marB="0"/>
                </a:tc>
                <a:tc>
                  <a:txBody>
                    <a:bodyPr/>
                    <a:lstStyle/>
                    <a:p>
                      <a:pPr algn="ctr"/>
                      <a:r>
                        <a:rPr lang="en-US" sz="1000"/>
                        <a:t> </a:t>
                      </a:r>
                    </a:p>
                  </a:txBody>
                  <a:tcPr marL="0" marR="0" marT="0" marB="0"/>
                </a:tc>
                <a:tc>
                  <a:txBody>
                    <a:bodyPr/>
                    <a:lstStyle/>
                    <a:p>
                      <a:pPr algn="ctr"/>
                      <a:r>
                        <a:rPr lang="en-US" sz="1000"/>
                        <a:t>✓</a:t>
                      </a:r>
                    </a:p>
                  </a:txBody>
                  <a:tcPr marL="0" marR="0" marT="0" marB="0"/>
                </a:tc>
                <a:tc>
                  <a:txBody>
                    <a:bodyPr/>
                    <a:lstStyle/>
                    <a:p>
                      <a:pPr algn="ctr"/>
                      <a:r>
                        <a:rPr lang="en-US" sz="1000"/>
                        <a:t> </a:t>
                      </a:r>
                    </a:p>
                  </a:txBody>
                  <a:tcPr marL="0" marR="0" marT="0" marB="0"/>
                </a:tc>
                <a:tc>
                  <a:txBody>
                    <a:bodyPr/>
                    <a:lstStyle/>
                    <a:p>
                      <a:pPr algn="ctr"/>
                      <a:r>
                        <a:rPr lang="en-US" sz="1000" dirty="0"/>
                        <a:t> </a:t>
                      </a:r>
                    </a:p>
                  </a:txBody>
                  <a:tcPr marL="0" marR="0" marT="0" marB="0"/>
                </a:tc>
              </a:tr>
              <a:tr h="132603">
                <a:tc>
                  <a:txBody>
                    <a:bodyPr/>
                    <a:lstStyle/>
                    <a:p>
                      <a:pPr algn="ctr"/>
                      <a:r>
                        <a:rPr lang="en-US" sz="1200"/>
                        <a:t>Temporal patterns</a:t>
                      </a:r>
                    </a:p>
                  </a:txBody>
                  <a:tcPr marL="0" marR="0" marT="0" marB="0"/>
                </a:tc>
                <a:tc>
                  <a:txBody>
                    <a:bodyPr/>
                    <a:lstStyle/>
                    <a:p>
                      <a:pPr algn="ctr"/>
                      <a:r>
                        <a:rPr lang="en-US" sz="1000"/>
                        <a:t> </a:t>
                      </a:r>
                    </a:p>
                  </a:txBody>
                  <a:tcPr marL="0" marR="0" marT="0" marB="0"/>
                </a:tc>
                <a:tc>
                  <a:txBody>
                    <a:bodyPr/>
                    <a:lstStyle/>
                    <a:p>
                      <a:pPr algn="ctr"/>
                      <a:r>
                        <a:rPr lang="en-US" sz="1000"/>
                        <a:t>✓</a:t>
                      </a:r>
                    </a:p>
                  </a:txBody>
                  <a:tcPr marL="0" marR="0" marT="0" marB="0"/>
                </a:tc>
                <a:tc>
                  <a:txBody>
                    <a:bodyPr/>
                    <a:lstStyle/>
                    <a:p>
                      <a:pPr algn="ctr"/>
                      <a:r>
                        <a:rPr lang="en-US" sz="1000" dirty="0"/>
                        <a:t> </a:t>
                      </a:r>
                    </a:p>
                  </a:txBody>
                  <a:tcPr marL="0" marR="0" marT="0" marB="0"/>
                </a:tc>
                <a:tc>
                  <a:txBody>
                    <a:bodyPr/>
                    <a:lstStyle/>
                    <a:p>
                      <a:pPr algn="ctr"/>
                      <a:r>
                        <a:rPr lang="en-US" sz="1000"/>
                        <a:t> </a:t>
                      </a:r>
                    </a:p>
                  </a:txBody>
                  <a:tcPr marL="0" marR="0" marT="0" marB="0"/>
                </a:tc>
                <a:tc>
                  <a:txBody>
                    <a:bodyPr/>
                    <a:lstStyle/>
                    <a:p>
                      <a:pPr algn="ctr"/>
                      <a:r>
                        <a:rPr lang="en-US" sz="1000" dirty="0"/>
                        <a:t> </a:t>
                      </a:r>
                    </a:p>
                  </a:txBody>
                  <a:tcPr marL="0" marR="0" marT="0" marB="0"/>
                </a:tc>
              </a:tr>
              <a:tr h="137597">
                <a:tc>
                  <a:txBody>
                    <a:bodyPr/>
                    <a:lstStyle/>
                    <a:p>
                      <a:pPr algn="ctr"/>
                      <a:r>
                        <a:rPr lang="en-US" sz="1200"/>
                        <a:t>Body map – spatial distribution of pain</a:t>
                      </a:r>
                    </a:p>
                  </a:txBody>
                  <a:tcPr marL="0" marR="0" marT="0" marB="0"/>
                </a:tc>
                <a:tc>
                  <a:txBody>
                    <a:bodyPr/>
                    <a:lstStyle/>
                    <a:p>
                      <a:pPr algn="ctr"/>
                      <a:r>
                        <a:rPr lang="en-US" sz="1000"/>
                        <a:t> </a:t>
                      </a:r>
                    </a:p>
                  </a:txBody>
                  <a:tcPr marL="0" marR="0" marT="0" marB="0"/>
                </a:tc>
                <a:tc>
                  <a:txBody>
                    <a:bodyPr/>
                    <a:lstStyle/>
                    <a:p>
                      <a:pPr algn="ctr"/>
                      <a:r>
                        <a:rPr lang="en-US" sz="1000"/>
                        <a:t>✓</a:t>
                      </a:r>
                    </a:p>
                  </a:txBody>
                  <a:tcPr marL="0" marR="0" marT="0" marB="0"/>
                </a:tc>
                <a:tc>
                  <a:txBody>
                    <a:bodyPr/>
                    <a:lstStyle/>
                    <a:p>
                      <a:pPr algn="ctr"/>
                      <a:r>
                        <a:rPr lang="en-US" sz="1000"/>
                        <a:t> </a:t>
                      </a:r>
                    </a:p>
                  </a:txBody>
                  <a:tcPr marL="0" marR="0" marT="0" marB="0"/>
                </a:tc>
                <a:tc>
                  <a:txBody>
                    <a:bodyPr/>
                    <a:lstStyle/>
                    <a:p>
                      <a:pPr algn="ctr"/>
                      <a:r>
                        <a:rPr lang="en-US" sz="1000"/>
                        <a:t> </a:t>
                      </a:r>
                    </a:p>
                  </a:txBody>
                  <a:tcPr marL="0" marR="0" marT="0" marB="0"/>
                </a:tc>
                <a:tc>
                  <a:txBody>
                    <a:bodyPr/>
                    <a:lstStyle/>
                    <a:p>
                      <a:pPr algn="ctr"/>
                      <a:r>
                        <a:rPr lang="en-US" sz="1000" dirty="0"/>
                        <a:t> </a:t>
                      </a:r>
                    </a:p>
                  </a:txBody>
                  <a:tcPr marL="0" marR="0" marT="0" marB="0"/>
                </a:tc>
              </a:tr>
              <a:tr h="132603">
                <a:tc>
                  <a:txBody>
                    <a:bodyPr/>
                    <a:lstStyle/>
                    <a:p>
                      <a:pPr algn="ctr"/>
                      <a:r>
                        <a:rPr lang="en-US" sz="1200" dirty="0"/>
                        <a:t>Autonomic changes</a:t>
                      </a:r>
                    </a:p>
                  </a:txBody>
                  <a:tcPr marL="0" marR="0" marT="0" marB="0"/>
                </a:tc>
                <a:tc>
                  <a:txBody>
                    <a:bodyPr/>
                    <a:lstStyle/>
                    <a:p>
                      <a:pPr algn="ctr"/>
                      <a:r>
                        <a:rPr lang="en-US" sz="1000"/>
                        <a:t>✓</a:t>
                      </a:r>
                    </a:p>
                  </a:txBody>
                  <a:tcPr marL="0" marR="0" marT="0" marB="0"/>
                </a:tc>
                <a:tc>
                  <a:txBody>
                    <a:bodyPr/>
                    <a:lstStyle/>
                    <a:p>
                      <a:pPr algn="ctr"/>
                      <a:r>
                        <a:rPr lang="en-US" sz="1000"/>
                        <a:t> </a:t>
                      </a:r>
                    </a:p>
                  </a:txBody>
                  <a:tcPr marL="0" marR="0" marT="0" marB="0"/>
                </a:tc>
                <a:tc>
                  <a:txBody>
                    <a:bodyPr/>
                    <a:lstStyle/>
                    <a:p>
                      <a:pPr algn="ctr"/>
                      <a:r>
                        <a:rPr lang="en-US" sz="1000"/>
                        <a:t> </a:t>
                      </a:r>
                    </a:p>
                  </a:txBody>
                  <a:tcPr marL="0" marR="0" marT="0" marB="0"/>
                </a:tc>
                <a:tc>
                  <a:txBody>
                    <a:bodyPr/>
                    <a:lstStyle/>
                    <a:p>
                      <a:pPr algn="ctr"/>
                      <a:r>
                        <a:rPr lang="en-US" sz="1000"/>
                        <a:t> </a:t>
                      </a:r>
                    </a:p>
                  </a:txBody>
                  <a:tcPr marL="0" marR="0" marT="0" marB="0"/>
                </a:tc>
                <a:tc>
                  <a:txBody>
                    <a:bodyPr/>
                    <a:lstStyle/>
                    <a:p>
                      <a:pPr algn="ctr"/>
                      <a:r>
                        <a:rPr lang="en-US" sz="1000" dirty="0"/>
                        <a:t> </a:t>
                      </a:r>
                    </a:p>
                  </a:txBody>
                  <a:tcPr marL="0" marR="0" marT="0" marB="0"/>
                </a:tc>
              </a:tr>
              <a:tr h="132603">
                <a:tc>
                  <a:txBody>
                    <a:bodyPr/>
                    <a:lstStyle/>
                    <a:p>
                      <a:pPr algn="ctr"/>
                      <a:r>
                        <a:rPr lang="en-US" sz="1400" dirty="0">
                          <a:solidFill>
                            <a:srgbClr val="FF0000"/>
                          </a:solidFill>
                        </a:rPr>
                        <a:t>Signs </a:t>
                      </a:r>
                    </a:p>
                  </a:txBody>
                  <a:tcPr marL="0" marR="0" marT="0" marB="0"/>
                </a:tc>
                <a:tc>
                  <a:txBody>
                    <a:bodyPr/>
                    <a:lstStyle/>
                    <a:p>
                      <a:pPr algn="ctr"/>
                      <a:r>
                        <a:rPr lang="en-US" sz="1000"/>
                        <a:t> </a:t>
                      </a:r>
                    </a:p>
                  </a:txBody>
                  <a:tcPr marL="0" marR="0" marT="0" marB="0"/>
                </a:tc>
                <a:tc>
                  <a:txBody>
                    <a:bodyPr/>
                    <a:lstStyle/>
                    <a:p>
                      <a:pPr algn="ctr"/>
                      <a:r>
                        <a:rPr lang="en-US" sz="1000"/>
                        <a:t> </a:t>
                      </a:r>
                    </a:p>
                  </a:txBody>
                  <a:tcPr marL="0" marR="0" marT="0" marB="0"/>
                </a:tc>
                <a:tc>
                  <a:txBody>
                    <a:bodyPr/>
                    <a:lstStyle/>
                    <a:p>
                      <a:pPr algn="ctr"/>
                      <a:r>
                        <a:rPr lang="en-US" sz="1000"/>
                        <a:t> </a:t>
                      </a:r>
                    </a:p>
                  </a:txBody>
                  <a:tcPr marL="0" marR="0" marT="0" marB="0"/>
                </a:tc>
                <a:tc>
                  <a:txBody>
                    <a:bodyPr/>
                    <a:lstStyle/>
                    <a:p>
                      <a:pPr algn="ctr"/>
                      <a:r>
                        <a:rPr lang="en-US" sz="1000"/>
                        <a:t> </a:t>
                      </a:r>
                    </a:p>
                  </a:txBody>
                  <a:tcPr marL="0" marR="0" marT="0" marB="0"/>
                </a:tc>
                <a:tc>
                  <a:txBody>
                    <a:bodyPr/>
                    <a:lstStyle/>
                    <a:p>
                      <a:pPr algn="ctr"/>
                      <a:r>
                        <a:rPr lang="en-US" sz="1000" dirty="0"/>
                        <a:t> </a:t>
                      </a:r>
                    </a:p>
                  </a:txBody>
                  <a:tcPr marL="0" marR="0" marT="0" marB="0"/>
                </a:tc>
              </a:tr>
              <a:tr h="132603">
                <a:tc>
                  <a:txBody>
                    <a:bodyPr/>
                    <a:lstStyle/>
                    <a:p>
                      <a:pPr algn="ctr"/>
                      <a:r>
                        <a:rPr lang="en-US" sz="1200" dirty="0" smtClean="0"/>
                        <a:t>Brush allodynia</a:t>
                      </a:r>
                      <a:endParaRPr lang="en-US" sz="1200" dirty="0"/>
                    </a:p>
                  </a:txBody>
                  <a:tcPr marL="0" marR="0" marT="0" marB="0"/>
                </a:tc>
                <a:tc>
                  <a:txBody>
                    <a:bodyPr/>
                    <a:lstStyle/>
                    <a:p>
                      <a:pPr algn="ctr"/>
                      <a:r>
                        <a:rPr lang="en-US" sz="1000"/>
                        <a:t>✓*</a:t>
                      </a:r>
                    </a:p>
                  </a:txBody>
                  <a:tcPr marL="0" marR="0" marT="0" marB="0"/>
                </a:tc>
                <a:tc>
                  <a:txBody>
                    <a:bodyPr/>
                    <a:lstStyle/>
                    <a:p>
                      <a:pPr algn="ctr"/>
                      <a:r>
                        <a:rPr lang="en-US" sz="1000"/>
                        <a:t>✓*</a:t>
                      </a:r>
                    </a:p>
                  </a:txBody>
                  <a:tcPr marL="0" marR="0" marT="0" marB="0"/>
                </a:tc>
                <a:tc>
                  <a:txBody>
                    <a:bodyPr/>
                    <a:lstStyle/>
                    <a:p>
                      <a:pPr algn="ctr"/>
                      <a:r>
                        <a:rPr lang="en-US" sz="1000"/>
                        <a:t> </a:t>
                      </a:r>
                    </a:p>
                  </a:txBody>
                  <a:tcPr marL="0" marR="0" marT="0" marB="0"/>
                </a:tc>
                <a:tc>
                  <a:txBody>
                    <a:bodyPr/>
                    <a:lstStyle/>
                    <a:p>
                      <a:pPr algn="ctr"/>
                      <a:r>
                        <a:rPr lang="en-US" sz="1000"/>
                        <a:t> </a:t>
                      </a:r>
                    </a:p>
                  </a:txBody>
                  <a:tcPr marL="0" marR="0" marT="0" marB="0"/>
                </a:tc>
                <a:tc>
                  <a:txBody>
                    <a:bodyPr/>
                    <a:lstStyle/>
                    <a:p>
                      <a:pPr algn="ctr"/>
                      <a:r>
                        <a:rPr lang="en-US" sz="1000" dirty="0"/>
                        <a:t> </a:t>
                      </a:r>
                    </a:p>
                  </a:txBody>
                  <a:tcPr marL="0" marR="0" marT="0" marB="0"/>
                </a:tc>
              </a:tr>
              <a:tr h="132603">
                <a:tc>
                  <a:txBody>
                    <a:bodyPr/>
                    <a:lstStyle/>
                    <a:p>
                      <a:pPr algn="ctr"/>
                      <a:r>
                        <a:rPr lang="en-US" sz="1200" dirty="0"/>
                        <a:t>Raised soft touch threshold</a:t>
                      </a:r>
                    </a:p>
                  </a:txBody>
                  <a:tcPr marL="0" marR="0" marT="0" marB="0"/>
                </a:tc>
                <a:tc>
                  <a:txBody>
                    <a:bodyPr/>
                    <a:lstStyle/>
                    <a:p>
                      <a:pPr algn="ctr"/>
                      <a:r>
                        <a:rPr lang="en-US" sz="1000"/>
                        <a:t> </a:t>
                      </a:r>
                    </a:p>
                  </a:txBody>
                  <a:tcPr marL="0" marR="0" marT="0" marB="0"/>
                </a:tc>
                <a:tc>
                  <a:txBody>
                    <a:bodyPr/>
                    <a:lstStyle/>
                    <a:p>
                      <a:pPr algn="ctr"/>
                      <a:r>
                        <a:rPr lang="en-US" sz="1000"/>
                        <a:t>✓</a:t>
                      </a:r>
                    </a:p>
                  </a:txBody>
                  <a:tcPr marL="0" marR="0" marT="0" marB="0"/>
                </a:tc>
                <a:tc>
                  <a:txBody>
                    <a:bodyPr/>
                    <a:lstStyle/>
                    <a:p>
                      <a:pPr algn="ctr"/>
                      <a:r>
                        <a:rPr lang="en-US" sz="1000"/>
                        <a:t> </a:t>
                      </a:r>
                    </a:p>
                  </a:txBody>
                  <a:tcPr marL="0" marR="0" marT="0" marB="0"/>
                </a:tc>
                <a:tc>
                  <a:txBody>
                    <a:bodyPr/>
                    <a:lstStyle/>
                    <a:p>
                      <a:pPr algn="ctr"/>
                      <a:r>
                        <a:rPr lang="en-US" sz="1000"/>
                        <a:t> </a:t>
                      </a:r>
                    </a:p>
                  </a:txBody>
                  <a:tcPr marL="0" marR="0" marT="0" marB="0"/>
                </a:tc>
                <a:tc>
                  <a:txBody>
                    <a:bodyPr/>
                    <a:lstStyle/>
                    <a:p>
                      <a:pPr algn="ctr"/>
                      <a:r>
                        <a:rPr lang="en-US" sz="1000" dirty="0"/>
                        <a:t> </a:t>
                      </a:r>
                    </a:p>
                  </a:txBody>
                  <a:tcPr marL="0" marR="0" marT="0" marB="0"/>
                </a:tc>
              </a:tr>
              <a:tr h="687985">
                <a:tc>
                  <a:txBody>
                    <a:bodyPr/>
                    <a:lstStyle/>
                    <a:p>
                      <a:pPr algn="ctr"/>
                      <a:r>
                        <a:rPr lang="en-US" sz="1200" dirty="0"/>
                        <a:t>Raised pin prick threshold</a:t>
                      </a:r>
                    </a:p>
                  </a:txBody>
                  <a:tcPr marL="0" marR="0" marT="0" marB="0"/>
                </a:tc>
                <a:tc>
                  <a:txBody>
                    <a:bodyPr/>
                    <a:lstStyle/>
                    <a:p>
                      <a:pPr algn="ctr"/>
                      <a:r>
                        <a:rPr lang="en-US" sz="1000" dirty="0"/>
                        <a:t>✓*</a:t>
                      </a:r>
                    </a:p>
                  </a:txBody>
                  <a:tcPr marL="0" marR="0" marT="0" marB="0"/>
                </a:tc>
                <a:tc>
                  <a:txBody>
                    <a:bodyPr/>
                    <a:lstStyle/>
                    <a:p>
                      <a:pPr algn="ctr"/>
                      <a:r>
                        <a:rPr lang="en-US" sz="1000" dirty="0"/>
                        <a:t>✓*</a:t>
                      </a:r>
                    </a:p>
                  </a:txBody>
                  <a:tcPr marL="0" marR="0" marT="0" marB="0"/>
                </a:tc>
                <a:tc>
                  <a:txBody>
                    <a:bodyPr/>
                    <a:lstStyle/>
                    <a:p>
                      <a:pPr algn="ctr"/>
                      <a:r>
                        <a:rPr lang="en-US" sz="1000" dirty="0"/>
                        <a:t> </a:t>
                      </a:r>
                    </a:p>
                  </a:txBody>
                  <a:tcPr marL="0" marR="0" marT="0" marB="0"/>
                </a:tc>
                <a:tc>
                  <a:txBody>
                    <a:bodyPr/>
                    <a:lstStyle/>
                    <a:p>
                      <a:pPr algn="ctr"/>
                      <a:r>
                        <a:rPr lang="en-US" sz="1000" dirty="0"/>
                        <a:t> </a:t>
                      </a:r>
                    </a:p>
                  </a:txBody>
                  <a:tcPr marL="0" marR="0" marT="0" marB="0"/>
                </a:tc>
                <a:tc>
                  <a:txBody>
                    <a:bodyPr/>
                    <a:lstStyle/>
                    <a:p>
                      <a:pPr algn="ctr"/>
                      <a:r>
                        <a:rPr lang="en-US" sz="1000" dirty="0"/>
                        <a:t> </a:t>
                      </a:r>
                    </a:p>
                  </a:txBody>
                  <a:tcPr marL="0" marR="0" marT="0" marB="0"/>
                </a:tc>
              </a:tr>
            </a:tbl>
          </a:graphicData>
        </a:graphic>
      </p:graphicFrame>
      <p:sp>
        <p:nvSpPr>
          <p:cNvPr id="5" name="TextBox 4"/>
          <p:cNvSpPr txBox="1"/>
          <p:nvPr/>
        </p:nvSpPr>
        <p:spPr>
          <a:xfrm>
            <a:off x="767002" y="5361997"/>
            <a:ext cx="8094845" cy="523220"/>
          </a:xfrm>
          <a:prstGeom prst="rect">
            <a:avLst/>
          </a:prstGeom>
          <a:noFill/>
        </p:spPr>
        <p:txBody>
          <a:bodyPr wrap="none" rtlCol="0">
            <a:spAutoFit/>
          </a:bodyPr>
          <a:lstStyle/>
          <a:p>
            <a:r>
              <a:rPr lang="en-US" sz="1400" dirty="0"/>
              <a:t>*Highlight items shared by two or more tools</a:t>
            </a:r>
            <a:r>
              <a:rPr lang="en-US" sz="1400" dirty="0" smtClean="0"/>
              <a:t>.  †</a:t>
            </a:r>
            <a:r>
              <a:rPr lang="en-US" sz="1400" dirty="0"/>
              <a:t>Screening tools that involve clinical examination of </a:t>
            </a:r>
            <a:r>
              <a:rPr lang="en-US" sz="1400" dirty="0" smtClean="0"/>
              <a:t>NP </a:t>
            </a:r>
            <a:r>
              <a:rPr lang="en-US" sz="1400" dirty="0"/>
              <a:t>signs</a:t>
            </a:r>
            <a:r>
              <a:rPr lang="en-US" sz="1400" dirty="0" smtClean="0"/>
              <a:t>.</a:t>
            </a:r>
          </a:p>
          <a:p>
            <a:r>
              <a:rPr lang="en-US" sz="1400" dirty="0" smtClean="0"/>
              <a:t>‡</a:t>
            </a:r>
            <a:r>
              <a:rPr lang="en-US" sz="1400" dirty="0"/>
              <a:t>Used to identify non-neuropathic pain</a:t>
            </a:r>
            <a:r>
              <a:rPr lang="en-US" sz="1400" dirty="0" smtClean="0"/>
              <a:t>. </a:t>
            </a:r>
            <a:endParaRPr lang="en-US" sz="1400" dirty="0"/>
          </a:p>
        </p:txBody>
      </p:sp>
      <p:sp>
        <p:nvSpPr>
          <p:cNvPr id="6" name="TextBox 5"/>
          <p:cNvSpPr txBox="1"/>
          <p:nvPr/>
        </p:nvSpPr>
        <p:spPr>
          <a:xfrm>
            <a:off x="457200" y="6322423"/>
            <a:ext cx="4585101" cy="338554"/>
          </a:xfrm>
          <a:prstGeom prst="rect">
            <a:avLst/>
          </a:prstGeom>
          <a:noFill/>
        </p:spPr>
        <p:txBody>
          <a:bodyPr wrap="none" rtlCol="0">
            <a:spAutoFit/>
          </a:bodyPr>
          <a:lstStyle/>
          <a:p>
            <a:r>
              <a:rPr lang="en-US" sz="1600" dirty="0" err="1" smtClean="0">
                <a:solidFill>
                  <a:schemeClr val="bg1"/>
                </a:solidFill>
              </a:rPr>
              <a:t>Mulvey</a:t>
            </a:r>
            <a:r>
              <a:rPr lang="en-US" sz="1600" dirty="0" smtClean="0">
                <a:solidFill>
                  <a:schemeClr val="bg1"/>
                </a:solidFill>
              </a:rPr>
              <a:t> MR. et al Pain Management </a:t>
            </a:r>
            <a:r>
              <a:rPr lang="en-US" sz="1600" dirty="0">
                <a:solidFill>
                  <a:schemeClr val="bg1"/>
                </a:solidFill>
              </a:rPr>
              <a:t>2014 </a:t>
            </a:r>
            <a:r>
              <a:rPr lang="en-US" sz="1600" dirty="0" smtClean="0">
                <a:solidFill>
                  <a:schemeClr val="bg1"/>
                </a:solidFill>
              </a:rPr>
              <a:t>: 4; 233-243 </a:t>
            </a:r>
            <a:endParaRPr lang="en-US" sz="1600" dirty="0">
              <a:solidFill>
                <a:schemeClr val="bg1"/>
              </a:solidFill>
            </a:endParaRPr>
          </a:p>
        </p:txBody>
      </p:sp>
    </p:spTree>
    <p:extLst>
      <p:ext uri="{BB962C8B-B14F-4D97-AF65-F5344CB8AC3E}">
        <p14:creationId xmlns:p14="http://schemas.microsoft.com/office/powerpoint/2010/main" val="18653952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8684" y="347469"/>
            <a:ext cx="7202456" cy="776407"/>
          </a:xfrm>
        </p:spPr>
        <p:txBody>
          <a:bodyPr/>
          <a:lstStyle/>
          <a:p>
            <a:r>
              <a:rPr lang="en-US" dirty="0" smtClean="0"/>
              <a:t>Acute Neuropathic Pain</a:t>
            </a:r>
            <a:endParaRPr lang="en-US" dirty="0"/>
          </a:p>
        </p:txBody>
      </p:sp>
      <p:sp>
        <p:nvSpPr>
          <p:cNvPr id="3" name="Content Placeholder 2"/>
          <p:cNvSpPr>
            <a:spLocks noGrp="1"/>
          </p:cNvSpPr>
          <p:nvPr>
            <p:ph idx="1"/>
          </p:nvPr>
        </p:nvSpPr>
        <p:spPr>
          <a:xfrm>
            <a:off x="536028" y="1248040"/>
            <a:ext cx="8144676" cy="4062829"/>
          </a:xfrm>
        </p:spPr>
        <p:txBody>
          <a:bodyPr>
            <a:normAutofit/>
          </a:bodyPr>
          <a:lstStyle/>
          <a:p>
            <a:r>
              <a:rPr lang="en-US" sz="2800" dirty="0" smtClean="0"/>
              <a:t>Acute Pain caused by a lesion or disease of the somatosensory nervous system. </a:t>
            </a:r>
          </a:p>
          <a:p>
            <a:r>
              <a:rPr lang="en-US" i="1" dirty="0" smtClean="0"/>
              <a:t>May be the result of injury or disease that involves one or more peripheral or cranial nerves, plexus, roots, DRG, spinal nerves, spinal cord, or brain. Etiology and disease mechanisms varied.</a:t>
            </a:r>
          </a:p>
          <a:p>
            <a:r>
              <a:rPr lang="en-US" sz="2800" dirty="0" smtClean="0"/>
              <a:t>Acute </a:t>
            </a:r>
            <a:r>
              <a:rPr lang="en-US" sz="2800" dirty="0"/>
              <a:t>Peripheral </a:t>
            </a:r>
            <a:r>
              <a:rPr lang="en-US" sz="2800" dirty="0" smtClean="0"/>
              <a:t>Neuropathic Pain</a:t>
            </a:r>
            <a:endParaRPr lang="en-US" sz="2800" dirty="0"/>
          </a:p>
          <a:p>
            <a:r>
              <a:rPr lang="en-US" sz="2800" dirty="0" smtClean="0"/>
              <a:t>Acute Central Neuropathic Pain</a:t>
            </a:r>
          </a:p>
        </p:txBody>
      </p:sp>
      <p:sp>
        <p:nvSpPr>
          <p:cNvPr id="4" name="TextBox 3"/>
          <p:cNvSpPr txBox="1"/>
          <p:nvPr/>
        </p:nvSpPr>
        <p:spPr>
          <a:xfrm>
            <a:off x="6593088" y="4199467"/>
            <a:ext cx="1400576" cy="523220"/>
          </a:xfrm>
          <a:prstGeom prst="rect">
            <a:avLst/>
          </a:prstGeom>
          <a:noFill/>
          <a:ln w="28575">
            <a:solidFill>
              <a:srgbClr val="FF0000"/>
            </a:solidFill>
          </a:ln>
        </p:spPr>
        <p:txBody>
          <a:bodyPr wrap="none" rtlCol="0">
            <a:spAutoFit/>
          </a:bodyPr>
          <a:lstStyle/>
          <a:p>
            <a:r>
              <a:rPr lang="en-US" sz="2800" dirty="0" smtClean="0"/>
              <a:t>SYSTEM</a:t>
            </a:r>
            <a:endParaRPr lang="en-US" sz="2800" dirty="0"/>
          </a:p>
        </p:txBody>
      </p:sp>
    </p:spTree>
    <p:extLst>
      <p:ext uri="{BB962C8B-B14F-4D97-AF65-F5344CB8AC3E}">
        <p14:creationId xmlns:p14="http://schemas.microsoft.com/office/powerpoint/2010/main" val="3739669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500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7996" y="233537"/>
            <a:ext cx="7202456" cy="776407"/>
          </a:xfrm>
        </p:spPr>
        <p:txBody>
          <a:bodyPr>
            <a:normAutofit fontScale="90000"/>
          </a:bodyPr>
          <a:lstStyle/>
          <a:p>
            <a:r>
              <a:rPr lang="en-US" dirty="0" smtClean="0"/>
              <a:t>Acute neuropathic Pain</a:t>
            </a:r>
            <a:br>
              <a:rPr lang="en-US" dirty="0" smtClean="0"/>
            </a:br>
            <a:r>
              <a:rPr lang="en-US" dirty="0" smtClean="0"/>
              <a:t>dimensions</a:t>
            </a:r>
            <a:endParaRPr lang="en-US" dirty="0"/>
          </a:p>
        </p:txBody>
      </p:sp>
      <p:sp>
        <p:nvSpPr>
          <p:cNvPr id="3" name="Content Placeholder 2"/>
          <p:cNvSpPr>
            <a:spLocks noGrp="1"/>
          </p:cNvSpPr>
          <p:nvPr>
            <p:ph idx="1"/>
          </p:nvPr>
        </p:nvSpPr>
        <p:spPr>
          <a:xfrm>
            <a:off x="293511" y="1292352"/>
            <a:ext cx="8703733" cy="4681728"/>
          </a:xfrm>
        </p:spPr>
        <p:txBody>
          <a:bodyPr>
            <a:normAutofit fontScale="92500" lnSpcReduction="10000"/>
          </a:bodyPr>
          <a:lstStyle/>
          <a:p>
            <a:pPr marL="457200" indent="-457200">
              <a:spcBef>
                <a:spcPts val="600"/>
              </a:spcBef>
              <a:buFont typeface="+mj-lt"/>
              <a:buAutoNum type="arabicPeriod"/>
            </a:pPr>
            <a:r>
              <a:rPr lang="en-US" dirty="0" smtClean="0">
                <a:solidFill>
                  <a:srgbClr val="C00000"/>
                </a:solidFill>
              </a:rPr>
              <a:t>Core Diagnostic criteria</a:t>
            </a:r>
            <a:r>
              <a:rPr lang="en-US" dirty="0" smtClean="0"/>
              <a:t>: </a:t>
            </a:r>
            <a:r>
              <a:rPr lang="en-US" dirty="0" err="1" smtClean="0"/>
              <a:t>NeuPSIG</a:t>
            </a:r>
            <a:r>
              <a:rPr lang="en-US" dirty="0" smtClean="0"/>
              <a:t>/</a:t>
            </a:r>
            <a:r>
              <a:rPr lang="en-US" dirty="0"/>
              <a:t>I</a:t>
            </a:r>
            <a:r>
              <a:rPr lang="en-US" dirty="0" smtClean="0"/>
              <a:t>ASP definition of NP associated with injury/disease </a:t>
            </a:r>
            <a:r>
              <a:rPr lang="en-US" dirty="0" smtClean="0"/>
              <a:t>of </a:t>
            </a:r>
            <a:r>
              <a:rPr lang="en-US" dirty="0" smtClean="0"/>
              <a:t>duration </a:t>
            </a:r>
            <a:r>
              <a:rPr lang="en-US" dirty="0" smtClean="0"/>
              <a:t>days-weeks</a:t>
            </a:r>
            <a:r>
              <a:rPr lang="en-US" dirty="0" smtClean="0"/>
              <a:t> </a:t>
            </a:r>
            <a:r>
              <a:rPr lang="en-US" dirty="0"/>
              <a:t>(</a:t>
            </a:r>
            <a:r>
              <a:rPr lang="en-US" dirty="0">
                <a:solidFill>
                  <a:schemeClr val="accent1"/>
                </a:solidFill>
              </a:rPr>
              <a:t>EVENT</a:t>
            </a:r>
            <a:r>
              <a:rPr lang="en-US" dirty="0"/>
              <a:t>) </a:t>
            </a:r>
            <a:endParaRPr lang="en-US" dirty="0" smtClean="0"/>
          </a:p>
          <a:p>
            <a:pPr marL="457200" indent="-457200">
              <a:spcBef>
                <a:spcPts val="600"/>
              </a:spcBef>
              <a:buFont typeface="+mj-lt"/>
              <a:buAutoNum type="arabicPeriod"/>
            </a:pPr>
            <a:r>
              <a:rPr lang="en-US" dirty="0">
                <a:solidFill>
                  <a:srgbClr val="C00000"/>
                </a:solidFill>
              </a:rPr>
              <a:t>Common </a:t>
            </a:r>
            <a:r>
              <a:rPr lang="en-US" dirty="0" smtClean="0">
                <a:solidFill>
                  <a:srgbClr val="C00000"/>
                </a:solidFill>
              </a:rPr>
              <a:t>Features</a:t>
            </a:r>
            <a:r>
              <a:rPr lang="en-US" dirty="0" smtClean="0"/>
              <a:t>: Well described (</a:t>
            </a:r>
            <a:r>
              <a:rPr lang="en-US" dirty="0" smtClean="0">
                <a:solidFill>
                  <a:schemeClr val="accent1"/>
                </a:solidFill>
              </a:rPr>
              <a:t>QUALITY/TEMPORAL/SPATIAL</a:t>
            </a:r>
            <a:r>
              <a:rPr lang="en-US" dirty="0" smtClean="0"/>
              <a:t>)</a:t>
            </a:r>
          </a:p>
          <a:p>
            <a:pPr marL="457200" indent="-457200">
              <a:spcBef>
                <a:spcPts val="600"/>
              </a:spcBef>
              <a:buFont typeface="+mj-lt"/>
              <a:buAutoNum type="arabicPeriod"/>
            </a:pPr>
            <a:r>
              <a:rPr lang="en-US" dirty="0">
                <a:solidFill>
                  <a:srgbClr val="C00000"/>
                </a:solidFill>
              </a:rPr>
              <a:t>Common Medical </a:t>
            </a:r>
            <a:r>
              <a:rPr lang="en-US" dirty="0" smtClean="0">
                <a:solidFill>
                  <a:srgbClr val="C00000"/>
                </a:solidFill>
              </a:rPr>
              <a:t>Comorbidities</a:t>
            </a:r>
            <a:r>
              <a:rPr lang="en-US" dirty="0" smtClean="0"/>
              <a:t>: etiology dependent (Immune status,  Ageing, Vascular insufficiency, Diabetes ..) (</a:t>
            </a:r>
            <a:r>
              <a:rPr lang="en-US" dirty="0" smtClean="0">
                <a:solidFill>
                  <a:schemeClr val="accent1"/>
                </a:solidFill>
              </a:rPr>
              <a:t>HOST</a:t>
            </a:r>
            <a:r>
              <a:rPr lang="en-US" dirty="0" smtClean="0"/>
              <a:t>)</a:t>
            </a:r>
          </a:p>
          <a:p>
            <a:pPr marL="457200" indent="-457200">
              <a:spcBef>
                <a:spcPts val="600"/>
              </a:spcBef>
              <a:buFont typeface="+mj-lt"/>
              <a:buAutoNum type="arabicPeriod"/>
            </a:pPr>
            <a:r>
              <a:rPr lang="en-US" dirty="0">
                <a:solidFill>
                  <a:srgbClr val="C00000"/>
                </a:solidFill>
              </a:rPr>
              <a:t>Neurobiological, Psychosocial, Functional </a:t>
            </a:r>
            <a:r>
              <a:rPr lang="en-US" dirty="0" smtClean="0">
                <a:solidFill>
                  <a:srgbClr val="C00000"/>
                </a:solidFill>
              </a:rPr>
              <a:t>consequences</a:t>
            </a:r>
            <a:r>
              <a:rPr lang="en-US" dirty="0" smtClean="0"/>
              <a:t>: Common, QOL impairment </a:t>
            </a:r>
            <a:r>
              <a:rPr lang="en-GB" dirty="0" smtClean="0"/>
              <a:t>greater compared to non-NP, </a:t>
            </a:r>
            <a:r>
              <a:rPr lang="en-US" dirty="0" smtClean="0"/>
              <a:t>Functional consequences variable depending on etiology (</a:t>
            </a:r>
            <a:r>
              <a:rPr lang="en-US" dirty="0" smtClean="0">
                <a:solidFill>
                  <a:schemeClr val="accent1"/>
                </a:solidFill>
              </a:rPr>
              <a:t>IMPACT/FUNCTION</a:t>
            </a:r>
            <a:r>
              <a:rPr lang="en-US" dirty="0" smtClean="0"/>
              <a:t>)</a:t>
            </a:r>
          </a:p>
          <a:p>
            <a:pPr marL="457200" indent="-457200">
              <a:spcBef>
                <a:spcPts val="600"/>
              </a:spcBef>
              <a:buFont typeface="+mj-lt"/>
              <a:buAutoNum type="arabicPeriod"/>
            </a:pPr>
            <a:r>
              <a:rPr lang="en-US" dirty="0">
                <a:solidFill>
                  <a:srgbClr val="C00000"/>
                </a:solidFill>
              </a:rPr>
              <a:t>Putative Mechanisms, Risk and Protective </a:t>
            </a:r>
            <a:r>
              <a:rPr lang="en-US" dirty="0" smtClean="0">
                <a:solidFill>
                  <a:srgbClr val="C00000"/>
                </a:solidFill>
              </a:rPr>
              <a:t>factors</a:t>
            </a:r>
            <a:r>
              <a:rPr lang="en-US" dirty="0" smtClean="0"/>
              <a:t>: ectopic activity, peripheral and central sensitization, neurogenic inflammation, descending inhibition …(</a:t>
            </a:r>
            <a:r>
              <a:rPr lang="en-US" dirty="0" smtClean="0">
                <a:solidFill>
                  <a:schemeClr val="accent1"/>
                </a:solidFill>
              </a:rPr>
              <a:t>PATHOPHYSIOL/PUTATIVE MECHANISMS</a:t>
            </a:r>
            <a:r>
              <a:rPr lang="en-US" dirty="0" smtClean="0"/>
              <a:t>)</a:t>
            </a:r>
            <a:endParaRPr lang="en-US" dirty="0"/>
          </a:p>
          <a:p>
            <a:pPr marL="457200" indent="-457200">
              <a:spcBef>
                <a:spcPts val="600"/>
              </a:spcBef>
              <a:buFont typeface="+mj-lt"/>
              <a:buAutoNum type="arabicPeriod"/>
            </a:pPr>
            <a:endParaRPr lang="en-US" dirty="0"/>
          </a:p>
        </p:txBody>
      </p:sp>
      <p:sp>
        <p:nvSpPr>
          <p:cNvPr id="4" name="TextBox 3"/>
          <p:cNvSpPr txBox="1"/>
          <p:nvPr/>
        </p:nvSpPr>
        <p:spPr>
          <a:xfrm>
            <a:off x="207264" y="6113630"/>
            <a:ext cx="5400068" cy="646331"/>
          </a:xfrm>
          <a:prstGeom prst="rect">
            <a:avLst/>
          </a:prstGeom>
          <a:noFill/>
        </p:spPr>
        <p:txBody>
          <a:bodyPr wrap="none" rtlCol="0">
            <a:spAutoFit/>
          </a:bodyPr>
          <a:lstStyle/>
          <a:p>
            <a:r>
              <a:rPr lang="en-US" dirty="0" smtClean="0">
                <a:solidFill>
                  <a:schemeClr val="bg1"/>
                </a:solidFill>
              </a:rPr>
              <a:t>Smith BH et al. </a:t>
            </a:r>
            <a:r>
              <a:rPr lang="en-US" i="1" dirty="0">
                <a:solidFill>
                  <a:schemeClr val="bg1"/>
                </a:solidFill>
              </a:rPr>
              <a:t>Clinical Journal of Pain</a:t>
            </a:r>
            <a:r>
              <a:rPr lang="en-US" dirty="0">
                <a:solidFill>
                  <a:schemeClr val="bg1"/>
                </a:solidFill>
              </a:rPr>
              <a:t> 2007 </a:t>
            </a:r>
            <a:r>
              <a:rPr lang="en-US" b="1" dirty="0">
                <a:solidFill>
                  <a:schemeClr val="bg1"/>
                </a:solidFill>
              </a:rPr>
              <a:t>23 </a:t>
            </a:r>
            <a:r>
              <a:rPr lang="en-US" dirty="0">
                <a:solidFill>
                  <a:schemeClr val="bg1"/>
                </a:solidFill>
              </a:rPr>
              <a:t>143 – </a:t>
            </a:r>
            <a:r>
              <a:rPr lang="en-US" dirty="0" smtClean="0">
                <a:solidFill>
                  <a:schemeClr val="bg1"/>
                </a:solidFill>
              </a:rPr>
              <a:t>149</a:t>
            </a:r>
          </a:p>
          <a:p>
            <a:r>
              <a:rPr lang="en-US" dirty="0" smtClean="0">
                <a:solidFill>
                  <a:schemeClr val="bg1"/>
                </a:solidFill>
              </a:rPr>
              <a:t>Doth AH et al. </a:t>
            </a:r>
            <a:r>
              <a:rPr lang="en-GB" i="1" dirty="0">
                <a:solidFill>
                  <a:schemeClr val="bg1"/>
                </a:solidFill>
              </a:rPr>
              <a:t>Pain </a:t>
            </a:r>
            <a:r>
              <a:rPr lang="en-GB" dirty="0">
                <a:solidFill>
                  <a:schemeClr val="bg1"/>
                </a:solidFill>
              </a:rPr>
              <a:t>2010 </a:t>
            </a:r>
            <a:r>
              <a:rPr lang="en-GB" b="1" dirty="0">
                <a:solidFill>
                  <a:schemeClr val="bg1"/>
                </a:solidFill>
              </a:rPr>
              <a:t>149 </a:t>
            </a:r>
            <a:r>
              <a:rPr lang="en-GB" dirty="0">
                <a:solidFill>
                  <a:schemeClr val="bg1"/>
                </a:solidFill>
              </a:rPr>
              <a:t>338-44</a:t>
            </a:r>
            <a:endParaRPr lang="en-US" dirty="0">
              <a:solidFill>
                <a:schemeClr val="bg1"/>
              </a:solidFill>
            </a:endParaRPr>
          </a:p>
        </p:txBody>
      </p:sp>
    </p:spTree>
    <p:extLst>
      <p:ext uri="{BB962C8B-B14F-4D97-AF65-F5344CB8AC3E}">
        <p14:creationId xmlns:p14="http://schemas.microsoft.com/office/powerpoint/2010/main" val="699418225"/>
      </p:ext>
    </p:extLst>
  </p:cSld>
  <p:clrMapOvr>
    <a:masterClrMapping/>
  </p:clrMapOvr>
  <p:timing>
    <p:tnLst>
      <p:par>
        <p:cTn id="1" dur="indefinite" restart="never" nodeType="tmRoot"/>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24921</TotalTime>
  <Words>5246</Words>
  <Application>Microsoft Office PowerPoint</Application>
  <PresentationFormat>On-screen Show (4:3)</PresentationFormat>
  <Paragraphs>438</Paragraphs>
  <Slides>23</Slides>
  <Notes>21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Algerian</vt:lpstr>
      <vt:lpstr>Arial</vt:lpstr>
      <vt:lpstr>Calibri</vt:lpstr>
      <vt:lpstr>Gill Sans MT</vt:lpstr>
      <vt:lpstr>Times New Roman</vt:lpstr>
      <vt:lpstr>Gallery</vt:lpstr>
      <vt:lpstr>Acute  Neuropathic Pain</vt:lpstr>
      <vt:lpstr>pain taxonomy considerations AAPT Diagnostic Criteria: Dimensions</vt:lpstr>
      <vt:lpstr>Acute Neuropathic Pain: Considerations / Discussion points</vt:lpstr>
      <vt:lpstr>Neuropathic pain:  an updated grading system</vt:lpstr>
      <vt:lpstr>Neuropathic pain phenotyping by international consensus for genetic studies</vt:lpstr>
      <vt:lpstr>Neuropathic pain phenotyping  Level of Diagnostic certainty</vt:lpstr>
      <vt:lpstr>Neuropathic Pain: Questionnaires and Scales</vt:lpstr>
      <vt:lpstr>Acute Neuropathic Pain</vt:lpstr>
      <vt:lpstr>Acute neuropathic Pain dimensions</vt:lpstr>
      <vt:lpstr>Acute Peripheral neuropathic Pain: possible etiologic subgroups</vt:lpstr>
      <vt:lpstr>Acute NP in infectious disease: zoster-Associated NP  1. Core Diagnostic Criteria</vt:lpstr>
      <vt:lpstr>Acute zoster-Associated NP</vt:lpstr>
      <vt:lpstr>Acute Painful radiculopathy: 1. Core Diagnostic Criteria</vt:lpstr>
      <vt:lpstr>Acute Painful radiculopathy</vt:lpstr>
      <vt:lpstr>Acute postamputation neuropathic pain: 1. Core Diagnostic Criteria</vt:lpstr>
      <vt:lpstr>Acute post-amputation np: residual limb and phantom Pain</vt:lpstr>
      <vt:lpstr>Acute post-nerve injury neuropathic pain:  1. Core Diagnostic Criteria</vt:lpstr>
      <vt:lpstr>acute Toxic Neuropathic pain:  1. Core Diagnostic Criteria</vt:lpstr>
      <vt:lpstr>Acute Central neuropathic Pain</vt:lpstr>
      <vt:lpstr>Spinal cord injury acute Neuropathic pain: 1. Core Diagnostic Criteria</vt:lpstr>
      <vt:lpstr>Post-stroke Acute neuropathic pain:  1. Core Diagnostic Criteria</vt:lpstr>
      <vt:lpstr>Acute neuropathic pain taxonomy</vt:lpstr>
      <vt:lpstr>Future studies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Placebo effect</dc:title>
  <dc:creator>Keri Koszela</dc:creator>
  <cp:lastModifiedBy>Srinivasa Raja</cp:lastModifiedBy>
  <cp:revision>244</cp:revision>
  <dcterms:created xsi:type="dcterms:W3CDTF">2016-02-27T14:45:21Z</dcterms:created>
  <dcterms:modified xsi:type="dcterms:W3CDTF">2016-05-03T14:19:02Z</dcterms:modified>
</cp:coreProperties>
</file>