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5" r:id="rId4"/>
    <p:sldId id="296" r:id="rId5"/>
    <p:sldId id="300" r:id="rId6"/>
    <p:sldId id="303" r:id="rId7"/>
    <p:sldId id="301" r:id="rId8"/>
    <p:sldId id="339" r:id="rId9"/>
    <p:sldId id="325" r:id="rId10"/>
    <p:sldId id="326" r:id="rId11"/>
    <p:sldId id="328" r:id="rId12"/>
    <p:sldId id="329" r:id="rId13"/>
    <p:sldId id="333" r:id="rId14"/>
    <p:sldId id="344" r:id="rId15"/>
    <p:sldId id="340" r:id="rId16"/>
    <p:sldId id="337" r:id="rId17"/>
    <p:sldId id="302" r:id="rId18"/>
    <p:sldId id="338" r:id="rId19"/>
    <p:sldId id="343" r:id="rId20"/>
    <p:sldId id="342" r:id="rId21"/>
    <p:sldId id="304" r:id="rId22"/>
    <p:sldId id="305" r:id="rId23"/>
    <p:sldId id="307" r:id="rId24"/>
    <p:sldId id="345" r:id="rId25"/>
    <p:sldId id="346" r:id="rId26"/>
    <p:sldId id="347" r:id="rId27"/>
    <p:sldId id="349" r:id="rId28"/>
    <p:sldId id="348" r:id="rId29"/>
    <p:sldId id="30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FCF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-16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0D8-5ADA-4BD3-A720-341D44328E60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330-666E-4186-85E0-DB7B3F36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6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0D8-5ADA-4BD3-A720-341D44328E60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330-666E-4186-85E0-DB7B3F36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8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0D8-5ADA-4BD3-A720-341D44328E60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330-666E-4186-85E0-DB7B3F36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2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0D8-5ADA-4BD3-A720-341D44328E60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330-666E-4186-85E0-DB7B3F36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1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0D8-5ADA-4BD3-A720-341D44328E60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330-666E-4186-85E0-DB7B3F36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2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0D8-5ADA-4BD3-A720-341D44328E60}" type="datetimeFigureOut">
              <a:rPr lang="en-US" smtClean="0"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330-666E-4186-85E0-DB7B3F36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0D8-5ADA-4BD3-A720-341D44328E60}" type="datetimeFigureOut">
              <a:rPr lang="en-US" smtClean="0"/>
              <a:t>4/26/16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330-666E-4186-85E0-DB7B3F36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0D8-5ADA-4BD3-A720-341D44328E60}" type="datetimeFigureOut">
              <a:rPr lang="en-US" smtClean="0"/>
              <a:t>4/26/16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330-666E-4186-85E0-DB7B3F36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4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0D8-5ADA-4BD3-A720-341D44328E60}" type="datetimeFigureOut">
              <a:rPr lang="en-US" smtClean="0"/>
              <a:t>4/26/16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330-666E-4186-85E0-DB7B3F36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8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0D8-5ADA-4BD3-A720-341D44328E60}" type="datetimeFigureOut">
              <a:rPr lang="en-US" smtClean="0"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330-666E-4186-85E0-DB7B3F36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9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0D8-5ADA-4BD3-A720-341D44328E60}" type="datetimeFigureOut">
              <a:rPr lang="en-US" smtClean="0"/>
              <a:t>4/26/16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5330-666E-4186-85E0-DB7B3F36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94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D50D8-5ADA-4BD3-A720-341D44328E60}" type="datetimeFigureOut">
              <a:rPr lang="en-US" smtClean="0"/>
              <a:t>4/26/16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95330-666E-4186-85E0-DB7B3F365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AAPT Framework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0168"/>
            <a:ext cx="6400800" cy="192863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</a:rPr>
              <a:t>Roger B. Fillingim, PhD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</a:rPr>
              <a:t>Distinguished Professor, College of Dentistry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</a:rPr>
              <a:t>Director, Pain Research &amp; Intervention 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</a:rPr>
              <a:t>Center of Excellence (PRICE)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tx2"/>
                </a:solidFill>
              </a:rPr>
              <a:t>University of Florida, Gainesville, FL</a:t>
            </a:r>
          </a:p>
        </p:txBody>
      </p:sp>
    </p:spTree>
    <p:extLst>
      <p:ext uri="{BB962C8B-B14F-4D97-AF65-F5344CB8AC3E}">
        <p14:creationId xmlns:p14="http://schemas.microsoft.com/office/powerpoint/2010/main" val="387542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Disorder, Disease, and Diagnosis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082268"/>
              </p:ext>
            </p:extLst>
          </p:nvPr>
        </p:nvGraphicFramePr>
        <p:xfrm>
          <a:off x="457200" y="1600200"/>
          <a:ext cx="8229600" cy="4712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Disorder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medical concern in a patient,</a:t>
                      </a:r>
                      <a:r>
                        <a:rPr lang="en-US" baseline="0" dirty="0" smtClean="0"/>
                        <a:t> an abnormality, injury, or aberration.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Generally used when the pathological process is unknown.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Disease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known pathological process that leads to one or more disorders.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disorder may reflect multiple diseases, and vice versa.</a:t>
                      </a:r>
                      <a:endParaRPr lang="en-US" dirty="0"/>
                    </a:p>
                  </a:txBody>
                  <a:tcPr/>
                </a:tc>
              </a:tr>
              <a:tr h="223892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Diagnosis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procedure</a:t>
                      </a:r>
                      <a:r>
                        <a:rPr lang="en-US" baseline="0" dirty="0" smtClean="0"/>
                        <a:t> used to decide whether or not a certain disorder or disease is present is a patient.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disorder or disease is a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 of the patient; a diagnosis is an opinion that the disorder or disease is present.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0162" y="6304909"/>
            <a:ext cx="686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Kraemer, et al., </a:t>
            </a:r>
            <a:r>
              <a:rPr lang="en-US" dirty="0" smtClean="0"/>
              <a:t>2007, </a:t>
            </a:r>
            <a:r>
              <a:rPr lang="en-US" dirty="0" err="1"/>
              <a:t>Soc</a:t>
            </a:r>
            <a:r>
              <a:rPr lang="en-US" dirty="0"/>
              <a:t> Psychiatry </a:t>
            </a:r>
            <a:r>
              <a:rPr lang="en-US" dirty="0" err="1"/>
              <a:t>Psychiatr</a:t>
            </a:r>
            <a:r>
              <a:rPr lang="en-US" dirty="0"/>
              <a:t> </a:t>
            </a:r>
            <a:r>
              <a:rPr lang="en-US" dirty="0" smtClean="0"/>
              <a:t>Epidemiology, </a:t>
            </a:r>
            <a:r>
              <a:rPr lang="en-US" dirty="0"/>
              <a:t>42: 259-67</a:t>
            </a:r>
          </a:p>
        </p:txBody>
      </p:sp>
    </p:spTree>
    <p:extLst>
      <p:ext uri="{BB962C8B-B14F-4D97-AF65-F5344CB8AC3E}">
        <p14:creationId xmlns:p14="http://schemas.microsoft.com/office/powerpoint/2010/main" val="383600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Purpose of Diagnosis?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TO GUIDE TREATMENT  &amp; PROGNOSE</a:t>
            </a:r>
          </a:p>
          <a:p>
            <a:endParaRPr lang="en-US" dirty="0" smtClean="0"/>
          </a:p>
          <a:p>
            <a:r>
              <a:rPr lang="en-US" dirty="0" smtClean="0"/>
              <a:t>Secondary purposes</a:t>
            </a:r>
          </a:p>
          <a:p>
            <a:pPr lvl="1"/>
            <a:r>
              <a:rPr lang="en-US" dirty="0" smtClean="0"/>
              <a:t>Satisfy patient curiosity/legitimate symptoms</a:t>
            </a:r>
          </a:p>
          <a:p>
            <a:pPr lvl="1"/>
            <a:r>
              <a:rPr lang="en-US" dirty="0" smtClean="0"/>
              <a:t>Research purposes</a:t>
            </a:r>
          </a:p>
          <a:p>
            <a:pPr lvl="1"/>
            <a:r>
              <a:rPr lang="en-US" dirty="0" smtClean="0"/>
              <a:t>Billing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3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ympto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619250"/>
            <a:ext cx="5776913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5212" y="688975"/>
            <a:ext cx="637168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+mn-lt"/>
              </a:rPr>
              <a:t>Treatment is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Based on Diagnosis</a:t>
            </a:r>
            <a:endParaRPr lang="en-US" sz="3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670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Lumping vs. Splitting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“The open question is whether different diagnostic manifestations of a basic pathological process have been divided into multiple diagnostic silos, creating </a:t>
            </a:r>
            <a:r>
              <a:rPr lang="en-US" dirty="0" err="1" smtClean="0"/>
              <a:t>artifactual</a:t>
            </a:r>
            <a:r>
              <a:rPr lang="en-US" dirty="0" smtClean="0"/>
              <a:t> comorbidity in certain circumstances.”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 smtClean="0"/>
              <a:t>Stephen E. Hyman (2011). Diagnosis of Mental Disorders in Light of Modern Genetics.  In (</a:t>
            </a:r>
            <a:r>
              <a:rPr lang="en-US" sz="2600" dirty="0" err="1" smtClean="0"/>
              <a:t>Regier</a:t>
            </a:r>
            <a:r>
              <a:rPr lang="en-US" sz="2600" dirty="0" smtClean="0"/>
              <a:t>, et al., </a:t>
            </a:r>
            <a:r>
              <a:rPr lang="en-US" sz="2600" dirty="0" err="1" smtClean="0"/>
              <a:t>Eds</a:t>
            </a:r>
            <a:r>
              <a:rPr lang="en-US" sz="2600" dirty="0" smtClean="0"/>
              <a:t>).  </a:t>
            </a:r>
            <a:r>
              <a:rPr lang="en-US" sz="2600" u="sng" dirty="0" smtClean="0"/>
              <a:t>The Conceptual Evolution of DSM-5</a:t>
            </a:r>
            <a:r>
              <a:rPr lang="en-US" sz="2600" dirty="0" smtClean="0"/>
              <a:t>.  </a:t>
            </a:r>
            <a:r>
              <a:rPr lang="en-US" sz="2600" dirty="0" err="1" smtClean="0"/>
              <a:t>Amer</a:t>
            </a:r>
            <a:r>
              <a:rPr lang="en-US" sz="2600" dirty="0" smtClean="0"/>
              <a:t> Psychiatric Publishing: Arlington, VA.</a:t>
            </a:r>
            <a:endParaRPr lang="en-US" sz="2600" u="sng" dirty="0"/>
          </a:p>
        </p:txBody>
      </p:sp>
    </p:spTree>
    <p:extLst>
      <p:ext uri="{BB962C8B-B14F-4D97-AF65-F5344CB8AC3E}">
        <p14:creationId xmlns:p14="http://schemas.microsoft.com/office/powerpoint/2010/main" val="349907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612" y="621525"/>
            <a:ext cx="6302513" cy="6213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227" y="6484038"/>
            <a:ext cx="3016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www.chronicpainresearch.org</a:t>
            </a:r>
            <a:endParaRPr lang="en-US" dirty="0"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28118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 smtClean="0"/>
              <a:t>Chronic Overlapping Pain Conditions (COPCs)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8146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Characteristics of an Ideal Diagnostic System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Biological plausibility</a:t>
            </a:r>
          </a:p>
          <a:p>
            <a:r>
              <a:rPr lang="en-US" dirty="0" smtClean="0"/>
              <a:t>Exhaustive</a:t>
            </a:r>
          </a:p>
          <a:p>
            <a:r>
              <a:rPr lang="en-US" dirty="0" smtClean="0"/>
              <a:t>Mutually exclusive</a:t>
            </a:r>
          </a:p>
          <a:p>
            <a:r>
              <a:rPr lang="en-US" dirty="0" smtClean="0"/>
              <a:t>Reliable</a:t>
            </a:r>
          </a:p>
          <a:p>
            <a:r>
              <a:rPr lang="en-US" dirty="0" smtClean="0"/>
              <a:t>Clinically Useful</a:t>
            </a:r>
          </a:p>
          <a:p>
            <a:r>
              <a:rPr lang="en-US" dirty="0" smtClean="0"/>
              <a:t>Simple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308" y="2178538"/>
            <a:ext cx="381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0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Pre-AAPT </a:t>
            </a:r>
            <a:r>
              <a:rPr lang="en-US" b="1" dirty="0" smtClean="0"/>
              <a:t>State of Pain Classification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Multiple diagnostic systems proposed by different groups with no uniformity of structure or approach</a:t>
            </a:r>
          </a:p>
          <a:p>
            <a:r>
              <a:rPr lang="en-US" dirty="0" smtClean="0"/>
              <a:t>Most have limited evidence supporting reliability or validity</a:t>
            </a:r>
          </a:p>
          <a:p>
            <a:r>
              <a:rPr lang="en-US" dirty="0" smtClean="0"/>
              <a:t>Based </a:t>
            </a:r>
            <a:r>
              <a:rPr lang="en-US" dirty="0"/>
              <a:t>primarily on signs and </a:t>
            </a:r>
            <a:r>
              <a:rPr lang="en-US" dirty="0" smtClean="0"/>
              <a:t>symptoms, which can overlap considerably</a:t>
            </a:r>
          </a:p>
          <a:p>
            <a:r>
              <a:rPr lang="en-US" dirty="0" smtClean="0"/>
              <a:t>Diagnostic studies usually emphasize tissue damage, which has at best a modest association with pain</a:t>
            </a:r>
          </a:p>
          <a:p>
            <a:r>
              <a:rPr lang="en-US" dirty="0" smtClean="0"/>
              <a:t>Pain diagnoses </a:t>
            </a:r>
            <a:r>
              <a:rPr lang="en-US" dirty="0"/>
              <a:t>typically provides limited information regarding the mechanisms underlying the pain experience.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5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Major Points of Discussion </a:t>
            </a:r>
            <a:br>
              <a:rPr lang="en-US" b="1" dirty="0" smtClean="0"/>
            </a:br>
            <a:r>
              <a:rPr lang="en-US" b="1" dirty="0" smtClean="0"/>
              <a:t>at Launch Meeting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Should AAPT Be Evolutionary or Revolutionary (i.e. How Mechanism-Based Can We Make It)?</a:t>
            </a:r>
          </a:p>
          <a:p>
            <a:endParaRPr lang="en-US" dirty="0"/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Should Chronic Pain Disorders be Categorized?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3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Versus Mechanisms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255603"/>
              </p:ext>
            </p:extLst>
          </p:nvPr>
        </p:nvGraphicFramePr>
        <p:xfrm>
          <a:off x="457200" y="2209800"/>
          <a:ext cx="8229600" cy="3114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676400"/>
                <a:gridCol w="2743200"/>
                <a:gridCol w="228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Etiology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General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Mechanisms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 Mechanisms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Diabetic peripheral neuropathy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Diabetes-induced nerve damage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Peripheral nerve damage, altered central pain processing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TRP channels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Knee Osteoarthritis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Changes in the knee joint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Peripheral inflammation &amp; mechanical nociception,</a:t>
                      </a:r>
                    </a:p>
                    <a:p>
                      <a:r>
                        <a:rPr lang="en-US" dirty="0" smtClean="0"/>
                        <a:t>Central sensitization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 cytokines, matrix </a:t>
                      </a:r>
                      <a:r>
                        <a:rPr lang="en-US" dirty="0" err="1" smtClean="0"/>
                        <a:t>metalloproteinases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Fibromyalgia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Infection,</a:t>
                      </a:r>
                      <a:r>
                        <a:rPr lang="en-US" baseline="0" dirty="0" smtClean="0"/>
                        <a:t> trauma, unknown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Central and/or peripheral sensitization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Altered serotonergic function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90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Major Points of Discussion </a:t>
            </a:r>
            <a:br>
              <a:rPr lang="en-US" b="1" dirty="0" smtClean="0"/>
            </a:br>
            <a:r>
              <a:rPr lang="en-US" b="1" dirty="0" smtClean="0"/>
              <a:t>at Launch Meeting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Should AAPT Be Evolutionary or Revolutionary (i.e. How Mechanism-Based Can We Make It)?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/>
              <a:t>How Should Chronic Pain Disorders be Categorized?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262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of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/>
              <a:t>Brief history of AAPT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Conceptual considerations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Current framework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Future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469992"/>
              </p:ext>
            </p:extLst>
          </p:nvPr>
        </p:nvGraphicFramePr>
        <p:xfrm>
          <a:off x="72156" y="57731"/>
          <a:ext cx="9019531" cy="6703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9531"/>
              </a:tblGrid>
              <a:tr h="3796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Peripheral &amp; Central Nervous Systems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37076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Peripheral Neuropathic Pain</a:t>
                      </a:r>
                    </a:p>
                  </a:txBody>
                  <a:tcPr marL="68580" marR="68580" marT="0" marB="0" anchor="ctr"/>
                </a:tc>
              </a:tr>
              <a:tr h="37076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Central Neuropathic Pain</a:t>
                      </a:r>
                    </a:p>
                  </a:txBody>
                  <a:tcPr marL="68580" marR="68580" marT="0" marB="0" anchor="ctr"/>
                </a:tc>
              </a:tr>
              <a:tr h="370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Musculoskeletal Pain System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35887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Osteoarthritis</a:t>
                      </a:r>
                    </a:p>
                  </a:txBody>
                  <a:tcPr marL="68580" marR="68580" marT="0" marB="0" anchor="ctr"/>
                </a:tc>
              </a:tr>
              <a:tr h="449327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Other </a:t>
                      </a: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Arthritides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(e.g. Rheumatoid Arthritis, Gout, Connective Tissue Diseases)</a:t>
                      </a:r>
                    </a:p>
                  </a:txBody>
                  <a:tcPr marL="68580" marR="68580" marT="0" marB="0" anchor="ctr"/>
                </a:tc>
              </a:tr>
              <a:tr h="37076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Musculoskeletal Low Back Pain</a:t>
                      </a:r>
                    </a:p>
                  </a:txBody>
                  <a:tcPr marL="68580" marR="68580" marT="0" marB="0" anchor="ctr"/>
                </a:tc>
              </a:tr>
              <a:tr h="37076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80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Myofascial</a:t>
                      </a: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Pain, Chronic Widespread Pain, and Fibromyalgia</a:t>
                      </a:r>
                    </a:p>
                  </a:txBody>
                  <a:tcPr marL="68580" marR="68580" marT="0" marB="0" anchor="ctr"/>
                </a:tc>
              </a:tr>
              <a:tr h="37076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Other Predominantly Musculoskeletal Pain</a:t>
                      </a:r>
                    </a:p>
                  </a:txBody>
                  <a:tcPr marL="68580" marR="68580" marT="0" marB="0" anchor="ctr"/>
                </a:tc>
              </a:tr>
              <a:tr h="370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Orofacial &amp; Head Pain System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37076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Headache Disorders*</a:t>
                      </a:r>
                    </a:p>
                  </a:txBody>
                  <a:tcPr marL="68580" marR="68580" marT="0" marB="0" anchor="ctr"/>
                </a:tc>
              </a:tr>
              <a:tr h="37076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Temporomandibular Disorders</a:t>
                      </a:r>
                    </a:p>
                  </a:txBody>
                  <a:tcPr marL="68580" marR="68580" marT="0" marB="0" anchor="ctr"/>
                </a:tc>
              </a:tr>
              <a:tr h="37076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Other Orofacial Pain</a:t>
                      </a:r>
                    </a:p>
                  </a:txBody>
                  <a:tcPr marL="68580" marR="68580" marT="0" marB="0" anchor="ctr"/>
                </a:tc>
              </a:tr>
              <a:tr h="370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Visceral, Pelvic &amp; Urogenital Pain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37076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Visceral Pain: Abdominal, Pelvic, and Urogenital Pain</a:t>
                      </a:r>
                    </a:p>
                  </a:txBody>
                  <a:tcPr marL="68580" marR="68580" marT="0" marB="0" anchor="ctr"/>
                </a:tc>
              </a:tr>
              <a:tr h="3707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Disease-Associated Pains Not Classified Elsewhere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  <a:tr h="370766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Cancer Pain 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5212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Pain Associated with Sickle Cell Disease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37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00"/>
            <a:ext cx="9144000" cy="602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7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Characteristics of AAPT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Evidence-based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Systematically applied across pain conditions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Multidimensional and biopsychosocial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Applicable for both research and clinical use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Should evolve based on new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1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201850"/>
              </p:ext>
            </p:extLst>
          </p:nvPr>
        </p:nvGraphicFramePr>
        <p:xfrm>
          <a:off x="44290" y="76202"/>
          <a:ext cx="9067800" cy="6705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/>
                <a:gridCol w="5410200"/>
              </a:tblGrid>
              <a:tr h="4644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DIMENSION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</a:tr>
              <a:tr h="1148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Core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Diagnostic Criteria	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Includes symptoms and signs required for diagnosis of the disorder (e.g. 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periauricular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pain, palpation sensitivity, joint sounds in the case of TMD).  Also includes diagnostic tests and differential diagnosis considerations.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314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Common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Features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Provides additional information regarding the disorder, including common pain characteristics (e.g. location, temporal qualities, descriptors), non-pain features (numbness, fatigue), and the epidemiology of the disorder.   These features are helpful in describing the disorder but are not used as part of the diagnosis.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8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Common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Medical Comorbidities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Includes medical diagnoses that co-occur with high frequency with the pain disorder.  For example, diabetes mellitus is often comorbid with osteoarthritis, and major depression is comorbid with many chronic pain disorders.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314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Neurobiological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 Psychosocial and Functional Consequences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Includes information regarding neurobiological and psychosocial consequences of chronic pain, as well as the functional impact of the pain disorder.  Examples include,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allostatic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 load, sleep quality, mood/affect, coping resources, physical function, and pain-related interference with daily activities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1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Putative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Neurobiological and Psychosocial Mechanisms, Risk Factors &amp; Protective Factors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Includes putative neurobiological and psychosocial mechanisms contributing to the pain disorder, including potential risk factors and protective factors. 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50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840" y="74683"/>
            <a:ext cx="8895425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cs typeface="Arial" panose="020B0604020202020204" pitchFamily="34" charset="0"/>
              </a:rPr>
              <a:t>AAPT Chronic Pain Diagnostic Criteria</a:t>
            </a:r>
          </a:p>
          <a:p>
            <a:pPr algn="ctr"/>
            <a:r>
              <a:rPr lang="en-US" sz="2400" b="1" dirty="0" smtClean="0">
                <a:cs typeface="Arial" panose="020B0604020202020204" pitchFamily="34" charset="0"/>
              </a:rPr>
              <a:t>(being submitted </a:t>
            </a:r>
            <a:r>
              <a:rPr lang="en-US" sz="2400" b="1" dirty="0">
                <a:cs typeface="Arial" panose="020B0604020202020204" pitchFamily="34" charset="0"/>
              </a:rPr>
              <a:t>to Journal of Pain as </a:t>
            </a:r>
            <a:r>
              <a:rPr lang="en-US" sz="2400" b="1" dirty="0" smtClean="0">
                <a:cs typeface="Arial" panose="020B0604020202020204" pitchFamily="34" charset="0"/>
              </a:rPr>
              <a:t>9 individual </a:t>
            </a:r>
            <a:r>
              <a:rPr lang="en-US" sz="2400" b="1" dirty="0">
                <a:cs typeface="Arial" panose="020B0604020202020204" pitchFamily="34" charset="0"/>
              </a:rPr>
              <a:t>manuscripts)</a:t>
            </a:r>
          </a:p>
          <a:p>
            <a:r>
              <a:rPr lang="en-US" sz="1200" b="1" dirty="0">
                <a:cs typeface="Arial" panose="020B0604020202020204" pitchFamily="34" charset="0"/>
              </a:rPr>
              <a:t> </a:t>
            </a:r>
            <a:endParaRPr lang="en-US" sz="1000" b="1" dirty="0">
              <a:cs typeface="Arial" panose="020B0604020202020204" pitchFamily="34" charset="0"/>
            </a:endParaRPr>
          </a:p>
          <a:p>
            <a:r>
              <a:rPr lang="en-US" b="1" dirty="0" smtClean="0">
                <a:cs typeface="Arial" panose="020B0604020202020204" pitchFamily="34" charset="0"/>
              </a:rPr>
              <a:t>Peripheral </a:t>
            </a:r>
            <a:r>
              <a:rPr lang="en-US" b="1" dirty="0">
                <a:cs typeface="Arial" panose="020B0604020202020204" pitchFamily="34" charset="0"/>
              </a:rPr>
              <a:t>and Central Nervous </a:t>
            </a:r>
            <a:r>
              <a:rPr lang="en-US" b="1" dirty="0" smtClean="0">
                <a:cs typeface="Arial" panose="020B0604020202020204" pitchFamily="34" charset="0"/>
              </a:rPr>
              <a:t>Systems</a:t>
            </a:r>
            <a:endParaRPr lang="en-US" dirty="0"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Peripheral neuropathic pain (CRPS; PHN; post-traumatic/post-surgical; </a:t>
            </a:r>
            <a:r>
              <a:rPr lang="en-US" dirty="0">
                <a:cs typeface="Arial" panose="020B0604020202020204" pitchFamily="34" charset="0"/>
              </a:rPr>
              <a:t>trigeminal neuralgia; DPN, HIV, and idiopathic </a:t>
            </a:r>
            <a:r>
              <a:rPr lang="en-US" dirty="0" smtClean="0">
                <a:cs typeface="Arial" panose="020B0604020202020204" pitchFamily="34" charset="0"/>
              </a:rPr>
              <a:t>polyneuropathies)</a:t>
            </a:r>
            <a:endParaRPr lang="en-US" u="sng" dirty="0"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Central </a:t>
            </a:r>
            <a:r>
              <a:rPr lang="en-US" dirty="0">
                <a:cs typeface="Arial" panose="020B0604020202020204" pitchFamily="34" charset="0"/>
              </a:rPr>
              <a:t>neuropathic </a:t>
            </a:r>
            <a:r>
              <a:rPr lang="en-US" dirty="0" smtClean="0">
                <a:cs typeface="Arial" panose="020B0604020202020204" pitchFamily="34" charset="0"/>
              </a:rPr>
              <a:t>pain (post-stroke, spinal cord injury, MS)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 </a:t>
            </a:r>
          </a:p>
          <a:p>
            <a:r>
              <a:rPr lang="en-US" b="1" dirty="0" smtClean="0">
                <a:cs typeface="Arial" panose="020B0604020202020204" pitchFamily="34" charset="0"/>
              </a:rPr>
              <a:t>Musculoskeletal System</a:t>
            </a:r>
            <a:endParaRPr lang="en-US" dirty="0" smtClean="0"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3"/>
            </a:pPr>
            <a:r>
              <a:rPr lang="en-US" dirty="0" smtClean="0">
                <a:cs typeface="Arial" panose="020B0604020202020204" pitchFamily="34" charset="0"/>
              </a:rPr>
              <a:t> Spine pain, including radiculopathy and other neuropathic back pain conditions</a:t>
            </a:r>
          </a:p>
          <a:p>
            <a:pPr marL="342900" lvl="0" indent="-342900">
              <a:buFont typeface="+mj-lt"/>
              <a:buAutoNum type="arabicPeriod" startAt="3"/>
            </a:pPr>
            <a:r>
              <a:rPr lang="en-US" dirty="0" smtClean="0">
                <a:cs typeface="Arial" panose="020B0604020202020204" pitchFamily="34" charset="0"/>
              </a:rPr>
              <a:t> Fibromyalgia </a:t>
            </a:r>
            <a:r>
              <a:rPr lang="en-US" dirty="0">
                <a:cs typeface="Arial" panose="020B0604020202020204" pitchFamily="34" charset="0"/>
              </a:rPr>
              <a:t>and chronic myofascial and widespread </a:t>
            </a:r>
            <a:r>
              <a:rPr lang="en-US" dirty="0" smtClean="0">
                <a:cs typeface="Arial" panose="020B0604020202020204" pitchFamily="34" charset="0"/>
              </a:rPr>
              <a:t>pain</a:t>
            </a:r>
          </a:p>
          <a:p>
            <a:pPr marL="342900" lvl="0" indent="-342900">
              <a:buFont typeface="+mj-lt"/>
              <a:buAutoNum type="arabicPeriod" startAt="3"/>
            </a:pP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Arthritides</a:t>
            </a:r>
            <a:r>
              <a:rPr lang="en-US" dirty="0" smtClean="0">
                <a:cs typeface="Arial" panose="020B0604020202020204" pitchFamily="34" charset="0"/>
              </a:rPr>
              <a:t>/</a:t>
            </a:r>
            <a:r>
              <a:rPr lang="en-US" dirty="0" err="1" smtClean="0">
                <a:cs typeface="Arial" panose="020B0604020202020204" pitchFamily="34" charset="0"/>
              </a:rPr>
              <a:t>arthropathies</a:t>
            </a:r>
            <a:r>
              <a:rPr lang="en-US" dirty="0" smtClean="0">
                <a:cs typeface="Arial" panose="020B0604020202020204" pitchFamily="34" charset="0"/>
              </a:rPr>
              <a:t> (OA, RA, </a:t>
            </a:r>
            <a:r>
              <a:rPr lang="en-US" dirty="0">
                <a:cs typeface="Arial" panose="020B0604020202020204" pitchFamily="34" charset="0"/>
              </a:rPr>
              <a:t>gout, </a:t>
            </a:r>
            <a:r>
              <a:rPr lang="en-US" dirty="0" err="1">
                <a:cs typeface="Arial" panose="020B0604020202020204" pitchFamily="34" charset="0"/>
              </a:rPr>
              <a:t>spondyloarthropathies</a:t>
            </a:r>
            <a:r>
              <a:rPr lang="en-US" dirty="0" smtClean="0">
                <a:cs typeface="Arial" panose="020B0604020202020204" pitchFamily="34" charset="0"/>
              </a:rPr>
              <a:t>)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 </a:t>
            </a:r>
          </a:p>
          <a:p>
            <a:r>
              <a:rPr lang="en-US" b="1" dirty="0" smtClean="0">
                <a:cs typeface="Arial" panose="020B0604020202020204" pitchFamily="34" charset="0"/>
              </a:rPr>
              <a:t>Orofacial </a:t>
            </a:r>
            <a:r>
              <a:rPr lang="en-US" b="1" dirty="0">
                <a:cs typeface="Arial" panose="020B0604020202020204" pitchFamily="34" charset="0"/>
              </a:rPr>
              <a:t>and Head </a:t>
            </a:r>
            <a:r>
              <a:rPr lang="en-US" b="1" dirty="0" smtClean="0">
                <a:cs typeface="Arial" panose="020B0604020202020204" pitchFamily="34" charset="0"/>
              </a:rPr>
              <a:t>Pain</a:t>
            </a:r>
            <a:endParaRPr lang="en-US" dirty="0"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6"/>
            </a:pPr>
            <a:r>
              <a:rPr lang="en-US" dirty="0" smtClean="0">
                <a:cs typeface="Arial" panose="020B0604020202020204" pitchFamily="34" charset="0"/>
              </a:rPr>
              <a:t>Temporomandibular disorders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 </a:t>
            </a:r>
          </a:p>
          <a:p>
            <a:r>
              <a:rPr lang="en-US" b="1" dirty="0" smtClean="0">
                <a:cs typeface="Arial" panose="020B0604020202020204" pitchFamily="34" charset="0"/>
              </a:rPr>
              <a:t>Visceral</a:t>
            </a:r>
            <a:r>
              <a:rPr lang="en-US" b="1" dirty="0">
                <a:cs typeface="Arial" panose="020B0604020202020204" pitchFamily="34" charset="0"/>
              </a:rPr>
              <a:t>, Pelvic, and Urogenital </a:t>
            </a:r>
            <a:r>
              <a:rPr lang="en-US" b="1" dirty="0" smtClean="0">
                <a:cs typeface="Arial" panose="020B0604020202020204" pitchFamily="34" charset="0"/>
              </a:rPr>
              <a:t>Pain</a:t>
            </a:r>
            <a:endParaRPr lang="en-US" dirty="0"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7"/>
            </a:pPr>
            <a:r>
              <a:rPr lang="en-US" dirty="0" smtClean="0">
                <a:cs typeface="Arial" panose="020B0604020202020204" pitchFamily="34" charset="0"/>
              </a:rPr>
              <a:t>Abdominal, pelvic</a:t>
            </a:r>
            <a:r>
              <a:rPr lang="en-US" dirty="0">
                <a:cs typeface="Arial" panose="020B0604020202020204" pitchFamily="34" charset="0"/>
              </a:rPr>
              <a:t>, and urogenital </a:t>
            </a:r>
            <a:r>
              <a:rPr lang="en-US" dirty="0" smtClean="0">
                <a:cs typeface="Arial" panose="020B0604020202020204" pitchFamily="34" charset="0"/>
              </a:rPr>
              <a:t>pain (IBS, IC, vulvodynia)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 </a:t>
            </a:r>
          </a:p>
          <a:p>
            <a:r>
              <a:rPr lang="en-US" b="1" dirty="0" smtClean="0">
                <a:cs typeface="Arial" panose="020B0604020202020204" pitchFamily="34" charset="0"/>
              </a:rPr>
              <a:t>Disease-associated </a:t>
            </a:r>
            <a:r>
              <a:rPr lang="en-US" b="1" dirty="0">
                <a:cs typeface="Arial" panose="020B0604020202020204" pitchFamily="34" charset="0"/>
              </a:rPr>
              <a:t>Chronic </a:t>
            </a:r>
            <a:r>
              <a:rPr lang="en-US" b="1" dirty="0" smtClean="0">
                <a:cs typeface="Arial" panose="020B0604020202020204" pitchFamily="34" charset="0"/>
              </a:rPr>
              <a:t>Pain</a:t>
            </a:r>
            <a:endParaRPr lang="en-US" dirty="0"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8"/>
            </a:pPr>
            <a:r>
              <a:rPr lang="en-US" dirty="0" smtClean="0">
                <a:cs typeface="Arial" panose="020B0604020202020204" pitchFamily="34" charset="0"/>
              </a:rPr>
              <a:t>Cancer pain (including pancreatic cancer pain, cancer-induced bone pain, chemotherapy-induced peripheral neuropathy)</a:t>
            </a:r>
            <a:endParaRPr lang="en-US" dirty="0"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8"/>
            </a:pPr>
            <a:r>
              <a:rPr lang="en-US" dirty="0" smtClean="0">
                <a:cs typeface="Arial" panose="020B0604020202020204" pitchFamily="34" charset="0"/>
              </a:rPr>
              <a:t>Sickle </a:t>
            </a:r>
            <a:r>
              <a:rPr lang="en-US" dirty="0">
                <a:cs typeface="Arial" panose="020B0604020202020204" pitchFamily="34" charset="0"/>
              </a:rPr>
              <a:t>cell </a:t>
            </a:r>
            <a:r>
              <a:rPr lang="en-US" dirty="0" smtClean="0">
                <a:cs typeface="Arial" panose="020B0604020202020204" pitchFamily="34" charset="0"/>
              </a:rPr>
              <a:t>pain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1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  <a:cs typeface="Arial" panose="020B0604020202020204" pitchFamily="34" charset="0"/>
              </a:rPr>
              <a:t>AAPT-I vs. AAPT-II</a:t>
            </a:r>
            <a:endParaRPr lang="en-US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cs typeface="Arial" panose="020B0604020202020204" pitchFamily="34" charset="0"/>
              </a:rPr>
              <a:t>AAPT-I:  Diagnostic criteria based on available evidence from literature reviews, existing criteria, secondary data analyses, and expert consensus</a:t>
            </a:r>
          </a:p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US" sz="2800" dirty="0" smtClean="0">
                <a:cs typeface="Arial" panose="020B0604020202020204" pitchFamily="34" charset="0"/>
              </a:rPr>
              <a:t>AAPT-II:  Evidence-based revision of AAPT-I diagnostic criteria as a result of studies of their reliability and validity </a:t>
            </a:r>
          </a:p>
        </p:txBody>
      </p:sp>
    </p:spTree>
    <p:extLst>
      <p:ext uri="{BB962C8B-B14F-4D97-AF65-F5344CB8AC3E}">
        <p14:creationId xmlns:p14="http://schemas.microsoft.com/office/powerpoint/2010/main" val="144355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4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Timeline</a:t>
            </a:r>
            <a:endParaRPr lang="en-US" sz="3600" b="1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30848"/>
              </p:ext>
            </p:extLst>
          </p:nvPr>
        </p:nvGraphicFramePr>
        <p:xfrm>
          <a:off x="102870" y="1292051"/>
          <a:ext cx="8915400" cy="2377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09006"/>
                <a:gridCol w="6106394"/>
              </a:tblGrid>
              <a:tr h="407604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DATE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ACTIVITY</a:t>
                      </a:r>
                      <a:endParaRPr lang="en-US" sz="2200" dirty="0"/>
                    </a:p>
                  </a:txBody>
                  <a:tcPr/>
                </a:tc>
              </a:tr>
              <a:tr h="703536">
                <a:tc>
                  <a:txBody>
                    <a:bodyPr/>
                    <a:lstStyle/>
                    <a:p>
                      <a:r>
                        <a:rPr lang="en-US" sz="2200" b="1" baseline="0" dirty="0" smtClean="0"/>
                        <a:t>mid 2016 – early 2017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baseline="0" dirty="0" smtClean="0"/>
                        <a:t>Submission and publication of diagnostic criteria in Journal of Pain:</a:t>
                      </a:r>
                    </a:p>
                    <a:p>
                      <a:r>
                        <a:rPr lang="en-US" sz="2200" b="0" baseline="0" dirty="0" smtClean="0"/>
                        <a:t>9 open-access articles published separately</a:t>
                      </a:r>
                      <a:endParaRPr lang="en-US" sz="2200" b="0" dirty="0"/>
                    </a:p>
                  </a:txBody>
                  <a:tcPr/>
                </a:tc>
              </a:tr>
              <a:tr h="407604">
                <a:tc>
                  <a:txBody>
                    <a:bodyPr/>
                    <a:lstStyle/>
                    <a:p>
                      <a:r>
                        <a:rPr lang="en-US" sz="2200" b="1" baseline="0" dirty="0" smtClean="0"/>
                        <a:t>early 2017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baseline="0" dirty="0" smtClean="0"/>
                        <a:t>Launch meeting for AAPT-II research studies</a:t>
                      </a:r>
                      <a:endParaRPr lang="en-US" sz="2200" b="0" dirty="0"/>
                    </a:p>
                  </a:txBody>
                  <a:tcPr/>
                </a:tc>
              </a:tr>
              <a:tr h="407604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mid</a:t>
                      </a:r>
                      <a:r>
                        <a:rPr lang="en-US" sz="2200" b="1" baseline="0" dirty="0" smtClean="0"/>
                        <a:t> </a:t>
                      </a:r>
                      <a:r>
                        <a:rPr lang="en-US" sz="2200" b="1" dirty="0" smtClean="0"/>
                        <a:t>2017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Publication</a:t>
                      </a:r>
                      <a:r>
                        <a:rPr lang="en-US" sz="2200" b="0" baseline="0" dirty="0" smtClean="0"/>
                        <a:t> of combined supplement and/or book</a:t>
                      </a:r>
                      <a:endParaRPr lang="en-US" sz="2200" b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75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</a:t>
            </a:r>
            <a:r>
              <a:rPr lang="en-US" b="1" dirty="0" smtClean="0"/>
              <a:t>Can Taken </a:t>
            </a:r>
            <a:r>
              <a:rPr lang="en-US" b="1" dirty="0"/>
              <a:t>from AAPT and </a:t>
            </a:r>
            <a:r>
              <a:rPr lang="en-US" b="1" dirty="0" smtClean="0"/>
              <a:t>Applied </a:t>
            </a:r>
            <a:r>
              <a:rPr lang="en-US" b="1" dirty="0"/>
              <a:t>to an </a:t>
            </a:r>
            <a:r>
              <a:rPr lang="en-US" b="1" dirty="0" smtClean="0"/>
              <a:t>Acute Pain Taxonomy?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5805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Evidence</a:t>
            </a:r>
            <a:r>
              <a:rPr lang="en-US" dirty="0"/>
              <a:t>-based</a:t>
            </a:r>
          </a:p>
          <a:p>
            <a:pPr>
              <a:spcAft>
                <a:spcPts val="1200"/>
              </a:spcAft>
            </a:pPr>
            <a:r>
              <a:rPr lang="en-US" dirty="0"/>
              <a:t>Systematically applied across pain conditions</a:t>
            </a:r>
          </a:p>
          <a:p>
            <a:pPr>
              <a:spcAft>
                <a:spcPts val="1200"/>
              </a:spcAft>
            </a:pPr>
            <a:r>
              <a:rPr lang="en-US" dirty="0"/>
              <a:t>Multidimensional and biopsychosocial</a:t>
            </a:r>
          </a:p>
          <a:p>
            <a:pPr>
              <a:spcAft>
                <a:spcPts val="1200"/>
              </a:spcAft>
            </a:pPr>
            <a:r>
              <a:rPr lang="en-US" dirty="0"/>
              <a:t>Applicable for both research and clinical use</a:t>
            </a:r>
          </a:p>
          <a:p>
            <a:pPr>
              <a:spcAft>
                <a:spcPts val="1200"/>
              </a:spcAft>
            </a:pPr>
            <a:r>
              <a:rPr lang="en-US" dirty="0"/>
              <a:t>Should evolve based on new evidence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6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798074"/>
              </p:ext>
            </p:extLst>
          </p:nvPr>
        </p:nvGraphicFramePr>
        <p:xfrm>
          <a:off x="44290" y="76202"/>
          <a:ext cx="9067800" cy="6705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2863"/>
                <a:gridCol w="4604937"/>
              </a:tblGrid>
              <a:tr h="46444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CHRONIC PAIN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ACUTE PAIN??</a:t>
                      </a:r>
                      <a:endParaRPr lang="en-US" sz="2400" dirty="0"/>
                    </a:p>
                  </a:txBody>
                  <a:tcPr/>
                </a:tc>
              </a:tr>
              <a:tr h="1148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Core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Diagnostic Criteria	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314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Common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Features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482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Common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Medical Comorbidities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314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Neurobiological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, Psychosocial and Functional Consequences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1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Putative 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Neurobiological and Psychosocial Mechanisms, Risk Factors &amp; Protective Factors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7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12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5"/>
          <p:cNvSpPr>
            <a:spLocks noGrp="1"/>
          </p:cNvSpPr>
          <p:nvPr>
            <p:ph type="ctrTitle"/>
          </p:nvPr>
        </p:nvSpPr>
        <p:spPr>
          <a:xfrm>
            <a:off x="655918" y="2842185"/>
            <a:ext cx="7772400" cy="1470025"/>
          </a:xfrm>
        </p:spPr>
        <p:txBody>
          <a:bodyPr/>
          <a:lstStyle/>
          <a:p>
            <a:r>
              <a:rPr lang="en-US" b="1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72802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042"/>
            <a:ext cx="8229600" cy="1143000"/>
          </a:xfrm>
        </p:spPr>
        <p:txBody>
          <a:bodyPr/>
          <a:lstStyle/>
          <a:p>
            <a:r>
              <a:rPr lang="en-US" b="1" dirty="0" smtClean="0"/>
              <a:t>Timeline</a:t>
            </a:r>
            <a:endParaRPr lang="en-US" b="1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828896"/>
              </p:ext>
            </p:extLst>
          </p:nvPr>
        </p:nvGraphicFramePr>
        <p:xfrm>
          <a:off x="304800" y="1183389"/>
          <a:ext cx="8610600" cy="5090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19400"/>
                <a:gridCol w="579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September, 2012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Initial</a:t>
                      </a:r>
                      <a:r>
                        <a:rPr lang="en-US" baseline="0" dirty="0" smtClean="0"/>
                        <a:t> email from ACTTION to APS proposing partnership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October, 2012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approval from APS Board (formal approval 1/13); Announcement of AAPT in ACTTION Newsletter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October,</a:t>
                      </a:r>
                      <a:r>
                        <a:rPr lang="en-US" b="1" baseline="0" dirty="0" smtClean="0"/>
                        <a:t> 2012 – April, 2013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Planning for AAPT Launch</a:t>
                      </a:r>
                      <a:r>
                        <a:rPr lang="en-US" baseline="0" dirty="0" smtClean="0"/>
                        <a:t> Meeting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April, 2013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Article on AAPT posted on Pain Research Forum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May, 2013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AAPT Launch Meeting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May – October, 2013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group Chairs identified and working groups formed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November, 2013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AAPT Framework article submitted to J Pain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January, 2014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Manuscript accepted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January – July, 2014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groups meeting and beginning their work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July, 2014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Second AAPT Meeting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July, 2014-present</a:t>
                      </a:r>
                      <a:endParaRPr lang="en-US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groups developing diagnostic criteria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baseline="0" dirty="0" smtClean="0"/>
                        <a:t>September,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JOP Supplement of foundational articles to be published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65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Initial </a:t>
            </a:r>
            <a:r>
              <a:rPr lang="en-US" b="1" dirty="0" err="1" smtClean="0"/>
              <a:t>eMail</a:t>
            </a:r>
            <a:r>
              <a:rPr lang="en-US" b="1" dirty="0" smtClean="0"/>
              <a:t> from Bob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1877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Among the activities that ACTTION is undertaking to advance understanding and treatment of acute and chronic pain is the development of a comprehensive, coordinated, evidence-based, and up-to-date pain taxonomy – classification scheme. </a:t>
            </a:r>
            <a:r>
              <a:rPr lang="en-US" sz="2400" b="1" dirty="0"/>
              <a:t>A comprehensive pain taxonomy is essential so that consistent and accurate diagnoses are used for clinical research, clinical trials, and to facilitate comparisons across studies for systematic reviews and meta-analyses. A standardized classification system is also critical for regulatory reviews of new drug applications. </a:t>
            </a:r>
            <a:r>
              <a:rPr lang="en-US" sz="2400" dirty="0"/>
              <a:t>At present, there is no consensus on pain classification. This shortcoming has impeded the development of improved treatments by the lack of clear diagnostic criteria being available.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154" y="113323"/>
            <a:ext cx="1144953" cy="15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7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AAPT launch meeting </a:t>
            </a:r>
            <a:br>
              <a:rPr lang="en-US" dirty="0" smtClean="0"/>
            </a:br>
            <a:r>
              <a:rPr lang="en-US" dirty="0" smtClean="0"/>
              <a:t>May 17-18, 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30" y="151560"/>
            <a:ext cx="4220864" cy="4270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8536957">
            <a:off x="3676565" y="1752326"/>
            <a:ext cx="1035653" cy="369332"/>
          </a:xfrm>
          <a:prstGeom prst="rect">
            <a:avLst/>
          </a:prstGeom>
          <a:solidFill>
            <a:srgbClr val="CFCFC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AAPT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3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Goal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develop a framework that all working groups could apply in developing diagnostic criteria for chronic pain conditions.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16" y="4071489"/>
            <a:ext cx="4394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52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840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600132"/>
              </p:ext>
            </p:extLst>
          </p:nvPr>
        </p:nvGraphicFramePr>
        <p:xfrm>
          <a:off x="304800" y="1564640"/>
          <a:ext cx="8610600" cy="4683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19400"/>
                <a:gridCol w="579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Chuck O’Brien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Evolution of DSM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 </a:t>
                      </a:r>
                      <a:r>
                        <a:rPr lang="en-US" dirty="0" err="1" smtClean="0"/>
                        <a:t>Mantyh</a:t>
                      </a:r>
                      <a:r>
                        <a:rPr lang="en-US" baseline="0" dirty="0" smtClean="0"/>
                        <a:t> &amp; Frank </a:t>
                      </a:r>
                      <a:r>
                        <a:rPr lang="en-US" baseline="0" dirty="0" err="1" smtClean="0"/>
                        <a:t>Porreca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 Can Chronic Pain Mechanisms Inform the Classification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Chronic Pain Conditions?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 </a:t>
                      </a:r>
                      <a:r>
                        <a:rPr lang="en-US" dirty="0" err="1" smtClean="0"/>
                        <a:t>Dworkin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Developing Research and Clinical Diagnostic Criteria for</a:t>
                      </a:r>
                    </a:p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Temporomandibular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Disorders and Facial Pain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Eva </a:t>
                      </a:r>
                      <a:r>
                        <a:rPr lang="en-US" dirty="0" err="1" smtClean="0"/>
                        <a:t>Widerstrom-Noga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Developing Diagnostic Criteria for Spinal Cord Injury Pain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Steve </a:t>
                      </a:r>
                      <a:r>
                        <a:rPr lang="en-US" dirty="0" err="1" smtClean="0"/>
                        <a:t>Bruehl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Developing Diagnostic Criteria for Complex Regional Pain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Syndrome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Roger </a:t>
                      </a:r>
                      <a:r>
                        <a:rPr lang="en-US" dirty="0" err="1" smtClean="0"/>
                        <a:t>Fillingim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Proposals for a Multi-axial Framework for a Chronic Pain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Taxonomy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Attendees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Group Discussion: Toward Consensus on an Evidence-based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Classification of Chronic Pain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 Attendees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Working Groups, Deliverables, Deadlines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714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Upcoming JOP Supplement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99" y="1342895"/>
            <a:ext cx="8229600" cy="4525963"/>
          </a:xfrm>
        </p:spPr>
        <p:txBody>
          <a:bodyPr>
            <a:noAutofit/>
          </a:bodyPr>
          <a:lstStyle/>
          <a:p>
            <a:pPr marL="274320" indent="-27432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 smtClean="0"/>
              <a:t> </a:t>
            </a:r>
            <a:r>
              <a:rPr lang="en-US" sz="1800" b="1" dirty="0"/>
              <a:t>Multidimensional diagnostic criteria for chronic pain: Introduction to the ACTTION-American Pain Society Pain Taxonomy (</a:t>
            </a:r>
            <a:r>
              <a:rPr lang="en-US" sz="1800" b="1" dirty="0" smtClean="0"/>
              <a:t>AAPT) -</a:t>
            </a:r>
            <a:r>
              <a:rPr lang="en-US" sz="1800" dirty="0" smtClean="0"/>
              <a:t> Bob </a:t>
            </a:r>
            <a:r>
              <a:rPr lang="en-US" sz="1800" dirty="0" err="1" smtClean="0"/>
              <a:t>Dworkin</a:t>
            </a:r>
            <a:r>
              <a:rPr lang="en-US" sz="1800" dirty="0" smtClean="0"/>
              <a:t>, Steve </a:t>
            </a:r>
            <a:r>
              <a:rPr lang="en-US" sz="1800" dirty="0" err="1" smtClean="0"/>
              <a:t>Bruehl</a:t>
            </a:r>
            <a:r>
              <a:rPr lang="en-US" sz="1800" dirty="0" smtClean="0"/>
              <a:t>, Roger Fillingim, John </a:t>
            </a:r>
            <a:r>
              <a:rPr lang="en-US" sz="1800" dirty="0" err="1" smtClean="0"/>
              <a:t>Loeser</a:t>
            </a:r>
            <a:r>
              <a:rPr lang="en-US" sz="1800" dirty="0" smtClean="0"/>
              <a:t>, Greg </a:t>
            </a:r>
            <a:r>
              <a:rPr lang="en-US" sz="1800" dirty="0" err="1" smtClean="0"/>
              <a:t>Terman</a:t>
            </a:r>
            <a:r>
              <a:rPr lang="en-US" sz="1800" dirty="0" smtClean="0"/>
              <a:t>, and Dennis Turk</a:t>
            </a:r>
          </a:p>
          <a:p>
            <a:pPr marL="274320" indent="-27432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 smtClean="0"/>
              <a:t> Assessment </a:t>
            </a:r>
            <a:r>
              <a:rPr lang="en-US" sz="1800" b="1" dirty="0"/>
              <a:t>of pain-related symptoms and </a:t>
            </a:r>
            <a:r>
              <a:rPr lang="en-US" sz="1800" b="1" dirty="0" smtClean="0"/>
              <a:t>signs -</a:t>
            </a:r>
            <a:r>
              <a:rPr lang="en-US" sz="1800" dirty="0" smtClean="0"/>
              <a:t> </a:t>
            </a:r>
            <a:r>
              <a:rPr lang="en-US" sz="1800" dirty="0"/>
              <a:t>Roger Fillingim, Ralf Baron, John </a:t>
            </a:r>
            <a:r>
              <a:rPr lang="en-US" sz="1800" dirty="0" err="1"/>
              <a:t>Loeser</a:t>
            </a:r>
            <a:r>
              <a:rPr lang="en-US" sz="1800" dirty="0"/>
              <a:t>, Rob Edwards</a:t>
            </a:r>
          </a:p>
          <a:p>
            <a:pPr marL="274320" indent="-27432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 smtClean="0"/>
              <a:t> Assessment </a:t>
            </a:r>
            <a:r>
              <a:rPr lang="en-US" sz="1800" b="1" dirty="0"/>
              <a:t>of psychosocial and functional impact, including </a:t>
            </a:r>
            <a:r>
              <a:rPr lang="en-US" sz="1800" b="1" dirty="0" smtClean="0"/>
              <a:t>sleep</a:t>
            </a:r>
            <a:r>
              <a:rPr lang="en-US" sz="1800" dirty="0"/>
              <a:t> </a:t>
            </a:r>
            <a:r>
              <a:rPr lang="en-US" sz="1800" dirty="0" smtClean="0"/>
              <a:t>- </a:t>
            </a:r>
            <a:r>
              <a:rPr lang="en-US" sz="1800" dirty="0"/>
              <a:t>Dennis Turk, Roger Fillingim, Richard </a:t>
            </a:r>
            <a:r>
              <a:rPr lang="en-US" sz="1800" dirty="0" err="1" smtClean="0"/>
              <a:t>Ohrbach</a:t>
            </a:r>
            <a:r>
              <a:rPr lang="en-US" sz="1800" dirty="0" smtClean="0"/>
              <a:t>, </a:t>
            </a:r>
            <a:r>
              <a:rPr lang="en-US" sz="1800" dirty="0" err="1" smtClean="0"/>
              <a:t>Kushang</a:t>
            </a:r>
            <a:r>
              <a:rPr lang="en-US" sz="1800" dirty="0" smtClean="0"/>
              <a:t> Patel</a:t>
            </a:r>
            <a:endParaRPr lang="en-US" sz="1800" dirty="0"/>
          </a:p>
          <a:p>
            <a:pPr marL="274320" indent="-27432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 smtClean="0"/>
              <a:t> Life </a:t>
            </a:r>
            <a:r>
              <a:rPr lang="en-US" sz="1800" b="1" dirty="0"/>
              <a:t>span developmental considerations in the diagnosis of chronic </a:t>
            </a:r>
            <a:r>
              <a:rPr lang="en-US" sz="1800" b="1" dirty="0" smtClean="0"/>
              <a:t>pain –</a:t>
            </a:r>
            <a:r>
              <a:rPr lang="en-US" sz="1800" dirty="0" smtClean="0"/>
              <a:t> Gary </a:t>
            </a:r>
            <a:r>
              <a:rPr lang="en-US" sz="1800" dirty="0" err="1" smtClean="0"/>
              <a:t>Walco</a:t>
            </a:r>
            <a:r>
              <a:rPr lang="en-US" sz="1800" dirty="0" smtClean="0"/>
              <a:t>, Elliot </a:t>
            </a:r>
            <a:r>
              <a:rPr lang="en-US" sz="1800" dirty="0" err="1"/>
              <a:t>Krane</a:t>
            </a:r>
            <a:r>
              <a:rPr lang="en-US" sz="1800" dirty="0"/>
              <a:t>, Kenneth </a:t>
            </a:r>
            <a:r>
              <a:rPr lang="en-US" sz="1800" dirty="0" err="1"/>
              <a:t>Schmader</a:t>
            </a:r>
            <a:r>
              <a:rPr lang="en-US" sz="1800" dirty="0"/>
              <a:t>, Debra </a:t>
            </a:r>
            <a:r>
              <a:rPr lang="en-US" sz="1800" dirty="0" smtClean="0"/>
              <a:t>Weiner</a:t>
            </a:r>
            <a:endParaRPr lang="en-US" sz="1800" dirty="0"/>
          </a:p>
          <a:p>
            <a:pPr marL="274320" indent="-27432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 smtClean="0"/>
              <a:t> Pathophysiologic </a:t>
            </a:r>
            <a:r>
              <a:rPr lang="en-US" sz="1800" b="1" dirty="0"/>
              <a:t>mechanisms and their </a:t>
            </a:r>
            <a:r>
              <a:rPr lang="en-US" sz="1800" b="1" dirty="0" smtClean="0"/>
              <a:t>identification</a:t>
            </a:r>
            <a:r>
              <a:rPr lang="en-US" sz="1800" dirty="0"/>
              <a:t> </a:t>
            </a:r>
            <a:r>
              <a:rPr lang="en-US" sz="1800" dirty="0" smtClean="0"/>
              <a:t>– Daniel </a:t>
            </a:r>
            <a:r>
              <a:rPr lang="en-US" sz="1800" dirty="0" err="1" smtClean="0"/>
              <a:t>Vardeh</a:t>
            </a:r>
            <a:r>
              <a:rPr lang="en-US" sz="1800" dirty="0" smtClean="0"/>
              <a:t>, Richard </a:t>
            </a:r>
            <a:r>
              <a:rPr lang="en-US" sz="1800" dirty="0" err="1" smtClean="0"/>
              <a:t>Mannion</a:t>
            </a:r>
            <a:r>
              <a:rPr lang="en-US" sz="1800" dirty="0" smtClean="0"/>
              <a:t>, Clifford Woolf</a:t>
            </a:r>
            <a:endParaRPr lang="en-US" sz="1800" dirty="0"/>
          </a:p>
          <a:p>
            <a:pPr marL="274320" indent="-27432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 smtClean="0"/>
              <a:t>Psychosocial </a:t>
            </a:r>
            <a:r>
              <a:rPr lang="en-US" sz="1800" b="1" dirty="0"/>
              <a:t>mechanisms and their </a:t>
            </a:r>
            <a:r>
              <a:rPr lang="en-US" sz="1800" b="1" dirty="0" smtClean="0"/>
              <a:t>identification</a:t>
            </a:r>
            <a:r>
              <a:rPr lang="en-US" sz="1800" dirty="0"/>
              <a:t> </a:t>
            </a:r>
            <a:r>
              <a:rPr lang="en-US" sz="1800" dirty="0" smtClean="0"/>
              <a:t>- </a:t>
            </a:r>
            <a:r>
              <a:rPr lang="en-US" sz="1800" dirty="0"/>
              <a:t>Rob Edwards, Mark Sullivan, Dennis Turk, Ajay </a:t>
            </a:r>
            <a:r>
              <a:rPr lang="en-US" sz="1800" dirty="0" err="1" smtClean="0"/>
              <a:t>Wasan</a:t>
            </a:r>
            <a:endParaRPr lang="en-US" sz="1800" dirty="0" smtClean="0"/>
          </a:p>
          <a:p>
            <a:pPr marL="274320" indent="-27432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 smtClean="0"/>
              <a:t>Overlapping </a:t>
            </a:r>
            <a:r>
              <a:rPr lang="en-US" sz="1800" b="1" dirty="0"/>
              <a:t>chronic pain conditions and their implications for diagnosis and </a:t>
            </a:r>
            <a:r>
              <a:rPr lang="en-US" sz="1800" b="1" dirty="0" smtClean="0"/>
              <a:t>classification -</a:t>
            </a:r>
            <a:r>
              <a:rPr lang="en-US" sz="1800" dirty="0" smtClean="0"/>
              <a:t> </a:t>
            </a:r>
            <a:r>
              <a:rPr lang="en-US" sz="1800" dirty="0"/>
              <a:t>William </a:t>
            </a:r>
            <a:r>
              <a:rPr lang="en-US" sz="1800" dirty="0" err="1"/>
              <a:t>Maixner</a:t>
            </a:r>
            <a:r>
              <a:rPr lang="en-US" sz="1800" dirty="0"/>
              <a:t>, Roger Fillingim, </a:t>
            </a:r>
            <a:r>
              <a:rPr lang="en-US" sz="1800" dirty="0" smtClean="0"/>
              <a:t>David Williams, Shad Smith, Gary Slade</a:t>
            </a:r>
            <a:endParaRPr lang="en-US" sz="1800" dirty="0"/>
          </a:p>
          <a:p>
            <a:pPr marL="274320" indent="-274320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sz="1800" b="1" dirty="0" smtClean="0"/>
              <a:t>Approaches </a:t>
            </a:r>
            <a:r>
              <a:rPr lang="en-US" sz="1800" b="1" dirty="0"/>
              <a:t>to developing the evidence base for a multi-dimensional pain </a:t>
            </a:r>
            <a:r>
              <a:rPr lang="en-US" sz="1800" b="1" dirty="0" smtClean="0"/>
              <a:t>taxonomy</a:t>
            </a:r>
            <a:r>
              <a:rPr lang="en-US" sz="1800" dirty="0"/>
              <a:t> </a:t>
            </a:r>
            <a:r>
              <a:rPr lang="en-US" sz="1800" dirty="0" smtClean="0"/>
              <a:t>- </a:t>
            </a:r>
            <a:r>
              <a:rPr lang="en-US" sz="1800" dirty="0"/>
              <a:t>Steve </a:t>
            </a:r>
            <a:r>
              <a:rPr lang="en-US" sz="1800" dirty="0" err="1"/>
              <a:t>Bruehl</a:t>
            </a:r>
            <a:r>
              <a:rPr lang="en-US" sz="1800" dirty="0"/>
              <a:t>, </a:t>
            </a:r>
            <a:r>
              <a:rPr lang="en-US" sz="1800" dirty="0" smtClean="0"/>
              <a:t>Richard </a:t>
            </a:r>
            <a:r>
              <a:rPr lang="en-US" sz="1800" dirty="0" err="1"/>
              <a:t>Ohrbach</a:t>
            </a:r>
            <a:r>
              <a:rPr lang="en-US" sz="1800" dirty="0"/>
              <a:t>, Sonia Sharma, </a:t>
            </a:r>
            <a:r>
              <a:rPr lang="en-US" sz="1800" dirty="0" smtClean="0"/>
              <a:t>Eva </a:t>
            </a:r>
            <a:r>
              <a:rPr lang="en-US" sz="1800" dirty="0" err="1"/>
              <a:t>Widerstrom-</a:t>
            </a:r>
            <a:r>
              <a:rPr lang="en-US" sz="1800" dirty="0" err="1" smtClean="0"/>
              <a:t>Noga</a:t>
            </a:r>
            <a:r>
              <a:rPr lang="en-US" sz="1800" dirty="0" smtClean="0"/>
              <a:t>, </a:t>
            </a:r>
            <a:r>
              <a:rPr lang="en-US" sz="1800" dirty="0"/>
              <a:t>Bob </a:t>
            </a:r>
            <a:r>
              <a:rPr lang="en-US" sz="1800" dirty="0" err="1"/>
              <a:t>Dworkin</a:t>
            </a:r>
            <a:r>
              <a:rPr lang="en-US" sz="1800" dirty="0"/>
              <a:t>, Roger Fillingim, Dennis </a:t>
            </a:r>
            <a:r>
              <a:rPr lang="en-US" sz="1800" dirty="0" smtClean="0"/>
              <a:t>Turk</a:t>
            </a: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800" b="1" dirty="0"/>
              <a:t> 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799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Overview of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Brief history of AAPT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Conceptual considerations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Current framework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Future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7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1446</Words>
  <Application>Microsoft Macintosh PowerPoint</Application>
  <PresentationFormat>On-screen Show (4:3)</PresentationFormat>
  <Paragraphs>242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The AAPT Framework</vt:lpstr>
      <vt:lpstr>Overview of Presentation</vt:lpstr>
      <vt:lpstr>Timeline</vt:lpstr>
      <vt:lpstr>Initial eMail from Bob</vt:lpstr>
      <vt:lpstr>AAPT launch meeting  May 17-18, 2013</vt:lpstr>
      <vt:lpstr>Goal</vt:lpstr>
      <vt:lpstr>Agenda</vt:lpstr>
      <vt:lpstr>Upcoming JOP Supplement</vt:lpstr>
      <vt:lpstr>Overview of Presentation</vt:lpstr>
      <vt:lpstr>Disorder, Disease, and Diagnosis</vt:lpstr>
      <vt:lpstr>What is the Purpose of Diagnosis?</vt:lpstr>
      <vt:lpstr>PowerPoint Presentation</vt:lpstr>
      <vt:lpstr>Lumping vs. Splitting</vt:lpstr>
      <vt:lpstr>PowerPoint Presentation</vt:lpstr>
      <vt:lpstr>Characteristics of an Ideal Diagnostic System</vt:lpstr>
      <vt:lpstr>Pre-AAPT State of Pain Classification</vt:lpstr>
      <vt:lpstr>Major Points of Discussion  at Launch Meeting</vt:lpstr>
      <vt:lpstr>Etiology Versus Mechanisms</vt:lpstr>
      <vt:lpstr>Major Points of Discussion  at Launch Meeting</vt:lpstr>
      <vt:lpstr>PowerPoint Presentation</vt:lpstr>
      <vt:lpstr>PowerPoint Presentation</vt:lpstr>
      <vt:lpstr>Important Characteristics of AAPT</vt:lpstr>
      <vt:lpstr>PowerPoint Presentation</vt:lpstr>
      <vt:lpstr>PowerPoint Presentation</vt:lpstr>
      <vt:lpstr>AAPT-I vs. AAPT-II</vt:lpstr>
      <vt:lpstr>Timeline</vt:lpstr>
      <vt:lpstr>What Can Taken from AAPT and Applied to an Acute Pain Taxonomy?</vt:lpstr>
      <vt:lpstr>PowerPoint Presentation</vt:lpstr>
      <vt:lpstr>Thank You</vt:lpstr>
    </vt:vector>
  </TitlesOfParts>
  <Company>University of Florida, College of Dentistry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Purpose and Structure of Pain Classification</dc:title>
  <dc:creator>Roger B Fillingim</dc:creator>
  <cp:lastModifiedBy>Roger Fillingim</cp:lastModifiedBy>
  <cp:revision>131</cp:revision>
  <dcterms:created xsi:type="dcterms:W3CDTF">2013-04-25T15:53:49Z</dcterms:created>
  <dcterms:modified xsi:type="dcterms:W3CDTF">2016-04-26T18:01:26Z</dcterms:modified>
</cp:coreProperties>
</file>