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12" r:id="rId4"/>
    <p:sldMasterId id="2147483730" r:id="rId5"/>
    <p:sldMasterId id="2147483748" r:id="rId6"/>
    <p:sldMasterId id="2147483764" r:id="rId7"/>
  </p:sldMasterIdLst>
  <p:notesMasterIdLst>
    <p:notesMasterId r:id="rId29"/>
  </p:notesMasterIdLst>
  <p:sldIdLst>
    <p:sldId id="257" r:id="rId8"/>
    <p:sldId id="258" r:id="rId9"/>
    <p:sldId id="260" r:id="rId10"/>
    <p:sldId id="267" r:id="rId11"/>
    <p:sldId id="261" r:id="rId12"/>
    <p:sldId id="263" r:id="rId13"/>
    <p:sldId id="266" r:id="rId14"/>
    <p:sldId id="265" r:id="rId15"/>
    <p:sldId id="270" r:id="rId16"/>
    <p:sldId id="271" r:id="rId17"/>
    <p:sldId id="272" r:id="rId18"/>
    <p:sldId id="273" r:id="rId19"/>
    <p:sldId id="264" r:id="rId20"/>
    <p:sldId id="274" r:id="rId21"/>
    <p:sldId id="275" r:id="rId22"/>
    <p:sldId id="277" r:id="rId23"/>
    <p:sldId id="269" r:id="rId24"/>
    <p:sldId id="278" r:id="rId25"/>
    <p:sldId id="262" r:id="rId26"/>
    <p:sldId id="276" r:id="rId27"/>
    <p:sldId id="25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88926" autoAdjust="0"/>
  </p:normalViewPr>
  <p:slideViewPr>
    <p:cSldViewPr snapToGrid="0">
      <p:cViewPr varScale="1">
        <p:scale>
          <a:sx n="71" d="100"/>
          <a:sy n="71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59CF1-5CDC-4C0B-BAE8-FC2BC889355F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0D366-6F9E-4858-A997-CAD0CE0F1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9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70C3A07-CAE5-455C-B5AF-69FDE66BED32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31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81243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Goals of next 2 hours , will also present a few cases illustrating the principles and common clinical questions – illustrate clinical thinking </a:t>
            </a:r>
            <a:r>
              <a:rPr lang="en-US" smtClean="0">
                <a:latin typeface="Arial" panose="020B0604020202020204" pitchFamily="34" charset="0"/>
              </a:rPr>
              <a:t>around acute pain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5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Finally – a slide where</a:t>
            </a:r>
            <a:r>
              <a:rPr lang="en-US" baseline="0" dirty="0" smtClean="0">
                <a:latin typeface="Arial" panose="020B0604020202020204" pitchFamily="34" charset="0"/>
              </a:rPr>
              <a:t> I have some expertise!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0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16525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276534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2355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3994647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22004F-0330-4F50-B2DE-1CDAB40C7045}" type="slidenum"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What we have learned over the past 50 years is that there are factors which impact assay sensitivity, these factors are generally incorporated</a:t>
            </a:r>
          </a:p>
          <a:p>
            <a:endParaRPr lang="en-US" altLang="en-US" smtClean="0"/>
          </a:p>
          <a:p>
            <a:r>
              <a:rPr lang="en-US" altLang="en-US" smtClean="0"/>
              <a:t>I believe this is a fair list of factors, discussed at many meetings, which impact</a:t>
            </a:r>
          </a:p>
          <a:p>
            <a:endParaRPr lang="en-US" altLang="en-US" smtClean="0"/>
          </a:p>
          <a:p>
            <a:r>
              <a:rPr lang="en-US" altLang="en-US" smtClean="0"/>
              <a:t>One critical point I would like to make is that there are many sources of variance in RCTs and most of us try to do our best to minimize variance within a trial. </a:t>
            </a:r>
          </a:p>
          <a:p>
            <a:endParaRPr lang="en-US" altLang="en-US" smtClean="0"/>
          </a:p>
          <a:p>
            <a:r>
              <a:rPr lang="en-US" altLang="en-US" smtClean="0"/>
              <a:t>Jim Witter, Ray Dionne and others have asked whether there might be ways to look the variance to give us a more complete picture </a:t>
            </a:r>
          </a:p>
        </p:txBody>
      </p:sp>
    </p:spTree>
    <p:extLst>
      <p:ext uri="{BB962C8B-B14F-4D97-AF65-F5344CB8AC3E}">
        <p14:creationId xmlns:p14="http://schemas.microsoft.com/office/powerpoint/2010/main" val="318603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C7B789-34BF-44B0-AE01-0A68CD039922}" type="slidenum">
              <a:rPr kumimoji="0"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kumimoji="0"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slide summarizes the effect size reported by three NSAID drugs that have repeatedly shown similar time effect curves over the first 8 hours in either bunionectomy or joint replacement surgery</a:t>
            </a:r>
          </a:p>
          <a:p>
            <a:endParaRPr lang="en-US" altLang="en-US" smtClean="0"/>
          </a:p>
          <a:p>
            <a:r>
              <a:rPr lang="en-US" altLang="en-US" smtClean="0"/>
              <a:t>The effect sizes were calculated by subtracting the mean placebo score from the active treatment group mean and dividing the difference by the pooled standard deviation</a:t>
            </a:r>
          </a:p>
          <a:p>
            <a:endParaRPr lang="en-US" altLang="en-US" smtClean="0"/>
          </a:p>
          <a:p>
            <a:r>
              <a:rPr lang="en-US" altLang="en-US" smtClean="0"/>
              <a:t>As you can see, a pretty reproducible effect size across these different orthopedic pain models for this class of drugs</a:t>
            </a:r>
          </a:p>
        </p:txBody>
      </p:sp>
    </p:spTree>
    <p:extLst>
      <p:ext uri="{BB962C8B-B14F-4D97-AF65-F5344CB8AC3E}">
        <p14:creationId xmlns:p14="http://schemas.microsoft.com/office/powerpoint/2010/main" val="2703197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17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7ACB22-A52F-4219-812F-08B0AE369F88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While the topic of today’s talk is </a:t>
            </a:r>
            <a:r>
              <a:rPr lang="en-US" dirty="0" err="1" smtClean="0">
                <a:latin typeface="Arial" panose="020B0604020202020204" pitchFamily="34" charset="0"/>
              </a:rPr>
              <a:t>orofacial</a:t>
            </a:r>
            <a:r>
              <a:rPr lang="en-US" dirty="0" smtClean="0">
                <a:latin typeface="Arial" panose="020B0604020202020204" pitchFamily="34" charset="0"/>
              </a:rPr>
              <a:t> pain – This</a:t>
            </a:r>
            <a:r>
              <a:rPr lang="en-US" baseline="0" dirty="0" smtClean="0">
                <a:latin typeface="Arial" panose="020B0604020202020204" pitchFamily="34" charset="0"/>
              </a:rPr>
              <a:t> little fellow reminds us that</a:t>
            </a:r>
            <a:r>
              <a:rPr lang="en-US" dirty="0" smtClean="0">
                <a:latin typeface="Arial" panose="020B0604020202020204" pitchFamily="34" charset="0"/>
              </a:rPr>
              <a:t> this</a:t>
            </a:r>
            <a:r>
              <a:rPr lang="en-US" baseline="0" dirty="0" smtClean="0">
                <a:latin typeface="Arial" panose="020B0604020202020204" pitchFamily="34" charset="0"/>
              </a:rPr>
              <a:t> region</a:t>
            </a:r>
            <a:r>
              <a:rPr lang="en-US" dirty="0" smtClean="0">
                <a:latin typeface="Arial" panose="020B0604020202020204" pitchFamily="34" charset="0"/>
              </a:rPr>
              <a:t> is also the source of some of our earliest </a:t>
            </a:r>
            <a:r>
              <a:rPr lang="en-US" dirty="0" smtClean="0">
                <a:latin typeface="Arial" panose="020B0604020202020204" pitchFamily="34" charset="0"/>
              </a:rPr>
              <a:t>and ongoing</a:t>
            </a:r>
            <a:r>
              <a:rPr lang="en-US" baseline="0" dirty="0" smtClean="0">
                <a:latin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</a:rPr>
              <a:t>forms </a:t>
            </a:r>
            <a:r>
              <a:rPr lang="en-US" dirty="0" smtClean="0">
                <a:latin typeface="Arial" panose="020B0604020202020204" pitchFamily="34" charset="0"/>
              </a:rPr>
              <a:t>of pleasure! </a:t>
            </a:r>
          </a:p>
        </p:txBody>
      </p:sp>
    </p:spTree>
    <p:extLst>
      <p:ext uri="{BB962C8B-B14F-4D97-AF65-F5344CB8AC3E}">
        <p14:creationId xmlns:p14="http://schemas.microsoft.com/office/powerpoint/2010/main" val="70304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1016496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Self-explanatory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3948E8-6FF4-47FF-82ED-F9AC06FB3227}" type="slidenum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2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97623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What</a:t>
            </a:r>
            <a:r>
              <a:rPr lang="en-US" baseline="0" dirty="0" smtClean="0">
                <a:latin typeface="Arial" panose="020B0604020202020204" pitchFamily="34" charset="0"/>
              </a:rPr>
              <a:t> determines who and where care will be delivered?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70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118062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</a:rPr>
              <a:t>Goals of next 2 hours , will also present a few cases illustrating the principles and common clinical questions</a:t>
            </a:r>
          </a:p>
        </p:txBody>
      </p:sp>
    </p:spTree>
    <p:extLst>
      <p:ext uri="{BB962C8B-B14F-4D97-AF65-F5344CB8AC3E}">
        <p14:creationId xmlns:p14="http://schemas.microsoft.com/office/powerpoint/2010/main" val="4197780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Goals of next 2 hours , will also present a few cases illustrating the principles and common clinical questions – illustrate clinical thinking around acute pain</a:t>
            </a:r>
          </a:p>
        </p:txBody>
      </p:sp>
    </p:spTree>
    <p:extLst>
      <p:ext uri="{BB962C8B-B14F-4D97-AF65-F5344CB8AC3E}">
        <p14:creationId xmlns:p14="http://schemas.microsoft.com/office/powerpoint/2010/main" val="278602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2000" indent="-2921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31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2963" indent="-2333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701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73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45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1763" indent="-233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434B46-A0A1-4275-8D75-19607CBD66A9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</a:rPr>
              <a:t>Goals of next 2 hours , will also present a few cases illustrating the principles and common clinical questions – illustrate clinical thinking </a:t>
            </a:r>
            <a:r>
              <a:rPr lang="en-US" smtClean="0">
                <a:latin typeface="Arial" panose="020B0604020202020204" pitchFamily="34" charset="0"/>
              </a:rPr>
              <a:t>around acute pain</a:t>
            </a:r>
            <a:endParaRPr 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40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5B0375-3130-44AD-86B5-9E96DDEF08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9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440E-A80E-4A78-86BD-A3234FDAE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570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D12D-CDF5-4D4F-8D1A-CDCDE95E6A7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688E9-DE32-4ECC-8054-D90860AA9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9408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E579-63C1-493F-9CF0-647B5E4C2517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1183D-2E4B-4667-A14F-69C172B1CE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128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DCE8-8A53-4043-BC68-F0FDDB41366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B0161-AA32-40DC-9D62-51F7A06B4C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07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074D-341E-4C06-845B-EFC3158A04F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BB24B-8F6F-4BB6-A538-37A2A38587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205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D6C7-D5F1-4A1D-9562-72BA9C231025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70EF6-FE78-4D16-AE12-F7D13673A1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137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05D7-583C-4E9B-9CF7-0352615B549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EA45-1CA3-4085-BF63-B9F88DE1E7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922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9071-D617-4D92-B0EE-A7C73469C166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49511-55E6-4038-A15A-09092091EF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324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5C2F-25AE-4FEA-8722-7B8A9E1F3FD5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7EC6-91E3-40B8-84DE-1FA257C45C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265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622A-4CCA-4B11-959D-A031CDB6229E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7DECD-7066-4CD4-948C-0ED828B11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15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89DD-D028-4566-B3D1-B2F4990C827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20C4-359F-4E00-8020-EFC4B40251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0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1680-E880-40EC-A354-572C582BAC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5920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F88F-5D7E-4518-8AC1-0748438DD554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EA077-FBDF-4485-AA49-165BB60CBB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071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545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69CD-9E20-4C6D-BAF1-775A9933BB40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CC911-C028-43CE-847A-04A22E92B6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7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1D7-C965-4AD6-89AA-5F12187EA7A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CD6DE-EF3B-40B7-BC9F-492F1455A3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552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437B-04AE-41C8-98B5-05DF5786E5D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6BC21-40A5-4B04-9D6D-0B6327ED0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4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5E01-BE65-4D3C-80C1-18226175FE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018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7876-8826-4F72-ACB2-E961338048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CD5B-CDD1-4295-A9F2-2FF4B73FF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2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40005805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202197112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7103073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5B0375-3130-44AD-86B5-9E96DDEF08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42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4F74-EDD8-4264-B253-B99BD53CAE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4F74-EDD8-4264-B253-B99BD53CAE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08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86B0-B892-4F7B-9A5C-234463DB9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35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44AE-11CB-4BD3-8901-C1A398EDB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64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FBA6-DB48-41BF-908A-CF0B0BE371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966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B6A8-674A-4B64-A5A1-2DAA3A7EB3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38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C4A4-B885-49F0-9A7B-7C70A2AB2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008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C269-BCAD-479F-8621-C7AA8708DE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4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036A-EBDF-4E34-AE42-AA9CBC99B9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8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440E-A80E-4A78-86BD-A3234FDAE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23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1680-E880-40EC-A354-572C582BAC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02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5E01-BE65-4D3C-80C1-18226175FE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4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86B0-B892-4F7B-9A5C-234463DB9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25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7876-8826-4F72-ACB2-E961338048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47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CD5B-CDD1-4295-A9F2-2FF4B73FF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37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37947939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248318675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20927751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623A81C-F8F2-4890-AA20-20D286A3662E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kumimoji="0" sz="105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302E59-8DA2-4BBA-9CAD-E2AEA1434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14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F8714E3F-2C4E-4AED-A86D-08AE8DC7DA38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B49036-DFD9-4311-A8E7-2A3FF7783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36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66E06F9B-20C0-4E6F-BD30-5C8DA6AC39B6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6EDFED-0251-4B54-A5BB-2742BE6F6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30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17B4F986-1790-4806-838E-7B2B97BBC472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928416-2C78-454E-B8B0-EF9A45671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27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867349F0-6B4A-4C87-8D99-FDAB0349EEB1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B52DA3-C80E-4CB3-A38F-F910FF917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1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44AE-11CB-4BD3-8901-C1A398EDB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47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23987797-5E2B-4BC0-B948-22144CCFEBDD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ABC36E-9A82-4FAC-AE1F-F925BAA6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8374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EDAD1AC2-7104-48E4-B2A8-305AEA0CF55A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00EE07-862F-488E-82CB-4B045658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3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D21797FB-273C-46F1-AC2B-3131B33F5F3F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116640-46A8-4238-8DC4-85A20ED41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0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F8C88101-6F98-482C-A233-C4B6DAABF3A7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9D5AC5-0B7D-453E-96A9-27E699AB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56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005A4EF7-2271-48AF-BB40-2B100D1B8ABA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6C452E-3353-42E4-A251-15570B262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73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AE8F6861-C4DB-4770-90EF-40F08CC4FA3A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722546-99CF-49CD-AF15-882D7A256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73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64B49F57-74E5-4298-AA19-3B1E84FD9B6F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8C084F-7B79-4647-AC9B-9A17DD403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719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545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CCE1C2B3-7BBF-46E3-B8EC-5251A891B4DF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0AC6CE-D381-4857-A2A5-6ECBC78A6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7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F57145E1-5F91-4A51-9882-5F9A985AC6FF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22C800-8232-4500-B207-1E0EB147C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331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fld id="{AB5549DF-1451-4332-B3D2-80621B90033E}" type="datetime1">
              <a:rPr lang="en-US"/>
              <a:pPr>
                <a:defRPr/>
              </a:pPr>
              <a:t>4/28/2016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C46CD45-A4C1-4857-A4E2-3828E92FA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5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FBA6-DB48-41BF-908A-CF0B0BE371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51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5B0375-3130-44AD-86B5-9E96DDEF08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32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94F74-EDD8-4264-B253-B99BD53CAE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195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86B0-B892-4F7B-9A5C-234463DB9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79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044AE-11CB-4BD3-8901-C1A398EDBF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919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6FBA6-DB48-41BF-908A-CF0B0BE371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046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B6A8-674A-4B64-A5A1-2DAA3A7EB3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35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C4A4-B885-49F0-9A7B-7C70A2AB2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63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C269-BCAD-479F-8621-C7AA8708DE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65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036A-EBDF-4E34-AE42-AA9CBC99B9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561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8440E-A80E-4A78-86BD-A3234FDAE11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6B6A8-674A-4B64-A5A1-2DAA3A7EB3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07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1680-E880-40EC-A354-572C582BAC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19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65E01-BE65-4D3C-80C1-18226175FE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21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7876-8826-4F72-ACB2-E961338048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39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CD5B-CDD1-4295-A9F2-2FF4B73FF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5319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336395696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65440631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300614734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BF3BB9-A0B5-40DB-98A9-0C9E4FD7DA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478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AEDCF-C04B-4FB1-A947-EB61679D61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2510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EBE08-22F8-4717-A096-C0B353A290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AC4A4-B885-49F0-9A7B-7C70A2AB26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977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6A1FE-3E25-4316-B118-23A52490CB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868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DAA6-7606-42D1-BAC7-ACB9793A3F1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514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43641-FE95-43ED-BE6C-8AA507CBD75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816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3416-D0DD-409B-A744-C7FAB9742C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694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A1A52-0AB6-4102-BB88-A83FB8095A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7839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B6495-E493-4ECB-8159-9A4975F013B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67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AA65B-6F65-4091-ACFC-798217ADED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168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F5AE-176B-42F6-8A68-E57E4811A3F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7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AFAAB-A525-4FB4-9D91-0C95E35B08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408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C848-1E72-48CB-BC76-493D31A3DA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7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9C269-BCAD-479F-8621-C7AA8708DE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35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9D44-3E36-410B-BA52-1349B50D92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49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223673900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63510734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W-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53188"/>
            <a:ext cx="6477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346200"/>
            <a:ext cx="11112540" cy="4940320"/>
          </a:xfrm>
        </p:spPr>
        <p:txBody>
          <a:bodyPr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19667" y="305999"/>
            <a:ext cx="11091373" cy="802800"/>
          </a:xfrm>
          <a:prstGeom prst="rect">
            <a:avLst/>
          </a:prstGeom>
        </p:spPr>
        <p:txBody>
          <a:bodyPr tIns="126000" anchor="t"/>
          <a:lstStyle>
            <a:lvl1pPr>
              <a:lnSpc>
                <a:spcPct val="75000"/>
              </a:lnSpc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platzhalter 9" descr="Subtitle"/>
          <p:cNvSpPr>
            <a:spLocks noGrp="1"/>
          </p:cNvSpPr>
          <p:nvPr>
            <p:ph type="body" sz="quarter" idx="10"/>
          </p:nvPr>
        </p:nvSpPr>
        <p:spPr>
          <a:xfrm>
            <a:off x="720000" y="738555"/>
            <a:ext cx="11081856" cy="367571"/>
          </a:xfrm>
        </p:spPr>
        <p:txBody>
          <a:bodyPr anchor="b">
            <a:noAutofit/>
          </a:bodyPr>
          <a:lstStyle>
            <a:lvl1pPr marL="0" indent="0">
              <a:lnSpc>
                <a:spcPct val="95000"/>
              </a:lnSpc>
              <a:buNone/>
              <a:defRPr sz="20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6517" y="6402389"/>
            <a:ext cx="8636000" cy="250825"/>
          </a:xfr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/>
              <a:t> TTH ad board competitor landscape</a:t>
            </a:r>
          </a:p>
        </p:txBody>
      </p:sp>
    </p:spTree>
    <p:extLst>
      <p:ext uri="{BB962C8B-B14F-4D97-AF65-F5344CB8AC3E}">
        <p14:creationId xmlns:p14="http://schemas.microsoft.com/office/powerpoint/2010/main" val="2258966917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BB47-AF74-4CC5-B927-4180C32A8B8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647B5E93-AD4A-4032-81C3-8E9E15C29D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99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3D12D-CDF5-4D4F-8D1A-CDCDE95E6A7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688E9-DE32-4ECC-8054-D90860AA98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98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DE579-63C1-493F-9CF0-647B5E4C2517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1183D-2E4B-4667-A14F-69C172B1CEB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378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DCE8-8A53-4043-BC68-F0FDDB41366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B0161-AA32-40DC-9D62-51F7A06B4C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47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6074D-341E-4C06-845B-EFC3158A04F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6BB24B-8F6F-4BB6-A538-37A2A38587B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9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D6C7-D5F1-4A1D-9562-72BA9C231025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70EF6-FE78-4D16-AE12-F7D13673A1E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7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9036A-EBDF-4E34-AE42-AA9CBC99B97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4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C05D7-583C-4E9B-9CF7-0352615B549F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EA45-1CA3-4085-BF63-B9F88DE1E7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836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9071-D617-4D92-B0EE-A7C73469C166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49511-55E6-4038-A15A-09092091EF3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644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B5C2F-25AE-4FEA-8722-7B8A9E1F3FD5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07EC6-91E3-40B8-84DE-1FA257C45CE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08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622A-4CCA-4B11-959D-A031CDB6229E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7DECD-7066-4CD4-948C-0ED828B11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19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401638"/>
            <a:ext cx="3048000" cy="583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1638"/>
            <a:ext cx="8940800" cy="583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D89DD-D028-4566-B3D1-B2F4990C8279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3C20C4-359F-4E00-8020-EFC4B402513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73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FF88F-5D7E-4518-8AC1-0748438DD554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EA077-FBDF-4485-AA49-165BB60CBB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808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1209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2545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169CD-9E20-4C6D-BAF1-775A9933BB40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CC911-C028-43CE-847A-04A22E92B62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265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1209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1209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1D7-C965-4AD6-89AA-5F12187EA7A2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CD6DE-EF3B-40B7-BC9F-492F1455A3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844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1638"/>
            <a:ext cx="1219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1209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E437B-04AE-41C8-98B5-05DF5786E5D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6BC21-40A5-4B04-9D6D-0B6327ED0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67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 shadeToTitle="1">
        <a:gradFill rotWithShape="0">
          <a:gsLst>
            <a:gs pos="0">
              <a:srgbClr val="0000DC"/>
            </a:gs>
            <a:gs pos="100000">
              <a:srgbClr val="000E3A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3200" y="41148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BB47-AF74-4CC5-B927-4180C32A8B88}" type="datetime1">
              <a:rPr lang="en-US">
                <a:solidFill>
                  <a:srgbClr val="FFFFFF"/>
                </a:solidFill>
              </a:rPr>
              <a:pPr>
                <a:defRPr/>
              </a:pPr>
              <a:t>4/28/2016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172200"/>
            <a:ext cx="2540000" cy="457200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fld id="{647B5E93-AD4A-4032-81C3-8E9E15C29D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1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A67E8-0177-4654-B68E-17E693489B0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22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A67E8-0177-4654-B68E-17E693489B0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46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9652E67-C769-4BA6-AA19-17533DA92AA3}" type="datetime1">
              <a:rPr lang="en-US"/>
              <a:pPr eaLnBrk="0" fontAlgn="base" hangingPunct="0">
                <a:spcAft>
                  <a:spcPct val="0"/>
                </a:spcAft>
                <a:defRPr/>
              </a:pPr>
              <a:t>4/28/2016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kumimoji="1"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9" name="Line 12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900">
                <a:solidFill>
                  <a:srgbClr val="FFFFFF"/>
                </a:solidFill>
                <a:latin typeface="Arial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B4958CB-531D-4FDA-9BC1-CA8B526A127F}" type="slidenum">
              <a:rPr lang="en-US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90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kumimoji="1" sz="2700" b="1">
          <a:solidFill>
            <a:srgbClr val="FFFF41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16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1500" b="1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8A67E8-0177-4654-B68E-17E693489B0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461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kumimoji="1"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smtClean="0">
              <a:solidFill>
                <a:srgbClr val="FFFFFF"/>
              </a:solidFill>
            </a:endParaRP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1"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0BF76E-C342-416A-8D10-1009283C45D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497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CB10965-C8CC-48EF-B79E-D277960A3B53}" type="datetime1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4/28/2016</a:t>
            </a:fld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 sz="1800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eaLnBrk="0" fontAlgn="base" hangingPunct="0">
              <a:spcAft>
                <a:spcPct val="0"/>
              </a:spcAft>
            </a:pPr>
            <a:fld id="{0E4464F5-3F70-4172-921D-4DA9FBED531D}" type="slidenum">
              <a:rPr kumimoji="1"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kumimoji="1"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6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C"/>
            </a:gs>
            <a:gs pos="100000">
              <a:srgbClr val="000E3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6629401"/>
            <a:ext cx="12192000" cy="227013"/>
          </a:xfrm>
          <a:prstGeom prst="rect">
            <a:avLst/>
          </a:prstGeom>
          <a:gradFill rotWithShape="0">
            <a:gsLst>
              <a:gs pos="0">
                <a:srgbClr val="E80000"/>
              </a:gs>
              <a:gs pos="100000">
                <a:srgbClr val="07232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itchFamily="2" charset="2"/>
              <a:buChar char="l"/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/>
            </a:pP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401638"/>
            <a:ext cx="1219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1209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1722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CB10965-C8CC-48EF-B79E-D277960A3B53}" type="datetime1">
              <a:rPr kumimoji="1" 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4/28/2016</a:t>
            </a:fld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1722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1031" name="Line 12"/>
          <p:cNvSpPr>
            <a:spLocks noChangeShapeType="1"/>
          </p:cNvSpPr>
          <p:nvPr/>
        </p:nvSpPr>
        <p:spPr bwMode="auto">
          <a:xfrm>
            <a:off x="463551" y="1620838"/>
            <a:ext cx="11186583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 sz="1800" smtClean="0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6294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 eaLnBrk="0" fontAlgn="base" hangingPunct="0">
              <a:spcAft>
                <a:spcPct val="0"/>
              </a:spcAft>
            </a:pPr>
            <a:fld id="{0E4464F5-3F70-4172-921D-4DA9FBED531D}" type="slidenum">
              <a:rPr kumimoji="1" 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kumimoji="1"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29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FFFF4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55000"/>
        <a:buFont typeface="Wingdings" panose="05000000000000000000" pitchFamily="2" charset="2"/>
        <a:buChar char="l"/>
        <a:defRPr kumimoji="1"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52601" y="3124200"/>
            <a:ext cx="8651875" cy="2546350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sz="3200" b="1" dirty="0">
                <a:solidFill>
                  <a:srgbClr val="FFFF41"/>
                </a:solidFill>
              </a:rPr>
              <a:t>Paul J. Desjardins, D.M.D., Ph.D.</a:t>
            </a:r>
          </a:p>
          <a:p>
            <a:pPr eaLnBrk="1" hangingPunct="1"/>
            <a:endParaRPr lang="en-US" sz="3200" b="1" dirty="0">
              <a:solidFill>
                <a:srgbClr val="FFFF41"/>
              </a:solidFill>
            </a:endParaRPr>
          </a:p>
          <a:p>
            <a:pPr eaLnBrk="1" hangingPunct="1"/>
            <a:r>
              <a:rPr lang="en-US" sz="1800" dirty="0"/>
              <a:t>Clinical Professor, Rutgers School of Dental Medicine</a:t>
            </a:r>
          </a:p>
          <a:p>
            <a:pPr eaLnBrk="1" hangingPunct="1"/>
            <a:r>
              <a:rPr lang="en-US" sz="1800" dirty="0"/>
              <a:t>Visiting Professor, Tufts University, School of Dental </a:t>
            </a:r>
            <a:r>
              <a:rPr lang="en-US" sz="1800" dirty="0" smtClean="0"/>
              <a:t>Medicine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dirty="0" smtClean="0"/>
              <a:t>AAAPT Acute Pain Taxonomy meeting, </a:t>
            </a:r>
            <a:r>
              <a:rPr lang="en-US" dirty="0"/>
              <a:t>A</a:t>
            </a:r>
            <a:r>
              <a:rPr lang="en-US" dirty="0" smtClean="0"/>
              <a:t>pril 27-29, 2016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2209801" y="369888"/>
            <a:ext cx="5476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651501" y="736601"/>
            <a:ext cx="2455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1676401" y="381000"/>
            <a:ext cx="8728075" cy="240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5400" dirty="0" smtClean="0">
              <a:solidFill>
                <a:srgbClr val="FFFF41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4800" dirty="0" smtClean="0">
                <a:solidFill>
                  <a:srgbClr val="FFFF41"/>
                </a:solidFill>
                <a:latin typeface="Times New Roman" panose="02020603050405020304" pitchFamily="18" charset="0"/>
              </a:rPr>
              <a:t>Acute </a:t>
            </a:r>
            <a:r>
              <a:rPr lang="en-US" sz="4800" dirty="0" err="1" smtClean="0">
                <a:solidFill>
                  <a:srgbClr val="FFFF41"/>
                </a:solidFill>
                <a:latin typeface="Times New Roman" panose="02020603050405020304" pitchFamily="18" charset="0"/>
              </a:rPr>
              <a:t>Orofacial</a:t>
            </a:r>
            <a:r>
              <a:rPr lang="en-US" sz="4800" dirty="0" smtClean="0">
                <a:solidFill>
                  <a:srgbClr val="FFFF41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FF41"/>
                </a:solidFill>
                <a:latin typeface="Times New Roman" panose="02020603050405020304" pitchFamily="18" charset="0"/>
              </a:rPr>
              <a:t>Pain </a:t>
            </a:r>
            <a:endParaRPr lang="en-US" sz="4800" dirty="0">
              <a:solidFill>
                <a:srgbClr val="FFFF41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4800" dirty="0">
              <a:solidFill>
                <a:srgbClr val="FFFF4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Disorders of the Nose and Sinuses with acute pain as a presenting symptom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183" y="1544638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err="1" smtClean="0"/>
              <a:t>Rhinosinusitis</a:t>
            </a:r>
            <a:r>
              <a:rPr lang="en-US" sz="1800" dirty="0" smtClean="0"/>
              <a:t> – usually accompanying URTI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Sinusitis 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Frequently accompanied by headache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Reportedly can cause excruciating pain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Usually infectious cause – Strep, Staph, Moraxella, H. </a:t>
            </a:r>
            <a:r>
              <a:rPr lang="en-US" sz="1600" dirty="0" err="1" smtClean="0"/>
              <a:t>Influ</a:t>
            </a:r>
            <a:r>
              <a:rPr lang="en-US" sz="1600" dirty="0" smtClean="0"/>
              <a:t>, E. Coli, </a:t>
            </a:r>
            <a:r>
              <a:rPr lang="en-US" sz="1600" dirty="0" err="1" smtClean="0"/>
              <a:t>Bacteroides</a:t>
            </a:r>
            <a:r>
              <a:rPr lang="en-US" sz="1600" dirty="0" smtClean="0"/>
              <a:t>, others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Accompanying signs and symptoms – recent URTI, worse when flying or skiing, facial pain / tenderness over the sinuses, purulent discharge, anosmia, dental pain, dental pressure, cough, fever, ear </a:t>
            </a:r>
            <a:r>
              <a:rPr lang="en-US" sz="1800" dirty="0" smtClean="0"/>
              <a:t>pain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Sore throat pain - pharyngitis</a:t>
            </a:r>
            <a:endParaRPr lang="en-US" sz="18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Trauma</a:t>
            </a:r>
          </a:p>
          <a:p>
            <a:pPr marL="0" indent="0" algn="just" eaLnBrk="1" hangingPunct="1">
              <a:lnSpc>
                <a:spcPct val="160000"/>
              </a:lnSpc>
              <a:buNone/>
            </a:pPr>
            <a:endParaRPr lang="en-US" sz="2000" u="sng" dirty="0" smtClean="0"/>
          </a:p>
          <a:p>
            <a:pPr marL="457200" lvl="1" indent="0" algn="just" eaLnBrk="1" hangingPunct="1">
              <a:lnSpc>
                <a:spcPct val="160000"/>
              </a:lnSpc>
              <a:buNone/>
            </a:pPr>
            <a:endParaRPr lang="en-US" sz="1600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Dry Eye (</a:t>
            </a:r>
            <a:r>
              <a:rPr lang="en-US" sz="1600" dirty="0" err="1" smtClean="0"/>
              <a:t>Kerato</a:t>
            </a:r>
            <a:r>
              <a:rPr lang="en-US" sz="1600" dirty="0" smtClean="0"/>
              <a:t> Conjunctivitis </a:t>
            </a:r>
            <a:r>
              <a:rPr lang="en-US" sz="1600" dirty="0" err="1" smtClean="0"/>
              <a:t>sicca</a:t>
            </a:r>
            <a:r>
              <a:rPr lang="en-US" sz="1600" dirty="0" smtClean="0"/>
              <a:t>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Eye pain caused by </a:t>
            </a:r>
            <a:r>
              <a:rPr lang="en-US" sz="2000" dirty="0"/>
              <a:t>n</a:t>
            </a:r>
            <a:r>
              <a:rPr lang="en-US" sz="2000" dirty="0" smtClean="0"/>
              <a:t>eurologic disease–Ocular motor palsy, CN III compression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Accompanied by </a:t>
            </a:r>
            <a:r>
              <a:rPr lang="en-US" sz="2000" dirty="0" err="1" smtClean="0"/>
              <a:t>diploplia</a:t>
            </a:r>
            <a:r>
              <a:rPr lang="en-US" sz="2000" dirty="0" smtClean="0"/>
              <a:t>, blurred vision, ocular surgery, trauma  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674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D</a:t>
            </a:r>
            <a:r>
              <a:rPr lang="en-US" sz="4000" dirty="0" smtClean="0"/>
              <a:t>isorders with acute tooth or jaw pain as a presenting symptom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183" y="1544638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Pulpitis – reversible </a:t>
            </a:r>
            <a:r>
              <a:rPr lang="en-US" sz="1600" dirty="0" err="1" smtClean="0"/>
              <a:t>vs</a:t>
            </a:r>
            <a:r>
              <a:rPr lang="en-US" sz="1600" dirty="0" smtClean="0"/>
              <a:t> non-reversible – similar to acute visceral pain??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Periodontal </a:t>
            </a:r>
            <a:r>
              <a:rPr lang="en-US" sz="1600" dirty="0" smtClean="0"/>
              <a:t>disease / abscess</a:t>
            </a:r>
            <a:endParaRPr lang="en-US" sz="16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Cracked tooth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Caries and </a:t>
            </a:r>
            <a:r>
              <a:rPr lang="en-US" sz="1600" dirty="0" smtClean="0"/>
              <a:t>secondary pulpal </a:t>
            </a:r>
            <a:r>
              <a:rPr lang="en-US" sz="1600" dirty="0" smtClean="0"/>
              <a:t>inflammation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Impacted teeth and </a:t>
            </a:r>
            <a:r>
              <a:rPr lang="en-US" sz="1600" dirty="0" err="1" smtClean="0"/>
              <a:t>pericoroniitis</a:t>
            </a:r>
            <a:r>
              <a:rPr lang="en-US" sz="1600" dirty="0" smtClean="0"/>
              <a:t> 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400" dirty="0" smtClean="0"/>
              <a:t>Frequently accompanied by </a:t>
            </a:r>
            <a:r>
              <a:rPr lang="en-US" sz="1400" dirty="0" smtClean="0"/>
              <a:t>headache, earache, </a:t>
            </a:r>
            <a:r>
              <a:rPr lang="en-US" sz="1400" dirty="0" err="1" smtClean="0"/>
              <a:t>trismus</a:t>
            </a:r>
            <a:endParaRPr lang="en-US" sz="1400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400" dirty="0" smtClean="0"/>
              <a:t>Reportedly can cause excruciating pain for short duration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400" dirty="0" smtClean="0"/>
              <a:t>Complicated by local infection – Strep, Staph, Mixed infections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Acute TMJ pain – </a:t>
            </a:r>
            <a:r>
              <a:rPr lang="en-US" sz="1600" dirty="0" smtClean="0"/>
              <a:t>Muscle spasm </a:t>
            </a:r>
            <a:r>
              <a:rPr lang="en-US" sz="1600" dirty="0" smtClean="0"/>
              <a:t> (masseter </a:t>
            </a:r>
            <a:r>
              <a:rPr lang="en-US" sz="1600" dirty="0" smtClean="0"/>
              <a:t>and temporalis </a:t>
            </a:r>
            <a:r>
              <a:rPr lang="en-US" sz="1600" dirty="0" smtClean="0"/>
              <a:t>muscles)</a:t>
            </a:r>
            <a:endParaRPr lang="en-US" sz="16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Atypical </a:t>
            </a:r>
            <a:r>
              <a:rPr lang="en-US" sz="1600" dirty="0" err="1" smtClean="0"/>
              <a:t>Odontalgias</a:t>
            </a:r>
            <a:r>
              <a:rPr lang="en-US" sz="1600" dirty="0" smtClean="0"/>
              <a:t> – </a:t>
            </a:r>
            <a:r>
              <a:rPr lang="en-US" sz="1600" dirty="0" smtClean="0"/>
              <a:t>Acute periodontal triggers, </a:t>
            </a:r>
            <a:r>
              <a:rPr lang="en-US" sz="1600" dirty="0" smtClean="0"/>
              <a:t>burning mouth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Myocardial Ischemia or MI</a:t>
            </a:r>
          </a:p>
          <a:p>
            <a:pPr marL="0" indent="0" algn="just" eaLnBrk="1" hangingPunct="1">
              <a:lnSpc>
                <a:spcPct val="160000"/>
              </a:lnSpc>
              <a:buNone/>
            </a:pPr>
            <a:endParaRPr lang="en-US" sz="2000" u="sng" dirty="0" smtClean="0"/>
          </a:p>
          <a:p>
            <a:pPr marL="457200" lvl="1" indent="0" algn="just" eaLnBrk="1" hangingPunct="1">
              <a:lnSpc>
                <a:spcPct val="160000"/>
              </a:lnSpc>
              <a:buNone/>
            </a:pPr>
            <a:endParaRPr lang="en-US" sz="1600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Dry Eye (</a:t>
            </a:r>
            <a:r>
              <a:rPr lang="en-US" sz="1600" dirty="0" err="1" smtClean="0"/>
              <a:t>Kerato</a:t>
            </a:r>
            <a:r>
              <a:rPr lang="en-US" sz="1600" dirty="0" smtClean="0"/>
              <a:t> Conjunctivitis </a:t>
            </a:r>
            <a:r>
              <a:rPr lang="en-US" sz="1600" dirty="0" err="1" smtClean="0"/>
              <a:t>sicca</a:t>
            </a:r>
            <a:r>
              <a:rPr lang="en-US" sz="1600" dirty="0" smtClean="0"/>
              <a:t>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Eye pain caused by </a:t>
            </a:r>
            <a:r>
              <a:rPr lang="en-US" sz="2000" dirty="0"/>
              <a:t>n</a:t>
            </a:r>
            <a:r>
              <a:rPr lang="en-US" sz="2000" dirty="0" smtClean="0"/>
              <a:t>eurologic disease–Ocular motor palsy, CN III compression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Accompanied by </a:t>
            </a:r>
            <a:r>
              <a:rPr lang="en-US" sz="2000" dirty="0" err="1" smtClean="0"/>
              <a:t>diploplia</a:t>
            </a:r>
            <a:r>
              <a:rPr lang="en-US" sz="2000" dirty="0" smtClean="0"/>
              <a:t>, blurred vision, ocular surgery, trauma  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962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Acute </a:t>
            </a:r>
            <a:r>
              <a:rPr lang="en-US" sz="4000" dirty="0" err="1" smtClean="0"/>
              <a:t>Orofacial</a:t>
            </a:r>
            <a:r>
              <a:rPr lang="en-US" sz="4000" dirty="0" smtClean="0"/>
              <a:t> Pain</a:t>
            </a:r>
            <a:br>
              <a:rPr lang="en-US" sz="4000" dirty="0" smtClean="0"/>
            </a:br>
            <a:r>
              <a:rPr lang="en-US" sz="4000" dirty="0" smtClean="0"/>
              <a:t>Dimension 1: Key Pain Aspects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1100" y="1544640"/>
            <a:ext cx="7213600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Pain Location and Quality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Pain Duration / Recurrence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Physical, Lab, Radiologic findings  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All other items in HPI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olidFill>
                  <a:srgbClr val="FFFF00"/>
                </a:solidFill>
              </a:rPr>
              <a:t>All are generally available at presentation or shortly </a:t>
            </a:r>
            <a:r>
              <a:rPr lang="en-US" sz="2000" dirty="0" smtClean="0">
                <a:solidFill>
                  <a:srgbClr val="FFFF00"/>
                </a:solidFill>
              </a:rPr>
              <a:t>initial presentation</a:t>
            </a:r>
            <a:endParaRPr lang="en-US" sz="20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>
                <a:solidFill>
                  <a:srgbClr val="FFFF00"/>
                </a:solidFill>
              </a:rPr>
              <a:t>Source of pain frequently from well defined conditions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95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Acute </a:t>
            </a:r>
            <a:r>
              <a:rPr lang="en-US" sz="3200" dirty="0" err="1" smtClean="0"/>
              <a:t>Orofacial</a:t>
            </a:r>
            <a:r>
              <a:rPr lang="en-US" sz="3200" dirty="0" smtClean="0"/>
              <a:t> Pain</a:t>
            </a:r>
            <a:br>
              <a:rPr lang="en-US" sz="3200" dirty="0" smtClean="0"/>
            </a:br>
            <a:r>
              <a:rPr lang="en-US" sz="3200" dirty="0" smtClean="0"/>
              <a:t>Dimension 2 and 3: Common Features and Comorbidities</a:t>
            </a:r>
            <a:endParaRPr lang="en-US" sz="280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1800" y="1544640"/>
            <a:ext cx="9880600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Infectious etiology (e.g., URTI for ear, throat, &amp; nasal pain)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Inflammatory reaction – common in most </a:t>
            </a:r>
            <a:r>
              <a:rPr lang="en-US" sz="2400" dirty="0" smtClean="0"/>
              <a:t>forms of acute OFP</a:t>
            </a:r>
            <a:endParaRPr lang="en-US" sz="24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Referred Pain to adjacent structures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Psychological / emotional component can be important in select cases (usually not) if significant delay in diagnosis or treatment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Comorbidities: less impact than seen in burns, trauma </a:t>
            </a:r>
            <a:r>
              <a:rPr lang="en-US" sz="2400" dirty="0" err="1" smtClean="0"/>
              <a:t>etc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98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Acute </a:t>
            </a:r>
            <a:r>
              <a:rPr lang="en-US" sz="3200" dirty="0" err="1" smtClean="0"/>
              <a:t>Orofacial</a:t>
            </a:r>
            <a:r>
              <a:rPr lang="en-US" sz="3200" dirty="0" smtClean="0"/>
              <a:t> Pain - Dimension 4: </a:t>
            </a:r>
            <a:br>
              <a:rPr lang="en-US" sz="3200" dirty="0" smtClean="0"/>
            </a:br>
            <a:r>
              <a:rPr lang="en-US" sz="3200" dirty="0" smtClean="0"/>
              <a:t>Neurobiological, psychosocial and functional consequences</a:t>
            </a:r>
            <a:endParaRPr lang="en-US" sz="280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059" y="1544640"/>
            <a:ext cx="10287000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Considerable research in some disorders like TMD which can become chronic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These topics are “ripe” for further interdisciplinary and evidence-based research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Several studies in acute OFP </a:t>
            </a:r>
            <a:r>
              <a:rPr lang="en-US" sz="2000" dirty="0" smtClean="0"/>
              <a:t>models have systematically collected patient outcome data on functional consequence (sore throat, dental impaction pain)  </a:t>
            </a:r>
            <a:r>
              <a:rPr lang="en-US" sz="2000" dirty="0" smtClean="0"/>
              <a:t>- effects on sleep, ability to drive, ability to concentrate   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Investigators, sponsors and regulators consider these </a:t>
            </a:r>
            <a:r>
              <a:rPr lang="en-US" sz="2000" dirty="0" smtClean="0"/>
              <a:t>“secondary” outcomes in efficacy evaluations of analgesics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215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Acute </a:t>
            </a:r>
            <a:r>
              <a:rPr lang="en-US" sz="3200" dirty="0" err="1" smtClean="0"/>
              <a:t>Orofacial</a:t>
            </a:r>
            <a:r>
              <a:rPr lang="en-US" sz="3200" dirty="0" smtClean="0"/>
              <a:t> Pain - Dimension 5: </a:t>
            </a:r>
            <a:br>
              <a:rPr lang="en-US" sz="3200" dirty="0" smtClean="0"/>
            </a:br>
            <a:r>
              <a:rPr lang="en-US" sz="3200" dirty="0" smtClean="0"/>
              <a:t>Putative mechanisms, risk factors and protective factors</a:t>
            </a:r>
            <a:endParaRPr lang="en-US" sz="280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059" y="1544640"/>
            <a:ext cx="10287000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400" dirty="0" smtClean="0"/>
              <a:t>Key questions: Can one or two generalizable pain models be developed of acute </a:t>
            </a:r>
            <a:r>
              <a:rPr lang="en-US" sz="2400" dirty="0" err="1" smtClean="0"/>
              <a:t>orofacial</a:t>
            </a:r>
            <a:r>
              <a:rPr lang="en-US" sz="2400" dirty="0" smtClean="0"/>
              <a:t> </a:t>
            </a:r>
            <a:r>
              <a:rPr lang="en-US" sz="2400" dirty="0"/>
              <a:t>pain? </a:t>
            </a:r>
            <a:endParaRPr lang="en-US" sz="24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Considerable learning from established post-surgical models (Ex. assay sensitivity to classes of drugs, efficacy of concomitant drugs like corticosteroids, how to assess combination therapy)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Some </a:t>
            </a:r>
            <a:r>
              <a:rPr lang="en-US" sz="2000" dirty="0"/>
              <a:t>a</a:t>
            </a:r>
            <a:r>
              <a:rPr lang="en-US" sz="2000" dirty="0" smtClean="0"/>
              <a:t>cute pain studies could be modified to </a:t>
            </a:r>
            <a:r>
              <a:rPr lang="en-US" sz="2000" dirty="0" smtClean="0"/>
              <a:t>include</a:t>
            </a:r>
            <a:r>
              <a:rPr lang="en-US" sz="2000" dirty="0" smtClean="0"/>
              <a:t> </a:t>
            </a:r>
            <a:r>
              <a:rPr lang="en-US" sz="2000" dirty="0" smtClean="0"/>
              <a:t>patient outcome data assessing risk factors and protective factors   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2026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544638"/>
          </a:xfrm>
        </p:spPr>
        <p:txBody>
          <a:bodyPr/>
          <a:lstStyle/>
          <a:p>
            <a:r>
              <a:rPr lang="en-US" altLang="en-US" sz="4000" dirty="0" smtClean="0"/>
              <a:t>IMPROVING ACUTE PAIN STUDY DESIGN ACROSS MODELS</a:t>
            </a:r>
            <a:endParaRPr lang="en-US" altLang="en-US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6613" y="1582739"/>
            <a:ext cx="8185150" cy="5159375"/>
          </a:xfrm>
        </p:spPr>
        <p:txBody>
          <a:bodyPr/>
          <a:lstStyle/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 smtClean="0"/>
              <a:t>Better understanding of baseline pain determinants </a:t>
            </a:r>
            <a:endParaRPr lang="en-US" altLang="en-US" sz="2400" dirty="0"/>
          </a:p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 smtClean="0"/>
              <a:t>Better understanding of natural </a:t>
            </a:r>
            <a:r>
              <a:rPr lang="en-US" altLang="en-US" sz="2400" dirty="0"/>
              <a:t>course of pain</a:t>
            </a:r>
          </a:p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 smtClean="0"/>
              <a:t>Effect of surgical characteristics (soft tissue </a:t>
            </a:r>
            <a:r>
              <a:rPr lang="en-US" altLang="en-US" sz="2400" dirty="0" err="1" smtClean="0"/>
              <a:t>vs</a:t>
            </a:r>
            <a:r>
              <a:rPr lang="en-US" altLang="en-US" sz="2400" dirty="0" smtClean="0"/>
              <a:t> bony surgery), duration, alternative surgical approaches</a:t>
            </a:r>
            <a:endParaRPr lang="en-US" altLang="en-US" sz="2400" dirty="0"/>
          </a:p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 smtClean="0"/>
              <a:t>Multimodal = concomitant interventions</a:t>
            </a:r>
          </a:p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 smtClean="0"/>
              <a:t>Are they confounders?</a:t>
            </a:r>
            <a:endParaRPr lang="en-US" altLang="en-US" sz="2400" dirty="0"/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/>
              <a:t>Rescue drug</a:t>
            </a:r>
          </a:p>
          <a:p>
            <a:pPr lvl="1">
              <a:lnSpc>
                <a:spcPct val="130000"/>
              </a:lnSpc>
              <a:buFont typeface="Symbol" panose="05050102010706020507" pitchFamily="18" charset="2"/>
              <a:buChar char="·"/>
            </a:pPr>
            <a:r>
              <a:rPr lang="en-US" altLang="en-US" sz="2400" dirty="0"/>
              <a:t>Concomitant </a:t>
            </a:r>
            <a:r>
              <a:rPr lang="en-US" altLang="en-US" sz="2400" dirty="0" smtClean="0"/>
              <a:t>interventions, </a:t>
            </a:r>
            <a:r>
              <a:rPr lang="en-US" altLang="en-US" sz="2400" dirty="0" err="1" smtClean="0"/>
              <a:t>eg</a:t>
            </a:r>
            <a:r>
              <a:rPr lang="en-US" altLang="en-US" sz="2400" dirty="0" smtClean="0"/>
              <a:t> corticosteroid, long acting local anesthetics improved dental post op without a doubt</a:t>
            </a:r>
            <a:endParaRPr lang="en-US" altLang="en-US" sz="2400" dirty="0"/>
          </a:p>
          <a:p>
            <a:pPr>
              <a:lnSpc>
                <a:spcPct val="130000"/>
              </a:lnSpc>
              <a:buFont typeface="Symbol" panose="05050102010706020507" pitchFamily="18" charset="2"/>
              <a:buChar char="·"/>
            </a:pPr>
            <a:endParaRPr lang="en-US" altLang="en-US" sz="3200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897064" y="1582738"/>
            <a:ext cx="8491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544638"/>
          </a:xfrm>
        </p:spPr>
        <p:txBody>
          <a:bodyPr/>
          <a:lstStyle/>
          <a:p>
            <a:pPr eaLnBrk="1" hangingPunct="1"/>
            <a:r>
              <a:rPr lang="en-US" sz="3200"/>
              <a:t>NSAID / COX II EFFECT SIZE BY MODEL</a:t>
            </a:r>
            <a:r>
              <a:rPr lang="en-US" sz="2800"/>
              <a:t> (Based on SPID-8)</a:t>
            </a:r>
            <a:endParaRPr lang="en-US" sz="2400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1524000" y="1544638"/>
            <a:ext cx="9010650" cy="4811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3684588" y="2870201"/>
            <a:ext cx="508000" cy="1319213"/>
          </a:xfrm>
          <a:prstGeom prst="rect">
            <a:avLst/>
          </a:prstGeom>
          <a:solidFill>
            <a:srgbClr val="FF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>
              <a:solidFill>
                <a:srgbClr val="FFFFFF"/>
              </a:solidFill>
            </a:endParaRP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7173914" y="2998788"/>
            <a:ext cx="522287" cy="1173162"/>
          </a:xfrm>
          <a:prstGeom prst="rect">
            <a:avLst/>
          </a:prstGeom>
          <a:solidFill>
            <a:srgbClr val="FF66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>
              <a:solidFill>
                <a:srgbClr val="FFFFFF"/>
              </a:solidFill>
            </a:endParaRP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8797925" y="3459164"/>
            <a:ext cx="508000" cy="763587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>
              <a:solidFill>
                <a:srgbClr val="FFFFFF"/>
              </a:solidFill>
            </a:endParaRP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5189539" y="2825750"/>
            <a:ext cx="523875" cy="1346200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>
              <a:solidFill>
                <a:srgbClr val="FFFFFF"/>
              </a:solidFill>
            </a:endParaRPr>
          </a:p>
        </p:txBody>
      </p:sp>
      <p:sp>
        <p:nvSpPr>
          <p:cNvPr id="141320" name="Line 8"/>
          <p:cNvSpPr>
            <a:spLocks noChangeShapeType="1"/>
          </p:cNvSpPr>
          <p:nvPr/>
        </p:nvSpPr>
        <p:spPr bwMode="auto">
          <a:xfrm>
            <a:off x="3303589" y="2393951"/>
            <a:ext cx="1587" cy="179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>
            <a:off x="3240088" y="4189414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>
            <a:off x="3240088" y="3586164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3240088" y="29972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>
            <a:off x="3240088" y="239395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>
            <a:off x="3303588" y="4189414"/>
            <a:ext cx="64563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6" name="Line 14"/>
          <p:cNvSpPr>
            <a:spLocks noChangeShapeType="1"/>
          </p:cNvSpPr>
          <p:nvPr/>
        </p:nvSpPr>
        <p:spPr bwMode="auto">
          <a:xfrm flipV="1">
            <a:off x="3303589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7" name="Line 15"/>
          <p:cNvSpPr>
            <a:spLocks noChangeShapeType="1"/>
          </p:cNvSpPr>
          <p:nvPr/>
        </p:nvSpPr>
        <p:spPr bwMode="auto">
          <a:xfrm flipV="1">
            <a:off x="458946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8" name="Line 16"/>
          <p:cNvSpPr>
            <a:spLocks noChangeShapeType="1"/>
          </p:cNvSpPr>
          <p:nvPr/>
        </p:nvSpPr>
        <p:spPr bwMode="auto">
          <a:xfrm flipV="1">
            <a:off x="5889625" y="41894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29" name="Line 17"/>
          <p:cNvSpPr>
            <a:spLocks noChangeShapeType="1"/>
          </p:cNvSpPr>
          <p:nvPr/>
        </p:nvSpPr>
        <p:spPr bwMode="auto">
          <a:xfrm flipV="1">
            <a:off x="717391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30" name="Line 18"/>
          <p:cNvSpPr>
            <a:spLocks noChangeShapeType="1"/>
          </p:cNvSpPr>
          <p:nvPr/>
        </p:nvSpPr>
        <p:spPr bwMode="auto">
          <a:xfrm flipV="1">
            <a:off x="847566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31" name="Line 19"/>
          <p:cNvSpPr>
            <a:spLocks noChangeShapeType="1"/>
          </p:cNvSpPr>
          <p:nvPr/>
        </p:nvSpPr>
        <p:spPr bwMode="auto">
          <a:xfrm flipV="1">
            <a:off x="9759950" y="41894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3740150" y="2638426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1.06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3627439" y="1663701"/>
            <a:ext cx="2085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u="sng">
                <a:solidFill>
                  <a:srgbClr val="000000"/>
                </a:solidFill>
              </a:rPr>
              <a:t>Dental Impaction</a:t>
            </a:r>
            <a:endParaRPr lang="en-US" sz="2400" u="sng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7231063" y="2759076"/>
            <a:ext cx="736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0.76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5" name="Rectangle 23"/>
          <p:cNvSpPr>
            <a:spLocks noChangeArrowheads="1"/>
          </p:cNvSpPr>
          <p:nvPr/>
        </p:nvSpPr>
        <p:spPr bwMode="auto">
          <a:xfrm>
            <a:off x="7597775" y="1663701"/>
            <a:ext cx="170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u="sng">
                <a:solidFill>
                  <a:srgbClr val="000000"/>
                </a:solidFill>
              </a:rPr>
              <a:t>Bunionectomy</a:t>
            </a:r>
            <a:endParaRPr lang="en-US" sz="2400" u="sng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8839201" y="3232151"/>
            <a:ext cx="561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0.35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7" name="Rectangle 25"/>
          <p:cNvSpPr>
            <a:spLocks noChangeArrowheads="1"/>
          </p:cNvSpPr>
          <p:nvPr/>
        </p:nvSpPr>
        <p:spPr bwMode="auto">
          <a:xfrm>
            <a:off x="3035300" y="40624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0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8" name="Rectangle 26"/>
          <p:cNvSpPr>
            <a:spLocks noChangeArrowheads="1"/>
          </p:cNvSpPr>
          <p:nvPr/>
        </p:nvSpPr>
        <p:spPr bwMode="auto">
          <a:xfrm>
            <a:off x="2860676" y="3459164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0.5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39" name="Rectangle 27"/>
          <p:cNvSpPr>
            <a:spLocks noChangeArrowheads="1"/>
          </p:cNvSpPr>
          <p:nvPr/>
        </p:nvSpPr>
        <p:spPr bwMode="auto">
          <a:xfrm>
            <a:off x="3035300" y="287020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1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0" name="Rectangle 28"/>
          <p:cNvSpPr>
            <a:spLocks noChangeArrowheads="1"/>
          </p:cNvSpPr>
          <p:nvPr/>
        </p:nvSpPr>
        <p:spPr bwMode="auto">
          <a:xfrm>
            <a:off x="2860676" y="2266951"/>
            <a:ext cx="28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1.5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1" name="Rectangle 29"/>
          <p:cNvSpPr>
            <a:spLocks noChangeArrowheads="1"/>
          </p:cNvSpPr>
          <p:nvPr/>
        </p:nvSpPr>
        <p:spPr bwMode="auto">
          <a:xfrm>
            <a:off x="3305175" y="4351339"/>
            <a:ext cx="12842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Ibuprofen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400 mg PO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18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5265739" y="2568576"/>
            <a:ext cx="9493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 b="0">
                <a:solidFill>
                  <a:srgbClr val="000000"/>
                </a:solidFill>
              </a:rPr>
              <a:t>1.10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4591051" y="4344988"/>
            <a:ext cx="16240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Ibuprofen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400 mg PO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6692901" y="4325938"/>
            <a:ext cx="1389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Ibuprofen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400 mg PO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Day-0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5" name="Rectangle 33"/>
          <p:cNvSpPr>
            <a:spLocks noChangeArrowheads="1"/>
          </p:cNvSpPr>
          <p:nvPr/>
        </p:nvSpPr>
        <p:spPr bwMode="auto">
          <a:xfrm>
            <a:off x="8437564" y="4325938"/>
            <a:ext cx="12858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Ibuprofen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400 mg POI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200" b="0">
                <a:solidFill>
                  <a:srgbClr val="000000"/>
                </a:solidFill>
              </a:rPr>
              <a:t>Day-0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6" name="Rectangle 34"/>
          <p:cNvSpPr>
            <a:spLocks noChangeArrowheads="1"/>
          </p:cNvSpPr>
          <p:nvPr/>
        </p:nvSpPr>
        <p:spPr bwMode="auto">
          <a:xfrm rot="-5400000">
            <a:off x="2141278" y="3087609"/>
            <a:ext cx="10387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</a:rPr>
              <a:t>Effect Size</a:t>
            </a:r>
            <a:endParaRPr 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7773988" y="1527175"/>
            <a:ext cx="0" cy="25352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5335588" y="1724026"/>
            <a:ext cx="0" cy="25257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1349" name="Line 37"/>
          <p:cNvSpPr>
            <a:spLocks noChangeShapeType="1"/>
          </p:cNvSpPr>
          <p:nvPr/>
        </p:nvSpPr>
        <p:spPr bwMode="auto">
          <a:xfrm>
            <a:off x="6215063" y="1544638"/>
            <a:ext cx="0" cy="26781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62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 </a:t>
            </a:r>
            <a:r>
              <a:rPr lang="en-US" altLang="en-US" sz="3200"/>
              <a:t>NSAID/COX II Effect Size</a:t>
            </a:r>
            <a:br>
              <a:rPr lang="en-US" altLang="en-US" sz="3200"/>
            </a:br>
            <a:r>
              <a:rPr lang="en-US" altLang="en-US" sz="3200"/>
              <a:t>(Based on SPID-8)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289176" y="2060575"/>
            <a:ext cx="7629525" cy="398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684588" y="3395663"/>
            <a:ext cx="508000" cy="793750"/>
          </a:xfrm>
          <a:prstGeom prst="rect">
            <a:avLst/>
          </a:prstGeom>
          <a:solidFill>
            <a:srgbClr val="FF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970464" y="3459163"/>
            <a:ext cx="522287" cy="730250"/>
          </a:xfrm>
          <a:prstGeom prst="rect">
            <a:avLst/>
          </a:prstGeom>
          <a:solidFill>
            <a:srgbClr val="339966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270625" y="3554413"/>
            <a:ext cx="508000" cy="635000"/>
          </a:xfrm>
          <a:prstGeom prst="rect">
            <a:avLst/>
          </a:prstGeom>
          <a:solidFill>
            <a:srgbClr val="FFFF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7554914" y="3284539"/>
            <a:ext cx="523875" cy="904875"/>
          </a:xfrm>
          <a:prstGeom prst="rect">
            <a:avLst/>
          </a:prstGeom>
          <a:solidFill>
            <a:srgbClr val="0000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856663" y="3776663"/>
            <a:ext cx="506412" cy="412750"/>
          </a:xfrm>
          <a:prstGeom prst="rect">
            <a:avLst/>
          </a:prstGeom>
          <a:solidFill>
            <a:srgbClr val="CC99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303589" y="2393951"/>
            <a:ext cx="1587" cy="17954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3240088" y="4189414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3240088" y="3586164"/>
            <a:ext cx="63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240088" y="299720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240088" y="2393950"/>
            <a:ext cx="635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3303588" y="4189414"/>
            <a:ext cx="64563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V="1">
            <a:off x="3303589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V="1">
            <a:off x="458946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V="1">
            <a:off x="5889625" y="41894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V="1">
            <a:off x="717391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V="1">
            <a:off x="8475664" y="4189413"/>
            <a:ext cx="1587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 flipV="1">
            <a:off x="9759950" y="4189413"/>
            <a:ext cx="1588" cy="63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SzPct val="55000"/>
              <a:buFont typeface="Wingdings" panose="05000000000000000000" pitchFamily="2" charset="2"/>
              <a:buChar char="l"/>
            </a:pPr>
            <a:endParaRPr kumimoji="1" lang="en-US">
              <a:solidFill>
                <a:srgbClr val="FFFFFF"/>
              </a:solidFill>
            </a:endParaRP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732213" y="304641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0.67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5033963" y="310991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0.61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6334125" y="3205164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0.53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7554913" y="2933701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0.763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8904288" y="3427414"/>
            <a:ext cx="3991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0.35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3035301" y="406241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2860676" y="345916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0.5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3035301" y="287020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1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860676" y="22669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1.5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3509963" y="4364039"/>
            <a:ext cx="901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Rofecoxib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3351214" y="4633914"/>
            <a:ext cx="1273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50mg Bunion</a:t>
            </a:r>
            <a:r>
              <a:rPr lang="en-US" altLang="en-US" sz="1600" b="0" baseline="30000">
                <a:solidFill>
                  <a:srgbClr val="000000"/>
                </a:solidFill>
              </a:rPr>
              <a:t>1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4795838" y="4364039"/>
            <a:ext cx="901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Rofecoxib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5002213" y="4633914"/>
            <a:ext cx="508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50mg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4748214" y="4903789"/>
            <a:ext cx="993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Orthopedic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4891089" y="5175251"/>
            <a:ext cx="788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Surgery</a:t>
            </a:r>
            <a:r>
              <a:rPr lang="en-US" altLang="en-US" sz="1600" b="0" baseline="30000">
                <a:solidFill>
                  <a:srgbClr val="000000"/>
                </a:solidFill>
              </a:rPr>
              <a:t>2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6111876" y="4364039"/>
            <a:ext cx="879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Naproxen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6238876" y="4633914"/>
            <a:ext cx="620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550mg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6048376" y="4903789"/>
            <a:ext cx="993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Orthopedic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6191250" y="5175251"/>
            <a:ext cx="788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Surgery</a:t>
            </a:r>
            <a:r>
              <a:rPr lang="en-US" altLang="en-US" sz="1600" b="0" baseline="30000">
                <a:solidFill>
                  <a:srgbClr val="000000"/>
                </a:solidFill>
              </a:rPr>
              <a:t>2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7412039" y="4364039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Ibuprofen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7332663" y="4633914"/>
            <a:ext cx="97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400mg PO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7507289" y="4903789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Bunion</a:t>
            </a:r>
            <a:r>
              <a:rPr lang="en-US" altLang="en-US" sz="1600" b="0" baseline="30000">
                <a:solidFill>
                  <a:srgbClr val="000000"/>
                </a:solidFill>
              </a:rPr>
              <a:t>3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8697914" y="4364039"/>
            <a:ext cx="8672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Ibuprofen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8618538" y="4633914"/>
            <a:ext cx="971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400mg PO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8793164" y="4903789"/>
            <a:ext cx="708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0">
                <a:solidFill>
                  <a:srgbClr val="000000"/>
                </a:solidFill>
              </a:rPr>
              <a:t>Bunion</a:t>
            </a:r>
            <a:r>
              <a:rPr lang="en-US" altLang="en-US" sz="1600" b="0" baseline="30000">
                <a:solidFill>
                  <a:srgbClr val="000000"/>
                </a:solidFill>
              </a:rPr>
              <a:t>4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5969001" y="5540376"/>
            <a:ext cx="1300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Treatments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 rot="-5400000">
            <a:off x="2116138" y="3182938"/>
            <a:ext cx="1028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kumimoji="1"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</a:rPr>
              <a:t>Effect Size</a:t>
            </a:r>
            <a:endParaRPr lang="en-US" altLang="en-US" sz="2400" b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23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A FEW </a:t>
            </a:r>
            <a:r>
              <a:rPr lang="en-US" sz="4000" dirty="0" smtClean="0"/>
              <a:t>PARTING THOUGHTS </a:t>
            </a:r>
            <a:r>
              <a:rPr lang="en-US" sz="4000" dirty="0" smtClean="0"/>
              <a:t>……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38"/>
            <a:ext cx="10262937" cy="416858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Are we hostage to our own </a:t>
            </a:r>
            <a:r>
              <a:rPr lang="en-US" sz="2000" dirty="0" smtClean="0"/>
              <a:t>specialties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dirty="0"/>
              <a:t>a</a:t>
            </a:r>
            <a:r>
              <a:rPr lang="en-US" dirty="0" smtClean="0"/>
              <a:t>nd disciplines</a:t>
            </a:r>
            <a:r>
              <a:rPr lang="en-US" dirty="0" smtClean="0"/>
              <a:t>?</a:t>
            </a:r>
            <a:endParaRPr lang="en-US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How </a:t>
            </a:r>
            <a:r>
              <a:rPr lang="en-US" sz="2000" dirty="0" smtClean="0"/>
              <a:t>can we help</a:t>
            </a:r>
            <a:r>
              <a:rPr lang="en-US" sz="2000" dirty="0" smtClean="0"/>
              <a:t> </a:t>
            </a:r>
            <a:r>
              <a:rPr lang="en-US" sz="2000" dirty="0" smtClean="0"/>
              <a:t>tomorrow’s </a:t>
            </a:r>
            <a:r>
              <a:rPr lang="en-US" sz="2000" dirty="0" smtClean="0"/>
              <a:t>clinicians &amp; investigators understand </a:t>
            </a:r>
            <a:r>
              <a:rPr lang="en-US" sz="2000" dirty="0" smtClean="0"/>
              <a:t>these problems?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</a:pPr>
            <a:r>
              <a:rPr lang="en-US" sz="2000" dirty="0" smtClean="0"/>
              <a:t>Can </a:t>
            </a:r>
            <a:r>
              <a:rPr lang="en-US" sz="2000" dirty="0" smtClean="0"/>
              <a:t>a better </a:t>
            </a:r>
            <a:r>
              <a:rPr lang="en-US" sz="2000" dirty="0" smtClean="0"/>
              <a:t>taxonomy / ontology </a:t>
            </a:r>
            <a:r>
              <a:rPr lang="en-US" sz="2000" dirty="0" smtClean="0"/>
              <a:t>make diagnosis and treatment more </a:t>
            </a:r>
            <a:r>
              <a:rPr lang="en-US" sz="2000" dirty="0" smtClean="0"/>
              <a:t>accurate, more simple</a:t>
            </a:r>
            <a:r>
              <a:rPr lang="en-US" sz="2000" dirty="0" smtClean="0"/>
              <a:t>, and </a:t>
            </a:r>
            <a:r>
              <a:rPr lang="en-US" sz="2000" dirty="0" smtClean="0"/>
              <a:t>recovery more predictable ?</a:t>
            </a: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759" y="1544638"/>
            <a:ext cx="2705100" cy="17906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03" y="3798794"/>
            <a:ext cx="19812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GOALS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Describe the types of conditions which present as acute </a:t>
            </a:r>
            <a:r>
              <a:rPr lang="en-US" sz="2000" dirty="0" err="1" smtClean="0"/>
              <a:t>orofacial</a:t>
            </a:r>
            <a:r>
              <a:rPr lang="en-US" sz="2000" dirty="0" smtClean="0"/>
              <a:t> pain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Discuss the characteristics of those disorders – other S &amp; S / comorbidities in context of 5 dimensions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Highlight potential advantages and disadvantages of a new taxonomy in acute pain related to the </a:t>
            </a:r>
            <a:r>
              <a:rPr lang="en-US" sz="2000" dirty="0" smtClean="0"/>
              <a:t>EENTM </a:t>
            </a:r>
            <a:r>
              <a:rPr lang="en-US" sz="2000" dirty="0" smtClean="0"/>
              <a:t>and contiguous </a:t>
            </a:r>
            <a:r>
              <a:rPr lang="en-US" sz="2000" dirty="0" smtClean="0"/>
              <a:t>structures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Reflect on earlier</a:t>
            </a:r>
            <a:r>
              <a:rPr lang="en-US" sz="2000" dirty="0" smtClean="0"/>
              <a:t> </a:t>
            </a:r>
            <a:r>
              <a:rPr lang="en-US" sz="2000" dirty="0" smtClean="0"/>
              <a:t>ideas for framing  an updated taxonomy</a:t>
            </a:r>
          </a:p>
          <a:p>
            <a:pPr marL="0" indent="0" algn="just" eaLnBrk="1" hangingPunct="1">
              <a:lnSpc>
                <a:spcPct val="16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91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634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hoto Editor Photo" r:id="rId4" imgW="8209524" imgH="5466667" progId="MSPhotoEd.3">
                  <p:embed/>
                </p:oleObj>
              </mc:Choice>
              <mc:Fallback>
                <p:oleObj name="Photo Editor Photo" r:id="rId4" imgW="8209524" imgH="546666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3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Conflict of Interest Disclosure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95" y="1676400"/>
            <a:ext cx="10972800" cy="4572000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  <a:defRPr/>
            </a:pPr>
            <a:r>
              <a:rPr lang="en-US" sz="1800" u="sng" dirty="0" smtClean="0"/>
              <a:t>I was an employee of Wyeth and Pfizer Consumer Healthcare from 2005 - 2011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  <a:defRPr/>
            </a:pPr>
            <a:r>
              <a:rPr lang="en-US" sz="1800" u="sng" dirty="0" smtClean="0"/>
              <a:t>Over </a:t>
            </a:r>
            <a:r>
              <a:rPr lang="en-US" sz="1800" u="sng" dirty="0"/>
              <a:t>the past 4 years I have consulted with the following companies</a:t>
            </a:r>
            <a:r>
              <a:rPr lang="en-US" sz="1800" dirty="0"/>
              <a:t>:  </a:t>
            </a:r>
            <a:r>
              <a:rPr lang="en-US" sz="1800" dirty="0" err="1"/>
              <a:t>AcelRx</a:t>
            </a:r>
            <a:r>
              <a:rPr lang="en-US" sz="1800" dirty="0"/>
              <a:t> Pharmaceuticals, </a:t>
            </a:r>
            <a:r>
              <a:rPr lang="en-US" sz="1800" dirty="0" err="1"/>
              <a:t>Adynxx</a:t>
            </a:r>
            <a:r>
              <a:rPr lang="en-US" sz="1800" dirty="0"/>
              <a:t> Pharmaceuticals, </a:t>
            </a:r>
            <a:r>
              <a:rPr lang="en-US" sz="1800" dirty="0" err="1"/>
              <a:t>Affinety</a:t>
            </a:r>
            <a:r>
              <a:rPr lang="en-US" sz="1800" dirty="0"/>
              <a:t> Research Inc., Akron Molecules, Analgesic Solutions, Cadence Pharmaceuticals, Charleston Pharmaceuticals, Clinical Trials NZ, Consumer Health Products Assn, CARA Therapeutics, CRO Analytics, </a:t>
            </a:r>
            <a:r>
              <a:rPr lang="en-US" sz="1800" dirty="0" err="1"/>
              <a:t>Cytogel</a:t>
            </a:r>
            <a:r>
              <a:rPr lang="en-US" sz="1800" dirty="0"/>
              <a:t> Pharmaceuticals, Dental Learning Systems, </a:t>
            </a:r>
            <a:r>
              <a:rPr lang="en-US" sz="1800" dirty="0" err="1"/>
              <a:t>Grunenthal</a:t>
            </a:r>
            <a:r>
              <a:rPr lang="en-US" sz="1800" dirty="0"/>
              <a:t> USA, </a:t>
            </a:r>
            <a:r>
              <a:rPr lang="en-US" sz="1800" dirty="0" err="1"/>
              <a:t>Grunenthal</a:t>
            </a:r>
            <a:r>
              <a:rPr lang="en-US" sz="1800" dirty="0"/>
              <a:t> </a:t>
            </a:r>
            <a:r>
              <a:rPr lang="en-US" sz="1800" dirty="0" err="1"/>
              <a:t>Gmbh</a:t>
            </a:r>
            <a:r>
              <a:rPr lang="en-US" sz="1800" dirty="0"/>
              <a:t>, </a:t>
            </a:r>
            <a:r>
              <a:rPr lang="en-US" sz="1800" dirty="0" err="1"/>
              <a:t>Iroko</a:t>
            </a:r>
            <a:r>
              <a:rPr lang="en-US" sz="1800" dirty="0"/>
              <a:t> Pharmaceuticals,  Lotus Clinical Research, McDermott Will &amp; Emery LLP (</a:t>
            </a:r>
            <a:r>
              <a:rPr lang="en-US" sz="1800" dirty="0" err="1"/>
              <a:t>DepoMed</a:t>
            </a:r>
            <a:r>
              <a:rPr lang="en-US" sz="1800" dirty="0"/>
              <a:t>), McNeil Consumer Healthcare, Medtronic, Novartis Consumer Healthcare, Pfizer Consumer Healthcare, Pfizer, PGT </a:t>
            </a:r>
            <a:r>
              <a:rPr lang="en-US" sz="1800" dirty="0" err="1"/>
              <a:t>Inc</a:t>
            </a:r>
            <a:r>
              <a:rPr lang="en-US" sz="1800" dirty="0"/>
              <a:t>, Purdue Pharmaceuticals, Reckitt </a:t>
            </a:r>
            <a:r>
              <a:rPr lang="en-US" sz="1800" dirty="0" err="1"/>
              <a:t>Benckhiser</a:t>
            </a:r>
            <a:r>
              <a:rPr lang="en-US" sz="1800" dirty="0"/>
              <a:t>, </a:t>
            </a:r>
            <a:r>
              <a:rPr lang="en-US" sz="1800" dirty="0" err="1"/>
              <a:t>Regenesis</a:t>
            </a:r>
            <a:r>
              <a:rPr lang="en-US" sz="1800" dirty="0"/>
              <a:t> Biomedical </a:t>
            </a:r>
            <a:r>
              <a:rPr lang="en-US" sz="1800" dirty="0" err="1"/>
              <a:t>Inc</a:t>
            </a:r>
            <a:r>
              <a:rPr lang="en-US" sz="1800" dirty="0"/>
              <a:t>, Science Branding,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  <a:defRPr/>
            </a:pPr>
            <a:r>
              <a:rPr lang="en-US" sz="1800" u="sng" dirty="0"/>
              <a:t>I serve on Board of Directors of </a:t>
            </a:r>
            <a:r>
              <a:rPr lang="en-US" sz="1800" dirty="0" err="1"/>
              <a:t>Coverys</a:t>
            </a:r>
            <a:r>
              <a:rPr lang="en-US" sz="1800" dirty="0"/>
              <a:t> </a:t>
            </a:r>
            <a:r>
              <a:rPr lang="en-US" sz="1800" dirty="0" smtClean="0"/>
              <a:t>(Medical Liability Insurance Co</a:t>
            </a:r>
            <a:r>
              <a:rPr lang="en-US" sz="1800" dirty="0"/>
              <a:t>)</a:t>
            </a:r>
          </a:p>
          <a:p>
            <a:pPr marL="0" indent="0" algn="just" eaLnBrk="1" hangingPunct="1">
              <a:lnSpc>
                <a:spcPct val="160000"/>
              </a:lnSpc>
              <a:buNone/>
              <a:defRPr/>
            </a:pPr>
            <a:endParaRPr lang="en-US" dirty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1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H</a:t>
            </a:r>
            <a:r>
              <a:rPr lang="en-US" sz="4000" dirty="0" smtClean="0"/>
              <a:t>ow Do </a:t>
            </a:r>
            <a:r>
              <a:rPr lang="en-US" sz="4000" dirty="0"/>
              <a:t>W</a:t>
            </a:r>
            <a:r>
              <a:rPr lang="en-US" sz="4000" dirty="0" smtClean="0"/>
              <a:t>e </a:t>
            </a:r>
            <a:r>
              <a:rPr lang="en-US" sz="4000" dirty="0"/>
              <a:t>C</a:t>
            </a:r>
            <a:r>
              <a:rPr lang="en-US" sz="4000" dirty="0" smtClean="0"/>
              <a:t>urrently Classify</a:t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4000" dirty="0"/>
              <a:t>A</a:t>
            </a:r>
            <a:r>
              <a:rPr lang="en-US" sz="4000" dirty="0" smtClean="0"/>
              <a:t>cute </a:t>
            </a:r>
            <a:r>
              <a:rPr lang="en-US" sz="4000" dirty="0" err="1" smtClean="0"/>
              <a:t>Orofacial</a:t>
            </a:r>
            <a:r>
              <a:rPr lang="en-US" sz="4000" dirty="0" smtClean="0"/>
              <a:t>  Pain?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By </a:t>
            </a:r>
            <a:r>
              <a:rPr lang="en-US" sz="2000" dirty="0" smtClean="0"/>
              <a:t>anatomical </a:t>
            </a:r>
            <a:r>
              <a:rPr lang="en-US" sz="2000" dirty="0" smtClean="0"/>
              <a:t>structure affected </a:t>
            </a:r>
            <a:r>
              <a:rPr lang="en-US" sz="2000" dirty="0" err="1" smtClean="0"/>
              <a:t>eg</a:t>
            </a:r>
            <a:r>
              <a:rPr lang="en-US" sz="2000" dirty="0" smtClean="0"/>
              <a:t> otitis, pulpal pain, </a:t>
            </a:r>
            <a:r>
              <a:rPr lang="en-US" sz="2000" dirty="0" err="1" smtClean="0"/>
              <a:t>conjunctival</a:t>
            </a:r>
            <a:r>
              <a:rPr lang="en-US" sz="2000" dirty="0" smtClean="0"/>
              <a:t> </a:t>
            </a:r>
            <a:r>
              <a:rPr lang="en-US" sz="2000" dirty="0" smtClean="0"/>
              <a:t>pain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By association with known diagnosis </a:t>
            </a:r>
            <a:r>
              <a:rPr lang="en-US" sz="2000" dirty="0" err="1" smtClean="0"/>
              <a:t>eg</a:t>
            </a:r>
            <a:r>
              <a:rPr lang="en-US" sz="2000" dirty="0" smtClean="0"/>
              <a:t> Pharyngitis, abscess, otitis media,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Whether it appears to be primary or referred from </a:t>
            </a:r>
            <a:r>
              <a:rPr lang="en-US" sz="2000" dirty="0" smtClean="0"/>
              <a:t> some </a:t>
            </a:r>
            <a:r>
              <a:rPr lang="en-US" sz="2000" dirty="0" smtClean="0"/>
              <a:t>other tissue (</a:t>
            </a:r>
            <a:r>
              <a:rPr lang="en-US" sz="2000" dirty="0" err="1" smtClean="0"/>
              <a:t>eg</a:t>
            </a:r>
            <a:r>
              <a:rPr lang="en-US" sz="2000" dirty="0" smtClean="0"/>
              <a:t>, maxillary tooth pain secondary to sinusitis)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Within our specialty’s taxonomy (dental pain, toothache, </a:t>
            </a:r>
            <a:r>
              <a:rPr lang="en-US" sz="2000" dirty="0" err="1" smtClean="0"/>
              <a:t>odontalgia</a:t>
            </a:r>
            <a:r>
              <a:rPr lang="en-US" sz="2000" dirty="0" smtClean="0"/>
              <a:t>, pulpitis)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If all else fails we use </a:t>
            </a:r>
            <a:r>
              <a:rPr lang="en-US" sz="2000" dirty="0"/>
              <a:t>L</a:t>
            </a:r>
            <a:r>
              <a:rPr lang="en-US" sz="2000" dirty="0" smtClean="0"/>
              <a:t>atin, or Greek to impart a sense of a knowledgeable clinician, “</a:t>
            </a:r>
            <a:r>
              <a:rPr lang="en-US" sz="2000" dirty="0" err="1" smtClean="0"/>
              <a:t>Osteitis</a:t>
            </a:r>
            <a:r>
              <a:rPr lang="en-US" sz="2000" dirty="0" smtClean="0"/>
              <a:t> dolorosa </a:t>
            </a:r>
            <a:r>
              <a:rPr lang="en-US" sz="2000" dirty="0" err="1" smtClean="0"/>
              <a:t>sicca</a:t>
            </a:r>
            <a:r>
              <a:rPr lang="en-US" sz="2000" dirty="0" smtClean="0"/>
              <a:t>” </a:t>
            </a:r>
          </a:p>
          <a:p>
            <a:pPr marL="0" indent="0" algn="just" eaLnBrk="1" hangingPunct="1">
              <a:lnSpc>
                <a:spcPct val="160000"/>
              </a:lnSpc>
              <a:buNone/>
            </a:pPr>
            <a:r>
              <a:rPr lang="en-US" sz="2000" dirty="0" smtClean="0"/>
              <a:t>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665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Why </a:t>
            </a:r>
            <a:r>
              <a:rPr lang="en-US" sz="4000" dirty="0" smtClean="0"/>
              <a:t>bother</a:t>
            </a:r>
            <a:r>
              <a:rPr lang="en-US" sz="4000" dirty="0" smtClean="0"/>
              <a:t>? What do I hope for?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err="1" smtClean="0"/>
              <a:t>Orofacial</a:t>
            </a:r>
            <a:r>
              <a:rPr lang="en-US" sz="2000" dirty="0" smtClean="0"/>
              <a:t> pain is the great imitator! 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Overlapping </a:t>
            </a:r>
            <a:r>
              <a:rPr lang="en-US" sz="2000" dirty="0" smtClean="0"/>
              <a:t>medical and dental specialties </a:t>
            </a:r>
            <a:r>
              <a:rPr lang="en-US" sz="2000" dirty="0" smtClean="0"/>
              <a:t>see the pain in their own context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Our hope: that a more </a:t>
            </a:r>
            <a:r>
              <a:rPr lang="en-US" sz="2000" dirty="0" smtClean="0"/>
              <a:t>specific taxonomy may lead to more accurate diagnosis</a:t>
            </a:r>
            <a:r>
              <a:rPr lang="en-US" sz="2000" dirty="0" smtClean="0"/>
              <a:t>, </a:t>
            </a:r>
            <a:r>
              <a:rPr lang="en-US" sz="2000" dirty="0" smtClean="0"/>
              <a:t>more  effective </a:t>
            </a:r>
            <a:r>
              <a:rPr lang="en-US" sz="2000" dirty="0" smtClean="0"/>
              <a:t>treatment and better RCTs </a:t>
            </a:r>
            <a:r>
              <a:rPr lang="en-US" sz="2000" dirty="0" smtClean="0"/>
              <a:t>of therapies in acute OFP.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Within the regulatory framework, it would be useful to be able to generalize efficacy </a:t>
            </a:r>
            <a:r>
              <a:rPr lang="en-US" sz="2000" dirty="0" smtClean="0"/>
              <a:t>conclusions across </a:t>
            </a:r>
            <a:r>
              <a:rPr lang="en-US" sz="2000" dirty="0" smtClean="0"/>
              <a:t>a </a:t>
            </a:r>
            <a:r>
              <a:rPr lang="en-US" sz="2000" dirty="0" smtClean="0"/>
              <a:t>range </a:t>
            </a:r>
            <a:r>
              <a:rPr lang="en-US" sz="2000" dirty="0" smtClean="0"/>
              <a:t>of similar disorders  </a:t>
            </a:r>
            <a:r>
              <a:rPr lang="en-US" sz="2000" dirty="0" smtClean="0"/>
              <a:t>- </a:t>
            </a:r>
            <a:r>
              <a:rPr lang="en-US" sz="2000" dirty="0" smtClean="0"/>
              <a:t>abandon </a:t>
            </a:r>
            <a:r>
              <a:rPr lang="en-US" sz="2000" dirty="0" smtClean="0"/>
              <a:t>POC 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It would be desirable to spot the outliers</a:t>
            </a:r>
            <a:r>
              <a:rPr lang="en-US" sz="2000" b="0" dirty="0"/>
              <a:t> </a:t>
            </a:r>
            <a:r>
              <a:rPr lang="en-US" sz="2000" b="0" dirty="0" smtClean="0"/>
              <a:t>WRT comorbidities, prognosis and response to treatment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31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Ophthalmologists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Otolaryngologists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Dentists – Oral surgeons, </a:t>
            </a:r>
            <a:r>
              <a:rPr lang="en-US" sz="2000" dirty="0" err="1" smtClean="0"/>
              <a:t>Endodontists</a:t>
            </a:r>
            <a:r>
              <a:rPr lang="en-US" sz="2000" dirty="0" smtClean="0"/>
              <a:t>, Oral Medicine specialists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Facial plastic surgeons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Facial Pain, TM Disorder clinics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Primary care physicians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NPs, PAs, Dental hygienists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ED docs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WHICH CLINICIANS </a:t>
            </a:r>
            <a:r>
              <a:rPr lang="en-US" sz="3200" dirty="0" smtClean="0"/>
              <a:t>TREAT ACUTE OROFACIAL PAIN?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99" y="3597443"/>
            <a:ext cx="2560000" cy="2249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499" y="1544638"/>
            <a:ext cx="2259649" cy="14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Thoughts / ideas </a:t>
            </a:r>
            <a:r>
              <a:rPr lang="en-US" sz="4000" dirty="0" smtClean="0"/>
              <a:t>for </a:t>
            </a:r>
            <a:r>
              <a:rPr lang="en-US" sz="4000" dirty="0" smtClean="0"/>
              <a:t>discussion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Overall view – Acute pain is but one symptom of EENTM disorders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EENTM </a:t>
            </a:r>
            <a:r>
              <a:rPr lang="en-US" sz="2000" dirty="0" smtClean="0"/>
              <a:t>conditions </a:t>
            </a:r>
            <a:r>
              <a:rPr lang="en-US" sz="2000" dirty="0" smtClean="0"/>
              <a:t>often</a:t>
            </a:r>
            <a:r>
              <a:rPr lang="en-US" sz="2000" dirty="0" smtClean="0"/>
              <a:t> </a:t>
            </a:r>
            <a:r>
              <a:rPr lang="en-US" sz="2000" dirty="0" smtClean="0"/>
              <a:t>mimic other </a:t>
            </a:r>
            <a:r>
              <a:rPr lang="en-US" sz="2000" dirty="0" smtClean="0"/>
              <a:t>conditions</a:t>
            </a:r>
            <a:r>
              <a:rPr lang="en-US" sz="2000" dirty="0" smtClean="0"/>
              <a:t> </a:t>
            </a:r>
            <a:r>
              <a:rPr lang="en-US" sz="2000" dirty="0" smtClean="0"/>
              <a:t>Ex. Toothache / sinusitis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Key elements in differential diagnosis – other presenting signs and symptoms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Can these disorders/diseases be placed in similar categories?  How best to bucket them? Most sensible is by </a:t>
            </a:r>
            <a:r>
              <a:rPr lang="en-US" sz="2000" dirty="0" smtClean="0"/>
              <a:t>etiological mechanism </a:t>
            </a:r>
            <a:r>
              <a:rPr lang="en-US" sz="2000" dirty="0" smtClean="0"/>
              <a:t>– how certain are we of the mechanisms? How accurate are our diagnostic tools?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What are the </a:t>
            </a:r>
            <a:r>
              <a:rPr lang="en-US" sz="2000" dirty="0" smtClean="0"/>
              <a:t>common </a:t>
            </a:r>
            <a:r>
              <a:rPr lang="en-US" sz="2000" dirty="0" smtClean="0"/>
              <a:t>and </a:t>
            </a:r>
            <a:r>
              <a:rPr lang="en-US" sz="2000" dirty="0" smtClean="0"/>
              <a:t>differentiating characteristics for different acute OFP conditions?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Do similar disorders – like those characterized as infectious in origin – behave similarly and respond similarly to any given class of analgesics?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96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</a:t>
            </a:r>
            <a:r>
              <a:rPr lang="en-US" sz="3200" dirty="0" smtClean="0"/>
              <a:t>URRENT DRIVERS FOR ACUTE PAIN TAXONOMY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2800" dirty="0" smtClean="0"/>
              <a:t>Should be</a:t>
            </a:r>
            <a:r>
              <a:rPr lang="en-US" sz="2800" dirty="0" smtClean="0"/>
              <a:t> </a:t>
            </a:r>
            <a:r>
              <a:rPr lang="en-US" sz="2800" dirty="0" smtClean="0"/>
              <a:t>easily obtained </a:t>
            </a:r>
            <a:r>
              <a:rPr lang="en-US" sz="2800" dirty="0" smtClean="0"/>
              <a:t>from</a:t>
            </a:r>
            <a:r>
              <a:rPr lang="en-US" sz="2800" dirty="0" smtClean="0"/>
              <a:t> </a:t>
            </a:r>
            <a:r>
              <a:rPr lang="en-US" sz="2800" dirty="0" smtClean="0"/>
              <a:t>CC &amp; HPI</a:t>
            </a:r>
            <a:r>
              <a:rPr lang="en-US" dirty="0" smtClean="0"/>
              <a:t>)</a:t>
            </a:r>
            <a:endParaRPr lang="en-US" sz="3200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4083" y="1544640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Anatomic region affected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Duration of the pain </a:t>
            </a:r>
            <a:r>
              <a:rPr lang="en-US" sz="2000" dirty="0"/>
              <a:t>/</a:t>
            </a:r>
            <a:r>
              <a:rPr lang="en-US" sz="2000" dirty="0" smtClean="0"/>
              <a:t> </a:t>
            </a:r>
            <a:r>
              <a:rPr lang="en-US" sz="2000" dirty="0" smtClean="0"/>
              <a:t>temporal pattern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Severity / intensity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Attenuating factors – what makes it improve or worsen?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From the molecular to the social level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Other presenting signs and symptoms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80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Disorders of the EYE with acute pain as a presenting symptom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183" y="1544638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Corneal abrasion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Uveitis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err="1" smtClean="0"/>
              <a:t>Scleritis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u="sng" dirty="0" smtClean="0"/>
              <a:t>Eye pain accompanied with Pink Eye 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Conjunctivitis, </a:t>
            </a:r>
            <a:r>
              <a:rPr lang="en-US" sz="1600" dirty="0" err="1" smtClean="0"/>
              <a:t>Blephritis</a:t>
            </a:r>
            <a:endParaRPr lang="en-US" sz="1600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Dry Eye (</a:t>
            </a:r>
            <a:r>
              <a:rPr lang="en-US" sz="1600" dirty="0" err="1" smtClean="0"/>
              <a:t>Kerato</a:t>
            </a:r>
            <a:r>
              <a:rPr lang="en-US" sz="1600" dirty="0" smtClean="0"/>
              <a:t> conjunctivitis </a:t>
            </a:r>
            <a:r>
              <a:rPr lang="en-US" sz="1600" dirty="0" err="1" smtClean="0"/>
              <a:t>sicca</a:t>
            </a:r>
            <a:r>
              <a:rPr lang="en-US" sz="1600" dirty="0" smtClean="0"/>
              <a:t>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Eye pain caused by </a:t>
            </a:r>
            <a:r>
              <a:rPr lang="en-US" sz="2000" dirty="0"/>
              <a:t>n</a:t>
            </a:r>
            <a:r>
              <a:rPr lang="en-US" sz="2000" dirty="0" smtClean="0"/>
              <a:t>eurologic disease–Ocular motor palsy, CN III compression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Accompanied by </a:t>
            </a:r>
            <a:r>
              <a:rPr lang="en-US" sz="2000" dirty="0" err="1" smtClean="0"/>
              <a:t>diploplia</a:t>
            </a:r>
            <a:r>
              <a:rPr lang="en-US" sz="2000" dirty="0" smtClean="0"/>
              <a:t>, blurred vision, 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err="1" smtClean="0"/>
              <a:t>Occuring</a:t>
            </a:r>
            <a:r>
              <a:rPr lang="en-US" sz="2000" dirty="0" smtClean="0"/>
              <a:t> after </a:t>
            </a:r>
            <a:r>
              <a:rPr lang="en-US" sz="2000" dirty="0" smtClean="0"/>
              <a:t>ocular surgery or trauma  to the eye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343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Disorders of the EAR with acute pain as a presenting symptom</a:t>
            </a:r>
            <a:endParaRPr lang="en-US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2183" y="1544638"/>
            <a:ext cx="10262937" cy="4302708"/>
          </a:xfrm>
        </p:spPr>
        <p:txBody>
          <a:bodyPr/>
          <a:lstStyle/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err="1" smtClean="0"/>
              <a:t>Otalgia</a:t>
            </a:r>
            <a:endParaRPr lang="en-US" sz="2000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800" dirty="0" smtClean="0"/>
              <a:t>If accompanied by </a:t>
            </a:r>
            <a:r>
              <a:rPr lang="en-US" sz="1800" dirty="0" err="1" smtClean="0"/>
              <a:t>otorrhea</a:t>
            </a:r>
            <a:r>
              <a:rPr lang="en-US" sz="1800" dirty="0" smtClean="0"/>
              <a:t>, bleeding, discharge, itch, edema – Otitis Media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Primary pain in pinna – lacerations, burn, frostbite, sunburn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Infection – Otitis </a:t>
            </a:r>
            <a:r>
              <a:rPr lang="en-US" sz="2000" dirty="0" err="1" smtClean="0"/>
              <a:t>externa</a:t>
            </a:r>
            <a:r>
              <a:rPr lang="en-US" sz="2000" dirty="0" smtClean="0"/>
              <a:t> (Swimmer’s ear)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u="sng" dirty="0" smtClean="0"/>
              <a:t>Ear pain accompanied with other relevant </a:t>
            </a:r>
            <a:r>
              <a:rPr lang="en-US" sz="2000" u="sng" dirty="0" smtClean="0"/>
              <a:t>findings / co-morbidities </a:t>
            </a:r>
            <a:endParaRPr lang="en-US" sz="2000" u="sng" dirty="0" smtClean="0"/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GERD, TMD, Mandibular or </a:t>
            </a:r>
            <a:r>
              <a:rPr lang="en-US" sz="1600" dirty="0"/>
              <a:t>m</a:t>
            </a:r>
            <a:r>
              <a:rPr lang="en-US" sz="1600" dirty="0" smtClean="0"/>
              <a:t>axillary molar tooth pain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Referred pain – CN V, IX or X associated with distant infection, inflammation or malignancy</a:t>
            </a:r>
          </a:p>
          <a:p>
            <a:pPr lvl="1"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1600" dirty="0" smtClean="0"/>
              <a:t>Muscle spasm </a:t>
            </a:r>
            <a:r>
              <a:rPr lang="en-US" sz="1600" dirty="0" smtClean="0"/>
              <a:t>– sternocleidomastoid or MM of mastication</a:t>
            </a: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r>
              <a:rPr lang="en-US" sz="2000" dirty="0" smtClean="0"/>
              <a:t>“God bless those other signs and symptoms”   </a:t>
            </a:r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  <a:p>
            <a:pPr algn="just" eaLnBrk="1" hangingPunct="1">
              <a:lnSpc>
                <a:spcPct val="160000"/>
              </a:lnSpc>
              <a:buFont typeface="Symbol" panose="05050102010706020507" pitchFamily="18" charset="2"/>
              <a:buChar char="·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5078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FFFF"/>
          </a:buClr>
          <a:buSzPct val="55000"/>
          <a:buFont typeface="Wingdings" pitchFamily="2" charset="2"/>
          <a:buChar char="l"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22889</TotalTime>
  <Words>1955</Words>
  <Application>Microsoft Office PowerPoint</Application>
  <PresentationFormat>Widescreen</PresentationFormat>
  <Paragraphs>247</Paragraphs>
  <Slides>21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Wingdings</vt:lpstr>
      <vt:lpstr>1_Default Design</vt:lpstr>
      <vt:lpstr>2_Default Design</vt:lpstr>
      <vt:lpstr>3_Default Design</vt:lpstr>
      <vt:lpstr>4_Default Design</vt:lpstr>
      <vt:lpstr>5_Default Design</vt:lpstr>
      <vt:lpstr>Default Design</vt:lpstr>
      <vt:lpstr>6_Default Design</vt:lpstr>
      <vt:lpstr>Photo Editor Photo</vt:lpstr>
      <vt:lpstr>PowerPoint Presentation</vt:lpstr>
      <vt:lpstr>GOALS</vt:lpstr>
      <vt:lpstr>How Do We Currently Classify  Acute Orofacial  Pain?</vt:lpstr>
      <vt:lpstr>Why bother? What do I hope for?</vt:lpstr>
      <vt:lpstr>WHICH CLINICIANS TREAT ACUTE OROFACIAL PAIN?</vt:lpstr>
      <vt:lpstr>Thoughts / ideas for discussion</vt:lpstr>
      <vt:lpstr>CURRENT DRIVERS FOR ACUTE PAIN TAXONOMY (Should be easily obtained from CC &amp; HPI)</vt:lpstr>
      <vt:lpstr>Disorders of the EYE with acute pain as a presenting symptom</vt:lpstr>
      <vt:lpstr>Disorders of the EAR with acute pain as a presenting symptom</vt:lpstr>
      <vt:lpstr>Disorders of the Nose and Sinuses with acute pain as a presenting symptom</vt:lpstr>
      <vt:lpstr>Disorders with acute tooth or jaw pain as a presenting symptom</vt:lpstr>
      <vt:lpstr>Acute Orofacial Pain Dimension 1: Key Pain Aspects</vt:lpstr>
      <vt:lpstr>Acute Orofacial Pain Dimension 2 and 3: Common Features and Comorbidities</vt:lpstr>
      <vt:lpstr>Acute Orofacial Pain - Dimension 4:  Neurobiological, psychosocial and functional consequences</vt:lpstr>
      <vt:lpstr>Acute Orofacial Pain - Dimension 5:  Putative mechanisms, risk factors and protective factors</vt:lpstr>
      <vt:lpstr>IMPROVING ACUTE PAIN STUDY DESIGN ACROSS MODELS</vt:lpstr>
      <vt:lpstr>NSAID / COX II EFFECT SIZE BY MODEL (Based on SPID-8)</vt:lpstr>
      <vt:lpstr> NSAID/COX II Effect Size (Based on SPID-8)</vt:lpstr>
      <vt:lpstr>A FEW PARTING THOUGHTS ……</vt:lpstr>
      <vt:lpstr>PowerPoint Presentation</vt:lpstr>
      <vt:lpstr>Conflict of Interest Disclosure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Desjardins</dc:creator>
  <cp:lastModifiedBy>Paul Desjardins</cp:lastModifiedBy>
  <cp:revision>58</cp:revision>
  <dcterms:created xsi:type="dcterms:W3CDTF">2016-04-03T18:13:54Z</dcterms:created>
  <dcterms:modified xsi:type="dcterms:W3CDTF">2016-04-29T10:25:09Z</dcterms:modified>
</cp:coreProperties>
</file>