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9"/>
  </p:notesMasterIdLst>
  <p:handoutMasterIdLst>
    <p:handoutMasterId r:id="rId40"/>
  </p:handoutMasterIdLst>
  <p:sldIdLst>
    <p:sldId id="402" r:id="rId2"/>
    <p:sldId id="501" r:id="rId3"/>
    <p:sldId id="329" r:id="rId4"/>
    <p:sldId id="434" r:id="rId5"/>
    <p:sldId id="502" r:id="rId6"/>
    <p:sldId id="504" r:id="rId7"/>
    <p:sldId id="491" r:id="rId8"/>
    <p:sldId id="480" r:id="rId9"/>
    <p:sldId id="478" r:id="rId10"/>
    <p:sldId id="469" r:id="rId11"/>
    <p:sldId id="492" r:id="rId12"/>
    <p:sldId id="479" r:id="rId13"/>
    <p:sldId id="343" r:id="rId14"/>
    <p:sldId id="481" r:id="rId15"/>
    <p:sldId id="437" r:id="rId16"/>
    <p:sldId id="485" r:id="rId17"/>
    <p:sldId id="487" r:id="rId18"/>
    <p:sldId id="385" r:id="rId19"/>
    <p:sldId id="476" r:id="rId20"/>
    <p:sldId id="475" r:id="rId21"/>
    <p:sldId id="505" r:id="rId22"/>
    <p:sldId id="387" r:id="rId23"/>
    <p:sldId id="484" r:id="rId24"/>
    <p:sldId id="498" r:id="rId25"/>
    <p:sldId id="494" r:id="rId26"/>
    <p:sldId id="495" r:id="rId27"/>
    <p:sldId id="477" r:id="rId28"/>
    <p:sldId id="496" r:id="rId29"/>
    <p:sldId id="499" r:id="rId30"/>
    <p:sldId id="445" r:id="rId31"/>
    <p:sldId id="488" r:id="rId32"/>
    <p:sldId id="500" r:id="rId33"/>
    <p:sldId id="470" r:id="rId34"/>
    <p:sldId id="489" r:id="rId35"/>
    <p:sldId id="490" r:id="rId36"/>
    <p:sldId id="482" r:id="rId37"/>
    <p:sldId id="483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76A70-21C1-4715-8566-DA62A9DCAF6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9E5113B0-9D12-46AE-BB0C-FA99D7A022E6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299E61BF-5589-4933-9135-C21461572B2D}" type="parTrans" cxnId="{933446B6-55E1-488E-B104-0E56D8522037}">
      <dgm:prSet/>
      <dgm:spPr/>
      <dgm:t>
        <a:bodyPr/>
        <a:lstStyle/>
        <a:p>
          <a:endParaRPr lang="en-US"/>
        </a:p>
      </dgm:t>
    </dgm:pt>
    <dgm:pt modelId="{4DE49A4D-72F9-48F8-B713-B8CA769232D6}" type="sibTrans" cxnId="{933446B6-55E1-488E-B104-0E56D8522037}">
      <dgm:prSet/>
      <dgm:spPr/>
      <dgm:t>
        <a:bodyPr/>
        <a:lstStyle/>
        <a:p>
          <a:endParaRPr lang="en-US"/>
        </a:p>
      </dgm:t>
    </dgm:pt>
    <dgm:pt modelId="{7B3C04C0-4EB3-4DDB-9681-BD54295AC797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endParaRPr kumimoji="0" lang="en-US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7A02187F-85B3-4278-B993-DE80955725F9}" type="parTrans" cxnId="{E02D4683-BB6C-425F-BC18-D60A0BCE17B5}">
      <dgm:prSet/>
      <dgm:spPr/>
      <dgm:t>
        <a:bodyPr/>
        <a:lstStyle/>
        <a:p>
          <a:endParaRPr lang="en-US"/>
        </a:p>
      </dgm:t>
    </dgm:pt>
    <dgm:pt modelId="{2A3FE9AA-6CAE-4302-8443-6B1C149998CB}" type="sibTrans" cxnId="{E02D4683-BB6C-425F-BC18-D60A0BCE17B5}">
      <dgm:prSet/>
      <dgm:spPr/>
      <dgm:t>
        <a:bodyPr/>
        <a:lstStyle/>
        <a:p>
          <a:endParaRPr lang="en-US"/>
        </a:p>
      </dgm:t>
    </dgm:pt>
    <dgm:pt modelId="{CA190821-92F7-4E30-8325-E81C14A4A41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6D6F6C46-9F4B-4345-9474-1D8727DCCCAF}" type="parTrans" cxnId="{C13FC548-FA2B-4F5D-9351-0BDAA5B405BE}">
      <dgm:prSet/>
      <dgm:spPr/>
      <dgm:t>
        <a:bodyPr/>
        <a:lstStyle/>
        <a:p>
          <a:endParaRPr lang="en-US"/>
        </a:p>
      </dgm:t>
    </dgm:pt>
    <dgm:pt modelId="{BB83B010-5F64-4838-BCE2-AF406A802D29}" type="sibTrans" cxnId="{C13FC548-FA2B-4F5D-9351-0BDAA5B405BE}">
      <dgm:prSet/>
      <dgm:spPr/>
      <dgm:t>
        <a:bodyPr/>
        <a:lstStyle/>
        <a:p>
          <a:endParaRPr lang="en-US"/>
        </a:p>
      </dgm:t>
    </dgm:pt>
    <dgm:pt modelId="{377EFF28-4D11-4D18-9EE1-7C85CF6DCDE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28DD73A6-0295-4557-BA13-0A0D302AFA8D}" type="parTrans" cxnId="{0464B7B5-4FE6-4B64-B320-398C14ACFCD5}">
      <dgm:prSet/>
      <dgm:spPr/>
      <dgm:t>
        <a:bodyPr/>
        <a:lstStyle/>
        <a:p>
          <a:endParaRPr lang="en-US"/>
        </a:p>
      </dgm:t>
    </dgm:pt>
    <dgm:pt modelId="{6F267D21-AF7B-4485-BD7D-2DC4859D1C21}" type="sibTrans" cxnId="{0464B7B5-4FE6-4B64-B320-398C14ACFCD5}">
      <dgm:prSet/>
      <dgm:spPr/>
      <dgm:t>
        <a:bodyPr/>
        <a:lstStyle/>
        <a:p>
          <a:endParaRPr lang="en-US"/>
        </a:p>
      </dgm:t>
    </dgm:pt>
    <dgm:pt modelId="{EB7BF444-7AE7-4E60-8412-19BA07C179E9}" type="pres">
      <dgm:prSet presAssocID="{46076A70-21C1-4715-8566-DA62A9DCAF6C}" presName="cycle" presStyleCnt="0">
        <dgm:presLayoutVars>
          <dgm:dir val="rev"/>
          <dgm:resizeHandles val="exact"/>
        </dgm:presLayoutVars>
      </dgm:prSet>
      <dgm:spPr/>
    </dgm:pt>
    <dgm:pt modelId="{DAAAE549-5456-4A96-A637-D2397C6B1D56}" type="pres">
      <dgm:prSet presAssocID="{9E5113B0-9D12-46AE-BB0C-FA99D7A022E6}" presName="dummy" presStyleCnt="0"/>
      <dgm:spPr/>
    </dgm:pt>
    <dgm:pt modelId="{7ADE0221-B9FB-4840-B04C-BB3B9F97BC65}" type="pres">
      <dgm:prSet presAssocID="{9E5113B0-9D12-46AE-BB0C-FA99D7A022E6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30848-2614-4B52-9A5E-6BE2D6A955A9}" type="pres">
      <dgm:prSet presAssocID="{4DE49A4D-72F9-48F8-B713-B8CA769232D6}" presName="sibTrans" presStyleLbl="node1" presStyleIdx="0" presStyleCnt="4"/>
      <dgm:spPr/>
      <dgm:t>
        <a:bodyPr/>
        <a:lstStyle/>
        <a:p>
          <a:endParaRPr lang="en-US"/>
        </a:p>
      </dgm:t>
    </dgm:pt>
    <dgm:pt modelId="{9E624FFB-E06B-49EE-B822-5BCA4A6FCF76}" type="pres">
      <dgm:prSet presAssocID="{7B3C04C0-4EB3-4DDB-9681-BD54295AC797}" presName="dummy" presStyleCnt="0"/>
      <dgm:spPr/>
    </dgm:pt>
    <dgm:pt modelId="{64FA6F75-6FC1-4FEF-BC2A-52DB73109FA5}" type="pres">
      <dgm:prSet presAssocID="{7B3C04C0-4EB3-4DDB-9681-BD54295AC797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B9E12-4E36-4C8A-A0E4-C770DB4D59E0}" type="pres">
      <dgm:prSet presAssocID="{2A3FE9AA-6CAE-4302-8443-6B1C149998CB}" presName="sibTrans" presStyleLbl="node1" presStyleIdx="1" presStyleCnt="4"/>
      <dgm:spPr/>
      <dgm:t>
        <a:bodyPr/>
        <a:lstStyle/>
        <a:p>
          <a:endParaRPr lang="en-US"/>
        </a:p>
      </dgm:t>
    </dgm:pt>
    <dgm:pt modelId="{CECBD3E6-E113-4A6F-9745-F83DBAA91F0D}" type="pres">
      <dgm:prSet presAssocID="{CA190821-92F7-4E30-8325-E81C14A4A416}" presName="dummy" presStyleCnt="0"/>
      <dgm:spPr/>
    </dgm:pt>
    <dgm:pt modelId="{E34B798C-502C-41F8-9ACC-7584D9A98022}" type="pres">
      <dgm:prSet presAssocID="{CA190821-92F7-4E30-8325-E81C14A4A416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18CE2-3A39-433B-A6B6-D10DEC392A73}" type="pres">
      <dgm:prSet presAssocID="{BB83B010-5F64-4838-BCE2-AF406A802D29}" presName="sibTrans" presStyleLbl="node1" presStyleIdx="2" presStyleCnt="4" custLinFactNeighborX="-4112" custLinFactNeighborY="28" custRadScaleRad="211625" custRadScaleInc="-2147483648"/>
      <dgm:spPr/>
      <dgm:t>
        <a:bodyPr/>
        <a:lstStyle/>
        <a:p>
          <a:endParaRPr lang="en-US"/>
        </a:p>
      </dgm:t>
    </dgm:pt>
    <dgm:pt modelId="{6B45A250-706B-4155-B68A-0ED615F3D493}" type="pres">
      <dgm:prSet presAssocID="{377EFF28-4D11-4D18-9EE1-7C85CF6DCDE1}" presName="dummy" presStyleCnt="0"/>
      <dgm:spPr/>
    </dgm:pt>
    <dgm:pt modelId="{4CAC5E63-8A76-42D2-BF91-95CDBA2BAEF1}" type="pres">
      <dgm:prSet presAssocID="{377EFF28-4D11-4D18-9EE1-7C85CF6DCDE1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B3385-B3B6-4325-A29F-B41B29CDAE76}" type="pres">
      <dgm:prSet presAssocID="{6F267D21-AF7B-4485-BD7D-2DC4859D1C21}" presName="sibTrans" presStyleLbl="node1" presStyleIdx="3" presStyleCnt="4" custLinFactNeighborX="-12574" custLinFactNeighborY="5151"/>
      <dgm:spPr/>
      <dgm:t>
        <a:bodyPr/>
        <a:lstStyle/>
        <a:p>
          <a:endParaRPr lang="en-US"/>
        </a:p>
      </dgm:t>
    </dgm:pt>
  </dgm:ptLst>
  <dgm:cxnLst>
    <dgm:cxn modelId="{0464B7B5-4FE6-4B64-B320-398C14ACFCD5}" srcId="{46076A70-21C1-4715-8566-DA62A9DCAF6C}" destId="{377EFF28-4D11-4D18-9EE1-7C85CF6DCDE1}" srcOrd="3" destOrd="0" parTransId="{28DD73A6-0295-4557-BA13-0A0D302AFA8D}" sibTransId="{6F267D21-AF7B-4485-BD7D-2DC4859D1C21}"/>
    <dgm:cxn modelId="{178BAB70-335A-4B81-BC3C-5DB3F4C639B4}" type="presOf" srcId="{4DE49A4D-72F9-48F8-B713-B8CA769232D6}" destId="{73930848-2614-4B52-9A5E-6BE2D6A955A9}" srcOrd="0" destOrd="0" presId="urn:microsoft.com/office/officeart/2005/8/layout/cycle1"/>
    <dgm:cxn modelId="{E02D4683-BB6C-425F-BC18-D60A0BCE17B5}" srcId="{46076A70-21C1-4715-8566-DA62A9DCAF6C}" destId="{7B3C04C0-4EB3-4DDB-9681-BD54295AC797}" srcOrd="1" destOrd="0" parTransId="{7A02187F-85B3-4278-B993-DE80955725F9}" sibTransId="{2A3FE9AA-6CAE-4302-8443-6B1C149998CB}"/>
    <dgm:cxn modelId="{A1D542C8-5755-4AC5-B9FB-FCA7148C4DF1}" type="presOf" srcId="{2A3FE9AA-6CAE-4302-8443-6B1C149998CB}" destId="{C01B9E12-4E36-4C8A-A0E4-C770DB4D59E0}" srcOrd="0" destOrd="0" presId="urn:microsoft.com/office/officeart/2005/8/layout/cycle1"/>
    <dgm:cxn modelId="{933446B6-55E1-488E-B104-0E56D8522037}" srcId="{46076A70-21C1-4715-8566-DA62A9DCAF6C}" destId="{9E5113B0-9D12-46AE-BB0C-FA99D7A022E6}" srcOrd="0" destOrd="0" parTransId="{299E61BF-5589-4933-9135-C21461572B2D}" sibTransId="{4DE49A4D-72F9-48F8-B713-B8CA769232D6}"/>
    <dgm:cxn modelId="{C13FC548-FA2B-4F5D-9351-0BDAA5B405BE}" srcId="{46076A70-21C1-4715-8566-DA62A9DCAF6C}" destId="{CA190821-92F7-4E30-8325-E81C14A4A416}" srcOrd="2" destOrd="0" parTransId="{6D6F6C46-9F4B-4345-9474-1D8727DCCCAF}" sibTransId="{BB83B010-5F64-4838-BCE2-AF406A802D29}"/>
    <dgm:cxn modelId="{5D7C0BA3-78B4-4DCE-9119-8776F267ADCA}" type="presOf" srcId="{377EFF28-4D11-4D18-9EE1-7C85CF6DCDE1}" destId="{4CAC5E63-8A76-42D2-BF91-95CDBA2BAEF1}" srcOrd="0" destOrd="0" presId="urn:microsoft.com/office/officeart/2005/8/layout/cycle1"/>
    <dgm:cxn modelId="{A71E7E4E-C507-47EB-B5B0-8B64032E80CA}" type="presOf" srcId="{46076A70-21C1-4715-8566-DA62A9DCAF6C}" destId="{EB7BF444-7AE7-4E60-8412-19BA07C179E9}" srcOrd="0" destOrd="0" presId="urn:microsoft.com/office/officeart/2005/8/layout/cycle1"/>
    <dgm:cxn modelId="{393910A1-0E52-4519-A773-FE8443024BE7}" type="presOf" srcId="{9E5113B0-9D12-46AE-BB0C-FA99D7A022E6}" destId="{7ADE0221-B9FB-4840-B04C-BB3B9F97BC65}" srcOrd="0" destOrd="0" presId="urn:microsoft.com/office/officeart/2005/8/layout/cycle1"/>
    <dgm:cxn modelId="{D55FD2B9-2294-431E-8CFD-F7BEB1EBC370}" type="presOf" srcId="{BB83B010-5F64-4838-BCE2-AF406A802D29}" destId="{4F218CE2-3A39-433B-A6B6-D10DEC392A73}" srcOrd="0" destOrd="0" presId="urn:microsoft.com/office/officeart/2005/8/layout/cycle1"/>
    <dgm:cxn modelId="{97119509-A5E3-4E5E-B973-134F0D037CB7}" type="presOf" srcId="{CA190821-92F7-4E30-8325-E81C14A4A416}" destId="{E34B798C-502C-41F8-9ACC-7584D9A98022}" srcOrd="0" destOrd="0" presId="urn:microsoft.com/office/officeart/2005/8/layout/cycle1"/>
    <dgm:cxn modelId="{A8777C4A-FF45-4C13-BBD6-14EE1813F4C9}" type="presOf" srcId="{6F267D21-AF7B-4485-BD7D-2DC4859D1C21}" destId="{F77B3385-B3B6-4325-A29F-B41B29CDAE76}" srcOrd="0" destOrd="0" presId="urn:microsoft.com/office/officeart/2005/8/layout/cycle1"/>
    <dgm:cxn modelId="{012CB2BA-DD83-421A-9602-B7F229FD8EFB}" type="presOf" srcId="{7B3C04C0-4EB3-4DDB-9681-BD54295AC797}" destId="{64FA6F75-6FC1-4FEF-BC2A-52DB73109FA5}" srcOrd="0" destOrd="0" presId="urn:microsoft.com/office/officeart/2005/8/layout/cycle1"/>
    <dgm:cxn modelId="{52EE5954-3E7F-49BA-89E9-2DD07E793A43}" type="presParOf" srcId="{EB7BF444-7AE7-4E60-8412-19BA07C179E9}" destId="{DAAAE549-5456-4A96-A637-D2397C6B1D56}" srcOrd="0" destOrd="0" presId="urn:microsoft.com/office/officeart/2005/8/layout/cycle1"/>
    <dgm:cxn modelId="{E8212F04-2644-4E7F-9C7C-835FE305C6AD}" type="presParOf" srcId="{EB7BF444-7AE7-4E60-8412-19BA07C179E9}" destId="{7ADE0221-B9FB-4840-B04C-BB3B9F97BC65}" srcOrd="1" destOrd="0" presId="urn:microsoft.com/office/officeart/2005/8/layout/cycle1"/>
    <dgm:cxn modelId="{F16DC1B0-4192-4D28-B69F-ECC2B6AE9CBB}" type="presParOf" srcId="{EB7BF444-7AE7-4E60-8412-19BA07C179E9}" destId="{73930848-2614-4B52-9A5E-6BE2D6A955A9}" srcOrd="2" destOrd="0" presId="urn:microsoft.com/office/officeart/2005/8/layout/cycle1"/>
    <dgm:cxn modelId="{98230DFE-2EDF-4769-A2B8-4ABA62297498}" type="presParOf" srcId="{EB7BF444-7AE7-4E60-8412-19BA07C179E9}" destId="{9E624FFB-E06B-49EE-B822-5BCA4A6FCF76}" srcOrd="3" destOrd="0" presId="urn:microsoft.com/office/officeart/2005/8/layout/cycle1"/>
    <dgm:cxn modelId="{EE615C68-AE88-4506-9F01-8CA19EF67BA9}" type="presParOf" srcId="{EB7BF444-7AE7-4E60-8412-19BA07C179E9}" destId="{64FA6F75-6FC1-4FEF-BC2A-52DB73109FA5}" srcOrd="4" destOrd="0" presId="urn:microsoft.com/office/officeart/2005/8/layout/cycle1"/>
    <dgm:cxn modelId="{F3A57C10-AFB0-461F-8D4A-BFE74A5432E7}" type="presParOf" srcId="{EB7BF444-7AE7-4E60-8412-19BA07C179E9}" destId="{C01B9E12-4E36-4C8A-A0E4-C770DB4D59E0}" srcOrd="5" destOrd="0" presId="urn:microsoft.com/office/officeart/2005/8/layout/cycle1"/>
    <dgm:cxn modelId="{B4907BB7-26BB-4964-85B1-DC0E3DFEE2DC}" type="presParOf" srcId="{EB7BF444-7AE7-4E60-8412-19BA07C179E9}" destId="{CECBD3E6-E113-4A6F-9745-F83DBAA91F0D}" srcOrd="6" destOrd="0" presId="urn:microsoft.com/office/officeart/2005/8/layout/cycle1"/>
    <dgm:cxn modelId="{C873A195-5E58-4052-A1B4-CDF4E9B54CE3}" type="presParOf" srcId="{EB7BF444-7AE7-4E60-8412-19BA07C179E9}" destId="{E34B798C-502C-41F8-9ACC-7584D9A98022}" srcOrd="7" destOrd="0" presId="urn:microsoft.com/office/officeart/2005/8/layout/cycle1"/>
    <dgm:cxn modelId="{6DCEDA87-48B8-4DAD-88F0-0465A097F51C}" type="presParOf" srcId="{EB7BF444-7AE7-4E60-8412-19BA07C179E9}" destId="{4F218CE2-3A39-433B-A6B6-D10DEC392A73}" srcOrd="8" destOrd="0" presId="urn:microsoft.com/office/officeart/2005/8/layout/cycle1"/>
    <dgm:cxn modelId="{C702505A-48CD-4B2D-84DF-736F880C1B5A}" type="presParOf" srcId="{EB7BF444-7AE7-4E60-8412-19BA07C179E9}" destId="{6B45A250-706B-4155-B68A-0ED615F3D493}" srcOrd="9" destOrd="0" presId="urn:microsoft.com/office/officeart/2005/8/layout/cycle1"/>
    <dgm:cxn modelId="{39EBF61C-FE56-4B6D-AE4F-E225D33D1FD9}" type="presParOf" srcId="{EB7BF444-7AE7-4E60-8412-19BA07C179E9}" destId="{4CAC5E63-8A76-42D2-BF91-95CDBA2BAEF1}" srcOrd="10" destOrd="0" presId="urn:microsoft.com/office/officeart/2005/8/layout/cycle1"/>
    <dgm:cxn modelId="{254EC5D9-212E-443A-BFC0-FE79DA94501B}" type="presParOf" srcId="{EB7BF444-7AE7-4E60-8412-19BA07C179E9}" destId="{F77B3385-B3B6-4325-A29F-B41B29CDAE7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E0221-B9FB-4840-B04C-BB3B9F97BC65}">
      <dsp:nvSpPr>
        <dsp:cNvPr id="0" name=""/>
        <dsp:cNvSpPr/>
      </dsp:nvSpPr>
      <dsp:spPr>
        <a:xfrm>
          <a:off x="1895431" y="100763"/>
          <a:ext cx="1616347" cy="1616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0" b="1" i="0" u="sng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1895431" y="100763"/>
        <a:ext cx="1616347" cy="1616347"/>
      </dsp:txXfrm>
    </dsp:sp>
    <dsp:sp modelId="{73930848-2614-4B52-9A5E-6BE2D6A955A9}">
      <dsp:nvSpPr>
        <dsp:cNvPr id="0" name=""/>
        <dsp:cNvSpPr/>
      </dsp:nvSpPr>
      <dsp:spPr>
        <a:xfrm>
          <a:off x="1793398" y="-1270"/>
          <a:ext cx="4566603" cy="4566603"/>
        </a:xfrm>
        <a:prstGeom prst="leftCircularArrow">
          <a:avLst>
            <a:gd name="adj1" fmla="val 6902"/>
            <a:gd name="adj2" fmla="val 465349"/>
            <a:gd name="adj3" fmla="val 10250570"/>
            <a:gd name="adj4" fmla="val 11814778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A6F75-6FC1-4FEF-BC2A-52DB73109FA5}">
      <dsp:nvSpPr>
        <dsp:cNvPr id="0" name=""/>
        <dsp:cNvSpPr/>
      </dsp:nvSpPr>
      <dsp:spPr>
        <a:xfrm>
          <a:off x="1895431" y="2846951"/>
          <a:ext cx="1616347" cy="1616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</a:pPr>
          <a:endParaRPr kumimoji="0" lang="en-US" sz="5000" b="1" i="0" u="sng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0" b="1" i="0" u="sng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1895431" y="2846951"/>
        <a:ext cx="1616347" cy="1616347"/>
      </dsp:txXfrm>
    </dsp:sp>
    <dsp:sp modelId="{C01B9E12-4E36-4C8A-A0E4-C770DB4D59E0}">
      <dsp:nvSpPr>
        <dsp:cNvPr id="0" name=""/>
        <dsp:cNvSpPr/>
      </dsp:nvSpPr>
      <dsp:spPr>
        <a:xfrm>
          <a:off x="1793398" y="-1270"/>
          <a:ext cx="4566603" cy="4566603"/>
        </a:xfrm>
        <a:prstGeom prst="leftCircularArrow">
          <a:avLst>
            <a:gd name="adj1" fmla="val 6902"/>
            <a:gd name="adj2" fmla="val 465349"/>
            <a:gd name="adj3" fmla="val 4850570"/>
            <a:gd name="adj4" fmla="val 6414778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B798C-502C-41F8-9ACC-7584D9A98022}">
      <dsp:nvSpPr>
        <dsp:cNvPr id="0" name=""/>
        <dsp:cNvSpPr/>
      </dsp:nvSpPr>
      <dsp:spPr>
        <a:xfrm>
          <a:off x="4641620" y="2846951"/>
          <a:ext cx="1616347" cy="1616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641620" y="2846951"/>
        <a:ext cx="1616347" cy="1616347"/>
      </dsp:txXfrm>
    </dsp:sp>
    <dsp:sp modelId="{4F218CE2-3A39-433B-A6B6-D10DEC392A73}">
      <dsp:nvSpPr>
        <dsp:cNvPr id="0" name=""/>
        <dsp:cNvSpPr/>
      </dsp:nvSpPr>
      <dsp:spPr>
        <a:xfrm>
          <a:off x="1605619" y="8"/>
          <a:ext cx="4566603" cy="4566603"/>
        </a:xfrm>
        <a:prstGeom prst="leftCircularArrow">
          <a:avLst>
            <a:gd name="adj1" fmla="val 6902"/>
            <a:gd name="adj2" fmla="val 465349"/>
            <a:gd name="adj3" fmla="val 21050570"/>
            <a:gd name="adj4" fmla="val 1014778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C5E63-8A76-42D2-BF91-95CDBA2BAEF1}">
      <dsp:nvSpPr>
        <dsp:cNvPr id="0" name=""/>
        <dsp:cNvSpPr/>
      </dsp:nvSpPr>
      <dsp:spPr>
        <a:xfrm>
          <a:off x="4641620" y="100763"/>
          <a:ext cx="1616347" cy="1616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641620" y="100763"/>
        <a:ext cx="1616347" cy="1616347"/>
      </dsp:txXfrm>
    </dsp:sp>
    <dsp:sp modelId="{F77B3385-B3B6-4325-A29F-B41B29CDAE76}">
      <dsp:nvSpPr>
        <dsp:cNvPr id="0" name=""/>
        <dsp:cNvSpPr/>
      </dsp:nvSpPr>
      <dsp:spPr>
        <a:xfrm>
          <a:off x="1219193" y="233955"/>
          <a:ext cx="4566603" cy="4566603"/>
        </a:xfrm>
        <a:prstGeom prst="leftCircularArrow">
          <a:avLst>
            <a:gd name="adj1" fmla="val 6902"/>
            <a:gd name="adj2" fmla="val 465349"/>
            <a:gd name="adj3" fmla="val 15650570"/>
            <a:gd name="adj4" fmla="val 17214778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757FDA-CBE9-4CE6-AC9E-AFCB81E87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39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7F7A0B-FF00-45EC-9957-50875C9506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94E264-A440-487D-8BD4-972DF3F8E0AE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94E264-A440-487D-8BD4-972DF3F8E0AE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F7A0B-FF00-45EC-9957-50875C9506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9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4D86747-8C78-4597-9E69-A685BA2E1E6C}" type="slidenum">
              <a:rPr lang="en-US" altLang="en-US" sz="1200" smtClean="0">
                <a:latin typeface="Arial" charset="0"/>
              </a:rPr>
              <a:pPr/>
              <a:t>31</a:t>
            </a:fld>
            <a:endParaRPr lang="en-US" alt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" y="6629400"/>
            <a:ext cx="11430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5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76200"/>
            <a:ext cx="19812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57912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9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04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7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7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5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56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58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96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384175" y="1219200"/>
            <a:ext cx="8758238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8458200" y="65214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fld id="{368C2335-7D3D-43A2-88DF-6FB039C49A85}" type="slidenum">
              <a:rPr lang="en-US" sz="1600">
                <a:solidFill>
                  <a:schemeClr val="bg1"/>
                </a:solidFill>
                <a:latin typeface="Arial" charset="0"/>
              </a:rPr>
              <a:pPr>
                <a:spcBef>
                  <a:spcPct val="50000"/>
                </a:spcBef>
              </a:pPr>
              <a:t>‹#›</a:t>
            </a:fld>
            <a:endParaRPr lang="en-US" sz="160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75000"/>
        <a:buFont typeface="Monotype Sorts" pitchFamily="2" charset="2"/>
        <a:buChar char="u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400">
          <a:solidFill>
            <a:srgbClr val="FFFFFF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000">
          <a:solidFill>
            <a:srgbClr val="FFFFFF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>
          <a:solidFill>
            <a:srgbClr val="FFFFFF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»"/>
        <a:defRPr sz="1600">
          <a:solidFill>
            <a:srgbClr val="FFFFFF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»"/>
        <a:defRPr sz="1600">
          <a:solidFill>
            <a:srgbClr val="FFFFFF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»"/>
        <a:defRPr sz="1600">
          <a:solidFill>
            <a:srgbClr val="FFFFFF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»"/>
        <a:defRPr sz="1600">
          <a:solidFill>
            <a:srgbClr val="FFFFFF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»"/>
        <a:defRPr sz="16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9144000" cy="2362200"/>
          </a:xfrm>
        </p:spPr>
        <p:txBody>
          <a:bodyPr/>
          <a:lstStyle/>
          <a:p>
            <a:pPr algn="ctr"/>
            <a:r>
              <a:rPr lang="en-US" sz="5400" dirty="0"/>
              <a:t>Developing the Framework for a Comprehensive and </a:t>
            </a:r>
            <a:r>
              <a:rPr lang="en-US" sz="5400" dirty="0" smtClean="0"/>
              <a:t>Evidence-Based ACTTION-APS-AAPM </a:t>
            </a:r>
            <a:r>
              <a:rPr lang="en-US" sz="5400" dirty="0"/>
              <a:t>Pain Taxonomy (AAAPT) for Acute Pain</a:t>
            </a:r>
            <a:r>
              <a:rPr lang="en-US" dirty="0"/>
              <a:t/>
            </a:r>
            <a:br>
              <a:rPr lang="en-US" dirty="0"/>
            </a:br>
            <a:endParaRPr lang="en-US" sz="1600" dirty="0" smtClean="0">
              <a:solidFill>
                <a:srgbClr val="FFC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648200"/>
            <a:ext cx="8686800" cy="2209800"/>
          </a:xfrm>
        </p:spPr>
        <p:txBody>
          <a:bodyPr/>
          <a:lstStyle/>
          <a:p>
            <a:r>
              <a:rPr lang="en-US" sz="5400" dirty="0"/>
              <a:t>April 27-29, 2016</a:t>
            </a:r>
            <a:br>
              <a:rPr lang="en-US" sz="5400" dirty="0"/>
            </a:br>
            <a:r>
              <a:rPr lang="en-US" sz="5400" dirty="0"/>
              <a:t>Sofitel, Washington DC</a:t>
            </a:r>
            <a:endParaRPr lang="en-US" alt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9210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76200"/>
            <a:ext cx="9296400" cy="1219200"/>
          </a:xfrm>
        </p:spPr>
        <p:txBody>
          <a:bodyPr/>
          <a:lstStyle/>
          <a:p>
            <a:pPr algn="ctr" eaLnBrk="1" hangingPunct="1">
              <a:lnSpc>
                <a:spcPts val="5000"/>
              </a:lnSpc>
              <a:defRPr/>
            </a:pPr>
            <a:r>
              <a:rPr lang="en-US" sz="5400" dirty="0" smtClean="0"/>
              <a:t>Gertrude Stein (1874-1946)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2133600"/>
            <a:ext cx="4495800" cy="4876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400" dirty="0" smtClean="0"/>
              <a:t>A difference, to be a difference, must make a difference.</a:t>
            </a:r>
            <a:endParaRPr lang="en-US" sz="4400" dirty="0">
              <a:solidFill>
                <a:schemeClr val="accent3"/>
              </a:solidFill>
              <a:cs typeface="Calibri" pitchFamily="34" charset="0"/>
            </a:endParaRPr>
          </a:p>
        </p:txBody>
      </p:sp>
      <p:pic>
        <p:nvPicPr>
          <p:cNvPr id="3" name="Picture 2" descr="http://npg.si.edu/exhibit/stein/enlarge/1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4038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0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5400" dirty="0" smtClean="0"/>
              <a:t>Pain: IASP Definition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648200"/>
          </a:xfrm>
        </p:spPr>
        <p:txBody>
          <a:bodyPr/>
          <a:lstStyle/>
          <a:p>
            <a:r>
              <a:rPr lang="en-US" altLang="en-US" sz="3600" smtClean="0"/>
              <a:t>“an unpleasant sensory and emotional experience associated with actual or potential tissue damage, or described in terms of such damage”</a:t>
            </a:r>
          </a:p>
          <a:p>
            <a:pPr lvl="1"/>
            <a:r>
              <a:rPr lang="en-US" altLang="en-US" sz="3600" smtClean="0"/>
              <a:t>language, verbalization not required</a:t>
            </a:r>
          </a:p>
          <a:p>
            <a:endParaRPr lang="en-US" altLang="en-US" sz="3600" smtClean="0"/>
          </a:p>
          <a:p>
            <a:r>
              <a:rPr lang="en-US" altLang="en-US" sz="3600" smtClean="0"/>
              <a:t>Why was it framed in this way?</a:t>
            </a:r>
          </a:p>
        </p:txBody>
      </p:sp>
    </p:spTree>
    <p:extLst>
      <p:ext uri="{BB962C8B-B14F-4D97-AF65-F5344CB8AC3E}">
        <p14:creationId xmlns:p14="http://schemas.microsoft.com/office/powerpoint/2010/main" val="2128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>
              <a:lnSpc>
                <a:spcPts val="5000"/>
              </a:lnSpc>
              <a:defRPr/>
            </a:pPr>
            <a:r>
              <a:rPr lang="en-US" sz="5400" dirty="0" smtClean="0"/>
              <a:t>Chronic vs Acute </a:t>
            </a:r>
            <a:br>
              <a:rPr lang="en-US" sz="5400" dirty="0" smtClean="0"/>
            </a:br>
            <a:r>
              <a:rPr lang="en-US" sz="5400" dirty="0" smtClean="0"/>
              <a:t>Taxonomies: Contexts (1)</a:t>
            </a:r>
            <a:endParaRPr lang="en-US" sz="4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763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Chronic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Encompasses </a:t>
            </a:r>
            <a:r>
              <a:rPr lang="en-US" sz="2800" dirty="0" smtClean="0"/>
              <a:t>diagnosis (e.g., criteria for CRPS)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Behavioral dimensions: suffering, trauma, anxiety, fear-avoidance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Presumptive centralization of </a:t>
            </a:r>
            <a:r>
              <a:rPr lang="en-US" sz="2800" dirty="0" smtClean="0"/>
              <a:t>pain: hyperalgesia…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No opportunity to prevent, modify inciting event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Pain intensity one of several outcome domains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Stable medically (mostly)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? Under-weighted in IASP’s “real-time” definition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Outpatient culture of care</a:t>
            </a:r>
          </a:p>
        </p:txBody>
      </p:sp>
    </p:spTree>
    <p:extLst>
      <p:ext uri="{BB962C8B-B14F-4D97-AF65-F5344CB8AC3E}">
        <p14:creationId xmlns:p14="http://schemas.microsoft.com/office/powerpoint/2010/main" val="25659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19" name="Picture 4" descr="Imag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54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779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>
              <a:lnSpc>
                <a:spcPts val="5000"/>
              </a:lnSpc>
              <a:defRPr/>
            </a:pPr>
            <a:r>
              <a:rPr lang="en-US" sz="5400" dirty="0" smtClean="0"/>
              <a:t>Chronic vs Acute </a:t>
            </a:r>
            <a:br>
              <a:rPr lang="en-US" sz="5400" dirty="0" smtClean="0"/>
            </a:br>
            <a:r>
              <a:rPr lang="en-US" sz="5400" dirty="0" smtClean="0"/>
              <a:t>Taxonomies: Contexts (2)</a:t>
            </a:r>
            <a:endParaRPr lang="en-US" sz="4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763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 </a:t>
            </a:r>
            <a:r>
              <a:rPr lang="en-US" sz="3200" dirty="0" smtClean="0"/>
              <a:t>Acute</a:t>
            </a:r>
            <a:endParaRPr lang="en-US" sz="3600" dirty="0" smtClean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Diagnosis usually clear-cut, anatomy relevant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Medical-pathophysiological focus emphasizes periphery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Opportunity for early intervention, prevention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Pain intensity the key outcome measure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Pain control integral to clinical efficiency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Objective outcomes relatively easily captured (e.g., LOS, incidence of complications…) 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Patients often unstable medically: postop, post-trauma, medically ill [pancreatitis, sickle]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Inpatient culture of acute care [including labor]</a:t>
            </a:r>
          </a:p>
        </p:txBody>
      </p:sp>
    </p:spTree>
    <p:extLst>
      <p:ext uri="{BB962C8B-B14F-4D97-AF65-F5344CB8AC3E}">
        <p14:creationId xmlns:p14="http://schemas.microsoft.com/office/powerpoint/2010/main" val="41774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76200"/>
            <a:ext cx="9296400" cy="1219200"/>
          </a:xfrm>
        </p:spPr>
        <p:txBody>
          <a:bodyPr/>
          <a:lstStyle/>
          <a:p>
            <a:pPr algn="ctr" eaLnBrk="1" hangingPunct="1">
              <a:lnSpc>
                <a:spcPts val="5000"/>
              </a:lnSpc>
              <a:defRPr/>
            </a:pPr>
            <a:r>
              <a:rPr lang="en-US" sz="5400" dirty="0" smtClean="0"/>
              <a:t>“The Fundamental Unit of Pain is the Cell”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295400"/>
            <a:ext cx="4495800" cy="487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3"/>
                </a:solidFill>
                <a:cs typeface="Calibri" pitchFamily="34" charset="0"/>
              </a:rPr>
              <a:t>Above is title of 2014 review article in Pain supplement by </a:t>
            </a:r>
            <a:r>
              <a:rPr lang="en-US" dirty="0" err="1" smtClean="0">
                <a:solidFill>
                  <a:schemeClr val="accent3"/>
                </a:solidFill>
                <a:cs typeface="Calibri" pitchFamily="34" charset="0"/>
              </a:rPr>
              <a:t>Reichling</a:t>
            </a:r>
            <a:r>
              <a:rPr lang="en-US" dirty="0" smtClean="0">
                <a:solidFill>
                  <a:schemeClr val="accent3"/>
                </a:solidFill>
                <a:cs typeface="Calibri" pitchFamily="34" charset="0"/>
              </a:rPr>
              <a:t>, Green and Levine.</a:t>
            </a:r>
          </a:p>
          <a:p>
            <a:pPr>
              <a:defRPr/>
            </a:pPr>
            <a:r>
              <a:rPr lang="en-US" dirty="0" smtClean="0">
                <a:solidFill>
                  <a:schemeClr val="accent3"/>
                </a:solidFill>
                <a:cs typeface="Calibri" pitchFamily="34" charset="0"/>
              </a:rPr>
              <a:t>However, no figures in that supplement depict individual cells.</a:t>
            </a:r>
          </a:p>
          <a:p>
            <a:pPr>
              <a:defRPr/>
            </a:pPr>
            <a:r>
              <a:rPr lang="en-US" dirty="0" smtClean="0">
                <a:solidFill>
                  <a:schemeClr val="accent3"/>
                </a:solidFill>
                <a:cs typeface="Calibri" pitchFamily="34" charset="0"/>
              </a:rPr>
              <a:t>Figure from </a:t>
            </a:r>
            <a:r>
              <a:rPr lang="en-US" dirty="0" err="1" smtClean="0">
                <a:solidFill>
                  <a:schemeClr val="accent3"/>
                </a:solidFill>
                <a:cs typeface="Calibri" pitchFamily="34" charset="0"/>
              </a:rPr>
              <a:t>Ji</a:t>
            </a:r>
            <a:r>
              <a:rPr lang="en-US" dirty="0" smtClean="0">
                <a:solidFill>
                  <a:schemeClr val="accent3"/>
                </a:solidFill>
                <a:cs typeface="Calibri" pitchFamily="34" charset="0"/>
              </a:rPr>
              <a:t> R-R </a:t>
            </a:r>
            <a:r>
              <a:rPr lang="en-US" i="1" dirty="0" smtClean="0">
                <a:solidFill>
                  <a:schemeClr val="accent3"/>
                </a:solidFill>
                <a:cs typeface="Calibri" pitchFamily="34" charset="0"/>
              </a:rPr>
              <a:t>et al</a:t>
            </a:r>
            <a:r>
              <a:rPr lang="en-US" dirty="0" smtClean="0">
                <a:solidFill>
                  <a:schemeClr val="accent3"/>
                </a:solidFill>
                <a:cs typeface="Calibri" pitchFamily="34" charset="0"/>
              </a:rPr>
              <a:t>, Glia and  pain: Is chronic pain a </a:t>
            </a:r>
            <a:r>
              <a:rPr lang="en-US" dirty="0" err="1" smtClean="0">
                <a:solidFill>
                  <a:schemeClr val="accent3"/>
                </a:solidFill>
                <a:cs typeface="Calibri" pitchFamily="34" charset="0"/>
              </a:rPr>
              <a:t>gliopathy</a:t>
            </a:r>
            <a:r>
              <a:rPr lang="en-US" dirty="0" smtClean="0">
                <a:solidFill>
                  <a:schemeClr val="accent3"/>
                </a:solidFill>
                <a:cs typeface="Calibri" pitchFamily="34" charset="0"/>
              </a:rPr>
              <a:t>? </a:t>
            </a:r>
            <a:r>
              <a:rPr lang="en-US" i="1" dirty="0" smtClean="0">
                <a:solidFill>
                  <a:schemeClr val="accent3"/>
                </a:solidFill>
                <a:cs typeface="Calibri" pitchFamily="34" charset="0"/>
              </a:rPr>
              <a:t>Pain</a:t>
            </a:r>
            <a:r>
              <a:rPr lang="en-US" dirty="0" smtClean="0">
                <a:solidFill>
                  <a:schemeClr val="accent3"/>
                </a:solidFill>
                <a:cs typeface="Calibri" pitchFamily="34" charset="0"/>
              </a:rPr>
              <a:t> 154 (2013) S10-S28</a:t>
            </a:r>
            <a:endParaRPr lang="en-US" dirty="0">
              <a:solidFill>
                <a:schemeClr val="accent3"/>
              </a:solidFill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1219200"/>
            <a:ext cx="452587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2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2" name="Picture 4" descr="slid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2888" y="-2457450"/>
            <a:ext cx="17249776" cy="1177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metroactive.com/bohemian/06.22.11/gifs/Lichte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US" sz="5400" dirty="0" smtClean="0"/>
              <a:t>Have We </a:t>
            </a:r>
            <a:r>
              <a:rPr lang="en-US" sz="5400" dirty="0" smtClean="0"/>
              <a:t>Oversimplified?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3987565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US" sz="6000" dirty="0" smtClean="0"/>
              <a:t>The Perfect Analgesic?</a:t>
            </a:r>
          </a:p>
        </p:txBody>
      </p:sp>
      <p:sp>
        <p:nvSpPr>
          <p:cNvPr id="2662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58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41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82000" cy="1143000"/>
          </a:xfrm>
        </p:spPr>
        <p:txBody>
          <a:bodyPr/>
          <a:lstStyle/>
          <a:p>
            <a:pPr algn="ctr">
              <a:defRPr/>
            </a:pPr>
            <a:r>
              <a:rPr lang="en-US" sz="5400"/>
              <a:t>Constructing Reality</a:t>
            </a:r>
            <a:endParaRPr lang="en-US"/>
          </a:p>
        </p:txBody>
      </p:sp>
      <p:pic>
        <p:nvPicPr>
          <p:cNvPr id="14339" name="Picture 3" descr="Children Puppet Show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19200"/>
            <a:ext cx="8382000" cy="563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8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>
              <a:lnSpc>
                <a:spcPts val="5000"/>
              </a:lnSpc>
              <a:defRPr/>
            </a:pPr>
            <a:r>
              <a:rPr lang="en-US" sz="4800" dirty="0" smtClean="0"/>
              <a:t>Acute Pain: Resurgent </a:t>
            </a:r>
            <a:br>
              <a:rPr lang="en-US" sz="4800" dirty="0" smtClean="0"/>
            </a:br>
            <a:r>
              <a:rPr lang="en-US" sz="4800" dirty="0" smtClean="0"/>
              <a:t>Interest (Tighe </a:t>
            </a:r>
            <a:r>
              <a:rPr lang="en-US" sz="4800" i="1" dirty="0" smtClean="0"/>
              <a:t>et al </a:t>
            </a:r>
            <a:r>
              <a:rPr lang="en-US" sz="4800" dirty="0" smtClean="0"/>
              <a:t>2015)</a:t>
            </a:r>
            <a:endParaRPr lang="en-US" sz="4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763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200" dirty="0" smtClean="0"/>
              <a:t>Accelerated, enhanced postop recovery increasingly the norm</a:t>
            </a:r>
          </a:p>
          <a:p>
            <a:pPr>
              <a:lnSpc>
                <a:spcPct val="90000"/>
              </a:lnSpc>
            </a:pPr>
            <a:r>
              <a:rPr lang="en-US" sz="4200" dirty="0" smtClean="0"/>
              <a:t>Reliable, effective multimodal regimens to accomplish above</a:t>
            </a:r>
          </a:p>
          <a:p>
            <a:pPr>
              <a:lnSpc>
                <a:spcPct val="90000"/>
              </a:lnSpc>
            </a:pPr>
            <a:r>
              <a:rPr lang="en-US" sz="4200" dirty="0" smtClean="0"/>
              <a:t>Improved </a:t>
            </a:r>
            <a:r>
              <a:rPr lang="en-US" sz="4200" dirty="0" smtClean="0"/>
              <a:t>acute pain control reduces AEs, </a:t>
            </a:r>
            <a:r>
              <a:rPr lang="en-US" sz="4200" dirty="0" err="1" smtClean="0"/>
              <a:t>chronification</a:t>
            </a:r>
            <a:r>
              <a:rPr lang="en-US" sz="4200" dirty="0" smtClean="0"/>
              <a:t> risk and associated costs</a:t>
            </a:r>
          </a:p>
          <a:p>
            <a:pPr>
              <a:lnSpc>
                <a:spcPct val="90000"/>
              </a:lnSpc>
            </a:pPr>
            <a:r>
              <a:rPr lang="en-US" sz="4200" dirty="0" smtClean="0"/>
              <a:t>Increased patient satisfaction</a:t>
            </a:r>
          </a:p>
        </p:txBody>
      </p:sp>
    </p:spTree>
    <p:extLst>
      <p:ext uri="{BB962C8B-B14F-4D97-AF65-F5344CB8AC3E}">
        <p14:creationId xmlns:p14="http://schemas.microsoft.com/office/powerpoint/2010/main" val="2766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9067800" cy="1066800"/>
          </a:xfrm>
        </p:spPr>
        <p:txBody>
          <a:bodyPr/>
          <a:lstStyle/>
          <a:p>
            <a:pPr algn="ctr">
              <a:defRPr/>
            </a:pPr>
            <a:r>
              <a:rPr lang="en-US" sz="5400" dirty="0" smtClean="0"/>
              <a:t>Pain and Consciousness</a:t>
            </a:r>
            <a:endParaRPr lang="en-US" sz="54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r>
              <a:rPr lang="en-US" altLang="en-US" sz="3200" smtClean="0"/>
              <a:t>Consciousness = an “emergent” neuronal property that requires a developed (layered) forebrain</a:t>
            </a:r>
          </a:p>
          <a:p>
            <a:r>
              <a:rPr lang="en-US" altLang="en-US" sz="3200" smtClean="0"/>
              <a:t>Pain (classic view): passive registration of nociception</a:t>
            </a:r>
          </a:p>
          <a:p>
            <a:r>
              <a:rPr lang="en-US" altLang="en-US" sz="3200" smtClean="0"/>
              <a:t>Pain (current view): a network of brain structures employs nociception, other inputs and memories to actively construct a continually evolving internal model of reality</a:t>
            </a:r>
          </a:p>
        </p:txBody>
      </p:sp>
    </p:spTree>
    <p:extLst>
      <p:ext uri="{BB962C8B-B14F-4D97-AF65-F5344CB8AC3E}">
        <p14:creationId xmlns:p14="http://schemas.microsoft.com/office/powerpoint/2010/main" val="25404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 idx="4294967295"/>
          </p:nvPr>
        </p:nvSpPr>
        <p:spPr>
          <a:xfrm>
            <a:off x="0" y="193675"/>
            <a:ext cx="9144000" cy="873125"/>
          </a:xfrm>
          <a:noFill/>
        </p:spPr>
        <p:txBody>
          <a:bodyPr/>
          <a:lstStyle/>
          <a:p>
            <a:pPr algn="ctr">
              <a:lnSpc>
                <a:spcPts val="4500"/>
              </a:lnSpc>
            </a:pPr>
            <a:r>
              <a:rPr lang="en-US" altLang="en-US" sz="4600" smtClean="0">
                <a:effectLst/>
              </a:rPr>
              <a:t>Self Pain &amp; Pain Empathy Activate Common Regions</a:t>
            </a:r>
          </a:p>
        </p:txBody>
      </p:sp>
      <p:pic>
        <p:nvPicPr>
          <p:cNvPr id="39939" name="Picture 2" descr="Overlap_Image_w_ren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1352550"/>
            <a:ext cx="5548313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63198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SzPct val="75000"/>
              <a:buFont typeface="Monotype Sorts" pitchFamily="2" charset="2"/>
              <a:buChar char="u"/>
              <a:defRPr sz="2800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+mj-lt"/>
              </a:rPr>
              <a:t>Ochsner</a:t>
            </a:r>
            <a:r>
              <a:rPr lang="en-US" altLang="en-US" sz="2400" dirty="0">
                <a:latin typeface="+mj-lt"/>
              </a:rPr>
              <a:t> K et al. Social Cognitive &amp; Affective </a:t>
            </a:r>
            <a:r>
              <a:rPr lang="en-US" altLang="en-US" sz="2400" dirty="0" err="1">
                <a:latin typeface="+mj-lt"/>
              </a:rPr>
              <a:t>Neurosci</a:t>
            </a:r>
            <a:r>
              <a:rPr lang="en-US" altLang="en-US" sz="2400" dirty="0">
                <a:latin typeface="+mj-lt"/>
              </a:rPr>
              <a:t> (2008) </a:t>
            </a:r>
          </a:p>
        </p:txBody>
      </p:sp>
    </p:spTree>
    <p:extLst>
      <p:ext uri="{BB962C8B-B14F-4D97-AF65-F5344CB8AC3E}">
        <p14:creationId xmlns:p14="http://schemas.microsoft.com/office/powerpoint/2010/main" val="40213129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447800"/>
          </a:xfrm>
        </p:spPr>
        <p:txBody>
          <a:bodyPr/>
          <a:lstStyle/>
          <a:p>
            <a:pPr algn="ctr">
              <a:defRPr/>
            </a:pPr>
            <a:r>
              <a:rPr lang="en-US" sz="4600" dirty="0" smtClean="0"/>
              <a:t>Pain </a:t>
            </a:r>
            <a:r>
              <a:rPr lang="en-US" sz="4600" dirty="0" err="1" smtClean="0"/>
              <a:t>vs</a:t>
            </a:r>
            <a:r>
              <a:rPr lang="en-US" sz="4600" dirty="0" smtClean="0"/>
              <a:t> Rejection (Wager 2013)</a:t>
            </a:r>
          </a:p>
        </p:txBody>
      </p:sp>
      <p:pic>
        <p:nvPicPr>
          <p:cNvPr id="28675" name="Picture 4" descr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4876800"/>
            <a:ext cx="89916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“Comparisons of rejecter versus friend and pain versus warmth yielded similar levels of self-reported negative affect, and overlapping portions of many regions related to pain intensity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were activated (bilateral anterior insula, medial thalamus, secondary somatosensory cortex, and dorsal posterior insula).”</a:t>
            </a:r>
          </a:p>
        </p:txBody>
      </p:sp>
    </p:spTree>
    <p:extLst>
      <p:ext uri="{BB962C8B-B14F-4D97-AF65-F5344CB8AC3E}">
        <p14:creationId xmlns:p14="http://schemas.microsoft.com/office/powerpoint/2010/main" val="22997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>
              <a:lnSpc>
                <a:spcPts val="5000"/>
              </a:lnSpc>
              <a:defRPr/>
            </a:pPr>
            <a:r>
              <a:rPr lang="en-US" sz="4800" dirty="0" smtClean="0"/>
              <a:t>Geoffrey Chaucer </a:t>
            </a:r>
            <a:br>
              <a:rPr lang="en-US" sz="4800" dirty="0" smtClean="0"/>
            </a:br>
            <a:r>
              <a:rPr lang="en-US" sz="4800" dirty="0" smtClean="0"/>
              <a:t>(1343-1400)</a:t>
            </a: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524000"/>
            <a:ext cx="3505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Monotype Sorts" pitchFamily="2" charset="2"/>
              <a:buChar char="u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–"/>
              <a:defRPr sz="2400">
                <a:solidFill>
                  <a:srgbClr val="FFFFFF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–"/>
              <a:defRPr>
                <a:solidFill>
                  <a:srgbClr val="FFFFFF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+mn-lt"/>
              </a:defRPr>
            </a:lvl9pPr>
          </a:lstStyle>
          <a:p>
            <a:pPr indent="9525">
              <a:spcBef>
                <a:spcPts val="400"/>
              </a:spcBef>
              <a:buFont typeface="Monotype Sorts" pitchFamily="2" charset="2"/>
              <a:buNone/>
              <a:defRPr/>
            </a:pPr>
            <a:r>
              <a:rPr lang="en-US" altLang="en-US" sz="4400" kern="0" dirty="0" smtClean="0"/>
              <a:t>Out of </a:t>
            </a:r>
            <a:r>
              <a:rPr lang="en-US" altLang="en-US" sz="4400" kern="0" dirty="0" err="1" smtClean="0"/>
              <a:t>olde</a:t>
            </a:r>
            <a:r>
              <a:rPr lang="en-US" altLang="en-US" sz="4400" kern="0" dirty="0" smtClean="0"/>
              <a:t> bokes…</a:t>
            </a:r>
          </a:p>
          <a:p>
            <a:pPr indent="9525">
              <a:spcBef>
                <a:spcPts val="400"/>
              </a:spcBef>
              <a:buFont typeface="Monotype Sorts" pitchFamily="2" charset="2"/>
              <a:buNone/>
              <a:defRPr/>
            </a:pPr>
            <a:r>
              <a:rPr lang="en-US" altLang="en-US" sz="4400" kern="0" dirty="0" smtClean="0"/>
              <a:t>cometh all this </a:t>
            </a:r>
            <a:r>
              <a:rPr lang="en-US" altLang="en-US" sz="4400" kern="0" dirty="0" err="1" smtClean="0"/>
              <a:t>newe</a:t>
            </a:r>
            <a:r>
              <a:rPr lang="en-US" altLang="en-US" sz="4400" kern="0" dirty="0" smtClean="0"/>
              <a:t> science.</a:t>
            </a:r>
            <a:endParaRPr lang="en-US" altLang="en-US" sz="4000" kern="0" dirty="0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5029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5418138"/>
            <a:ext cx="35814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C000"/>
                </a:solidFill>
                <a:latin typeface="+mj-lt"/>
              </a:rPr>
              <a:t>Parliament of </a:t>
            </a:r>
            <a:r>
              <a:rPr lang="en-US" sz="3200" dirty="0" err="1">
                <a:solidFill>
                  <a:srgbClr val="FFC000"/>
                </a:solidFill>
                <a:latin typeface="+mj-lt"/>
              </a:rPr>
              <a:t>Foules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 (c. 1380)</a:t>
            </a:r>
          </a:p>
        </p:txBody>
      </p:sp>
    </p:spTree>
    <p:extLst>
      <p:ext uri="{BB962C8B-B14F-4D97-AF65-F5344CB8AC3E}">
        <p14:creationId xmlns:p14="http://schemas.microsoft.com/office/powerpoint/2010/main" val="3481473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/>
            <a:r>
              <a:rPr lang="en-US" sz="5400" dirty="0"/>
              <a:t>Job 30 (~6</a:t>
            </a:r>
            <a:r>
              <a:rPr lang="en-US" sz="5400" baseline="30000" dirty="0"/>
              <a:t>th</a:t>
            </a:r>
            <a:r>
              <a:rPr lang="en-US" sz="5400" dirty="0"/>
              <a:t> Century BCE)</a:t>
            </a:r>
            <a:endParaRPr lang="en-US" sz="5400" dirty="0"/>
          </a:p>
        </p:txBody>
      </p:sp>
      <p:pic>
        <p:nvPicPr>
          <p:cNvPr id="6" name="Picture 2" descr="https://upload.wikimedia.org/wikipedia/commons/thumb/3/35/Georges_de_La_Tour_044.jpg/200px-Georges_de_La_Tour_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084" y="1223643"/>
            <a:ext cx="3928916" cy="563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313557"/>
            <a:ext cx="4724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>
                <a:solidFill>
                  <a:schemeClr val="bg1"/>
                </a:solidFill>
                <a:latin typeface="+mj-lt"/>
              </a:rPr>
              <a:t>8 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They were children of fools, yea, children of base men: they were viler than the earth.</a:t>
            </a:r>
          </a:p>
          <a:p>
            <a:r>
              <a:rPr lang="en-US" sz="3200" baseline="30000" dirty="0">
                <a:solidFill>
                  <a:schemeClr val="bg1"/>
                </a:solidFill>
                <a:latin typeface="+mj-lt"/>
              </a:rPr>
              <a:t>9 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And now am I their song, yea, I am their byword.</a:t>
            </a:r>
          </a:p>
          <a:p>
            <a:r>
              <a:rPr lang="en-US" sz="3200" baseline="30000" dirty="0">
                <a:solidFill>
                  <a:schemeClr val="bg1"/>
                </a:solidFill>
                <a:latin typeface="+mj-lt"/>
              </a:rPr>
              <a:t>10 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They abhor me, they flee far from me, and spare not to spit in my face.</a:t>
            </a:r>
          </a:p>
          <a:p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2624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6000" dirty="0" smtClean="0"/>
              <a:t>Greek Etymology</a:t>
            </a:r>
            <a:endParaRPr lang="en-US" altLang="en-US" sz="60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763000" cy="4419600"/>
          </a:xfrm>
        </p:spPr>
        <p:txBody>
          <a:bodyPr/>
          <a:lstStyle/>
          <a:p>
            <a:r>
              <a:rPr lang="en-US" altLang="en-US" b="1" i="1" dirty="0" err="1" smtClean="0">
                <a:solidFill>
                  <a:srgbClr val="FFC000"/>
                </a:solidFill>
              </a:rPr>
              <a:t>Algos</a:t>
            </a:r>
            <a:r>
              <a:rPr lang="en-US" altLang="en-US" dirty="0" smtClean="0"/>
              <a:t> = somatic or psychic pain</a:t>
            </a:r>
          </a:p>
          <a:p>
            <a:pPr lvl="1"/>
            <a:r>
              <a:rPr lang="en-US" altLang="en-US" sz="2800" dirty="0" smtClean="0"/>
              <a:t>From </a:t>
            </a:r>
            <a:r>
              <a:rPr lang="en-US" altLang="en-US" sz="2800" b="1" i="1" dirty="0" err="1" smtClean="0"/>
              <a:t>alego</a:t>
            </a:r>
            <a:r>
              <a:rPr lang="en-US" altLang="en-US" sz="2800" dirty="0" smtClean="0"/>
              <a:t> = “to care, look after”</a:t>
            </a:r>
          </a:p>
          <a:p>
            <a:pPr lvl="1"/>
            <a:r>
              <a:rPr lang="en-US" altLang="en-US" sz="2800" dirty="0" smtClean="0"/>
              <a:t>Multiple compound forms emphasizing bodily location, e.g., </a:t>
            </a:r>
            <a:r>
              <a:rPr lang="en-US" altLang="en-US" sz="2800" dirty="0" err="1" smtClean="0"/>
              <a:t>cephalalgia</a:t>
            </a:r>
            <a:endParaRPr lang="en-US" altLang="en-US" sz="2800" dirty="0" smtClean="0"/>
          </a:p>
          <a:p>
            <a:r>
              <a:rPr lang="en-US" altLang="en-US" b="1" i="1" dirty="0" err="1" smtClean="0">
                <a:solidFill>
                  <a:srgbClr val="FFC000"/>
                </a:solidFill>
              </a:rPr>
              <a:t>Poena</a:t>
            </a:r>
            <a:r>
              <a:rPr lang="en-US" altLang="en-US" dirty="0" smtClean="0">
                <a:solidFill>
                  <a:srgbClr val="FFC000"/>
                </a:solidFill>
              </a:rPr>
              <a:t> </a:t>
            </a:r>
            <a:r>
              <a:rPr lang="en-US" altLang="en-US" dirty="0" smtClean="0"/>
              <a:t>= penalty </a:t>
            </a:r>
          </a:p>
          <a:p>
            <a:r>
              <a:rPr lang="en-US" altLang="en-US" b="1" i="1" dirty="0" err="1" smtClean="0">
                <a:solidFill>
                  <a:srgbClr val="FFC000"/>
                </a:solidFill>
              </a:rPr>
              <a:t>Odyne</a:t>
            </a:r>
            <a:r>
              <a:rPr lang="en-US" altLang="en-US" dirty="0" smtClean="0">
                <a:solidFill>
                  <a:srgbClr val="FFC000"/>
                </a:solidFill>
              </a:rPr>
              <a:t> </a:t>
            </a:r>
            <a:r>
              <a:rPr lang="en-US" altLang="en-US" dirty="0" smtClean="0"/>
              <a:t>= strong psychic pain</a:t>
            </a:r>
          </a:p>
          <a:p>
            <a:pPr lvl="1"/>
            <a:r>
              <a:rPr lang="en-US" altLang="en-US" sz="2800" dirty="0" err="1" smtClean="0"/>
              <a:t>Deine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odyne</a:t>
            </a:r>
            <a:r>
              <a:rPr lang="en-US" altLang="en-US" sz="2800" dirty="0" smtClean="0"/>
              <a:t> = fearful, terrible pain</a:t>
            </a:r>
          </a:p>
          <a:p>
            <a:pPr lvl="1"/>
            <a:r>
              <a:rPr lang="en-US" altLang="en-US" sz="2800" dirty="0" err="1" smtClean="0"/>
              <a:t>Oxeia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odyne</a:t>
            </a:r>
            <a:r>
              <a:rPr lang="en-US" altLang="en-US" sz="2800" dirty="0" smtClean="0"/>
              <a:t> = acute, sharp pain</a:t>
            </a:r>
          </a:p>
          <a:p>
            <a:pPr lvl="1"/>
            <a:r>
              <a:rPr lang="en-US" altLang="en-US" sz="2800" dirty="0" err="1" smtClean="0"/>
              <a:t>Psychrai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odyne</a:t>
            </a:r>
            <a:r>
              <a:rPr lang="en-US" altLang="en-US" sz="2800" dirty="0" smtClean="0"/>
              <a:t> = cold pain, i.e., chronic</a:t>
            </a:r>
          </a:p>
          <a:p>
            <a:pPr lvl="1"/>
            <a:r>
              <a:rPr lang="en-US" altLang="en-US" sz="2800" dirty="0" err="1" smtClean="0"/>
              <a:t>Thermai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odyne</a:t>
            </a:r>
            <a:r>
              <a:rPr lang="en-US" altLang="en-US" sz="2800" dirty="0" smtClean="0"/>
              <a:t> = hot pain, i.e., acute</a:t>
            </a:r>
          </a:p>
        </p:txBody>
      </p:sp>
    </p:spTree>
    <p:extLst>
      <p:ext uri="{BB962C8B-B14F-4D97-AF65-F5344CB8AC3E}">
        <p14:creationId xmlns:p14="http://schemas.microsoft.com/office/powerpoint/2010/main" val="2790591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US" sz="5600" dirty="0"/>
              <a:t>“Pain” as Payback: Origin</a:t>
            </a:r>
            <a:endParaRPr lang="en-US" altLang="en-US" sz="56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4419600"/>
          </a:xfrm>
        </p:spPr>
        <p:txBody>
          <a:bodyPr/>
          <a:lstStyle/>
          <a:p>
            <a:r>
              <a:rPr lang="en-US" sz="3000" dirty="0" smtClean="0"/>
              <a:t>Greek </a:t>
            </a:r>
            <a:r>
              <a:rPr lang="en-US" sz="3000" b="1" i="1" dirty="0" err="1" smtClean="0"/>
              <a:t>poine</a:t>
            </a:r>
            <a:r>
              <a:rPr lang="en-US" sz="3000" dirty="0" smtClean="0"/>
              <a:t> "retribution, penalty, blood-money”</a:t>
            </a:r>
          </a:p>
          <a:p>
            <a:r>
              <a:rPr lang="en-US" sz="3000" dirty="0" smtClean="0"/>
              <a:t>Proto Indo European "to pay, atone, compensate“</a:t>
            </a:r>
          </a:p>
          <a:p>
            <a:r>
              <a:rPr lang="en-US" sz="3000" dirty="0"/>
              <a:t>Latin </a:t>
            </a:r>
            <a:r>
              <a:rPr lang="en-US" sz="3000" b="1" i="1" dirty="0" err="1"/>
              <a:t>poena</a:t>
            </a:r>
            <a:r>
              <a:rPr lang="en-US" sz="3000" dirty="0"/>
              <a:t> "punishment, penalty, retribution, indemnification“ [</a:t>
            </a:r>
            <a:r>
              <a:rPr lang="en-US" sz="3000" dirty="0" err="1"/>
              <a:t>cf</a:t>
            </a:r>
            <a:r>
              <a:rPr lang="en-US" sz="3000" dirty="0"/>
              <a:t> penal, penance</a:t>
            </a:r>
            <a:r>
              <a:rPr lang="en-US" sz="3000" dirty="0" smtClean="0"/>
              <a:t>…]</a:t>
            </a:r>
          </a:p>
          <a:p>
            <a:r>
              <a:rPr lang="en-US" sz="3000" dirty="0"/>
              <a:t>English late 13</a:t>
            </a:r>
            <a:r>
              <a:rPr lang="en-US" sz="3000" baseline="30000" dirty="0"/>
              <a:t>th</a:t>
            </a:r>
            <a:r>
              <a:rPr lang="en-US" sz="3000" dirty="0"/>
              <a:t> century : punishment, especially for a crime [survives in “on pain of death</a:t>
            </a:r>
            <a:r>
              <a:rPr lang="en-US" sz="3000" dirty="0" smtClean="0"/>
              <a:t>”]</a:t>
            </a:r>
          </a:p>
          <a:p>
            <a:r>
              <a:rPr lang="en-US" sz="3000" b="1" i="1" dirty="0" smtClean="0">
                <a:solidFill>
                  <a:srgbClr val="FFC000"/>
                </a:solidFill>
              </a:rPr>
              <a:t>Fundamentally social, transactional meaning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		Source: Online Etymology Dictionary</a:t>
            </a:r>
          </a:p>
          <a:p>
            <a:pPr marL="0" indent="0">
              <a:buNone/>
            </a:pPr>
            <a:endParaRPr lang="en-US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790591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9113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99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“What 3 Words Should the World Know about Pain?” (Tufts, 2015)</a:t>
            </a:r>
            <a:endParaRPr lang="en-US" altLang="en-US" sz="3600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6933"/>
            <a:ext cx="9067800" cy="57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591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algn="ctr">
              <a:lnSpc>
                <a:spcPts val="5000"/>
              </a:lnSpc>
              <a:defRPr/>
            </a:pPr>
            <a:r>
              <a:rPr lang="en-US" altLang="en-US" sz="5400" dirty="0" smtClean="0"/>
              <a:t>Acute Pain (Carr, Goudas 1999)</a:t>
            </a:r>
            <a:endParaRPr lang="en-US" altLang="en-US" sz="54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4419600"/>
          </a:xfrm>
        </p:spPr>
        <p:txBody>
          <a:bodyPr/>
          <a:lstStyle/>
          <a:p>
            <a:r>
              <a:rPr lang="en-US" altLang="en-US" sz="2900" dirty="0" smtClean="0"/>
              <a:t>Acute </a:t>
            </a:r>
            <a:r>
              <a:rPr lang="en-US" altLang="en-US" sz="2900" dirty="0" smtClean="0"/>
              <a:t>vs chronic pain dichotomy is oversimplified </a:t>
            </a:r>
          </a:p>
          <a:p>
            <a:r>
              <a:rPr lang="en-US" altLang="en-US" sz="2900" dirty="0" smtClean="0"/>
              <a:t>“Chronic pain”, a disease state, may begin within hours (?minutes) of acute injury </a:t>
            </a:r>
          </a:p>
          <a:p>
            <a:r>
              <a:rPr lang="en-US" sz="2900" dirty="0"/>
              <a:t>Acute pain </a:t>
            </a:r>
            <a:r>
              <a:rPr lang="en-US" sz="2900" dirty="0" smtClean="0"/>
              <a:t>= initiation phase </a:t>
            </a:r>
            <a:r>
              <a:rPr lang="en-US" sz="2900" dirty="0"/>
              <a:t>of an extensive, persistent nociceptive </a:t>
            </a:r>
            <a:r>
              <a:rPr lang="en-US" sz="2900" dirty="0" smtClean="0"/>
              <a:t>and behavioral </a:t>
            </a:r>
            <a:r>
              <a:rPr lang="en-US" sz="2900" dirty="0"/>
              <a:t>cascade triggered by tissue </a:t>
            </a:r>
            <a:r>
              <a:rPr lang="en-US" sz="2900" dirty="0" smtClean="0"/>
              <a:t>injury</a:t>
            </a:r>
          </a:p>
          <a:p>
            <a:r>
              <a:rPr lang="en-US" sz="2900" dirty="0"/>
              <a:t>As with </a:t>
            </a:r>
            <a:r>
              <a:rPr lang="en-US" sz="2900" dirty="0" smtClean="0"/>
              <a:t>other complex </a:t>
            </a:r>
            <a:r>
              <a:rPr lang="en-US" sz="2900" dirty="0"/>
              <a:t>dynamic </a:t>
            </a:r>
            <a:r>
              <a:rPr lang="en-US" sz="2900" dirty="0" smtClean="0"/>
              <a:t>systems, </a:t>
            </a:r>
            <a:r>
              <a:rPr lang="en-US" sz="2900" dirty="0"/>
              <a:t>small differences in </a:t>
            </a:r>
            <a:r>
              <a:rPr lang="en-US" sz="2900" dirty="0" smtClean="0"/>
              <a:t>the initial </a:t>
            </a:r>
            <a:r>
              <a:rPr lang="en-US" sz="2900" dirty="0"/>
              <a:t>state of the host and in the intensity, quality, </a:t>
            </a:r>
            <a:r>
              <a:rPr lang="en-US" sz="2900" dirty="0" smtClean="0"/>
              <a:t>and meaning </a:t>
            </a:r>
            <a:r>
              <a:rPr lang="en-US" sz="2900" dirty="0"/>
              <a:t>of the nociceptive stimulus can produce </a:t>
            </a:r>
            <a:r>
              <a:rPr lang="en-US" sz="2900" dirty="0" smtClean="0"/>
              <a:t>major differences </a:t>
            </a:r>
            <a:r>
              <a:rPr lang="en-US" sz="2900" dirty="0"/>
              <a:t>in the detailed manner in which this </a:t>
            </a:r>
            <a:r>
              <a:rPr lang="en-US" sz="2900" dirty="0" smtClean="0"/>
              <a:t>process </a:t>
            </a:r>
            <a:r>
              <a:rPr lang="pt-BR" sz="2900" dirty="0" smtClean="0"/>
              <a:t>unfolds</a:t>
            </a:r>
          </a:p>
        </p:txBody>
      </p:sp>
    </p:spTree>
    <p:extLst>
      <p:ext uri="{BB962C8B-B14F-4D97-AF65-F5344CB8AC3E}">
        <p14:creationId xmlns:p14="http://schemas.microsoft.com/office/powerpoint/2010/main" val="262354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7200" dirty="0" smtClean="0"/>
              <a:t>Hypotheses</a:t>
            </a:r>
            <a:endParaRPr lang="en-US" sz="66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8392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There is an opportunity to advance acute pain research (? + practice) by revisiting the taxonomy of acute pain from an inter- and multidisciplinary perspective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Recent, ongoing experience with taxonomy of chronic pain (AAPT) can guide this process for acute pain 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AAPT </a:t>
            </a:r>
            <a:r>
              <a:rPr lang="en-US" sz="3600" dirty="0" smtClean="0"/>
              <a:t>process, results for chronic pain may require modification for acute pain</a:t>
            </a:r>
          </a:p>
        </p:txBody>
      </p:sp>
    </p:spTree>
    <p:extLst>
      <p:ext uri="{BB962C8B-B14F-4D97-AF65-F5344CB8AC3E}">
        <p14:creationId xmlns:p14="http://schemas.microsoft.com/office/powerpoint/2010/main" val="39255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pPr algn="ctr">
              <a:lnSpc>
                <a:spcPts val="5000"/>
              </a:lnSpc>
              <a:defRPr/>
            </a:pPr>
            <a:r>
              <a:rPr lang="en-US" sz="6000" dirty="0" smtClean="0"/>
              <a:t>Acute Pain: Initial </a:t>
            </a:r>
            <a:br>
              <a:rPr lang="en-US" sz="6000" dirty="0" smtClean="0"/>
            </a:br>
            <a:r>
              <a:rPr lang="en-US" sz="6000" dirty="0" smtClean="0"/>
              <a:t>Phase of Disease?</a:t>
            </a:r>
            <a:endParaRPr lang="en-US" sz="60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601200" cy="41148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en-US" sz="3000" smtClean="0"/>
              <a:t>Injury triggers a cascade of responses</a:t>
            </a:r>
          </a:p>
          <a:p>
            <a:pPr>
              <a:lnSpc>
                <a:spcPct val="125000"/>
              </a:lnSpc>
            </a:pPr>
            <a:r>
              <a:rPr lang="en-US" altLang="en-US" sz="3000" smtClean="0"/>
              <a:t>PNS, CNS promptly adapt, reorganize, remember</a:t>
            </a:r>
          </a:p>
          <a:p>
            <a:pPr>
              <a:lnSpc>
                <a:spcPct val="125000"/>
              </a:lnSpc>
            </a:pPr>
            <a:r>
              <a:rPr lang="en-US" altLang="en-US" sz="3000" smtClean="0"/>
              <a:t>“Programmed instability” links pain, memory</a:t>
            </a:r>
          </a:p>
          <a:p>
            <a:pPr>
              <a:lnSpc>
                <a:spcPct val="125000"/>
              </a:lnSpc>
            </a:pPr>
            <a:r>
              <a:rPr lang="en-US" altLang="en-US" sz="3000" smtClean="0"/>
              <a:t>Acute and chronic pain = continuum</a:t>
            </a:r>
          </a:p>
          <a:p>
            <a:pPr>
              <a:lnSpc>
                <a:spcPct val="125000"/>
              </a:lnSpc>
            </a:pPr>
            <a:r>
              <a:rPr lang="en-US" altLang="en-US" sz="3000" smtClean="0"/>
              <a:t>Increasing documentation of  chronic neuropathic pain after surgery (NNH 2-7)</a:t>
            </a:r>
          </a:p>
          <a:p>
            <a:pPr>
              <a:lnSpc>
                <a:spcPct val="125000"/>
              </a:lnSpc>
            </a:pPr>
            <a:r>
              <a:rPr lang="en-US" altLang="en-US" sz="3000" smtClean="0"/>
              <a:t>Unclear why NNH isn’t = 1</a:t>
            </a:r>
          </a:p>
          <a:p>
            <a:endParaRPr lang="en-US" altLang="en-US" sz="3000" smtClean="0"/>
          </a:p>
          <a:p>
            <a:endParaRPr lang="en-US" altLang="en-US" sz="3000" smtClean="0"/>
          </a:p>
        </p:txBody>
      </p:sp>
    </p:spTree>
    <p:extLst>
      <p:ext uri="{BB962C8B-B14F-4D97-AF65-F5344CB8AC3E}">
        <p14:creationId xmlns:p14="http://schemas.microsoft.com/office/powerpoint/2010/main" val="2460336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3663" y="190500"/>
            <a:ext cx="9020175" cy="800100"/>
          </a:xfrm>
          <a:ln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6600" smtClean="0">
                <a:effectLst/>
              </a:rPr>
              <a:t>Chronification of Pain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57200" y="1600200"/>
          <a:ext cx="8153400" cy="456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6477000" y="1366838"/>
            <a:ext cx="2590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b="1" i="1" u="sng" dirty="0" smtClean="0">
                <a:solidFill>
                  <a:schemeClr val="bg1"/>
                </a:solidFill>
                <a:latin typeface="+mn-lt"/>
              </a:rPr>
              <a:t>New Pathology</a:t>
            </a:r>
            <a:endParaRPr lang="en-US" sz="1600" b="1" i="1" u="sng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Muscle atrophy,  </a:t>
            </a:r>
          </a:p>
          <a:p>
            <a:pPr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weakness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Bone  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loss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1600" b="1" dirty="0" err="1" smtClean="0">
                <a:solidFill>
                  <a:schemeClr val="bg1"/>
                </a:solidFill>
                <a:latin typeface="+mn-lt"/>
              </a:rPr>
              <a:t>Immunocompromise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-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Depression / suicide</a:t>
            </a:r>
          </a:p>
          <a:p>
            <a:pPr eaLnBrk="1" hangingPunct="1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-Substance abuse / </a:t>
            </a:r>
          </a:p>
          <a:p>
            <a:pPr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overdose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7467600" y="38989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Less active</a:t>
            </a:r>
          </a:p>
          <a:p>
            <a:pPr eaLnBrk="1" hangingPunct="1">
              <a:defRPr/>
            </a:pP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Kinesophobia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Decreased </a:t>
            </a:r>
          </a:p>
          <a:p>
            <a:pPr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    motivation</a:t>
            </a:r>
          </a:p>
          <a:p>
            <a:pPr eaLnBrk="1" hangingPunct="1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Social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isolation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Role loss</a:t>
            </a:r>
          </a:p>
          <a:p>
            <a:pPr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Sleep disorder</a:t>
            </a:r>
          </a:p>
        </p:txBody>
      </p:sp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7467600" y="3581400"/>
            <a:ext cx="1098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b="1" i="1" u="sng" dirty="0">
                <a:solidFill>
                  <a:schemeClr val="bg1"/>
                </a:solidFill>
                <a:latin typeface="+mn-lt"/>
              </a:rPr>
              <a:t>Disability</a:t>
            </a:r>
          </a:p>
        </p:txBody>
      </p:sp>
      <p:sp>
        <p:nvSpPr>
          <p:cNvPr id="258064" name="Rectangle 16"/>
          <p:cNvSpPr>
            <a:spLocks noChangeArrowheads="1"/>
          </p:cNvSpPr>
          <p:nvPr/>
        </p:nvSpPr>
        <p:spPr bwMode="auto">
          <a:xfrm>
            <a:off x="685800" y="1752600"/>
            <a:ext cx="358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 i="1" u="sng">
                <a:solidFill>
                  <a:srgbClr val="FFC000"/>
                </a:solidFill>
                <a:latin typeface="Arial" charset="0"/>
              </a:rPr>
              <a:t>Pathophysiology of Maintenance</a:t>
            </a:r>
            <a:endParaRPr lang="en-US" altLang="en-US" sz="1600" u="sng">
              <a:solidFill>
                <a:srgbClr val="FFC000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en-US" altLang="en-US" sz="1600" b="1">
                <a:solidFill>
                  <a:srgbClr val="FFC000"/>
                </a:solidFill>
                <a:latin typeface="Arial" charset="0"/>
              </a:rPr>
              <a:t>Radiculopathy</a:t>
            </a:r>
          </a:p>
          <a:p>
            <a:pPr>
              <a:buFontTx/>
              <a:buChar char="-"/>
            </a:pPr>
            <a:r>
              <a:rPr lang="en-US" altLang="en-US" sz="1600" b="1">
                <a:solidFill>
                  <a:srgbClr val="FFC000"/>
                </a:solidFill>
                <a:latin typeface="Arial" charset="0"/>
              </a:rPr>
              <a:t>Neuroma traction</a:t>
            </a:r>
          </a:p>
          <a:p>
            <a:pPr>
              <a:buFontTx/>
              <a:buChar char="-"/>
            </a:pPr>
            <a:r>
              <a:rPr lang="en-US" altLang="en-US" sz="1600" b="1">
                <a:solidFill>
                  <a:srgbClr val="FFC000"/>
                </a:solidFill>
                <a:latin typeface="Arial" charset="0"/>
              </a:rPr>
              <a:t>Myofascial sensitization</a:t>
            </a:r>
          </a:p>
          <a:p>
            <a:pPr>
              <a:buFontTx/>
              <a:buChar char="-"/>
            </a:pPr>
            <a:r>
              <a:rPr lang="en-US" altLang="en-US" sz="1600" b="1">
                <a:solidFill>
                  <a:srgbClr val="FFC000"/>
                </a:solidFill>
                <a:latin typeface="Arial" charset="0"/>
              </a:rPr>
              <a:t>Brain, SC pathology </a:t>
            </a:r>
          </a:p>
          <a:p>
            <a:r>
              <a:rPr lang="en-US" altLang="en-US" sz="1600" b="1">
                <a:solidFill>
                  <a:srgbClr val="FFC000"/>
                </a:solidFill>
                <a:latin typeface="Arial" charset="0"/>
              </a:rPr>
              <a:t>(atrophy, reorganization)</a:t>
            </a:r>
          </a:p>
        </p:txBody>
      </p:sp>
      <p:sp>
        <p:nvSpPr>
          <p:cNvPr id="258065" name="Text Box 17"/>
          <p:cNvSpPr txBox="1">
            <a:spLocks noChangeArrowheads="1"/>
          </p:cNvSpPr>
          <p:nvPr/>
        </p:nvSpPr>
        <p:spPr bwMode="auto">
          <a:xfrm>
            <a:off x="304800" y="3119438"/>
            <a:ext cx="23622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75000"/>
              <a:buFont typeface="Monotype Sorts" pitchFamily="2" charset="2"/>
              <a:buChar char="u"/>
              <a:defRPr sz="2800"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rgbClr val="FFFFFF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rgbClr val="FFFF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 u="sng">
                <a:solidFill>
                  <a:srgbClr val="FFC000"/>
                </a:solidFill>
              </a:rPr>
              <a:t>Psychopathology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 u="sng">
                <a:solidFill>
                  <a:srgbClr val="FFC000"/>
                </a:solidFill>
              </a:rPr>
              <a:t>of maintenance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1600" b="1">
                <a:solidFill>
                  <a:srgbClr val="FFC000"/>
                </a:solidFill>
              </a:rPr>
              <a:t>Encoded anxiety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C000"/>
                </a:solidFill>
              </a:rPr>
              <a:t>  dysregulation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C000"/>
                </a:solidFill>
              </a:rPr>
              <a:t>- PTSD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C000"/>
                </a:solidFill>
              </a:rPr>
              <a:t>- Emotional, mood        disorder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C000"/>
                </a:solidFill>
              </a:rPr>
              <a:t>  </a:t>
            </a:r>
          </a:p>
        </p:txBody>
      </p:sp>
      <p:sp>
        <p:nvSpPr>
          <p:cNvPr id="258066" name="Text Box 18"/>
          <p:cNvSpPr txBox="1">
            <a:spLocks noChangeArrowheads="1"/>
          </p:cNvSpPr>
          <p:nvPr/>
        </p:nvSpPr>
        <p:spPr bwMode="auto">
          <a:xfrm>
            <a:off x="1828800" y="4800600"/>
            <a:ext cx="21939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75000"/>
              <a:buFont typeface="Monotype Sorts" pitchFamily="2" charset="2"/>
              <a:buChar char="u"/>
              <a:defRPr sz="2800"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rgbClr val="FFFFFF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rgbClr val="FFFF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 u="sng">
                <a:solidFill>
                  <a:srgbClr val="FFC000"/>
                </a:solidFill>
              </a:rPr>
              <a:t>Neurogenic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 u="sng">
                <a:solidFill>
                  <a:srgbClr val="FFC000"/>
                </a:solidFill>
              </a:rPr>
              <a:t>Inflammation</a:t>
            </a:r>
            <a:endParaRPr lang="en-US" altLang="en-US" sz="1600" b="1">
              <a:solidFill>
                <a:srgbClr val="FFC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C000"/>
                </a:solidFill>
              </a:rPr>
              <a:t>- Glial activation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C000"/>
                </a:solidFill>
              </a:rPr>
              <a:t>- Pro-inflammatory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C000"/>
                </a:solidFill>
              </a:rPr>
              <a:t>  cytokines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C000"/>
                </a:solidFill>
              </a:rPr>
              <a:t>- blood-nerve barrier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C000"/>
                </a:solidFill>
              </a:rPr>
              <a:t>  disruption</a:t>
            </a:r>
            <a:endParaRPr lang="en-US" altLang="en-US" sz="1600">
              <a:solidFill>
                <a:srgbClr val="FFC000"/>
              </a:solidFill>
            </a:endParaRPr>
          </a:p>
        </p:txBody>
      </p:sp>
      <p:sp>
        <p:nvSpPr>
          <p:cNvPr id="23562" name="Text Box 19"/>
          <p:cNvSpPr txBox="1">
            <a:spLocks noChangeArrowheads="1"/>
          </p:cNvSpPr>
          <p:nvPr/>
        </p:nvSpPr>
        <p:spPr bwMode="auto">
          <a:xfrm>
            <a:off x="3200400" y="3276600"/>
            <a:ext cx="25527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75000"/>
              <a:buFont typeface="Monotype Sorts" pitchFamily="2" charset="2"/>
              <a:buChar char="u"/>
              <a:defRPr sz="2800"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rgbClr val="FFFFFF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rgbClr val="FFFF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u="sng">
                <a:solidFill>
                  <a:srgbClr val="FFFF00"/>
                </a:solidFill>
              </a:rPr>
              <a:t>Acute injury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u="sng">
                <a:solidFill>
                  <a:srgbClr val="FFFF00"/>
                </a:solidFill>
              </a:rPr>
              <a:t>and pain</a:t>
            </a:r>
            <a:endParaRPr lang="en-US" altLang="en-US" sz="3200" b="1" i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b="1" i="1">
              <a:solidFill>
                <a:srgbClr val="FFFF00"/>
              </a:solidFill>
            </a:endParaRPr>
          </a:p>
        </p:txBody>
      </p:sp>
      <p:sp>
        <p:nvSpPr>
          <p:cNvPr id="258068" name="Text Box 20"/>
          <p:cNvSpPr txBox="1">
            <a:spLocks noChangeArrowheads="1"/>
          </p:cNvSpPr>
          <p:nvPr/>
        </p:nvSpPr>
        <p:spPr bwMode="auto">
          <a:xfrm>
            <a:off x="5257800" y="4772025"/>
            <a:ext cx="2286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75000"/>
              <a:buFont typeface="Monotype Sorts" pitchFamily="2" charset="2"/>
              <a:buChar char="u"/>
              <a:defRPr sz="2800"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rgbClr val="FFFFFF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rgbClr val="FFFF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 u="sng">
                <a:solidFill>
                  <a:srgbClr val="FFC000"/>
                </a:solidFill>
              </a:rPr>
              <a:t>Peripheral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 u="sng">
                <a:solidFill>
                  <a:srgbClr val="FFC000"/>
                </a:solidFill>
              </a:rPr>
              <a:t>Sensitization</a:t>
            </a:r>
            <a:endParaRPr lang="en-US" altLang="en-US" sz="1600" i="1" u="sng">
              <a:solidFill>
                <a:srgbClr val="FFC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C000"/>
                </a:solidFill>
              </a:rPr>
              <a:t>New Na+ channels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C000"/>
                </a:solidFill>
              </a:rPr>
              <a:t>&gt;&gt; lower threshold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FFC000"/>
              </a:solidFill>
            </a:endParaRPr>
          </a:p>
        </p:txBody>
      </p:sp>
      <p:sp>
        <p:nvSpPr>
          <p:cNvPr id="258070" name="Text Box 22"/>
          <p:cNvSpPr txBox="1">
            <a:spLocks noChangeArrowheads="1"/>
          </p:cNvSpPr>
          <p:nvPr/>
        </p:nvSpPr>
        <p:spPr bwMode="auto">
          <a:xfrm>
            <a:off x="4905375" y="1981200"/>
            <a:ext cx="14954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75000"/>
              <a:buFont typeface="Monotype Sorts" pitchFamily="2" charset="2"/>
              <a:buChar char="u"/>
              <a:defRPr sz="2800"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rgbClr val="FFFFFF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rgbClr val="FFFF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 u="sng">
                <a:solidFill>
                  <a:srgbClr val="FFC000"/>
                </a:solidFill>
              </a:rPr>
              <a:t>Central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 u="sng">
                <a:solidFill>
                  <a:srgbClr val="FFC000"/>
                </a:solidFill>
              </a:rPr>
              <a:t>Sensitization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1600" b="1">
                <a:solidFill>
                  <a:srgbClr val="FFC000"/>
                </a:solidFill>
              </a:rPr>
              <a:t>Neuroplastic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C000"/>
                </a:solidFill>
              </a:rPr>
              <a:t> changes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000" y="6248400"/>
            <a:ext cx="4684713" cy="3079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From Gallagher RM, in 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Krames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400" u="sng" dirty="0" err="1">
                <a:solidFill>
                  <a:schemeClr val="bg1"/>
                </a:solidFill>
                <a:latin typeface="+mn-lt"/>
              </a:rPr>
              <a:t>Neuromodulation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, 2009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895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/>
      <p:bldP spid="258052" grpId="0"/>
      <p:bldP spid="258053" grpId="0"/>
      <p:bldP spid="258064" grpId="0"/>
      <p:bldP spid="258065" grpId="0"/>
      <p:bldP spid="258066" grpId="0"/>
      <p:bldP spid="258068" grpId="0"/>
      <p:bldP spid="2580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6000" dirty="0" smtClean="0"/>
              <a:t>Hypotheses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4419600"/>
          </a:xfrm>
        </p:spPr>
        <p:txBody>
          <a:bodyPr/>
          <a:lstStyle/>
          <a:p>
            <a:r>
              <a:rPr lang="en-US" altLang="en-US" sz="3200" dirty="0" smtClean="0"/>
              <a:t>Acute vs chronic pain </a:t>
            </a:r>
            <a:r>
              <a:rPr lang="en-US" altLang="en-US" sz="3200" dirty="0" smtClean="0"/>
              <a:t>dichotomy oversimplified </a:t>
            </a:r>
            <a:endParaRPr lang="en-US" altLang="en-US" sz="3200" dirty="0" smtClean="0"/>
          </a:p>
          <a:p>
            <a:r>
              <a:rPr lang="en-US" altLang="en-US" sz="3200" dirty="0" smtClean="0"/>
              <a:t>“Chronic pain”, a disease state, may begin within hours (?minutes) of acute injury </a:t>
            </a:r>
          </a:p>
          <a:p>
            <a:r>
              <a:rPr lang="en-US" altLang="en-US" sz="3200" dirty="0" smtClean="0"/>
              <a:t>Potential </a:t>
            </a:r>
            <a:r>
              <a:rPr lang="en-US" altLang="en-US" sz="3200" dirty="0" smtClean="0"/>
              <a:t>clinical techniques, benefits of early intervention inadequately studied thus </a:t>
            </a:r>
            <a:r>
              <a:rPr lang="en-US" altLang="en-US" sz="3200" dirty="0" smtClean="0"/>
              <a:t>far</a:t>
            </a:r>
          </a:p>
          <a:p>
            <a:r>
              <a:rPr lang="en-US" altLang="en-US" sz="3200" dirty="0" smtClean="0"/>
              <a:t>Mechanisms of pain resolution (e.g., </a:t>
            </a:r>
            <a:r>
              <a:rPr lang="en-US" altLang="en-US" sz="3200" dirty="0" err="1" smtClean="0"/>
              <a:t>resolvins</a:t>
            </a:r>
            <a:r>
              <a:rPr lang="en-US" altLang="en-US" sz="3200" dirty="0" smtClean="0"/>
              <a:t>) an intriguing area of study</a:t>
            </a: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623545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763000" cy="3048000"/>
          </a:xfrm>
        </p:spPr>
        <p:txBody>
          <a:bodyPr/>
          <a:lstStyle/>
          <a:p>
            <a:pPr algn="ctr">
              <a:defRPr/>
            </a:pPr>
            <a:r>
              <a:rPr lang="en-US" sz="4000"/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124200"/>
            <a:ext cx="8686800" cy="2667000"/>
          </a:xfrm>
        </p:spPr>
        <p:txBody>
          <a:bodyPr/>
          <a:lstStyle/>
          <a:p>
            <a:r>
              <a:rPr lang="en-US" altLang="en-US" sz="2600" smtClean="0"/>
              <a:t> 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8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4800" smtClean="0"/>
              <a:t>Towards an Answer (1)</a:t>
            </a:r>
            <a:endParaRPr lang="en-US" altLang="en-US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419600"/>
          </a:xfrm>
        </p:spPr>
        <p:txBody>
          <a:bodyPr/>
          <a:lstStyle/>
          <a:p>
            <a:r>
              <a:rPr lang="en-US" altLang="en-US" sz="3200" dirty="0" smtClean="0"/>
              <a:t>To ask “when does acute pain become chronic?” is </a:t>
            </a:r>
            <a:r>
              <a:rPr lang="en-US" altLang="en-US" sz="3200" dirty="0" smtClean="0"/>
              <a:t>misleading </a:t>
            </a:r>
            <a:endParaRPr lang="en-US" altLang="en-US" sz="3200" dirty="0" smtClean="0"/>
          </a:p>
          <a:p>
            <a:r>
              <a:rPr lang="en-US" altLang="en-US" sz="3200" dirty="0" smtClean="0"/>
              <a:t>Question equates time course, mechanism</a:t>
            </a:r>
          </a:p>
          <a:p>
            <a:r>
              <a:rPr lang="en-US" altLang="en-US" sz="3200" dirty="0" smtClean="0"/>
              <a:t>Prolonged (labor, arthritis, glaucoma, obstructed viscus, sunburn) or repetitive </a:t>
            </a:r>
            <a:r>
              <a:rPr lang="en-US" altLang="en-US" sz="3200" dirty="0" smtClean="0"/>
              <a:t>(ulcer</a:t>
            </a:r>
            <a:r>
              <a:rPr lang="en-US" altLang="en-US" sz="3200" dirty="0" smtClean="0"/>
              <a:t>, muscle bruise/ soreness) nociception alone rarely induce chronic pain </a:t>
            </a:r>
          </a:p>
          <a:p>
            <a:r>
              <a:rPr lang="en-US" altLang="en-US" sz="3200" dirty="0" smtClean="0"/>
              <a:t>[Exception: psychosocial factors]</a:t>
            </a:r>
          </a:p>
          <a:p>
            <a:r>
              <a:rPr lang="en-US" altLang="en-US" sz="3200" dirty="0" smtClean="0"/>
              <a:t>BUT, acute-to-chronic pain progression is well documented clinically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49207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4800" smtClean="0"/>
              <a:t>Towards an Answer (2)</a:t>
            </a:r>
            <a:endParaRPr lang="en-US" altLang="en-US" smtClean="0"/>
          </a:p>
        </p:txBody>
      </p:sp>
      <p:sp>
        <p:nvSpPr>
          <p:cNvPr id="3481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63000" cy="4419600"/>
          </a:xfrm>
        </p:spPr>
        <p:txBody>
          <a:bodyPr/>
          <a:lstStyle/>
          <a:p>
            <a:r>
              <a:rPr lang="en-US" altLang="en-US" sz="3200" dirty="0" smtClean="0"/>
              <a:t>Evidence, logic mandate distinguishing intense nociception (“acute pain”) vs. rapid onset of PNS, CNS reorganization (“chronic”)</a:t>
            </a:r>
          </a:p>
          <a:p>
            <a:r>
              <a:rPr lang="en-US" altLang="en-US" sz="3200" dirty="0" smtClean="0"/>
              <a:t>Epidemiology of acute-to-chronic pain progression implies concordance of nerve injury (zoster, operation, ischemia…) and intense acute nociception, inflammation</a:t>
            </a:r>
          </a:p>
          <a:p>
            <a:r>
              <a:rPr lang="en-US" altLang="en-US" sz="3200" dirty="0" smtClean="0"/>
              <a:t>? </a:t>
            </a:r>
            <a:r>
              <a:rPr lang="en-US" altLang="en-US" sz="3200" dirty="0" smtClean="0"/>
              <a:t>CPSP </a:t>
            </a:r>
            <a:r>
              <a:rPr lang="en-US" altLang="en-US" sz="3200" dirty="0" smtClean="0"/>
              <a:t>risk ~ PNS injury x CNS sensitization</a:t>
            </a:r>
          </a:p>
          <a:p>
            <a:r>
              <a:rPr lang="en-US" altLang="en-US" sz="3200" dirty="0" smtClean="0"/>
              <a:t>Genetics, epigenetics, cognition influence relative weighting, intensity, inhibition</a:t>
            </a:r>
          </a:p>
        </p:txBody>
      </p:sp>
    </p:spTree>
    <p:extLst>
      <p:ext uri="{BB962C8B-B14F-4D97-AF65-F5344CB8AC3E}">
        <p14:creationId xmlns:p14="http://schemas.microsoft.com/office/powerpoint/2010/main" val="1397130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>
              <a:lnSpc>
                <a:spcPts val="5000"/>
              </a:lnSpc>
              <a:defRPr/>
            </a:pPr>
            <a:r>
              <a:rPr lang="en-US" sz="6000" dirty="0" smtClean="0"/>
              <a:t>Marie Kondo (1975-)</a:t>
            </a:r>
            <a:endParaRPr lang="en-US" sz="5400" dirty="0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0100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746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>
              <a:lnSpc>
                <a:spcPts val="5000"/>
              </a:lnSpc>
              <a:defRPr/>
            </a:pPr>
            <a:r>
              <a:rPr lang="en-US" sz="6000" dirty="0" smtClean="0"/>
              <a:t>Marie Kondo (1975-)</a:t>
            </a:r>
            <a:endParaRPr lang="en-US" sz="5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04800" y="1554163"/>
            <a:ext cx="86868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+mj-lt"/>
              </a:rPr>
              <a:t>If we can have confidence in our decisions and launch enthusiastically into action without any doubts holding us back, we will be able to achieve much more.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5000625"/>
            <a:ext cx="6248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i="1" dirty="0">
                <a:solidFill>
                  <a:schemeClr val="bg1"/>
                </a:solidFill>
                <a:latin typeface="+mj-lt"/>
              </a:rPr>
              <a:t>The Life-Changing Magic of Tidying Up (2011/ 2014)</a:t>
            </a:r>
          </a:p>
        </p:txBody>
      </p:sp>
    </p:spTree>
    <p:extLst>
      <p:ext uri="{BB962C8B-B14F-4D97-AF65-F5344CB8AC3E}">
        <p14:creationId xmlns:p14="http://schemas.microsoft.com/office/powerpoint/2010/main" val="391148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>
              <a:lnSpc>
                <a:spcPts val="5000"/>
              </a:lnSpc>
              <a:defRPr/>
            </a:pPr>
            <a:r>
              <a:rPr lang="en-US" sz="5400" dirty="0"/>
              <a:t>5</a:t>
            </a:r>
            <a:r>
              <a:rPr lang="en-US" sz="5400" dirty="0" smtClean="0"/>
              <a:t> AAPT Dimensions (Fillingim et al 2014)</a:t>
            </a:r>
            <a:endParaRPr lang="en-US" sz="4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763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Core diagnostic criteria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Symptoms, signs, </a:t>
            </a:r>
            <a:r>
              <a:rPr lang="en-US" dirty="0" err="1" smtClean="0"/>
              <a:t>Dx</a:t>
            </a:r>
            <a:r>
              <a:rPr lang="en-US" dirty="0" smtClean="0"/>
              <a:t> tests, </a:t>
            </a:r>
            <a:r>
              <a:rPr lang="en-US" dirty="0" err="1" smtClean="0"/>
              <a:t>DDx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Common (i.e., frequent) features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Additional info: characteristics, </a:t>
            </a:r>
            <a:r>
              <a:rPr lang="en-US" dirty="0" err="1" smtClean="0"/>
              <a:t>nonpain</a:t>
            </a:r>
            <a:r>
              <a:rPr lang="en-US" dirty="0" smtClean="0"/>
              <a:t> features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Common </a:t>
            </a:r>
            <a:r>
              <a:rPr lang="en-US" sz="3200" dirty="0" smtClean="0"/>
              <a:t>medical </a:t>
            </a:r>
            <a:r>
              <a:rPr lang="en-US" sz="3200" dirty="0" smtClean="0"/>
              <a:t>comorbidities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Co-occurrence with high frequency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Neuro, psych and functional consequences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Impact, e.g., on sleep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Putative neurobiological and psychosocial mechanisms, risk factors and protective factors</a:t>
            </a:r>
          </a:p>
        </p:txBody>
      </p:sp>
    </p:spTree>
    <p:extLst>
      <p:ext uri="{BB962C8B-B14F-4D97-AF65-F5344CB8AC3E}">
        <p14:creationId xmlns:p14="http://schemas.microsoft.com/office/powerpoint/2010/main" val="33784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>
              <a:lnSpc>
                <a:spcPts val="5000"/>
              </a:lnSpc>
            </a:pPr>
            <a:r>
              <a:rPr lang="en-US" sz="4800" dirty="0" smtClean="0"/>
              <a:t>“Working Definition” </a:t>
            </a:r>
            <a:r>
              <a:rPr lang="en-US" sz="4800" dirty="0"/>
              <a:t>of Acute</a:t>
            </a:r>
            <a:br>
              <a:rPr lang="en-US" sz="4800" dirty="0"/>
            </a:br>
            <a:r>
              <a:rPr lang="en-US" sz="4800" dirty="0" smtClean="0"/>
              <a:t>Pain (APM SIG 2015)</a:t>
            </a:r>
            <a:endParaRPr lang="en-US" sz="4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7630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The physiologic </a:t>
            </a:r>
            <a:r>
              <a:rPr lang="en-US" sz="4400" dirty="0"/>
              <a:t>response and </a:t>
            </a:r>
            <a:r>
              <a:rPr lang="en-US" sz="4400" dirty="0" smtClean="0"/>
              <a:t>experience to </a:t>
            </a:r>
            <a:r>
              <a:rPr lang="en-US" sz="4400" dirty="0"/>
              <a:t>noxious stimuli that can become </a:t>
            </a:r>
            <a:r>
              <a:rPr lang="en-US" sz="4400" dirty="0" smtClean="0"/>
              <a:t>pathologic, is </a:t>
            </a:r>
            <a:r>
              <a:rPr lang="en-US" sz="4400" dirty="0"/>
              <a:t>normally sudden in onset, </a:t>
            </a:r>
            <a:r>
              <a:rPr lang="en-US" sz="4400" dirty="0" smtClean="0"/>
              <a:t>time limited</a:t>
            </a:r>
            <a:r>
              <a:rPr lang="en-US" sz="4400" dirty="0"/>
              <a:t>, and </a:t>
            </a:r>
            <a:r>
              <a:rPr lang="en-US" sz="4400" dirty="0" smtClean="0"/>
              <a:t>motivates behaviors </a:t>
            </a:r>
            <a:r>
              <a:rPr lang="en-US" sz="4400" dirty="0"/>
              <a:t>to avoid actual or potential </a:t>
            </a:r>
            <a:r>
              <a:rPr lang="en-US" sz="4400" dirty="0" smtClean="0"/>
              <a:t>tissue injuries</a:t>
            </a:r>
            <a:r>
              <a:rPr lang="en-US" sz="4400" dirty="0"/>
              <a:t>.</a:t>
            </a:r>
            <a:endParaRPr lang="en-US" sz="4200" dirty="0" smtClean="0"/>
          </a:p>
        </p:txBody>
      </p:sp>
    </p:spTree>
    <p:extLst>
      <p:ext uri="{BB962C8B-B14F-4D97-AF65-F5344CB8AC3E}">
        <p14:creationId xmlns:p14="http://schemas.microsoft.com/office/powerpoint/2010/main" val="14714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5400" dirty="0"/>
              <a:t>The Experience of Acute</a:t>
            </a:r>
            <a:br>
              <a:rPr lang="en-US" sz="5400" dirty="0"/>
            </a:br>
            <a:r>
              <a:rPr lang="en-US" sz="5400" dirty="0" smtClean="0"/>
              <a:t>Pain… </a:t>
            </a:r>
            <a:r>
              <a:rPr lang="en-US" sz="5400" dirty="0"/>
              <a:t>(APM SIG 2015)</a:t>
            </a:r>
            <a:endParaRPr lang="en-US" sz="4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839200" cy="5410200"/>
          </a:xfrm>
        </p:spPr>
        <p:txBody>
          <a:bodyPr/>
          <a:lstStyle/>
          <a:p>
            <a:r>
              <a:rPr lang="en-US" sz="4400" dirty="0"/>
              <a:t>Has an inciting event</a:t>
            </a:r>
          </a:p>
          <a:p>
            <a:r>
              <a:rPr lang="en-US" sz="4400" dirty="0" smtClean="0"/>
              <a:t>Is </a:t>
            </a:r>
            <a:r>
              <a:rPr lang="en-US" sz="4400" dirty="0"/>
              <a:t>of sudden onset</a:t>
            </a:r>
          </a:p>
          <a:p>
            <a:r>
              <a:rPr lang="en-US" sz="4400" dirty="0" smtClean="0"/>
              <a:t>Is </a:t>
            </a:r>
            <a:r>
              <a:rPr lang="en-US" sz="4400" dirty="0"/>
              <a:t>time limited</a:t>
            </a:r>
          </a:p>
          <a:p>
            <a:r>
              <a:rPr lang="en-US" sz="4400" dirty="0" smtClean="0"/>
              <a:t>Has </a:t>
            </a:r>
            <a:r>
              <a:rPr lang="en-US" sz="4400" dirty="0"/>
              <a:t>potential to develop into a pathologic condition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7018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>
              <a:lnSpc>
                <a:spcPts val="5000"/>
              </a:lnSpc>
              <a:defRPr/>
            </a:pPr>
            <a:r>
              <a:rPr lang="en-US" sz="5400" dirty="0" smtClean="0"/>
              <a:t>Evolution or Revolution? (Fillingim</a:t>
            </a:r>
            <a:r>
              <a:rPr lang="en-US" sz="5400" dirty="0" smtClean="0"/>
              <a:t> et al, AAPT 2014)</a:t>
            </a:r>
            <a:endParaRPr lang="en-US" sz="4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763000" cy="5410200"/>
          </a:xfrm>
        </p:spPr>
        <p:txBody>
          <a:bodyPr/>
          <a:lstStyle/>
          <a:p>
            <a:r>
              <a:rPr lang="en-US" sz="3200" dirty="0"/>
              <a:t>A</a:t>
            </a:r>
            <a:r>
              <a:rPr lang="en-US" sz="3200" dirty="0" smtClean="0"/>
              <a:t> revolutionary approach </a:t>
            </a:r>
            <a:r>
              <a:rPr lang="en-US" sz="3200" dirty="0"/>
              <a:t>to chronic </a:t>
            </a:r>
            <a:r>
              <a:rPr lang="en-US" sz="3200" dirty="0" smtClean="0"/>
              <a:t>pain taxonomy </a:t>
            </a:r>
            <a:r>
              <a:rPr lang="en-US" sz="3200" dirty="0"/>
              <a:t>might </a:t>
            </a:r>
            <a:r>
              <a:rPr lang="en-US" sz="3200" dirty="0" smtClean="0"/>
              <a:t>completely abandon </a:t>
            </a:r>
            <a:r>
              <a:rPr lang="en-US" sz="3200" dirty="0"/>
              <a:t>current diagnostic labels and approaches </a:t>
            </a:r>
            <a:r>
              <a:rPr lang="en-US" sz="3200" dirty="0" smtClean="0"/>
              <a:t>based on </a:t>
            </a:r>
            <a:r>
              <a:rPr lang="en-US" sz="3200" dirty="0"/>
              <a:t>anatomical structures and organ systems in </a:t>
            </a:r>
            <a:r>
              <a:rPr lang="en-US" sz="3200" dirty="0" smtClean="0"/>
              <a:t>favor of </a:t>
            </a:r>
            <a:r>
              <a:rPr lang="en-US" sz="3200" dirty="0"/>
              <a:t>an approach that prioritizes the </a:t>
            </a:r>
            <a:r>
              <a:rPr lang="en-US" sz="3200" dirty="0" smtClean="0"/>
              <a:t>neurobiological mechanisms </a:t>
            </a:r>
            <a:r>
              <a:rPr lang="en-US" sz="3200" dirty="0"/>
              <a:t>underlying chronic </a:t>
            </a:r>
            <a:r>
              <a:rPr lang="en-US" sz="3200" dirty="0" smtClean="0"/>
              <a:t>pain.  However, prevented by:</a:t>
            </a:r>
          </a:p>
          <a:p>
            <a:pPr lvl="1"/>
            <a:r>
              <a:rPr lang="en-US" sz="3200" dirty="0"/>
              <a:t>i</a:t>
            </a:r>
            <a:r>
              <a:rPr lang="en-US" sz="3200" dirty="0" smtClean="0"/>
              <a:t>nadequate knowledge of mechanisms</a:t>
            </a:r>
          </a:p>
          <a:p>
            <a:pPr lvl="1"/>
            <a:r>
              <a:rPr lang="en-US" sz="3200" dirty="0"/>
              <a:t>c</a:t>
            </a:r>
            <a:r>
              <a:rPr lang="en-US" sz="3200" dirty="0" smtClean="0"/>
              <a:t>linicians’ </a:t>
            </a:r>
            <a:r>
              <a:rPr lang="en-US" sz="3200" dirty="0"/>
              <a:t>and </a:t>
            </a:r>
            <a:r>
              <a:rPr lang="en-US" sz="3200" dirty="0" smtClean="0"/>
              <a:t>scientists’ comfort</a:t>
            </a:r>
            <a:r>
              <a:rPr lang="en-US" sz="3200" dirty="0"/>
              <a:t> </a:t>
            </a:r>
            <a:r>
              <a:rPr lang="en-US" sz="3200" dirty="0" smtClean="0"/>
              <a:t>with </a:t>
            </a:r>
            <a:r>
              <a:rPr lang="en-US" sz="3200" dirty="0"/>
              <a:t>classical </a:t>
            </a:r>
            <a:r>
              <a:rPr lang="en-US" sz="3200" dirty="0" smtClean="0"/>
              <a:t>systems, reluctance to change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9779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>
              <a:lnSpc>
                <a:spcPts val="5000"/>
              </a:lnSpc>
              <a:defRPr/>
            </a:pPr>
            <a:r>
              <a:rPr lang="en-US" sz="6000" dirty="0" smtClean="0"/>
              <a:t>Maimonides (1135-1204)</a:t>
            </a:r>
            <a:endParaRPr lang="en-US" sz="5400" dirty="0" smtClean="0"/>
          </a:p>
        </p:txBody>
      </p:sp>
      <p:pic>
        <p:nvPicPr>
          <p:cNvPr id="12291" name="Picture 2" descr="http://d5iam0kjo36nw.cloudfront.net/V09p073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95388"/>
            <a:ext cx="3733800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52400" y="1295400"/>
            <a:ext cx="5486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Monotype Sorts" pitchFamily="2" charset="2"/>
              <a:buChar char="u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–"/>
              <a:defRPr sz="2400">
                <a:solidFill>
                  <a:srgbClr val="FFFFFF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–"/>
              <a:defRPr>
                <a:solidFill>
                  <a:srgbClr val="FFFFFF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1600">
                <a:solidFill>
                  <a:srgbClr val="FFFFFF"/>
                </a:solidFill>
                <a:latin typeface="+mn-lt"/>
              </a:defRPr>
            </a:lvl9pPr>
          </a:lstStyle>
          <a:p>
            <a:pPr indent="9525">
              <a:lnSpc>
                <a:spcPts val="3400"/>
              </a:lnSpc>
              <a:buFont typeface="Monotype Sorts" pitchFamily="2" charset="2"/>
              <a:buNone/>
              <a:defRPr/>
            </a:pPr>
            <a:r>
              <a:rPr lang="en-US" altLang="en-US" sz="3200" kern="0" dirty="0" smtClean="0"/>
              <a:t>Two scholars who dislike each other are forbidden to sit together in judgment, for this might lead to the rendering of a perverted judgment.  Prompted by hostility, each will be inclined to refute the arguments of the other. </a:t>
            </a:r>
          </a:p>
          <a:p>
            <a:pPr indent="9525">
              <a:lnSpc>
                <a:spcPts val="3400"/>
              </a:lnSpc>
              <a:buFont typeface="Monotype Sorts" pitchFamily="2" charset="2"/>
              <a:buNone/>
              <a:defRPr/>
            </a:pPr>
            <a:r>
              <a:rPr lang="en-US" altLang="en-US" kern="0" dirty="0" smtClean="0"/>
              <a:t> </a:t>
            </a:r>
            <a:endParaRPr lang="en-US" altLang="en-US" sz="1000" kern="0" dirty="0"/>
          </a:p>
          <a:p>
            <a:pPr indent="9525">
              <a:lnSpc>
                <a:spcPts val="3400"/>
              </a:lnSpc>
              <a:buFont typeface="Monotype Sorts" pitchFamily="2" charset="2"/>
              <a:buNone/>
              <a:defRPr/>
            </a:pPr>
            <a:r>
              <a:rPr lang="en-US" altLang="en-US" i="1" kern="0" dirty="0" smtClean="0"/>
              <a:t>	</a:t>
            </a:r>
            <a:r>
              <a:rPr lang="en-US" altLang="en-US" i="1" kern="0" dirty="0" err="1" smtClean="0"/>
              <a:t>Mishneh</a:t>
            </a:r>
            <a:r>
              <a:rPr lang="en-US" altLang="en-US" i="1" kern="0" dirty="0" smtClean="0"/>
              <a:t> Torah, Book 14</a:t>
            </a:r>
          </a:p>
          <a:p>
            <a:pPr indent="9525">
              <a:lnSpc>
                <a:spcPts val="3400"/>
              </a:lnSpc>
              <a:buFont typeface="Monotype Sorts" pitchFamily="2" charset="2"/>
              <a:buNone/>
              <a:defRPr/>
            </a:pPr>
            <a:r>
              <a:rPr lang="en-US" altLang="en-US" i="1" kern="0" dirty="0" smtClean="0"/>
              <a:t>	(“Judges”), Number 7</a:t>
            </a:r>
            <a:endParaRPr lang="en-US" altLang="en-US" sz="240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2647807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9144000" cy="2362200"/>
          </a:xfrm>
        </p:spPr>
        <p:txBody>
          <a:bodyPr/>
          <a:lstStyle/>
          <a:p>
            <a:pPr algn="ctr"/>
            <a:r>
              <a:rPr lang="en-US" sz="6000" dirty="0" smtClean="0"/>
              <a:t>Key Distinctions Among Acute, Subacute and Chronic Pain</a:t>
            </a:r>
            <a:br>
              <a:rPr lang="en-US" sz="6000" dirty="0" smtClean="0"/>
            </a:br>
            <a:endParaRPr lang="en-US" sz="1800" dirty="0" smtClean="0">
              <a:solidFill>
                <a:srgbClr val="FFC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657600"/>
            <a:ext cx="8686800" cy="2209800"/>
          </a:xfrm>
        </p:spPr>
        <p:txBody>
          <a:bodyPr/>
          <a:lstStyle/>
          <a:p>
            <a:r>
              <a:rPr lang="en-US" sz="6600" dirty="0" smtClean="0">
                <a:solidFill>
                  <a:srgbClr val="FFC000"/>
                </a:solidFill>
              </a:rPr>
              <a:t>AAAPT</a:t>
            </a:r>
            <a:endParaRPr lang="en-US" sz="7200" dirty="0" smtClean="0">
              <a:solidFill>
                <a:srgbClr val="FFC000"/>
              </a:solidFill>
            </a:endParaRPr>
          </a:p>
          <a:p>
            <a:r>
              <a:rPr lang="en-US" sz="4800" dirty="0" smtClean="0"/>
              <a:t>April </a:t>
            </a:r>
            <a:r>
              <a:rPr lang="en-US" sz="4800" dirty="0"/>
              <a:t>27-29, 2016</a:t>
            </a:r>
            <a:br>
              <a:rPr lang="en-US" sz="4800" dirty="0"/>
            </a:br>
            <a:r>
              <a:rPr lang="en-US" sz="4800" dirty="0"/>
              <a:t>Sofitel, Washington DC</a:t>
            </a: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71908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ulter presentation.pp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B9"/>
      </a:accent6>
      <a:hlink>
        <a:srgbClr val="33CC33"/>
      </a:hlink>
      <a:folHlink>
        <a:srgbClr val="FF0033"/>
      </a:folHlink>
    </a:clrScheme>
    <a:fontScheme name="Boulter presentation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oulter presentation.pp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ulter presentation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ulter presentation.pp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ulter presentation.pp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ulter presentation.pp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ulter presentation.pp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ulter presentation.pp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S:\PROGRAMS\baystate\November99\Boulter presentation.ppt</Template>
  <TotalTime>5936</TotalTime>
  <Words>1449</Words>
  <Application>Microsoft Office PowerPoint</Application>
  <PresentationFormat>On-screen Show (4:3)</PresentationFormat>
  <Paragraphs>196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Boulter presentation.ppt</vt:lpstr>
      <vt:lpstr>Developing the Framework for a Comprehensive and Evidence-Based ACTTION-APS-AAPM Pain Taxonomy (AAAPT) for Acute Pain </vt:lpstr>
      <vt:lpstr>Acute Pain: Resurgent  Interest (Tighe et al 2015)</vt:lpstr>
      <vt:lpstr>Hypotheses</vt:lpstr>
      <vt:lpstr>5 AAPT Dimensions (Fillingim et al 2014)</vt:lpstr>
      <vt:lpstr>“Working Definition” of Acute Pain (APM SIG 2015)</vt:lpstr>
      <vt:lpstr>The Experience of Acute Pain… (APM SIG 2015)</vt:lpstr>
      <vt:lpstr>Evolution or Revolution? (Fillingim et al, AAPT 2014)</vt:lpstr>
      <vt:lpstr>Maimonides (1135-1204)</vt:lpstr>
      <vt:lpstr>Key Distinctions Among Acute, Subacute and Chronic Pain </vt:lpstr>
      <vt:lpstr>Gertrude Stein (1874-1946)</vt:lpstr>
      <vt:lpstr>Pain: IASP Definition</vt:lpstr>
      <vt:lpstr>Chronic vs Acute  Taxonomies: Contexts (1)</vt:lpstr>
      <vt:lpstr>PowerPoint Presentation</vt:lpstr>
      <vt:lpstr>Chronic vs Acute  Taxonomies: Contexts (2)</vt:lpstr>
      <vt:lpstr>“The Fundamental Unit of Pain is the Cell”</vt:lpstr>
      <vt:lpstr>PowerPoint Presentation</vt:lpstr>
      <vt:lpstr>Have We Oversimplified?</vt:lpstr>
      <vt:lpstr>The Perfect Analgesic?</vt:lpstr>
      <vt:lpstr>Constructing Reality</vt:lpstr>
      <vt:lpstr>Pain and Consciousness</vt:lpstr>
      <vt:lpstr>Self Pain &amp; Pain Empathy Activate Common Regions</vt:lpstr>
      <vt:lpstr>Pain vs Rejection (Wager 2013)</vt:lpstr>
      <vt:lpstr>Geoffrey Chaucer  (1343-1400)</vt:lpstr>
      <vt:lpstr>Job 30 (~6th Century BCE)</vt:lpstr>
      <vt:lpstr>Greek Etymology</vt:lpstr>
      <vt:lpstr>“Pain” as Payback: Origin</vt:lpstr>
      <vt:lpstr>PowerPoint Presentation</vt:lpstr>
      <vt:lpstr>“What 3 Words Should the World Know about Pain?” (Tufts, 2015)</vt:lpstr>
      <vt:lpstr>Acute Pain (Carr, Goudas 1999)</vt:lpstr>
      <vt:lpstr>Acute Pain: Initial  Phase of Disease?</vt:lpstr>
      <vt:lpstr>Chronification of Pain</vt:lpstr>
      <vt:lpstr>Hypotheses</vt:lpstr>
      <vt:lpstr> </vt:lpstr>
      <vt:lpstr>Towards an Answer (1)</vt:lpstr>
      <vt:lpstr>Towards an Answer (2)</vt:lpstr>
      <vt:lpstr>Marie Kondo (1975-)</vt:lpstr>
      <vt:lpstr>Marie Kondo (1975-)</vt:lpstr>
    </vt:vector>
  </TitlesOfParts>
  <Company>Tufts Health Plan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Issues in Pain Management</dc:title>
  <dc:creator>Tufts Health Plan</dc:creator>
  <cp:lastModifiedBy>Daniel B. Carr</cp:lastModifiedBy>
  <cp:revision>326</cp:revision>
  <cp:lastPrinted>2000-03-08T20:50:38Z</cp:lastPrinted>
  <dcterms:created xsi:type="dcterms:W3CDTF">2000-02-23T21:08:14Z</dcterms:created>
  <dcterms:modified xsi:type="dcterms:W3CDTF">2016-04-28T02:10:43Z</dcterms:modified>
</cp:coreProperties>
</file>