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4" r:id="rId4"/>
    <p:sldId id="258" r:id="rId5"/>
    <p:sldId id="259" r:id="rId6"/>
    <p:sldId id="260" r:id="rId7"/>
    <p:sldId id="261" r:id="rId8"/>
    <p:sldId id="263" r:id="rId9"/>
    <p:sldId id="262" r:id="rId10"/>
    <p:sldId id="265" r:id="rId11"/>
    <p:sldId id="266" r:id="rId12"/>
    <p:sldId id="268" r:id="rId13"/>
    <p:sldId id="267" r:id="rId14"/>
    <p:sldId id="269"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ck" initials="B"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61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3F662B-9F84-44D3-80CD-84A9048B4935}" type="datetimeFigureOut">
              <a:rPr lang="en-US" smtClean="0"/>
              <a:t>4/19/2016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82E9D6-7BB2-404F-8249-F09E3678EC3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BE761E5E-211C-4683-BDD0-CB08D2A6F84D}" type="slidenum">
              <a:rPr lang="en-US" sz="1200"/>
              <a:pPr algn="r" defTabSz="914437"/>
              <a:t>12</a:t>
            </a:fld>
            <a:endParaRPr lang="en-US" sz="1200" dirty="0"/>
          </a:p>
        </p:txBody>
      </p:sp>
      <p:sp>
        <p:nvSpPr>
          <p:cNvPr id="25603" name="Rectangle 2"/>
          <p:cNvSpPr>
            <a:spLocks noGrp="1" noRot="1" noChangeAspect="1" noChangeArrowheads="1" noTextEdit="1"/>
          </p:cNvSpPr>
          <p:nvPr>
            <p:ph type="sldImg"/>
          </p:nvPr>
        </p:nvSpPr>
        <p:spPr>
          <a:xfrm>
            <a:off x="1143000" y="685800"/>
            <a:ext cx="4572000" cy="3429000"/>
          </a:xfrm>
          <a:ln/>
        </p:spPr>
      </p:sp>
      <p:sp>
        <p:nvSpPr>
          <p:cNvPr id="25604" name="Rectangle 3"/>
          <p:cNvSpPr>
            <a:spLocks noGrp="1" noChangeArrowheads="1"/>
          </p:cNvSpPr>
          <p:nvPr>
            <p:ph type="body" idx="1"/>
          </p:nvPr>
        </p:nvSpPr>
        <p:spPr>
          <a:noFill/>
          <a:ln/>
        </p:spPr>
        <p:txBody>
          <a:bodyPr/>
          <a:lstStyle/>
          <a:p>
            <a:pPr eaLnBrk="1" hangingPunct="1"/>
            <a:r>
              <a:rPr lang="en-US" dirty="0" smtClean="0"/>
              <a:t>The ‘poly-trauma triad’ of chronic pain, PTSD, and TBI has defined the recent conflicts.   Due to the similarity in symptoms</a:t>
            </a:r>
            <a:r>
              <a:rPr lang="en-US" baseline="0" dirty="0" smtClean="0"/>
              <a:t> and overlap of these conditions, it is difficult to manage PTSD and TBI without understanding and effective management of a patient’s pain. </a:t>
            </a:r>
            <a:endParaRPr lang="en-US" dirty="0" smtClean="0"/>
          </a:p>
        </p:txBody>
      </p:sp>
    </p:spTree>
    <p:extLst>
      <p:ext uri="{BB962C8B-B14F-4D97-AF65-F5344CB8AC3E}">
        <p14:creationId xmlns:p14="http://schemas.microsoft.com/office/powerpoint/2010/main" xmlns="" val="59732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F36365-F2FA-4806-990B-2D7473236C55}"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BB60A-209E-4505-8A32-7517FF25F7C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36365-F2FA-4806-990B-2D7473236C55}"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BB60A-209E-4505-8A32-7517FF25F7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36365-F2FA-4806-990B-2D7473236C55}"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BB60A-209E-4505-8A32-7517FF25F7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36365-F2FA-4806-990B-2D7473236C55}"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BB60A-209E-4505-8A32-7517FF25F7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F36365-F2FA-4806-990B-2D7473236C55}"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BB60A-209E-4505-8A32-7517FF25F7C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F36365-F2FA-4806-990B-2D7473236C55}"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BB60A-209E-4505-8A32-7517FF25F7C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F36365-F2FA-4806-990B-2D7473236C55}" type="datetimeFigureOut">
              <a:rPr lang="en-US" smtClean="0"/>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EBB60A-209E-4505-8A32-7517FF25F7C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F36365-F2FA-4806-990B-2D7473236C55}" type="datetimeFigureOut">
              <a:rPr lang="en-US" smtClean="0"/>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EBB60A-209E-4505-8A32-7517FF25F7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36365-F2FA-4806-990B-2D7473236C55}" type="datetimeFigureOut">
              <a:rPr lang="en-US" smtClean="0"/>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EBB60A-209E-4505-8A32-7517FF25F7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36365-F2FA-4806-990B-2D7473236C55}"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BB60A-209E-4505-8A32-7517FF25F7C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36365-F2FA-4806-990B-2D7473236C55}"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BB60A-209E-4505-8A32-7517FF25F7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36365-F2FA-4806-990B-2D7473236C55}" type="datetimeFigureOut">
              <a:rPr lang="en-US" smtClean="0"/>
              <a:t>4/19/2016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BB60A-209E-4505-8A32-7517FF25F7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Acute Trauma Pain, Including Burn Pain</a:t>
            </a:r>
            <a:endParaRPr lang="en-US" dirty="0"/>
          </a:p>
        </p:txBody>
      </p:sp>
      <p:sp>
        <p:nvSpPr>
          <p:cNvPr id="3" name="Subtitle 2"/>
          <p:cNvSpPr>
            <a:spLocks noGrp="1"/>
          </p:cNvSpPr>
          <p:nvPr>
            <p:ph type="subTitle" idx="1"/>
          </p:nvPr>
        </p:nvSpPr>
        <p:spPr>
          <a:xfrm>
            <a:off x="1371600" y="4343400"/>
            <a:ext cx="6400800" cy="1752600"/>
          </a:xfrm>
        </p:spPr>
        <p:txBody>
          <a:bodyPr>
            <a:normAutofit/>
          </a:bodyPr>
          <a:lstStyle/>
          <a:p>
            <a:r>
              <a:rPr lang="en-US" dirty="0" smtClean="0"/>
              <a:t>Chester ‘Trip’ Buckenmaier III, MD</a:t>
            </a:r>
          </a:p>
          <a:p>
            <a:r>
              <a:rPr lang="en-US" sz="1600" dirty="0" smtClean="0"/>
              <a:t>Director, Defense &amp; Veterans Center for Integrative Pain Management</a:t>
            </a:r>
          </a:p>
          <a:p>
            <a:r>
              <a:rPr lang="en-US" sz="1600" dirty="0" smtClean="0"/>
              <a:t>Professor Anesthesiology, USU</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Dimension 4: Neurobiological, Psychosocial, and Functional Consequences.</a:t>
            </a:r>
            <a:endParaRPr lang="en-US" sz="3200" dirty="0"/>
          </a:p>
        </p:txBody>
      </p:sp>
      <p:sp>
        <p:nvSpPr>
          <p:cNvPr id="3" name="Content Placeholder 2"/>
          <p:cNvSpPr>
            <a:spLocks noGrp="1"/>
          </p:cNvSpPr>
          <p:nvPr>
            <p:ph idx="1"/>
          </p:nvPr>
        </p:nvSpPr>
        <p:spPr/>
        <p:txBody>
          <a:bodyPr/>
          <a:lstStyle/>
          <a:p>
            <a:r>
              <a:rPr lang="en-US" dirty="0" smtClean="0"/>
              <a:t>Psychological/emotional response to trauma or burn will greatly influence trauma pain states</a:t>
            </a:r>
          </a:p>
          <a:p>
            <a:r>
              <a:rPr lang="en-US" dirty="0" smtClean="0"/>
              <a:t>Physical function limitations associated with trauma states (amputation for example) are prognostic of future trauma related pain.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4: Comment</a:t>
            </a:r>
            <a:endParaRPr lang="en-US" dirty="0"/>
          </a:p>
        </p:txBody>
      </p:sp>
      <p:sp>
        <p:nvSpPr>
          <p:cNvPr id="3" name="Content Placeholder 2"/>
          <p:cNvSpPr>
            <a:spLocks noGrp="1"/>
          </p:cNvSpPr>
          <p:nvPr>
            <p:ph idx="1"/>
          </p:nvPr>
        </p:nvSpPr>
        <p:spPr/>
        <p:txBody>
          <a:bodyPr/>
          <a:lstStyle/>
          <a:p>
            <a:r>
              <a:rPr lang="en-US" dirty="0" smtClean="0"/>
              <a:t>The pain response of a given individual to a common trauma mechanism can vary considerably and is likely influenced by genetic, epigenetic, and psychological factors that remain poorly characterized or understood.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381001" y="695791"/>
            <a:ext cx="8229298" cy="5790903"/>
            <a:chOff x="3219" y="6193"/>
            <a:chExt cx="7201" cy="5156"/>
          </a:xfrm>
        </p:grpSpPr>
        <p:sp>
          <p:nvSpPr>
            <p:cNvPr id="24579" name="AutoShape 3"/>
            <p:cNvSpPr>
              <a:spLocks noChangeAspect="1" noChangeArrowheads="1"/>
            </p:cNvSpPr>
            <p:nvPr/>
          </p:nvSpPr>
          <p:spPr bwMode="auto">
            <a:xfrm>
              <a:off x="3219" y="6193"/>
              <a:ext cx="7201" cy="5156"/>
            </a:xfrm>
            <a:prstGeom prst="rect">
              <a:avLst/>
            </a:prstGeom>
            <a:noFill/>
            <a:ln w="9525">
              <a:noFill/>
              <a:miter lim="800000"/>
              <a:headEnd/>
              <a:tailEnd/>
            </a:ln>
          </p:spPr>
          <p:txBody>
            <a:bodyPr/>
            <a:lstStyle/>
            <a:p>
              <a:endParaRPr lang="en-US" dirty="0"/>
            </a:p>
          </p:txBody>
        </p:sp>
        <p:sp>
          <p:nvSpPr>
            <p:cNvPr id="24580" name="Oval 4"/>
            <p:cNvSpPr>
              <a:spLocks noChangeArrowheads="1"/>
            </p:cNvSpPr>
            <p:nvPr/>
          </p:nvSpPr>
          <p:spPr bwMode="auto">
            <a:xfrm>
              <a:off x="5021" y="7307"/>
              <a:ext cx="2631" cy="2371"/>
            </a:xfrm>
            <a:prstGeom prst="ellipse">
              <a:avLst/>
            </a:prstGeom>
            <a:solidFill>
              <a:srgbClr val="FFFF00">
                <a:alpha val="49019"/>
              </a:srgbClr>
            </a:solidFill>
            <a:ln w="9525">
              <a:solidFill>
                <a:srgbClr val="000000"/>
              </a:solidFill>
              <a:round/>
              <a:headEnd/>
              <a:tailEnd/>
            </a:ln>
          </p:spPr>
          <p:txBody>
            <a:bodyPr/>
            <a:lstStyle/>
            <a:p>
              <a:endParaRPr lang="en-US" dirty="0"/>
            </a:p>
          </p:txBody>
        </p:sp>
        <p:sp>
          <p:nvSpPr>
            <p:cNvPr id="24581" name="Oval 5"/>
            <p:cNvSpPr>
              <a:spLocks noChangeArrowheads="1"/>
            </p:cNvSpPr>
            <p:nvPr/>
          </p:nvSpPr>
          <p:spPr bwMode="auto">
            <a:xfrm>
              <a:off x="5575" y="8144"/>
              <a:ext cx="2631" cy="2369"/>
            </a:xfrm>
            <a:prstGeom prst="ellipse">
              <a:avLst/>
            </a:prstGeom>
            <a:solidFill>
              <a:srgbClr val="FF0000">
                <a:alpha val="58823"/>
              </a:srgbClr>
            </a:solidFill>
            <a:ln w="9525">
              <a:solidFill>
                <a:srgbClr val="000000"/>
              </a:solidFill>
              <a:round/>
              <a:headEnd/>
              <a:tailEnd/>
            </a:ln>
          </p:spPr>
          <p:txBody>
            <a:bodyPr/>
            <a:lstStyle/>
            <a:p>
              <a:endParaRPr lang="en-US" dirty="0"/>
            </a:p>
          </p:txBody>
        </p:sp>
        <p:sp>
          <p:nvSpPr>
            <p:cNvPr id="24582" name="Oval 6"/>
            <p:cNvSpPr>
              <a:spLocks noChangeArrowheads="1"/>
            </p:cNvSpPr>
            <p:nvPr/>
          </p:nvSpPr>
          <p:spPr bwMode="auto">
            <a:xfrm>
              <a:off x="6128" y="7308"/>
              <a:ext cx="2633" cy="2371"/>
            </a:xfrm>
            <a:prstGeom prst="ellipse">
              <a:avLst/>
            </a:prstGeom>
            <a:solidFill>
              <a:srgbClr val="00CCFF">
                <a:alpha val="36862"/>
              </a:srgbClr>
            </a:solidFill>
            <a:ln w="9525">
              <a:solidFill>
                <a:srgbClr val="000000"/>
              </a:solidFill>
              <a:round/>
              <a:headEnd/>
              <a:tailEnd/>
            </a:ln>
          </p:spPr>
          <p:txBody>
            <a:bodyPr/>
            <a:lstStyle/>
            <a:p>
              <a:endParaRPr lang="en-US" dirty="0"/>
            </a:p>
          </p:txBody>
        </p:sp>
        <p:sp>
          <p:nvSpPr>
            <p:cNvPr id="24583" name="Text Box 7"/>
            <p:cNvSpPr txBox="1">
              <a:spLocks noChangeArrowheads="1"/>
            </p:cNvSpPr>
            <p:nvPr/>
          </p:nvSpPr>
          <p:spPr bwMode="auto">
            <a:xfrm>
              <a:off x="8481" y="7168"/>
              <a:ext cx="1248" cy="977"/>
            </a:xfrm>
            <a:prstGeom prst="rect">
              <a:avLst/>
            </a:prstGeom>
            <a:noFill/>
            <a:ln w="9525">
              <a:noFill/>
              <a:miter lim="800000"/>
              <a:headEnd/>
              <a:tailEnd/>
            </a:ln>
          </p:spPr>
          <p:txBody>
            <a:bodyPr/>
            <a:lstStyle/>
            <a:p>
              <a:pPr algn="ctr"/>
              <a:r>
                <a:rPr lang="en-US" b="1" dirty="0">
                  <a:latin typeface="Times New Roman" pitchFamily="18" charset="0"/>
                </a:rPr>
                <a:t>PTSD </a:t>
              </a:r>
              <a:r>
                <a:rPr lang="en-US" dirty="0">
                  <a:latin typeface="Times New Roman" pitchFamily="18" charset="0"/>
                </a:rPr>
                <a:t>N=232</a:t>
              </a:r>
            </a:p>
            <a:p>
              <a:pPr algn="ctr"/>
              <a:r>
                <a:rPr lang="en-US" dirty="0">
                  <a:latin typeface="Times New Roman" pitchFamily="18" charset="0"/>
                </a:rPr>
                <a:t>68.2%</a:t>
              </a:r>
              <a:endParaRPr lang="en-US" sz="2800" dirty="0"/>
            </a:p>
          </p:txBody>
        </p:sp>
        <p:sp>
          <p:nvSpPr>
            <p:cNvPr id="24584" name="Text Box 8"/>
            <p:cNvSpPr txBox="1">
              <a:spLocks noChangeArrowheads="1"/>
            </p:cNvSpPr>
            <p:nvPr/>
          </p:nvSpPr>
          <p:spPr bwMode="auto">
            <a:xfrm>
              <a:off x="7650" y="7726"/>
              <a:ext cx="832" cy="557"/>
            </a:xfrm>
            <a:prstGeom prst="rect">
              <a:avLst/>
            </a:prstGeom>
            <a:noFill/>
            <a:ln w="9525">
              <a:noFill/>
              <a:miter lim="800000"/>
              <a:headEnd/>
              <a:tailEnd/>
            </a:ln>
          </p:spPr>
          <p:txBody>
            <a:bodyPr/>
            <a:lstStyle/>
            <a:p>
              <a:r>
                <a:rPr lang="en-US" dirty="0">
                  <a:latin typeface="Times New Roman" pitchFamily="18" charset="0"/>
                </a:rPr>
                <a:t> 2.9%</a:t>
              </a:r>
              <a:endParaRPr lang="en-US" sz="2800" dirty="0"/>
            </a:p>
          </p:txBody>
        </p:sp>
        <p:sp>
          <p:nvSpPr>
            <p:cNvPr id="24585" name="Text Box 9"/>
            <p:cNvSpPr txBox="1">
              <a:spLocks noChangeArrowheads="1"/>
            </p:cNvSpPr>
            <p:nvPr/>
          </p:nvSpPr>
          <p:spPr bwMode="auto">
            <a:xfrm>
              <a:off x="6543" y="7586"/>
              <a:ext cx="830" cy="418"/>
            </a:xfrm>
            <a:prstGeom prst="rect">
              <a:avLst/>
            </a:prstGeom>
            <a:noFill/>
            <a:ln w="9525">
              <a:noFill/>
              <a:miter lim="800000"/>
              <a:headEnd/>
              <a:tailEnd/>
            </a:ln>
          </p:spPr>
          <p:txBody>
            <a:bodyPr/>
            <a:lstStyle/>
            <a:p>
              <a:r>
                <a:rPr lang="en-US" dirty="0">
                  <a:latin typeface="Times New Roman" pitchFamily="18" charset="0"/>
                </a:rPr>
                <a:t>16.5%</a:t>
              </a:r>
              <a:endParaRPr lang="en-US" sz="2800" dirty="0"/>
            </a:p>
          </p:txBody>
        </p:sp>
        <p:sp>
          <p:nvSpPr>
            <p:cNvPr id="24586" name="Text Box 10"/>
            <p:cNvSpPr txBox="1">
              <a:spLocks noChangeArrowheads="1"/>
            </p:cNvSpPr>
            <p:nvPr/>
          </p:nvSpPr>
          <p:spPr bwMode="auto">
            <a:xfrm>
              <a:off x="6543" y="8562"/>
              <a:ext cx="830" cy="418"/>
            </a:xfrm>
            <a:prstGeom prst="rect">
              <a:avLst/>
            </a:prstGeom>
            <a:noFill/>
            <a:ln w="9525">
              <a:noFill/>
              <a:miter lim="800000"/>
              <a:headEnd/>
              <a:tailEnd/>
            </a:ln>
          </p:spPr>
          <p:txBody>
            <a:bodyPr/>
            <a:lstStyle/>
            <a:p>
              <a:pPr algn="ctr"/>
              <a:r>
                <a:rPr lang="en-US" b="1" dirty="0">
                  <a:latin typeface="Times New Roman" pitchFamily="18" charset="0"/>
                </a:rPr>
                <a:t>42.1%</a:t>
              </a:r>
              <a:endParaRPr lang="en-US" sz="2800" dirty="0"/>
            </a:p>
          </p:txBody>
        </p:sp>
        <p:sp>
          <p:nvSpPr>
            <p:cNvPr id="24587" name="Text Box 11"/>
            <p:cNvSpPr txBox="1">
              <a:spLocks noChangeArrowheads="1"/>
            </p:cNvSpPr>
            <p:nvPr/>
          </p:nvSpPr>
          <p:spPr bwMode="auto">
            <a:xfrm>
              <a:off x="7373" y="8980"/>
              <a:ext cx="831" cy="418"/>
            </a:xfrm>
            <a:prstGeom prst="rect">
              <a:avLst/>
            </a:prstGeom>
            <a:noFill/>
            <a:ln w="9525">
              <a:noFill/>
              <a:miter lim="800000"/>
              <a:headEnd/>
              <a:tailEnd/>
            </a:ln>
          </p:spPr>
          <p:txBody>
            <a:bodyPr/>
            <a:lstStyle/>
            <a:p>
              <a:r>
                <a:rPr lang="en-US" dirty="0">
                  <a:latin typeface="Times New Roman" pitchFamily="18" charset="0"/>
                </a:rPr>
                <a:t> 6.8%</a:t>
              </a:r>
              <a:endParaRPr lang="en-US" sz="2800" dirty="0"/>
            </a:p>
          </p:txBody>
        </p:sp>
        <p:sp>
          <p:nvSpPr>
            <p:cNvPr id="24588" name="Text Box 12"/>
            <p:cNvSpPr txBox="1">
              <a:spLocks noChangeArrowheads="1"/>
            </p:cNvSpPr>
            <p:nvPr/>
          </p:nvSpPr>
          <p:spPr bwMode="auto">
            <a:xfrm>
              <a:off x="6682" y="9816"/>
              <a:ext cx="691" cy="418"/>
            </a:xfrm>
            <a:prstGeom prst="rect">
              <a:avLst/>
            </a:prstGeom>
            <a:noFill/>
            <a:ln w="9525">
              <a:noFill/>
              <a:miter lim="800000"/>
              <a:headEnd/>
              <a:tailEnd/>
            </a:ln>
          </p:spPr>
          <p:txBody>
            <a:bodyPr/>
            <a:lstStyle/>
            <a:p>
              <a:r>
                <a:rPr lang="en-US" dirty="0">
                  <a:latin typeface="Times New Roman" pitchFamily="18" charset="0"/>
                </a:rPr>
                <a:t>5.3% </a:t>
              </a:r>
              <a:endParaRPr lang="en-US" sz="2800" dirty="0"/>
            </a:p>
          </p:txBody>
        </p:sp>
        <p:sp>
          <p:nvSpPr>
            <p:cNvPr id="24589" name="Text Box 13"/>
            <p:cNvSpPr txBox="1">
              <a:spLocks noChangeArrowheads="1"/>
            </p:cNvSpPr>
            <p:nvPr/>
          </p:nvSpPr>
          <p:spPr bwMode="auto">
            <a:xfrm>
              <a:off x="5297" y="7865"/>
              <a:ext cx="831" cy="418"/>
            </a:xfrm>
            <a:prstGeom prst="rect">
              <a:avLst/>
            </a:prstGeom>
            <a:noFill/>
            <a:ln w="9525">
              <a:noFill/>
              <a:miter lim="800000"/>
              <a:headEnd/>
              <a:tailEnd/>
            </a:ln>
          </p:spPr>
          <p:txBody>
            <a:bodyPr/>
            <a:lstStyle/>
            <a:p>
              <a:pPr algn="ctr"/>
              <a:r>
                <a:rPr lang="en-US" dirty="0">
                  <a:latin typeface="Times New Roman" pitchFamily="18" charset="0"/>
                </a:rPr>
                <a:t> 10.3%</a:t>
              </a:r>
              <a:endParaRPr lang="en-US" sz="2800" dirty="0"/>
            </a:p>
          </p:txBody>
        </p:sp>
        <p:sp>
          <p:nvSpPr>
            <p:cNvPr id="24590" name="Text Box 14"/>
            <p:cNvSpPr txBox="1">
              <a:spLocks noChangeArrowheads="1"/>
            </p:cNvSpPr>
            <p:nvPr/>
          </p:nvSpPr>
          <p:spPr bwMode="auto">
            <a:xfrm>
              <a:off x="5574" y="8980"/>
              <a:ext cx="969" cy="418"/>
            </a:xfrm>
            <a:prstGeom prst="rect">
              <a:avLst/>
            </a:prstGeom>
            <a:noFill/>
            <a:ln w="9525">
              <a:noFill/>
              <a:miter lim="800000"/>
              <a:headEnd/>
              <a:tailEnd/>
            </a:ln>
          </p:spPr>
          <p:txBody>
            <a:bodyPr/>
            <a:lstStyle/>
            <a:p>
              <a:r>
                <a:rPr lang="en-US" dirty="0">
                  <a:latin typeface="Times New Roman" pitchFamily="18" charset="0"/>
                </a:rPr>
                <a:t> 12.6%</a:t>
              </a:r>
              <a:endParaRPr lang="en-US" sz="2800" dirty="0"/>
            </a:p>
          </p:txBody>
        </p:sp>
        <p:sp>
          <p:nvSpPr>
            <p:cNvPr id="24591" name="Text Box 15"/>
            <p:cNvSpPr txBox="1">
              <a:spLocks noChangeArrowheads="1"/>
            </p:cNvSpPr>
            <p:nvPr/>
          </p:nvSpPr>
          <p:spPr bwMode="auto">
            <a:xfrm>
              <a:off x="4465" y="9816"/>
              <a:ext cx="1247" cy="974"/>
            </a:xfrm>
            <a:prstGeom prst="rect">
              <a:avLst/>
            </a:prstGeom>
            <a:noFill/>
            <a:ln w="9525">
              <a:noFill/>
              <a:miter lim="800000"/>
              <a:headEnd/>
              <a:tailEnd/>
            </a:ln>
          </p:spPr>
          <p:txBody>
            <a:bodyPr/>
            <a:lstStyle/>
            <a:p>
              <a:pPr algn="ctr"/>
              <a:r>
                <a:rPr lang="en-US" b="1" dirty="0">
                  <a:latin typeface="Times New Roman" pitchFamily="18" charset="0"/>
                </a:rPr>
                <a:t>TBI</a:t>
              </a:r>
            </a:p>
            <a:p>
              <a:pPr algn="ctr"/>
              <a:r>
                <a:rPr lang="en-US" dirty="0">
                  <a:latin typeface="Times New Roman" pitchFamily="18" charset="0"/>
                </a:rPr>
                <a:t> N=227</a:t>
              </a:r>
            </a:p>
            <a:p>
              <a:pPr algn="ctr"/>
              <a:r>
                <a:rPr lang="en-US" dirty="0">
                  <a:latin typeface="Times New Roman" pitchFamily="18" charset="0"/>
                </a:rPr>
                <a:t>66.8%</a:t>
              </a:r>
              <a:endParaRPr lang="en-US" sz="2800" dirty="0"/>
            </a:p>
          </p:txBody>
        </p:sp>
        <p:sp>
          <p:nvSpPr>
            <p:cNvPr id="24592" name="Text Box 16"/>
            <p:cNvSpPr txBox="1">
              <a:spLocks noChangeArrowheads="1"/>
            </p:cNvSpPr>
            <p:nvPr/>
          </p:nvSpPr>
          <p:spPr bwMode="auto">
            <a:xfrm>
              <a:off x="3634" y="7168"/>
              <a:ext cx="1385" cy="977"/>
            </a:xfrm>
            <a:prstGeom prst="rect">
              <a:avLst/>
            </a:prstGeom>
            <a:noFill/>
            <a:ln w="9525">
              <a:noFill/>
              <a:miter lim="800000"/>
              <a:headEnd/>
              <a:tailEnd/>
            </a:ln>
          </p:spPr>
          <p:txBody>
            <a:bodyPr/>
            <a:lstStyle/>
            <a:p>
              <a:pPr algn="ctr"/>
              <a:r>
                <a:rPr lang="en-US" b="1" dirty="0">
                  <a:latin typeface="Times New Roman" pitchFamily="18" charset="0"/>
                </a:rPr>
                <a:t>Chronic Pain </a:t>
              </a:r>
            </a:p>
            <a:p>
              <a:pPr algn="ctr"/>
              <a:r>
                <a:rPr lang="en-US" dirty="0">
                  <a:latin typeface="Times New Roman" pitchFamily="18" charset="0"/>
                </a:rPr>
                <a:t>N=277</a:t>
              </a:r>
            </a:p>
            <a:p>
              <a:pPr algn="ctr"/>
              <a:r>
                <a:rPr lang="en-US" dirty="0">
                  <a:latin typeface="Times New Roman" pitchFamily="18" charset="0"/>
                </a:rPr>
                <a:t>81.5%</a:t>
              </a:r>
              <a:endParaRPr lang="en-US" sz="2800" dirty="0"/>
            </a:p>
          </p:txBody>
        </p:sp>
        <p:sp>
          <p:nvSpPr>
            <p:cNvPr id="24593" name="Text Box 17"/>
            <p:cNvSpPr txBox="1">
              <a:spLocks noChangeArrowheads="1"/>
            </p:cNvSpPr>
            <p:nvPr/>
          </p:nvSpPr>
          <p:spPr bwMode="auto">
            <a:xfrm>
              <a:off x="3367" y="6481"/>
              <a:ext cx="6786" cy="697"/>
            </a:xfrm>
            <a:prstGeom prst="rect">
              <a:avLst/>
            </a:prstGeom>
            <a:noFill/>
            <a:ln w="9525">
              <a:noFill/>
              <a:miter lim="800000"/>
              <a:headEnd/>
              <a:tailEnd/>
            </a:ln>
          </p:spPr>
          <p:txBody>
            <a:bodyPr/>
            <a:lstStyle/>
            <a:p>
              <a:pPr algn="ctr"/>
              <a:r>
                <a:rPr lang="en-US" sz="2400" b="1" dirty="0">
                  <a:solidFill>
                    <a:srgbClr val="990033"/>
                  </a:solidFill>
                  <a:latin typeface="Times New Roman" pitchFamily="18" charset="0"/>
                </a:rPr>
                <a:t>Prevalence of Chronic Pain, PTSD and TBI in                    a sample of 340 OEF/OIF veterans with polytrauma</a:t>
              </a:r>
              <a:endParaRPr lang="en-US" sz="2400" b="1" dirty="0">
                <a:solidFill>
                  <a:srgbClr val="990033"/>
                </a:solidFill>
              </a:endParaRPr>
            </a:p>
          </p:txBody>
        </p:sp>
      </p:grpSp>
      <p:sp>
        <p:nvSpPr>
          <p:cNvPr id="24594" name="Text Box 18"/>
          <p:cNvSpPr txBox="1">
            <a:spLocks noChangeArrowheads="1"/>
          </p:cNvSpPr>
          <p:nvPr/>
        </p:nvSpPr>
        <p:spPr bwMode="auto">
          <a:xfrm>
            <a:off x="669776" y="5866805"/>
            <a:ext cx="8474226" cy="466598"/>
          </a:xfrm>
          <a:prstGeom prst="rect">
            <a:avLst/>
          </a:prstGeom>
          <a:noFill/>
          <a:ln w="9525">
            <a:noFill/>
            <a:miter lim="800000"/>
            <a:headEnd/>
            <a:tailEnd/>
          </a:ln>
        </p:spPr>
        <p:txBody>
          <a:bodyPr lIns="91424" tIns="45712" rIns="91424" bIns="45712">
            <a:spAutoFit/>
          </a:bodyPr>
          <a:lstStyle/>
          <a:p>
            <a:r>
              <a:rPr lang="en-US" sz="1200" dirty="0"/>
              <a:t>Lew, Otis, Tun et al., (2009). Prevalence of Chronic Pain, Post-traumatic Stress Disorder and Post-concussive Symptoms in OEF/OIF Veterans: The Polytrauma Clinical Triad. </a:t>
            </a:r>
            <a:r>
              <a:rPr lang="en-US" sz="1200" i="1" dirty="0"/>
              <a:t>JRRD.</a:t>
            </a:r>
          </a:p>
        </p:txBody>
      </p:sp>
    </p:spTree>
    <p:extLst>
      <p:ext uri="{BB962C8B-B14F-4D97-AF65-F5344CB8AC3E}">
        <p14:creationId xmlns:p14="http://schemas.microsoft.com/office/powerpoint/2010/main" xmlns="" val="3051410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Dimension 5: Putative Mechanisms, Risk Factors and Protective Factors</a:t>
            </a:r>
            <a:endParaRPr lang="en-US" dirty="0"/>
          </a:p>
        </p:txBody>
      </p:sp>
      <p:pic>
        <p:nvPicPr>
          <p:cNvPr id="4" name="Content Placeholder 3" descr="C:\Users\Chester Buckenmaier\Documents\AAOS Pain Manuscript\Chronification of Pain.tif"/>
          <p:cNvPicPr>
            <a:picLocks noGrp="1"/>
          </p:cNvPicPr>
          <p:nvPr>
            <p:ph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556900" y="1600200"/>
            <a:ext cx="6030200" cy="4525963"/>
          </a:xfrm>
          <a:prstGeom prst="rect">
            <a:avLst/>
          </a:prstGeom>
          <a:noFill/>
          <a:ln>
            <a:noFill/>
          </a:ln>
        </p:spPr>
      </p:pic>
      <p:sp>
        <p:nvSpPr>
          <p:cNvPr id="5" name="TextBox 4"/>
          <p:cNvSpPr txBox="1"/>
          <p:nvPr/>
        </p:nvSpPr>
        <p:spPr>
          <a:xfrm>
            <a:off x="533400" y="6019800"/>
            <a:ext cx="7848600" cy="646331"/>
          </a:xfrm>
          <a:prstGeom prst="rect">
            <a:avLst/>
          </a:prstGeom>
          <a:noFill/>
        </p:spPr>
        <p:txBody>
          <a:bodyPr wrap="square" rtlCol="0">
            <a:spAutoFit/>
          </a:bodyPr>
          <a:lstStyle/>
          <a:p>
            <a:r>
              <a:rPr lang="en-US" sz="1200" dirty="0" err="1" smtClean="0"/>
              <a:t>Chronification</a:t>
            </a:r>
            <a:r>
              <a:rPr lang="en-US" sz="1200" dirty="0"/>
              <a:t>: The chronic pain cycle (adapted with permission from Gallagher RM: Pharmacologic approaches to pain management. In Ebert M, Kerns R, </a:t>
            </a:r>
            <a:r>
              <a:rPr lang="en-US" sz="1200" dirty="0" err="1"/>
              <a:t>eds</a:t>
            </a:r>
            <a:r>
              <a:rPr lang="en-US" sz="1200" dirty="0"/>
              <a:t>: </a:t>
            </a:r>
            <a:r>
              <a:rPr lang="en-US" sz="1200" i="1" dirty="0"/>
              <a:t>Behavioral and </a:t>
            </a:r>
            <a:r>
              <a:rPr lang="en-US" sz="1200" i="1" dirty="0" err="1"/>
              <a:t>Psychoparmacologic</a:t>
            </a:r>
            <a:r>
              <a:rPr lang="en-US" sz="1200" i="1" dirty="0"/>
              <a:t> Pain Management. </a:t>
            </a:r>
            <a:r>
              <a:rPr lang="en-US" sz="1200" dirty="0"/>
              <a:t>New York, NY, Cambridge University Press, 2011, p. 139.)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5: Comment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Historically pain has been seen merely as an unfortunate consequence of traumatic injury and symptom of that injury.  The focus has been on tissue healing.  With resolution of the trauma the symptom of pain would resolve. </a:t>
            </a:r>
          </a:p>
          <a:p>
            <a:r>
              <a:rPr lang="en-US" dirty="0" smtClean="0"/>
              <a:t> Modern understanding of pain as a disease process of the peripheral and central nervous system recognizes debilitating pain can continue long after the body has physically healed.  The </a:t>
            </a:r>
            <a:r>
              <a:rPr lang="en-US" dirty="0" err="1" smtClean="0"/>
              <a:t>chronification</a:t>
            </a:r>
            <a:r>
              <a:rPr lang="en-US" dirty="0" smtClean="0"/>
              <a:t> of acute traumatic pain.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Diagnostic Groups</a:t>
            </a:r>
            <a:endParaRPr lang="en-US" dirty="0"/>
          </a:p>
        </p:txBody>
      </p:sp>
      <p:sp>
        <p:nvSpPr>
          <p:cNvPr id="3" name="Content Placeholder 2"/>
          <p:cNvSpPr>
            <a:spLocks noGrp="1"/>
          </p:cNvSpPr>
          <p:nvPr>
            <p:ph idx="1"/>
          </p:nvPr>
        </p:nvSpPr>
        <p:spPr/>
        <p:txBody>
          <a:bodyPr/>
          <a:lstStyle/>
          <a:p>
            <a:r>
              <a:rPr lang="en-US" dirty="0" smtClean="0"/>
              <a:t>Mechanism of tissue injury</a:t>
            </a:r>
          </a:p>
          <a:p>
            <a:r>
              <a:rPr lang="en-US" dirty="0" smtClean="0"/>
              <a:t>Organ systems involved</a:t>
            </a:r>
          </a:p>
          <a:p>
            <a:r>
              <a:rPr lang="en-US" dirty="0" smtClean="0"/>
              <a:t>Extent of tissue injury</a:t>
            </a:r>
          </a:p>
          <a:p>
            <a:r>
              <a:rPr lang="en-US" dirty="0" smtClean="0"/>
              <a:t>Emotional and physical disability consequences of trauma</a:t>
            </a:r>
          </a:p>
          <a:p>
            <a:r>
              <a:rPr lang="en-US" dirty="0" smtClean="0"/>
              <a:t>Genetic, epigenetic, and psychological cofactors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Describe Acute Trauma and Burn Pain using the ACITION-APS Dimensions</a:t>
            </a:r>
            <a:r>
              <a:rPr lang="en-US" baseline="30000" dirty="0" smtClean="0"/>
              <a:t>1</a:t>
            </a:r>
          </a:p>
          <a:p>
            <a:r>
              <a:rPr lang="en-US" dirty="0" smtClean="0"/>
              <a:t>Suggest possible diagnostic groups</a:t>
            </a:r>
          </a:p>
          <a:p>
            <a:endParaRPr lang="en-US" dirty="0"/>
          </a:p>
        </p:txBody>
      </p:sp>
      <p:sp>
        <p:nvSpPr>
          <p:cNvPr id="4" name="TextBox 3"/>
          <p:cNvSpPr txBox="1"/>
          <p:nvPr/>
        </p:nvSpPr>
        <p:spPr>
          <a:xfrm>
            <a:off x="533400" y="4953000"/>
            <a:ext cx="7543800" cy="738664"/>
          </a:xfrm>
          <a:prstGeom prst="rect">
            <a:avLst/>
          </a:prstGeom>
          <a:noFill/>
        </p:spPr>
        <p:txBody>
          <a:bodyPr wrap="square" rtlCol="0">
            <a:spAutoFit/>
          </a:bodyPr>
          <a:lstStyle/>
          <a:p>
            <a:r>
              <a:rPr lang="en-US" sz="1400" baseline="30000" dirty="0" smtClean="0"/>
              <a:t>1</a:t>
            </a:r>
            <a:r>
              <a:rPr lang="en-US" sz="1400" dirty="0" smtClean="0"/>
              <a:t>Fillingim</a:t>
            </a:r>
            <a:r>
              <a:rPr lang="en-US" sz="1400" dirty="0"/>
              <a:t>, Roger B., et al. "The ACTTION-American Pain Society Pain Taxonomy (AAPT): an evidence-based and multidimensional approach to classifying chronic pain conditions." </a:t>
            </a:r>
            <a:r>
              <a:rPr lang="en-US" sz="1400" i="1" dirty="0"/>
              <a:t>The Journal of Pain</a:t>
            </a:r>
            <a:r>
              <a:rPr lang="en-US" sz="1400" dirty="0"/>
              <a:t> 15.3 (2014): 241-249.</a:t>
            </a:r>
            <a:endParaRPr lang="en-US" sz="1400" baseline="30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BLUF: General Observations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Trauma and burn pain are defined by mechanism of injury, organ systems involved in tissue injury, and the extent of that injury</a:t>
            </a:r>
          </a:p>
          <a:p>
            <a:r>
              <a:rPr lang="en-US" dirty="0" smtClean="0"/>
              <a:t>All trauma pain will have a psychological/emotional component</a:t>
            </a:r>
          </a:p>
          <a:p>
            <a:r>
              <a:rPr lang="en-US" dirty="0" smtClean="0"/>
              <a:t>Genetic, epigenetic, and psychological factors likely influence the pain response to trauma greatly but remain poorly understood.  </a:t>
            </a:r>
          </a:p>
          <a:p>
            <a:r>
              <a:rPr lang="en-US" dirty="0" smtClean="0"/>
              <a:t>Acute Trauma and Burn Pain appears to fit the Dimension model.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Dimension 1: Core Diagnostic Criteria</a:t>
            </a:r>
            <a:endParaRPr lang="en-US" dirty="0"/>
          </a:p>
        </p:txBody>
      </p:sp>
      <p:sp>
        <p:nvSpPr>
          <p:cNvPr id="3" name="Content Placeholder 2"/>
          <p:cNvSpPr>
            <a:spLocks noGrp="1"/>
          </p:cNvSpPr>
          <p:nvPr>
            <p:ph idx="1"/>
          </p:nvPr>
        </p:nvSpPr>
        <p:spPr/>
        <p:txBody>
          <a:bodyPr/>
          <a:lstStyle/>
          <a:p>
            <a:r>
              <a:rPr lang="en-US" dirty="0" smtClean="0"/>
              <a:t>Definition of Trauma by Merriam-Webster</a:t>
            </a:r>
          </a:p>
          <a:p>
            <a:pPr>
              <a:buNone/>
            </a:pPr>
            <a:r>
              <a:rPr lang="en-US" dirty="0" smtClean="0"/>
              <a:t>a </a:t>
            </a:r>
            <a:r>
              <a:rPr lang="en-US" dirty="0"/>
              <a:t>: an injury (as a wound) to living tissue caused by an extrinsic </a:t>
            </a:r>
            <a:r>
              <a:rPr lang="en-US" dirty="0" smtClean="0"/>
              <a:t>agent (such as a burn)</a:t>
            </a:r>
          </a:p>
          <a:p>
            <a:pPr>
              <a:buNone/>
            </a:pPr>
            <a:r>
              <a:rPr lang="en-US" dirty="0" smtClean="0"/>
              <a:t>b </a:t>
            </a:r>
            <a:r>
              <a:rPr lang="en-US" dirty="0"/>
              <a:t>: a disordered psychic or behavioral state resulting from severe mental or emotional stress or physical </a:t>
            </a:r>
            <a:r>
              <a:rPr lang="en-US" dirty="0" smtClean="0"/>
              <a:t>injury</a:t>
            </a:r>
          </a:p>
          <a:p>
            <a:pPr>
              <a:buNone/>
            </a:pPr>
            <a:r>
              <a:rPr lang="en-US" dirty="0" smtClean="0"/>
              <a:t>c </a:t>
            </a:r>
            <a:r>
              <a:rPr lang="en-US" dirty="0"/>
              <a:t>: an emotional upset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1: Comment</a:t>
            </a:r>
            <a:endParaRPr lang="en-US" dirty="0"/>
          </a:p>
        </p:txBody>
      </p:sp>
      <p:sp>
        <p:nvSpPr>
          <p:cNvPr id="3" name="Content Placeholder 2"/>
          <p:cNvSpPr>
            <a:spLocks noGrp="1"/>
          </p:cNvSpPr>
          <p:nvPr>
            <p:ph idx="1"/>
          </p:nvPr>
        </p:nvSpPr>
        <p:spPr/>
        <p:txBody>
          <a:bodyPr/>
          <a:lstStyle/>
          <a:p>
            <a:r>
              <a:rPr lang="en-US" dirty="0" smtClean="0"/>
              <a:t>Core diagnostic criteria for trauma pain, to include burn pain, would include:</a:t>
            </a:r>
          </a:p>
          <a:p>
            <a:pPr lvl="1"/>
            <a:r>
              <a:rPr lang="en-US" dirty="0" smtClean="0"/>
              <a:t>Association with direct tissue damage serving as the pain generator</a:t>
            </a:r>
          </a:p>
          <a:p>
            <a:pPr lvl="1"/>
            <a:r>
              <a:rPr lang="en-US" dirty="0" smtClean="0"/>
              <a:t>Would have both physical and emotional components</a:t>
            </a:r>
          </a:p>
          <a:p>
            <a:pPr lvl="1"/>
            <a:r>
              <a:rPr lang="en-US" dirty="0" smtClean="0"/>
              <a:t>The pain can be described in terms of the physical damage (i.e. burn, crush, cut, blast, penetrating, amputation, etc.)</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2: Common Features</a:t>
            </a:r>
            <a:endParaRPr lang="en-US" dirty="0"/>
          </a:p>
        </p:txBody>
      </p:sp>
      <p:sp>
        <p:nvSpPr>
          <p:cNvPr id="3" name="Content Placeholder 2"/>
          <p:cNvSpPr>
            <a:spLocks noGrp="1"/>
          </p:cNvSpPr>
          <p:nvPr>
            <p:ph idx="1"/>
          </p:nvPr>
        </p:nvSpPr>
        <p:spPr/>
        <p:txBody>
          <a:bodyPr/>
          <a:lstStyle/>
          <a:p>
            <a:r>
              <a:rPr lang="en-US" dirty="0" smtClean="0"/>
              <a:t>For trauma the additional descriptive information is the mechanism of tissue injury (gun shot wound, blast injury or stab wound for example)</a:t>
            </a:r>
          </a:p>
          <a:p>
            <a:r>
              <a:rPr lang="en-US" dirty="0" smtClean="0"/>
              <a:t>Each trauma will have further descriptors (Example: burns can be classified as 1</a:t>
            </a:r>
            <a:r>
              <a:rPr lang="en-US" baseline="30000" dirty="0" smtClean="0"/>
              <a:t>st</a:t>
            </a:r>
            <a:r>
              <a:rPr lang="en-US" dirty="0" smtClean="0"/>
              <a:t> thru 3</a:t>
            </a:r>
            <a:r>
              <a:rPr lang="en-US" baseline="30000" dirty="0" smtClean="0"/>
              <a:t>rd</a:t>
            </a:r>
            <a:r>
              <a:rPr lang="en-US" dirty="0" smtClean="0"/>
              <a:t> degree and further classified by type: chemical, solar, electrical, thermal)</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2: Comment</a:t>
            </a:r>
            <a:endParaRPr lang="en-US" dirty="0"/>
          </a:p>
        </p:txBody>
      </p:sp>
      <p:sp>
        <p:nvSpPr>
          <p:cNvPr id="3" name="Content Placeholder 2"/>
          <p:cNvSpPr>
            <a:spLocks noGrp="1"/>
          </p:cNvSpPr>
          <p:nvPr>
            <p:ph idx="1"/>
          </p:nvPr>
        </p:nvSpPr>
        <p:spPr/>
        <p:txBody>
          <a:bodyPr>
            <a:normAutofit lnSpcReduction="10000"/>
          </a:bodyPr>
          <a:lstStyle/>
          <a:p>
            <a:r>
              <a:rPr lang="en-US" dirty="0" smtClean="0"/>
              <a:t>Trauma pain will be intimately related to the mechanism of tissue damage and interrelated to the number, type, and extent of the organ systems involved in that tissue damage.  </a:t>
            </a:r>
          </a:p>
          <a:p>
            <a:r>
              <a:rPr lang="en-US" dirty="0" smtClean="0"/>
              <a:t>Tissue damage may continue after the initial trauma insult (compartment syndrome for example)</a:t>
            </a:r>
          </a:p>
          <a:p>
            <a:r>
              <a:rPr lang="en-US" dirty="0" smtClean="0"/>
              <a:t>Injury mechanism can be prognostic in determining associated pain states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Dimension 3: Common Medical </a:t>
            </a:r>
            <a:r>
              <a:rPr lang="en-US" dirty="0" err="1" smtClean="0"/>
              <a:t>Comorbidities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trauma (to include burns) will have a psychological/emotional component that will impact (positively and/or negatively) on the pain experienced</a:t>
            </a:r>
          </a:p>
          <a:p>
            <a:r>
              <a:rPr lang="en-US" dirty="0" smtClean="0"/>
              <a:t>Pre-trauma physical and emotional condition significantly influences trauma pain states</a:t>
            </a:r>
          </a:p>
          <a:p>
            <a:r>
              <a:rPr lang="en-US" dirty="0" smtClean="0"/>
              <a:t>Trauma mechanism and extent will predict </a:t>
            </a:r>
            <a:r>
              <a:rPr lang="en-US" dirty="0" err="1" smtClean="0"/>
              <a:t>comorbid</a:t>
            </a:r>
            <a:r>
              <a:rPr lang="en-US" dirty="0" smtClean="0"/>
              <a:t> conditions leading to additional pain (extensive third degree burn or amputation as examples)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3: Comment</a:t>
            </a:r>
            <a:endParaRPr lang="en-US" dirty="0"/>
          </a:p>
        </p:txBody>
      </p:sp>
      <p:sp>
        <p:nvSpPr>
          <p:cNvPr id="3" name="Content Placeholder 2"/>
          <p:cNvSpPr>
            <a:spLocks noGrp="1"/>
          </p:cNvSpPr>
          <p:nvPr>
            <p:ph idx="1"/>
          </p:nvPr>
        </p:nvSpPr>
        <p:spPr/>
        <p:txBody>
          <a:bodyPr/>
          <a:lstStyle/>
          <a:p>
            <a:r>
              <a:rPr lang="en-US" dirty="0" smtClean="0"/>
              <a:t>Trauma pain categories can be appropriately created from mechanism of injury and organ systems involved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847</Words>
  <Application>Microsoft Office PowerPoint</Application>
  <PresentationFormat>On-screen Show (4:3)</PresentationFormat>
  <Paragraphs>71</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Acute Trauma Pain, Including Burn Pain</vt:lpstr>
      <vt:lpstr>Goals</vt:lpstr>
      <vt:lpstr>BLUF: General Observations</vt:lpstr>
      <vt:lpstr>Dimension 1: Core Diagnostic Criteria</vt:lpstr>
      <vt:lpstr>Dimension 1: Comment</vt:lpstr>
      <vt:lpstr>Dimension 2: Common Features</vt:lpstr>
      <vt:lpstr>Dimension 2: Comment</vt:lpstr>
      <vt:lpstr>Dimension 3: Common Medical Comorbidities</vt:lpstr>
      <vt:lpstr>Dimension 3: Comment</vt:lpstr>
      <vt:lpstr>Dimension 4: Neurobiological, Psychosocial, and Functional Consequences.</vt:lpstr>
      <vt:lpstr>Dimension 4: Comment</vt:lpstr>
      <vt:lpstr>Slide 12</vt:lpstr>
      <vt:lpstr>Dimension 5: Putative Mechanisms, Risk Factors and Protective Factors</vt:lpstr>
      <vt:lpstr>Dimension 5: Comment</vt:lpstr>
      <vt:lpstr>Possible Diagnostic Groups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Trauma Pain, Including Burn Pain</dc:title>
  <dc:creator>Buck</dc:creator>
  <cp:lastModifiedBy>Buck</cp:lastModifiedBy>
  <cp:revision>28</cp:revision>
  <dcterms:created xsi:type="dcterms:W3CDTF">2016-04-19T16:57:20Z</dcterms:created>
  <dcterms:modified xsi:type="dcterms:W3CDTF">2016-04-19T19:52:55Z</dcterms:modified>
</cp:coreProperties>
</file>