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3" r:id="rId3"/>
    <p:sldId id="297" r:id="rId4"/>
    <p:sldId id="264" r:id="rId5"/>
    <p:sldId id="257" r:id="rId6"/>
    <p:sldId id="258" r:id="rId7"/>
    <p:sldId id="287" r:id="rId8"/>
    <p:sldId id="284" r:id="rId9"/>
    <p:sldId id="279" r:id="rId10"/>
    <p:sldId id="276" r:id="rId11"/>
    <p:sldId id="281" r:id="rId12"/>
    <p:sldId id="280" r:id="rId13"/>
    <p:sldId id="282" r:id="rId14"/>
    <p:sldId id="295" r:id="rId15"/>
    <p:sldId id="288" r:id="rId16"/>
    <p:sldId id="277" r:id="rId17"/>
    <p:sldId id="259" r:id="rId18"/>
    <p:sldId id="261" r:id="rId19"/>
    <p:sldId id="294" r:id="rId20"/>
    <p:sldId id="285" r:id="rId21"/>
    <p:sldId id="298" r:id="rId22"/>
    <p:sldId id="270" r:id="rId23"/>
    <p:sldId id="271" r:id="rId24"/>
    <p:sldId id="265" r:id="rId25"/>
    <p:sldId id="305" r:id="rId26"/>
    <p:sldId id="303" r:id="rId27"/>
    <p:sldId id="291" r:id="rId28"/>
    <p:sldId id="290" r:id="rId29"/>
    <p:sldId id="269" r:id="rId30"/>
    <p:sldId id="266" r:id="rId31"/>
    <p:sldId id="299" r:id="rId32"/>
    <p:sldId id="289" r:id="rId33"/>
    <p:sldId id="267" r:id="rId34"/>
    <p:sldId id="263" r:id="rId35"/>
    <p:sldId id="272" r:id="rId36"/>
    <p:sldId id="304" r:id="rId37"/>
    <p:sldId id="274" r:id="rId38"/>
    <p:sldId id="268" r:id="rId39"/>
    <p:sldId id="30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98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3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E7634-7B88-3E4E-AC23-1F679EC21D0C}" type="datetimeFigureOut">
              <a:rPr lang="en-US" smtClean="0"/>
              <a:t>4/29/16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2810D-A391-D04A-BBEF-6B929A6D5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3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b="1" dirty="0" smtClean="0">
                <a:latin typeface="Arial" charset="0"/>
                <a:ea typeface="MS PGothic" charset="0"/>
              </a:rPr>
              <a:t>Temporal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810D-A391-D04A-BBEF-6B929A6D55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96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b="1" dirty="0" smtClean="0">
                <a:latin typeface="Arial" charset="0"/>
                <a:ea typeface="MS PGothic" charset="0"/>
              </a:rPr>
              <a:t>Temporal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810D-A391-D04A-BBEF-6B929A6D55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96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b="1" dirty="0" smtClean="0">
                <a:latin typeface="Arial" charset="0"/>
                <a:ea typeface="MS PGothic" charset="0"/>
              </a:rPr>
              <a:t>Temporal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810D-A391-D04A-BBEF-6B929A6D55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96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25F66C-395A-964D-9869-BCC2955729F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6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3907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7" tIns="45713" rIns="91427" bIns="45713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34C4989A-774D-114D-918C-285CEE90293C}" type="slidenum">
              <a:rPr lang="en-US" altLang="zh-CN" sz="1200">
                <a:latin typeface="Times New Roman" charset="0"/>
                <a:ea typeface="宋体" charset="0"/>
                <a:cs typeface="宋体" charset="0"/>
              </a:rPr>
              <a:pPr algn="r" eaLnBrk="1" hangingPunct="1"/>
              <a:t>36</a:t>
            </a:fld>
            <a:endParaRPr lang="en-US" altLang="zh-CN" sz="1200">
              <a:latin typeface="Times New Roman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b="1" dirty="0" smtClean="0">
                <a:latin typeface="Arial" charset="0"/>
                <a:ea typeface="MS PGothic" charset="0"/>
              </a:rPr>
              <a:t>Temporal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810D-A391-D04A-BBEF-6B929A6D55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96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b="1" dirty="0" smtClean="0">
                <a:latin typeface="Arial" charset="0"/>
                <a:ea typeface="MS PGothic" charset="0"/>
              </a:rPr>
              <a:t>Temporal</a:t>
            </a:r>
          </a:p>
          <a:p>
            <a:pPr eaLnBrk="1" hangingPunct="1"/>
            <a:r>
              <a:rPr lang="en-US" sz="1200" b="1" dirty="0" smtClean="0">
                <a:latin typeface="Arial" charset="0"/>
                <a:ea typeface="MS PGothic" charset="0"/>
              </a:rPr>
              <a:t>Anatomic location</a:t>
            </a:r>
          </a:p>
          <a:p>
            <a:pPr eaLnBrk="1" hangingPunct="1"/>
            <a:r>
              <a:rPr lang="en-US" sz="1200" b="1" dirty="0" smtClean="0">
                <a:latin typeface="Arial" charset="0"/>
                <a:ea typeface="MS PGothic" charset="0"/>
              </a:rPr>
              <a:t>Tissue type</a:t>
            </a:r>
            <a:endParaRPr lang="en-US" sz="1200" b="1" dirty="0">
              <a:latin typeface="Arial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810D-A391-D04A-BBEF-6B929A6D55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96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b="1" dirty="0" smtClean="0">
                <a:latin typeface="Arial" charset="0"/>
                <a:ea typeface="MS PGothic" charset="0"/>
              </a:rPr>
              <a:t>Temporal</a:t>
            </a:r>
          </a:p>
          <a:p>
            <a:pPr eaLnBrk="1" hangingPunct="1"/>
            <a:r>
              <a:rPr lang="en-US" sz="1200" b="1" dirty="0" smtClean="0">
                <a:latin typeface="Arial" charset="0"/>
                <a:ea typeface="MS PGothic" charset="0"/>
              </a:rPr>
              <a:t>Anatomic location</a:t>
            </a:r>
          </a:p>
          <a:p>
            <a:pPr eaLnBrk="1" hangingPunct="1"/>
            <a:r>
              <a:rPr lang="en-US" sz="1200" b="1" dirty="0" smtClean="0">
                <a:latin typeface="Arial" charset="0"/>
                <a:ea typeface="MS PGothic" charset="0"/>
              </a:rPr>
              <a:t>Tissue type</a:t>
            </a:r>
            <a:endParaRPr lang="en-US" sz="1200" b="1" dirty="0">
              <a:latin typeface="Arial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810D-A391-D04A-BBEF-6B929A6D55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96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b="1" dirty="0" smtClean="0">
                <a:latin typeface="Arial" charset="0"/>
                <a:ea typeface="MS PGothic" charset="0"/>
              </a:rPr>
              <a:t>Temporal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810D-A391-D04A-BBEF-6B929A6D55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96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DA4916-2461-3541-9301-32659EBBBF3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b="1" dirty="0" smtClean="0">
                <a:latin typeface="Arial" charset="0"/>
                <a:ea typeface="MS PGothic" charset="0"/>
              </a:rPr>
              <a:t>Temporal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810D-A391-D04A-BBEF-6B929A6D55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96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0851C-E43A-FB41-852E-207A7A218B46}" type="slidenum">
              <a:rPr lang="en-US"/>
              <a:pPr/>
              <a:t>25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0" tIns="44865" rIns="89730" bIns="44865"/>
          <a:lstStyle/>
          <a:p>
            <a:r>
              <a:rPr lang="en-US" altLang="zh-CN">
                <a:ea typeface="宋体" charset="0"/>
                <a:cs typeface="宋体" charset="0"/>
              </a:rPr>
              <a:t>HE stained cross section </a:t>
            </a:r>
            <a:r>
              <a:rPr lang="en-US" altLang="zh-CN" b="1">
                <a:ea typeface="宋体" charset="0"/>
                <a:cs typeface="宋体" charset="0"/>
              </a:rPr>
              <a:t>image of rat hindpaw with skin incision</a:t>
            </a:r>
            <a:r>
              <a:rPr lang="en-US" altLang="zh-CN">
                <a:ea typeface="宋体" charset="0"/>
                <a:cs typeface="宋体" charset="0"/>
              </a:rPr>
              <a:t>. It was taken 4hr after the incision. The depth around 0.4. It broke through epi , and stopped before reaching fascia. We also can see some acute inflammatory cell surrounding the incision site.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590F1E-7DAA-F747-B762-9612A8E3FF4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99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4B7E-CE30-4FE9-98DB-DC0D04B77527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2B74-AB8D-4ADE-A485-208BB0BA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4B7E-CE30-4FE9-98DB-DC0D04B77527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2B74-AB8D-4ADE-A485-208BB0BA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5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4B7E-CE30-4FE9-98DB-DC0D04B77527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2B74-AB8D-4ADE-A485-208BB0BA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4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4B7E-CE30-4FE9-98DB-DC0D04B77527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2B74-AB8D-4ADE-A485-208BB0BA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3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4B7E-CE30-4FE9-98DB-DC0D04B77527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2B74-AB8D-4ADE-A485-208BB0BA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1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4B7E-CE30-4FE9-98DB-DC0D04B77527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2B74-AB8D-4ADE-A485-208BB0BA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5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4B7E-CE30-4FE9-98DB-DC0D04B77527}" type="datetimeFigureOut">
              <a:rPr lang="en-US" smtClean="0"/>
              <a:t>4/29/16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2B74-AB8D-4ADE-A485-208BB0BA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0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4B7E-CE30-4FE9-98DB-DC0D04B77527}" type="datetimeFigureOut">
              <a:rPr lang="en-US" smtClean="0"/>
              <a:t>4/29/16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2B74-AB8D-4ADE-A485-208BB0BA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4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4B7E-CE30-4FE9-98DB-DC0D04B77527}" type="datetimeFigureOut">
              <a:rPr lang="en-US" smtClean="0"/>
              <a:t>4/29/16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2B74-AB8D-4ADE-A485-208BB0BA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7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4B7E-CE30-4FE9-98DB-DC0D04B77527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2B74-AB8D-4ADE-A485-208BB0BA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3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4B7E-CE30-4FE9-98DB-DC0D04B77527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2B74-AB8D-4ADE-A485-208BB0BA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44B7E-CE30-4FE9-98DB-DC0D04B77527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F2B74-AB8D-4ADE-A485-208BB0BA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2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Can </a:t>
            </a:r>
            <a:r>
              <a:rPr lang="en-US" b="1" dirty="0" smtClean="0"/>
              <a:t>Pathophysiologic Mechanisms </a:t>
            </a:r>
            <a:r>
              <a:rPr lang="en-US" b="1" dirty="0"/>
              <a:t>of </a:t>
            </a:r>
            <a:r>
              <a:rPr lang="en-US" b="1" dirty="0" smtClean="0"/>
              <a:t>Acute Pain Inform </a:t>
            </a:r>
            <a:r>
              <a:rPr lang="en-US" b="1" dirty="0"/>
              <a:t>the </a:t>
            </a:r>
            <a:r>
              <a:rPr lang="en-US" b="1" dirty="0" smtClean="0"/>
              <a:t>Classification </a:t>
            </a:r>
            <a:r>
              <a:rPr lang="en-US" b="1" dirty="0"/>
              <a:t>of </a:t>
            </a:r>
            <a:r>
              <a:rPr lang="en-US" b="1" dirty="0" smtClean="0"/>
              <a:t>Acute Pain Conditions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Timothy J </a:t>
            </a:r>
            <a:r>
              <a:rPr lang="en-US" dirty="0">
                <a:solidFill>
                  <a:schemeClr val="tx1"/>
                </a:solidFill>
              </a:rPr>
              <a:t>Brennan, MD, PhD</a:t>
            </a:r>
          </a:p>
        </p:txBody>
      </p:sp>
    </p:spTree>
    <p:extLst>
      <p:ext uri="{BB962C8B-B14F-4D97-AF65-F5344CB8AC3E}">
        <p14:creationId xmlns:p14="http://schemas.microsoft.com/office/powerpoint/2010/main" val="152936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Categorize acute pain mechanisms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10600" cy="6172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Nociceptive/Mechanical: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welling after sprain</a:t>
            </a:r>
          </a:p>
          <a:p>
            <a:pPr lvl="2"/>
            <a:r>
              <a:rPr lang="en-US" dirty="0" smtClean="0"/>
              <a:t>Relief with ice and elevation. </a:t>
            </a:r>
          </a:p>
          <a:p>
            <a:pPr lvl="1"/>
            <a:r>
              <a:rPr lang="en-US" dirty="0" smtClean="0"/>
              <a:t>Stretch with respiration after abdominal surgery</a:t>
            </a:r>
          </a:p>
          <a:p>
            <a:pPr lvl="2"/>
            <a:r>
              <a:rPr lang="en-US" dirty="0"/>
              <a:t>Thoracic and abdominal muscles </a:t>
            </a:r>
            <a:r>
              <a:rPr lang="en-US" dirty="0" smtClean="0"/>
              <a:t>relax with deep inspiration</a:t>
            </a:r>
          </a:p>
          <a:p>
            <a:pPr lvl="1"/>
            <a:r>
              <a:rPr lang="en-US" dirty="0" smtClean="0"/>
              <a:t>Stretch with coughing after abdominal surgery</a:t>
            </a:r>
          </a:p>
          <a:p>
            <a:pPr lvl="2"/>
            <a:r>
              <a:rPr lang="en-US" dirty="0" smtClean="0"/>
              <a:t>Thoracic and abdominal muscles contract during cough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Any evoked pain with activities has a mechanical nociceptive component.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Most acute pain has evoked components to its clinical scenario.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1700" dirty="0" smtClean="0"/>
              <a:t>Neuropathic</a:t>
            </a:r>
            <a:r>
              <a:rPr lang="en-US" sz="1700" dirty="0"/>
              <a:t>:</a:t>
            </a:r>
            <a:r>
              <a:rPr lang="en-US" sz="1700" dirty="0" smtClean="0"/>
              <a:t> acute nerve injury</a:t>
            </a:r>
          </a:p>
          <a:p>
            <a:endParaRPr lang="en-US" sz="1700" dirty="0"/>
          </a:p>
          <a:p>
            <a:r>
              <a:rPr lang="en-US" sz="1700" dirty="0" smtClean="0"/>
              <a:t>Inflammatory: acute joint infection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0710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Categorize acute pain mechanisms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867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Chemical (ischemia)</a:t>
            </a:r>
            <a:r>
              <a:rPr lang="en-US" sz="3600" dirty="0" smtClean="0"/>
              <a:t>: </a:t>
            </a:r>
            <a:r>
              <a:rPr lang="en-US" sz="3600" dirty="0"/>
              <a:t>hypoxic, lactic acidosis for example. </a:t>
            </a:r>
          </a:p>
          <a:p>
            <a:pPr lvl="1"/>
            <a:r>
              <a:rPr lang="en-US" sz="3600" dirty="0"/>
              <a:t>compartment syndrome after trauma</a:t>
            </a:r>
          </a:p>
          <a:p>
            <a:pPr lvl="1"/>
            <a:r>
              <a:rPr lang="en-US" sz="3600" dirty="0"/>
              <a:t>Fracture with bone remodeling</a:t>
            </a:r>
          </a:p>
          <a:p>
            <a:pPr lvl="1"/>
            <a:r>
              <a:rPr lang="en-US" sz="3600" dirty="0"/>
              <a:t>Wounding and loss of blood flow/coagulation.</a:t>
            </a:r>
          </a:p>
          <a:p>
            <a:pPr lvl="1"/>
            <a:r>
              <a:rPr lang="en-US" sz="3600" b="1" dirty="0"/>
              <a:t>Osteoarthritis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400" dirty="0" smtClean="0"/>
              <a:t>Neuropathic</a:t>
            </a:r>
            <a:r>
              <a:rPr lang="en-US" sz="1400" dirty="0"/>
              <a:t>:</a:t>
            </a:r>
            <a:r>
              <a:rPr lang="en-US" sz="1400" dirty="0" smtClean="0"/>
              <a:t> acute nerve injury 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600" dirty="0" smtClean="0"/>
              <a:t>Inflammatory: acute joint infection</a:t>
            </a:r>
          </a:p>
          <a:p>
            <a:pPr lvl="1"/>
            <a:r>
              <a:rPr lang="en-US" sz="1600" dirty="0" smtClean="0"/>
              <a:t>All injuries have some component</a:t>
            </a:r>
          </a:p>
          <a:p>
            <a:endParaRPr lang="en-US" sz="1600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sz="1700" dirty="0" smtClean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7442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Categorize acute pain mechanisms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10600" cy="6248400"/>
          </a:xfrm>
        </p:spPr>
        <p:txBody>
          <a:bodyPr>
            <a:normAutofit fontScale="55000" lnSpcReduction="20000"/>
          </a:bodyPr>
          <a:lstStyle/>
          <a:p>
            <a:r>
              <a:rPr lang="en-US" sz="1600" dirty="0" smtClean="0"/>
              <a:t>Nociceptive/Mechanical: </a:t>
            </a:r>
          </a:p>
          <a:p>
            <a:pPr lvl="1"/>
            <a:r>
              <a:rPr lang="en-US" sz="1600" dirty="0" smtClean="0"/>
              <a:t>Swelling, Stretch and Strain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sz="3800" dirty="0" smtClean="0">
                <a:solidFill>
                  <a:srgbClr val="FF0000"/>
                </a:solidFill>
              </a:rPr>
              <a:t>Neuropathic</a:t>
            </a:r>
            <a:r>
              <a:rPr lang="en-US" sz="3800" dirty="0">
                <a:solidFill>
                  <a:srgbClr val="FF0000"/>
                </a:solidFill>
              </a:rPr>
              <a:t>:</a:t>
            </a:r>
            <a:r>
              <a:rPr lang="en-US" sz="3800" dirty="0" smtClean="0"/>
              <a:t> surgical and traumatic nerve injury and others</a:t>
            </a:r>
          </a:p>
          <a:p>
            <a:pPr marL="0" indent="0">
              <a:buNone/>
            </a:pPr>
            <a:endParaRPr lang="en-US" sz="3800" dirty="0" smtClean="0"/>
          </a:p>
          <a:p>
            <a:pPr lvl="1"/>
            <a:r>
              <a:rPr lang="en-US" sz="3800" dirty="0" smtClean="0"/>
              <a:t>Thoracotomy: Can </a:t>
            </a:r>
            <a:r>
              <a:rPr lang="en-US" sz="3800" dirty="0"/>
              <a:t>chronic neuropathic pain following thoracic surgery be </a:t>
            </a:r>
            <a:r>
              <a:rPr lang="en-US" sz="3800" dirty="0" smtClean="0"/>
              <a:t>predicted during </a:t>
            </a:r>
            <a:r>
              <a:rPr lang="en-US" sz="3800" dirty="0"/>
              <a:t>the postoperative </a:t>
            </a:r>
            <a:r>
              <a:rPr lang="en-US" sz="3800" dirty="0" smtClean="0"/>
              <a:t>period.  </a:t>
            </a:r>
            <a:r>
              <a:rPr lang="en-US" sz="3800" dirty="0"/>
              <a:t>Interactive Cardiovascular and Thoracic Surgery 9 (2009) 999–1002</a:t>
            </a:r>
            <a:endParaRPr lang="en-US" sz="3800" dirty="0" smtClean="0"/>
          </a:p>
          <a:p>
            <a:pPr marL="457200" lvl="1" indent="0">
              <a:buNone/>
            </a:pPr>
            <a:endParaRPr lang="en-US" sz="3800" dirty="0" smtClean="0"/>
          </a:p>
          <a:p>
            <a:pPr lvl="1"/>
            <a:r>
              <a:rPr lang="en-US" sz="3800" dirty="0"/>
              <a:t> Acute Herpes </a:t>
            </a:r>
            <a:r>
              <a:rPr lang="en-US" sz="3800" dirty="0" smtClean="0"/>
              <a:t>Zoster: </a:t>
            </a:r>
            <a:r>
              <a:rPr lang="en-US" sz="3800" dirty="0"/>
              <a:t>Patient perspective on herpes zoster and its complications…. Pain 153:342-349, </a:t>
            </a:r>
            <a:r>
              <a:rPr lang="en-US" sz="3800" dirty="0" smtClean="0"/>
              <a:t>2012</a:t>
            </a:r>
          </a:p>
          <a:p>
            <a:pPr marL="0" indent="0">
              <a:buNone/>
            </a:pPr>
            <a:endParaRPr lang="en-US" sz="3800" dirty="0"/>
          </a:p>
          <a:p>
            <a:pPr lvl="1"/>
            <a:r>
              <a:rPr lang="en-US" sz="3800" dirty="0" smtClean="0"/>
              <a:t>Other examples: amputation/phantom, inguinal hernia, Iliac bone harvest. </a:t>
            </a:r>
          </a:p>
          <a:p>
            <a:pPr marL="457200" lvl="1" indent="0">
              <a:buNone/>
            </a:pPr>
            <a:endParaRPr lang="en-US" sz="3800" dirty="0" smtClean="0"/>
          </a:p>
          <a:p>
            <a:pPr marL="457200" lvl="1" indent="0">
              <a:buNone/>
            </a:pPr>
            <a:r>
              <a:rPr lang="en-US" sz="3800" dirty="0" smtClean="0"/>
              <a:t>All trauma has nerve injury to some degree, its role in acute pain is noted. Acute neuropathic pain is present based on neuropathic pain scoring in acute scenarios. </a:t>
            </a:r>
          </a:p>
          <a:p>
            <a:endParaRPr lang="en-US" sz="1700" dirty="0" smtClean="0"/>
          </a:p>
          <a:p>
            <a:endParaRPr lang="en-US" sz="1700" dirty="0"/>
          </a:p>
          <a:p>
            <a:r>
              <a:rPr lang="en-US" sz="1600" dirty="0" smtClean="0"/>
              <a:t>Inflammatory: acute joint infection</a:t>
            </a:r>
          </a:p>
          <a:p>
            <a:pPr lvl="1"/>
            <a:r>
              <a:rPr lang="en-US" sz="1600" dirty="0" smtClean="0"/>
              <a:t>All injuries have some component</a:t>
            </a:r>
          </a:p>
          <a:p>
            <a:endParaRPr lang="en-US" sz="1600" dirty="0"/>
          </a:p>
          <a:p>
            <a:endParaRPr lang="en-US" sz="1700" dirty="0" smtClean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069302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Categorize acute pain mechanisms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9067800" cy="6172200"/>
          </a:xfrm>
        </p:spPr>
        <p:txBody>
          <a:bodyPr>
            <a:normAutofit fontScale="25000" lnSpcReduction="20000"/>
          </a:bodyPr>
          <a:lstStyle/>
          <a:p>
            <a:endParaRPr lang="en-US" sz="4300" dirty="0" smtClean="0"/>
          </a:p>
          <a:p>
            <a:pPr marL="0" indent="0">
              <a:buNone/>
            </a:pPr>
            <a:endParaRPr lang="en-US" sz="1700" dirty="0"/>
          </a:p>
          <a:p>
            <a:r>
              <a:rPr lang="en-US" sz="7200" dirty="0" smtClean="0">
                <a:solidFill>
                  <a:srgbClr val="FF0000"/>
                </a:solidFill>
                <a:latin typeface="Arial"/>
                <a:cs typeface="Arial"/>
              </a:rPr>
              <a:t>Inflammatory</a:t>
            </a:r>
            <a:r>
              <a:rPr lang="en-US" sz="7200" dirty="0" smtClean="0">
                <a:latin typeface="Arial"/>
                <a:cs typeface="Arial"/>
              </a:rPr>
              <a:t>: markers of inflammation, leukocytes, TNF</a:t>
            </a:r>
          </a:p>
          <a:p>
            <a:pPr lvl="1"/>
            <a:r>
              <a:rPr lang="en-US" sz="7200" dirty="0" smtClean="0">
                <a:latin typeface="Arial"/>
                <a:cs typeface="Arial"/>
              </a:rPr>
              <a:t>Any trauma or surgery is </a:t>
            </a:r>
            <a:r>
              <a:rPr lang="en-US" sz="7200" b="1" dirty="0" smtClean="0">
                <a:latin typeface="Arial"/>
                <a:cs typeface="Arial"/>
              </a:rPr>
              <a:t>associated</a:t>
            </a:r>
            <a:r>
              <a:rPr lang="en-US" sz="7200" dirty="0" smtClean="0">
                <a:latin typeface="Arial"/>
                <a:cs typeface="Arial"/>
              </a:rPr>
              <a:t> with inflammation.</a:t>
            </a:r>
          </a:p>
          <a:p>
            <a:pPr lvl="2"/>
            <a:r>
              <a:rPr lang="en-US" sz="7200" dirty="0" smtClean="0">
                <a:latin typeface="Arial"/>
                <a:cs typeface="Arial"/>
              </a:rPr>
              <a:t>Perioperative </a:t>
            </a:r>
            <a:r>
              <a:rPr lang="en-US" sz="7200" dirty="0">
                <a:latin typeface="Arial"/>
                <a:cs typeface="Arial"/>
              </a:rPr>
              <a:t>single dose systemic dexamethasone for postoperative pain: a meta-analysis of randomized controlled trials. </a:t>
            </a:r>
            <a:r>
              <a:rPr lang="en-US" sz="7200" dirty="0" smtClean="0">
                <a:latin typeface="Arial"/>
                <a:cs typeface="Arial"/>
              </a:rPr>
              <a:t>Anesthesiology 2011:</a:t>
            </a:r>
            <a:r>
              <a:rPr lang="en-US" sz="7200" dirty="0">
                <a:latin typeface="Arial"/>
                <a:cs typeface="Arial"/>
              </a:rPr>
              <a:t>115 </a:t>
            </a:r>
            <a:r>
              <a:rPr lang="en-US" sz="7200" dirty="0" smtClean="0">
                <a:latin typeface="Arial"/>
                <a:cs typeface="Arial"/>
              </a:rPr>
              <a:t>:</a:t>
            </a:r>
            <a:r>
              <a:rPr lang="en-US" sz="7200" dirty="0">
                <a:latin typeface="Arial"/>
                <a:cs typeface="Arial"/>
              </a:rPr>
              <a:t>575 -</a:t>
            </a:r>
            <a:r>
              <a:rPr lang="en-US" sz="7200" dirty="0" smtClean="0">
                <a:latin typeface="Arial"/>
                <a:cs typeface="Arial"/>
              </a:rPr>
              <a:t>588.  </a:t>
            </a:r>
            <a:r>
              <a:rPr lang="en-US" sz="7200" dirty="0" smtClean="0">
                <a:solidFill>
                  <a:srgbClr val="FF0000"/>
                </a:solidFill>
                <a:latin typeface="Arial"/>
                <a:cs typeface="Arial"/>
              </a:rPr>
              <a:t>mixed effect</a:t>
            </a:r>
            <a:endParaRPr lang="en-US" sz="7200" dirty="0">
              <a:solidFill>
                <a:srgbClr val="FF0000"/>
              </a:solidFill>
              <a:latin typeface="Arial"/>
              <a:cs typeface="Arial"/>
            </a:endParaRPr>
          </a:p>
          <a:p>
            <a:pPr lvl="2"/>
            <a:endParaRPr lang="en-US" sz="7200" dirty="0" smtClean="0">
              <a:latin typeface="Arial"/>
              <a:cs typeface="Arial"/>
            </a:endParaRPr>
          </a:p>
          <a:p>
            <a:pPr lvl="2"/>
            <a:r>
              <a:rPr lang="en-US" sz="7200" dirty="0" smtClean="0">
                <a:latin typeface="Arial"/>
                <a:cs typeface="Arial"/>
              </a:rPr>
              <a:t>Analgesic effect of NSAIDs and COX-2 inhibitors</a:t>
            </a:r>
          </a:p>
          <a:p>
            <a:pPr lvl="2"/>
            <a:endParaRPr lang="en-US" sz="72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7200" dirty="0" smtClean="0">
                <a:latin typeface="Arial"/>
                <a:cs typeface="Arial"/>
              </a:rPr>
              <a:t>	A </a:t>
            </a:r>
            <a:r>
              <a:rPr lang="en-US" sz="7200" dirty="0">
                <a:latin typeface="Arial"/>
                <a:cs typeface="Arial"/>
              </a:rPr>
              <a:t>Multicenter, Randomized</a:t>
            </a:r>
            <a:r>
              <a:rPr lang="en-US" sz="7200" dirty="0" smtClean="0">
                <a:latin typeface="Arial"/>
                <a:cs typeface="Arial"/>
              </a:rPr>
              <a:t>, Double</a:t>
            </a:r>
            <a:r>
              <a:rPr lang="en-US" sz="7200" dirty="0">
                <a:latin typeface="Arial"/>
                <a:cs typeface="Arial"/>
              </a:rPr>
              <a:t>-Blind, Placebo-</a:t>
            </a:r>
            <a:r>
              <a:rPr lang="en-US" sz="7200" dirty="0" smtClean="0">
                <a:latin typeface="Arial"/>
                <a:cs typeface="Arial"/>
              </a:rPr>
              <a:t>Controlled Trial of 	Intravenous Ibuprofen in </a:t>
            </a:r>
            <a:r>
              <a:rPr lang="en-US" sz="7200" dirty="0">
                <a:latin typeface="Arial"/>
                <a:cs typeface="Arial"/>
              </a:rPr>
              <a:t>the </a:t>
            </a:r>
            <a:r>
              <a:rPr lang="en-US" sz="7200" dirty="0" smtClean="0">
                <a:latin typeface="Arial"/>
                <a:cs typeface="Arial"/>
              </a:rPr>
              <a:t>Management of </a:t>
            </a:r>
            <a:r>
              <a:rPr lang="en-US" sz="7200" dirty="0">
                <a:latin typeface="Arial"/>
                <a:cs typeface="Arial"/>
              </a:rPr>
              <a:t>Postoperative Pain </a:t>
            </a:r>
            <a:r>
              <a:rPr lang="en-US" sz="7200" dirty="0" smtClean="0">
                <a:latin typeface="Arial"/>
                <a:cs typeface="Arial"/>
              </a:rPr>
              <a:t>Following 	Abdominal Hysterectomy Pain </a:t>
            </a:r>
            <a:r>
              <a:rPr lang="en-US" sz="7200" dirty="0">
                <a:latin typeface="Arial"/>
                <a:cs typeface="Arial"/>
              </a:rPr>
              <a:t>Practice, Volume </a:t>
            </a:r>
            <a:r>
              <a:rPr lang="en-US" sz="7200" dirty="0" smtClean="0">
                <a:latin typeface="Arial"/>
                <a:cs typeface="Arial"/>
              </a:rPr>
              <a:t>11</a:t>
            </a:r>
            <a:r>
              <a:rPr lang="en-US" sz="7200" dirty="0">
                <a:latin typeface="Arial"/>
                <a:cs typeface="Arial"/>
              </a:rPr>
              <a:t>:</a:t>
            </a:r>
            <a:r>
              <a:rPr lang="en-US" sz="7200" dirty="0" smtClean="0">
                <a:latin typeface="Arial"/>
                <a:cs typeface="Arial"/>
              </a:rPr>
              <a:t> </a:t>
            </a:r>
            <a:r>
              <a:rPr lang="en-US" sz="7200" dirty="0">
                <a:latin typeface="Arial"/>
                <a:cs typeface="Arial"/>
              </a:rPr>
              <a:t>2011 23–</a:t>
            </a:r>
            <a:r>
              <a:rPr lang="en-US" sz="7200" dirty="0" smtClean="0">
                <a:latin typeface="Arial"/>
                <a:cs typeface="Arial"/>
              </a:rPr>
              <a:t>32.  </a:t>
            </a:r>
            <a:r>
              <a:rPr lang="en-US" sz="720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lang="en-US" sz="7200" dirty="0" smtClean="0">
                <a:solidFill>
                  <a:srgbClr val="FF0000"/>
                </a:solidFill>
                <a:latin typeface="Arial"/>
                <a:cs typeface="Arial"/>
              </a:rPr>
              <a:t>eak effect</a:t>
            </a:r>
          </a:p>
          <a:p>
            <a:pPr lvl="2"/>
            <a:endParaRPr lang="en-US" sz="7200" dirty="0">
              <a:latin typeface="Arial"/>
              <a:cs typeface="Arial"/>
            </a:endParaRPr>
          </a:p>
          <a:p>
            <a:pPr marL="914400" lvl="2" indent="0">
              <a:buNone/>
            </a:pPr>
            <a:r>
              <a:rPr lang="en-US" sz="7200" dirty="0">
                <a:latin typeface="Arial"/>
                <a:cs typeface="Arial"/>
              </a:rPr>
              <a:t>Evaluation of the opioid-sparing effectiveness of </a:t>
            </a:r>
            <a:r>
              <a:rPr lang="en-US" sz="7200" dirty="0" err="1">
                <a:latin typeface="Arial"/>
                <a:cs typeface="Arial"/>
              </a:rPr>
              <a:t>parecoxib</a:t>
            </a:r>
            <a:r>
              <a:rPr lang="en-US" sz="7200" dirty="0">
                <a:latin typeface="Arial"/>
                <a:cs typeface="Arial"/>
              </a:rPr>
              <a:t> sodium…</a:t>
            </a:r>
            <a:r>
              <a:rPr lang="en-US" sz="7200" dirty="0" smtClean="0">
                <a:latin typeface="Arial"/>
                <a:cs typeface="Arial"/>
              </a:rPr>
              <a:t>.Total hip </a:t>
            </a:r>
            <a:r>
              <a:rPr lang="en-US" sz="7200" dirty="0" err="1" smtClean="0">
                <a:latin typeface="Arial"/>
                <a:cs typeface="Arial"/>
              </a:rPr>
              <a:t>arthroplasty</a:t>
            </a:r>
            <a:r>
              <a:rPr lang="en-US" sz="7200" dirty="0" smtClean="0">
                <a:latin typeface="Arial"/>
                <a:cs typeface="Arial"/>
              </a:rPr>
              <a:t> J</a:t>
            </a:r>
            <a:r>
              <a:rPr lang="en-US" sz="7200" dirty="0">
                <a:latin typeface="Arial"/>
                <a:cs typeface="Arial"/>
              </a:rPr>
              <a:t>. Pain. 2:38, </a:t>
            </a:r>
            <a:r>
              <a:rPr lang="en-US" sz="7200" dirty="0" smtClean="0">
                <a:latin typeface="Arial"/>
                <a:cs typeface="Arial"/>
              </a:rPr>
              <a:t>2001</a:t>
            </a:r>
            <a:r>
              <a:rPr lang="en-US" sz="7200" b="1" dirty="0" smtClean="0">
                <a:latin typeface="Arial"/>
                <a:cs typeface="Arial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Arial"/>
                <a:cs typeface="Arial"/>
              </a:rPr>
              <a:t>moderate to strong effect</a:t>
            </a:r>
          </a:p>
          <a:p>
            <a:pPr lvl="2"/>
            <a:endParaRPr lang="en-US" sz="7200" dirty="0" smtClean="0">
              <a:latin typeface="Arial"/>
              <a:cs typeface="Arial"/>
            </a:endParaRPr>
          </a:p>
          <a:p>
            <a:pPr lvl="1"/>
            <a:r>
              <a:rPr lang="en-US" sz="7200" dirty="0" smtClean="0">
                <a:latin typeface="Arial"/>
                <a:cs typeface="Arial"/>
              </a:rPr>
              <a:t>A </a:t>
            </a:r>
            <a:r>
              <a:rPr lang="en-US" sz="7200" dirty="0">
                <a:latin typeface="Arial"/>
                <a:cs typeface="Arial"/>
              </a:rPr>
              <a:t>comparison of the analgesic efficacy of </a:t>
            </a:r>
            <a:r>
              <a:rPr lang="en-US" sz="7200" dirty="0" err="1">
                <a:latin typeface="Arial"/>
                <a:cs typeface="Arial"/>
              </a:rPr>
              <a:t>flurbiprofen</a:t>
            </a:r>
            <a:r>
              <a:rPr lang="en-US" sz="7200" dirty="0">
                <a:latin typeface="Arial"/>
                <a:cs typeface="Arial"/>
              </a:rPr>
              <a:t>, </a:t>
            </a:r>
            <a:r>
              <a:rPr lang="en-US" sz="7200" dirty="0" err="1">
                <a:latin typeface="Arial"/>
                <a:cs typeface="Arial"/>
              </a:rPr>
              <a:t>diclofenac</a:t>
            </a:r>
            <a:r>
              <a:rPr lang="en-US" sz="7200" dirty="0">
                <a:latin typeface="Arial"/>
                <a:cs typeface="Arial"/>
              </a:rPr>
              <a:t>, </a:t>
            </a:r>
            <a:r>
              <a:rPr lang="en-US" sz="7200" dirty="0" err="1">
                <a:latin typeface="Arial"/>
                <a:cs typeface="Arial"/>
              </a:rPr>
              <a:t>dihydrocodeine</a:t>
            </a:r>
            <a:r>
              <a:rPr lang="en-US" sz="7200" dirty="0">
                <a:latin typeface="Arial"/>
                <a:cs typeface="Arial"/>
              </a:rPr>
              <a:t>/</a:t>
            </a:r>
            <a:r>
              <a:rPr lang="en-US" sz="7200" dirty="0" err="1">
                <a:latin typeface="Arial"/>
                <a:cs typeface="Arial"/>
              </a:rPr>
              <a:t>paracetamol</a:t>
            </a:r>
            <a:r>
              <a:rPr lang="en-US" sz="7200" dirty="0">
                <a:latin typeface="Arial"/>
                <a:cs typeface="Arial"/>
              </a:rPr>
              <a:t> and placebo following oral </a:t>
            </a:r>
            <a:r>
              <a:rPr lang="en-US" sz="7200" dirty="0" smtClean="0">
                <a:latin typeface="Arial"/>
                <a:cs typeface="Arial"/>
              </a:rPr>
              <a:t>surgery. Br. J </a:t>
            </a:r>
            <a:r>
              <a:rPr lang="en-US" sz="7200" dirty="0" err="1" smtClean="0">
                <a:latin typeface="Arial"/>
                <a:cs typeface="Arial"/>
              </a:rPr>
              <a:t>Clin</a:t>
            </a:r>
            <a:r>
              <a:rPr lang="en-US" sz="7200" dirty="0" smtClean="0">
                <a:latin typeface="Arial"/>
                <a:cs typeface="Arial"/>
              </a:rPr>
              <a:t>. </a:t>
            </a:r>
            <a:r>
              <a:rPr lang="en-US" sz="7200" dirty="0" err="1" smtClean="0">
                <a:latin typeface="Arial"/>
                <a:cs typeface="Arial"/>
              </a:rPr>
              <a:t>Pract</a:t>
            </a:r>
            <a:r>
              <a:rPr lang="en-US" sz="7200" dirty="0" smtClean="0">
                <a:latin typeface="Arial"/>
                <a:cs typeface="Arial"/>
              </a:rPr>
              <a:t>. 1986.  40:</a:t>
            </a:r>
            <a:r>
              <a:rPr lang="en-US" sz="7200" dirty="0">
                <a:latin typeface="Arial"/>
                <a:cs typeface="Arial"/>
              </a:rPr>
              <a:t>463-7</a:t>
            </a:r>
            <a:r>
              <a:rPr lang="en-US" sz="7200" dirty="0" smtClean="0">
                <a:latin typeface="Arial"/>
                <a:cs typeface="Arial"/>
              </a:rPr>
              <a:t>. </a:t>
            </a:r>
            <a:r>
              <a:rPr lang="en-US" sz="7200" dirty="0" smtClean="0">
                <a:solidFill>
                  <a:srgbClr val="FF0000"/>
                </a:solidFill>
                <a:latin typeface="Arial"/>
                <a:cs typeface="Arial"/>
              </a:rPr>
              <a:t>strong effect</a:t>
            </a:r>
          </a:p>
          <a:p>
            <a:pPr lvl="1"/>
            <a:endParaRPr lang="en-US" sz="7200" dirty="0" smtClean="0"/>
          </a:p>
          <a:p>
            <a:pPr lvl="1"/>
            <a:endParaRPr lang="en-US" sz="7200" dirty="0"/>
          </a:p>
          <a:p>
            <a:pPr lvl="1"/>
            <a:r>
              <a:rPr lang="en-US" sz="7200" dirty="0" smtClean="0"/>
              <a:t>TNF inhibitors have high utility in autoimmune acute pain conditions.</a:t>
            </a:r>
          </a:p>
          <a:p>
            <a:pPr lvl="1"/>
            <a:r>
              <a:rPr lang="en-US" sz="7200" dirty="0" smtClean="0"/>
              <a:t>Acute </a:t>
            </a:r>
            <a:r>
              <a:rPr lang="en-US" sz="7200" dirty="0"/>
              <a:t>joint infection</a:t>
            </a:r>
          </a:p>
          <a:p>
            <a:pPr lvl="1"/>
            <a:r>
              <a:rPr lang="en-US" sz="7200" dirty="0"/>
              <a:t>Acute zoster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1104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Conclusion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Pain mechanisms </a:t>
            </a:r>
            <a:r>
              <a:rPr lang="en-US" dirty="0"/>
              <a:t>to classify acute pain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617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3200" dirty="0" smtClean="0"/>
              <a:t>Nociceptive (mechanical, chemical </a:t>
            </a:r>
            <a:r>
              <a:rPr lang="en-US" sz="3200" strike="sngStrike" dirty="0" smtClean="0"/>
              <a:t>heat, cold</a:t>
            </a:r>
            <a:r>
              <a:rPr lang="en-US" sz="3200" dirty="0" smtClean="0"/>
              <a:t>):  mechanical stimuli are part of all evoked pain</a:t>
            </a:r>
            <a:r>
              <a:rPr lang="en-US" sz="3200" dirty="0"/>
              <a:t>. </a:t>
            </a:r>
            <a:r>
              <a:rPr lang="en-US" sz="3200" dirty="0" smtClean="0"/>
              <a:t>Chemical mediators are </a:t>
            </a:r>
            <a:r>
              <a:rPr lang="en-US" sz="3200" dirty="0"/>
              <a:t>a common </a:t>
            </a:r>
            <a:r>
              <a:rPr lang="en-US" sz="3200" dirty="0" smtClean="0"/>
              <a:t>mechanism </a:t>
            </a:r>
            <a:r>
              <a:rPr lang="en-US" sz="3200" dirty="0"/>
              <a:t>in various </a:t>
            </a:r>
            <a:r>
              <a:rPr lang="en-US" sz="3200" dirty="0" smtClean="0"/>
              <a:t>conditions</a:t>
            </a:r>
          </a:p>
          <a:p>
            <a:pPr lvl="1"/>
            <a:r>
              <a:rPr lang="en-US" sz="3200" dirty="0" smtClean="0"/>
              <a:t>Neuropathic</a:t>
            </a:r>
            <a:r>
              <a:rPr lang="en-US" sz="3200" dirty="0"/>
              <a:t>: </a:t>
            </a:r>
            <a:r>
              <a:rPr lang="en-US" sz="3200" dirty="0" smtClean="0"/>
              <a:t>nerve injury occurs in any tissue trauma, acute neuropathic pain exists, is assessed by neuropathic pain surveys but is not consistently diagnosed. </a:t>
            </a:r>
          </a:p>
          <a:p>
            <a:pPr lvl="1"/>
            <a:r>
              <a:rPr lang="en-US" sz="3200" dirty="0" smtClean="0"/>
              <a:t>Inflammatory: immune mediated responses are common and may be separated to some extent from autoimmune conditions. </a:t>
            </a:r>
          </a:p>
          <a:p>
            <a:pPr lvl="1"/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48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724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Pathophysiologic Mechanisms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Pain mechanisms</a:t>
            </a:r>
          </a:p>
          <a:p>
            <a:pPr marL="457200" lvl="1" indent="0">
              <a:buNone/>
            </a:pPr>
            <a:r>
              <a:rPr lang="en-US" dirty="0"/>
              <a:t>N</a:t>
            </a:r>
            <a:r>
              <a:rPr lang="en-US" dirty="0" smtClean="0"/>
              <a:t>ociceptive, neuropathic, inflammatory…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Sensitization  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Peripheral </a:t>
            </a:r>
            <a:r>
              <a:rPr lang="en-US" dirty="0" err="1">
                <a:solidFill>
                  <a:srgbClr val="FF0000"/>
                </a:solidFill>
              </a:rPr>
              <a:t>vs</a:t>
            </a:r>
            <a:r>
              <a:rPr lang="en-US" dirty="0">
                <a:solidFill>
                  <a:srgbClr val="FF0000"/>
                </a:solidFill>
              </a:rPr>
              <a:t> Central sensitization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Mediator</a:t>
            </a:r>
          </a:p>
          <a:p>
            <a:pPr marL="457200" lvl="1" indent="0">
              <a:buNone/>
            </a:pPr>
            <a:r>
              <a:rPr lang="en-US" dirty="0"/>
              <a:t>Factor Z is generated in condition A but not in condition B.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Treatment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Drug </a:t>
            </a:r>
            <a:r>
              <a:rPr lang="en-US" dirty="0"/>
              <a:t>A is effective in condition A but ineffective in condition B.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Tissue </a:t>
            </a:r>
            <a:r>
              <a:rPr lang="en-US" dirty="0" smtClean="0"/>
              <a:t>injured</a:t>
            </a:r>
          </a:p>
          <a:p>
            <a:pPr marL="457200" lvl="1" indent="0">
              <a:buNone/>
            </a:pPr>
            <a:r>
              <a:rPr lang="en-US" dirty="0" smtClean="0"/>
              <a:t>Acute joint injury has a different clinical profile </a:t>
            </a:r>
            <a:r>
              <a:rPr lang="en-US" dirty="0" err="1" smtClean="0"/>
              <a:t>vs</a:t>
            </a:r>
            <a:r>
              <a:rPr lang="en-US" dirty="0" smtClean="0"/>
              <a:t> ischemic leg pain.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51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charset="0"/>
                <a:cs typeface="+mj-cs"/>
              </a:rPr>
              <a:t>Sensitization of the Nociceptive Pathway -</a:t>
            </a:r>
            <a:br>
              <a:rPr lang="en-US" sz="3600" dirty="0" smtClean="0">
                <a:solidFill>
                  <a:srgbClr val="FF0000"/>
                </a:solidFill>
                <a:latin typeface="Arial" charset="0"/>
                <a:cs typeface="+mj-cs"/>
              </a:rPr>
            </a:br>
            <a:r>
              <a:rPr lang="en-US" sz="3600" dirty="0" smtClean="0">
                <a:solidFill>
                  <a:schemeClr val="tx1"/>
                </a:solidFill>
                <a:latin typeface="Arial" charset="0"/>
                <a:cs typeface="+mj-cs"/>
              </a:rPr>
              <a:t>	</a:t>
            </a:r>
          </a:p>
        </p:txBody>
      </p:sp>
      <p:sp>
        <p:nvSpPr>
          <p:cNvPr id="33997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916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sz="3600" dirty="0" smtClean="0"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FF"/>
                </a:solidFill>
                <a:latin typeface="Arial" charset="0"/>
                <a:cs typeface="+mn-cs"/>
              </a:rPr>
              <a:t>Peripheral Sensitization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Arial" charset="0"/>
                <a:cs typeface="+mn-cs"/>
              </a:rPr>
              <a:t> Increased responsiveness and reduced threshold of </a:t>
            </a:r>
            <a:r>
              <a:rPr lang="en-US" sz="2800" dirty="0" err="1" smtClean="0">
                <a:latin typeface="Arial" charset="0"/>
                <a:cs typeface="+mn-cs"/>
              </a:rPr>
              <a:t>nociceptors</a:t>
            </a:r>
            <a:r>
              <a:rPr lang="en-US" sz="2800" dirty="0" smtClean="0">
                <a:latin typeface="Arial" charset="0"/>
                <a:cs typeface="+mn-cs"/>
              </a:rPr>
              <a:t> to stimulation of their receptive fields.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FF"/>
                </a:solidFill>
                <a:latin typeface="Arial" charset="0"/>
                <a:cs typeface="+mn-cs"/>
              </a:rPr>
              <a:t>Central sensitization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Arial" charset="0"/>
                <a:cs typeface="+mn-cs"/>
              </a:rPr>
              <a:t> Increased responsiveness of nociceptive neurons in the central nervous system to their normal or </a:t>
            </a:r>
            <a:r>
              <a:rPr lang="en-US" sz="2800" dirty="0" err="1" smtClean="0">
                <a:latin typeface="Arial" charset="0"/>
                <a:cs typeface="+mn-cs"/>
              </a:rPr>
              <a:t>subthreshold</a:t>
            </a:r>
            <a:r>
              <a:rPr lang="en-US" sz="2800" dirty="0" smtClean="0">
                <a:latin typeface="Arial" charset="0"/>
                <a:cs typeface="+mn-cs"/>
              </a:rPr>
              <a:t> afferent input.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sz="3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324600" y="6324600"/>
            <a:ext cx="2521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Pain 137 (2008) 473–477</a:t>
            </a:r>
          </a:p>
        </p:txBody>
      </p:sp>
    </p:spTree>
    <p:extLst>
      <p:ext uri="{BB962C8B-B14F-4D97-AF65-F5344CB8AC3E}">
        <p14:creationId xmlns:p14="http://schemas.microsoft.com/office/powerpoint/2010/main" val="1301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Acute Pain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/>
              <a:t>Time:  minutes to weeks</a:t>
            </a:r>
          </a:p>
          <a:p>
            <a:r>
              <a:rPr lang="en-US" dirty="0" smtClean="0"/>
              <a:t>Early acute pain has </a:t>
            </a:r>
            <a:r>
              <a:rPr lang="en-US" dirty="0"/>
              <a:t>high</a:t>
            </a:r>
            <a:r>
              <a:rPr lang="en-US" dirty="0" smtClean="0"/>
              <a:t> local </a:t>
            </a:r>
            <a:r>
              <a:rPr lang="en-US" dirty="0"/>
              <a:t>amounts of pain mediators and/or sensitizing agents</a:t>
            </a:r>
          </a:p>
          <a:p>
            <a:r>
              <a:rPr lang="en-US" dirty="0"/>
              <a:t>Peripheral/nociceptor activation and sensitization.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Central sensitization </a:t>
            </a:r>
            <a:r>
              <a:rPr lang="en-US" dirty="0" smtClean="0"/>
              <a:t>occurs using the very </a:t>
            </a:r>
            <a:r>
              <a:rPr lang="en-US" dirty="0"/>
              <a:t>broad definition of central sensitization </a:t>
            </a:r>
          </a:p>
          <a:p>
            <a:pPr lvl="1"/>
            <a:r>
              <a:rPr lang="en-US" dirty="0"/>
              <a:t>	Spinal cord, thalamus, cortex…</a:t>
            </a:r>
          </a:p>
          <a:p>
            <a:pPr lvl="1"/>
            <a:r>
              <a:rPr lang="en-US" dirty="0"/>
              <a:t>	Excitation, </a:t>
            </a:r>
            <a:r>
              <a:rPr lang="en-US" dirty="0" err="1"/>
              <a:t>d</a:t>
            </a:r>
            <a:r>
              <a:rPr lang="en-US" dirty="0" err="1" smtClean="0"/>
              <a:t>isinhibition</a:t>
            </a:r>
            <a:r>
              <a:rPr lang="en-US" dirty="0" smtClean="0"/>
              <a:t>, reorganization…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35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00FF"/>
                </a:solidFill>
              </a:rPr>
              <a:t>Acute </a:t>
            </a:r>
            <a:r>
              <a:rPr lang="en-US" b="1" dirty="0" err="1" smtClean="0">
                <a:solidFill>
                  <a:srgbClr val="0000FF"/>
                </a:solidFill>
              </a:rPr>
              <a:t>vs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Chronic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P</a:t>
            </a:r>
            <a:r>
              <a:rPr lang="en-US" b="1" dirty="0" smtClean="0">
                <a:solidFill>
                  <a:srgbClr val="0000FF"/>
                </a:solidFill>
              </a:rPr>
              <a:t>ain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Less local mediators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chronic</a:t>
            </a:r>
            <a:r>
              <a:rPr lang="en-US" dirty="0"/>
              <a:t> pain</a:t>
            </a:r>
          </a:p>
          <a:p>
            <a:pPr lvl="1"/>
            <a:r>
              <a:rPr lang="en-US" dirty="0"/>
              <a:t>	Can be peripherally </a:t>
            </a:r>
            <a:r>
              <a:rPr lang="en-US" dirty="0" smtClean="0"/>
              <a:t>maintained (</a:t>
            </a:r>
            <a:r>
              <a:rPr lang="en-US" dirty="0" err="1" smtClean="0"/>
              <a:t>myofascial</a:t>
            </a:r>
            <a:r>
              <a:rPr lang="en-US" dirty="0" smtClean="0"/>
              <a:t> pain)</a:t>
            </a:r>
            <a:endParaRPr lang="en-US" dirty="0"/>
          </a:p>
          <a:p>
            <a:pPr lvl="1"/>
            <a:r>
              <a:rPr lang="en-US" dirty="0"/>
              <a:t>	Structural  rather than </a:t>
            </a:r>
            <a:r>
              <a:rPr lang="en-US" dirty="0" smtClean="0"/>
              <a:t>predominantly mediator transmitted (neuroma, </a:t>
            </a:r>
            <a:r>
              <a:rPr lang="en-US" dirty="0" err="1" smtClean="0"/>
              <a:t>tendonopathy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	Central sensitization </a:t>
            </a:r>
            <a:r>
              <a:rPr lang="en-US" dirty="0" smtClean="0"/>
              <a:t>may be more prominent in chronic rather than acute pain (phantom pain)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900" dirty="0" err="1">
                <a:latin typeface="Arial"/>
                <a:cs typeface="Arial"/>
              </a:rPr>
              <a:t>Birbaumer</a:t>
            </a:r>
            <a:r>
              <a:rPr lang="en-US" sz="900" dirty="0">
                <a:latin typeface="Arial"/>
                <a:cs typeface="Arial"/>
              </a:rPr>
              <a:t>, N. et al. Effects of regional anesthesia </a:t>
            </a:r>
            <a:r>
              <a:rPr lang="en-US" sz="900" dirty="0" smtClean="0">
                <a:latin typeface="Arial"/>
                <a:cs typeface="Arial"/>
              </a:rPr>
              <a:t>on phantom </a:t>
            </a:r>
            <a:r>
              <a:rPr lang="en-US" sz="900" dirty="0">
                <a:latin typeface="Arial"/>
                <a:cs typeface="Arial"/>
              </a:rPr>
              <a:t>limb pain are mirrored in changes in </a:t>
            </a:r>
            <a:r>
              <a:rPr lang="en-US" sz="900" dirty="0" smtClean="0">
                <a:latin typeface="Arial"/>
                <a:cs typeface="Arial"/>
              </a:rPr>
              <a:t>cortical reorganization</a:t>
            </a:r>
            <a:r>
              <a:rPr lang="en-US" sz="900" dirty="0">
                <a:latin typeface="Arial"/>
                <a:cs typeface="Arial"/>
              </a:rPr>
              <a:t>. J. </a:t>
            </a:r>
            <a:r>
              <a:rPr lang="en-US" sz="900" dirty="0" err="1">
                <a:latin typeface="Arial"/>
                <a:cs typeface="Arial"/>
              </a:rPr>
              <a:t>Neurosci</a:t>
            </a:r>
            <a:r>
              <a:rPr lang="en-US" sz="900" dirty="0">
                <a:latin typeface="Arial"/>
                <a:cs typeface="Arial"/>
              </a:rPr>
              <a:t>. 17, 5503–5508 (1997)</a:t>
            </a:r>
            <a:r>
              <a:rPr lang="en-US" sz="9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sz="9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900" dirty="0" smtClean="0">
                <a:latin typeface="Arial"/>
                <a:cs typeface="Arial"/>
              </a:rPr>
              <a:t>Baron, R. &amp; Maier, C. Phantom limb pain: are cutaneous </a:t>
            </a:r>
            <a:r>
              <a:rPr lang="en-US" sz="900" dirty="0" err="1" smtClean="0">
                <a:latin typeface="Arial"/>
                <a:cs typeface="Arial"/>
              </a:rPr>
              <a:t>nociceptors</a:t>
            </a:r>
            <a:r>
              <a:rPr lang="en-US" sz="900" dirty="0" smtClean="0">
                <a:latin typeface="Arial"/>
                <a:cs typeface="Arial"/>
              </a:rPr>
              <a:t> and </a:t>
            </a:r>
            <a:r>
              <a:rPr lang="en-US" sz="900" dirty="0" err="1" smtClean="0">
                <a:latin typeface="Arial"/>
                <a:cs typeface="Arial"/>
              </a:rPr>
              <a:t>spinothalamic</a:t>
            </a:r>
            <a:r>
              <a:rPr lang="en-US" sz="900" dirty="0" smtClean="0">
                <a:latin typeface="Arial"/>
                <a:cs typeface="Arial"/>
              </a:rPr>
              <a:t> neurons involved in the signaling and maintenance of spontaneous and touch-evoked pain? A case report. Pain 60, 223–228.</a:t>
            </a:r>
          </a:p>
          <a:p>
            <a:pPr marL="0" indent="0">
              <a:buNone/>
            </a:pPr>
            <a:endParaRPr lang="en-US" sz="9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900" dirty="0">
                <a:latin typeface="Arial"/>
                <a:cs typeface="Arial"/>
              </a:rPr>
              <a:t>Schmidt, A. P., Takahashi, M. E. &amp; de Paula </a:t>
            </a:r>
            <a:r>
              <a:rPr lang="en-US" sz="900" dirty="0" err="1">
                <a:latin typeface="Arial"/>
                <a:cs typeface="Arial"/>
              </a:rPr>
              <a:t>Posso</a:t>
            </a:r>
            <a:r>
              <a:rPr lang="en-US" sz="900" dirty="0">
                <a:latin typeface="Arial"/>
                <a:cs typeface="Arial"/>
              </a:rPr>
              <a:t>, I. Phantom limb pain induced by spinal </a:t>
            </a:r>
            <a:r>
              <a:rPr lang="en-US" sz="900" dirty="0" err="1">
                <a:latin typeface="Arial"/>
                <a:cs typeface="Arial"/>
              </a:rPr>
              <a:t>anesthesia.Clinics</a:t>
            </a:r>
            <a:r>
              <a:rPr lang="en-US" sz="900" dirty="0">
                <a:latin typeface="Arial"/>
                <a:cs typeface="Arial"/>
              </a:rPr>
              <a:t> 60, 263–264 (</a:t>
            </a:r>
            <a:r>
              <a:rPr lang="en-US" sz="900" dirty="0" smtClean="0">
                <a:latin typeface="Arial"/>
                <a:cs typeface="Arial"/>
              </a:rPr>
              <a:t>2005)</a:t>
            </a:r>
          </a:p>
          <a:p>
            <a:pPr marL="0" indent="0">
              <a:buNone/>
            </a:pPr>
            <a:endParaRPr lang="en-US" sz="9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900" dirty="0" smtClean="0"/>
              <a:t>JAY </a:t>
            </a:r>
            <a:r>
              <a:rPr lang="en-US" sz="900" dirty="0"/>
              <a:t>P. SHAH, MD, and JULIANA HEIMUR, BA  NEW FRONTIERS IN THE PATHOPHYSIOLOGY OF MYOFASCIAL PAIN THE PA IN P R AC T I T IONE R  22: 26-</a:t>
            </a:r>
            <a:r>
              <a:rPr lang="en-US" sz="900" dirty="0" smtClean="0"/>
              <a:t>33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64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smtClean="0"/>
              <a:t>Central sensitization in acute pain</a:t>
            </a:r>
          </a:p>
          <a:p>
            <a:endParaRPr lang="en-US" dirty="0"/>
          </a:p>
          <a:p>
            <a:pPr lvl="1"/>
            <a:r>
              <a:rPr lang="en-US" dirty="0" smtClean="0"/>
              <a:t>Area of secondary </a:t>
            </a:r>
            <a:r>
              <a:rPr lang="en-US" dirty="0" err="1" smtClean="0"/>
              <a:t>hyperalgesia</a:t>
            </a:r>
            <a:r>
              <a:rPr lang="en-US" dirty="0" smtClean="0"/>
              <a:t>-limited clinical relevance.</a:t>
            </a:r>
          </a:p>
          <a:p>
            <a:pPr lvl="1"/>
            <a:r>
              <a:rPr lang="en-US" dirty="0" smtClean="0"/>
              <a:t>The engagement of affective/emotional/cognitive components of acute pain</a:t>
            </a:r>
          </a:p>
          <a:p>
            <a:pPr lvl="1"/>
            <a:r>
              <a:rPr lang="en-US" dirty="0" smtClean="0"/>
              <a:t>Acute phantom pain may have a strong component of central sensitization.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Conclusion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Not very </a:t>
            </a:r>
            <a:r>
              <a:rPr lang="en-US" sz="3600" dirty="0" smtClean="0"/>
              <a:t>easily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9140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Sensitization to classify acute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acute pain is driven strongly by peripheral sensitization. </a:t>
            </a:r>
          </a:p>
          <a:p>
            <a:endParaRPr lang="en-US" dirty="0" smtClean="0"/>
          </a:p>
          <a:p>
            <a:r>
              <a:rPr lang="en-US" dirty="0" smtClean="0"/>
              <a:t>The importance of peripheral sensitization even in chronic pain prevents using sensitization to categorize acute pain.</a:t>
            </a:r>
          </a:p>
          <a:p>
            <a:endParaRPr lang="en-US" dirty="0"/>
          </a:p>
          <a:p>
            <a:r>
              <a:rPr lang="en-US" dirty="0" smtClean="0"/>
              <a:t>The role of central sensitization in chronic pain remains under active study and much less so in acute pain.  </a:t>
            </a:r>
          </a:p>
        </p:txBody>
      </p:sp>
    </p:spTree>
    <p:extLst>
      <p:ext uri="{BB962C8B-B14F-4D97-AF65-F5344CB8AC3E}">
        <p14:creationId xmlns:p14="http://schemas.microsoft.com/office/powerpoint/2010/main" val="3063472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724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Pathophysiologic Mechanisms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Pain mechanisms</a:t>
            </a:r>
          </a:p>
          <a:p>
            <a:pPr marL="457200" lvl="1" indent="0">
              <a:buNone/>
            </a:pPr>
            <a:r>
              <a:rPr lang="en-US" dirty="0"/>
              <a:t>N</a:t>
            </a:r>
            <a:r>
              <a:rPr lang="en-US" dirty="0" smtClean="0"/>
              <a:t>ociceptive, neuropathic, inflammatory…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/>
              <a:t>Sensitization  </a:t>
            </a:r>
          </a:p>
          <a:p>
            <a:pPr lvl="1">
              <a:buFont typeface="Arial"/>
              <a:buChar char="•"/>
            </a:pPr>
            <a:r>
              <a:rPr lang="en-US" dirty="0"/>
              <a:t>Peripheral </a:t>
            </a:r>
            <a:r>
              <a:rPr lang="en-US" dirty="0" err="1"/>
              <a:t>vs</a:t>
            </a:r>
            <a:r>
              <a:rPr lang="en-US" dirty="0"/>
              <a:t> Central sensitization.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Mediator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Factor Z is generated in condition A but not in condition B.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Treatment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Drug </a:t>
            </a:r>
            <a:r>
              <a:rPr lang="en-US" dirty="0"/>
              <a:t>A is effective in condition A but ineffective in condition B.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Tissue </a:t>
            </a:r>
            <a:r>
              <a:rPr lang="en-US" dirty="0" smtClean="0"/>
              <a:t>injured</a:t>
            </a:r>
          </a:p>
          <a:p>
            <a:pPr marL="457200" lvl="1" indent="0">
              <a:buNone/>
            </a:pPr>
            <a:r>
              <a:rPr lang="en-US" dirty="0" smtClean="0"/>
              <a:t>Acute joint injury has a different clinical profile </a:t>
            </a:r>
            <a:r>
              <a:rPr lang="en-US" dirty="0" err="1" smtClean="0"/>
              <a:t>vs</a:t>
            </a:r>
            <a:r>
              <a:rPr lang="en-US" dirty="0" smtClean="0"/>
              <a:t> ischemic leg pain.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78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Hypothesized mediators are redundant in various acute pain states: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PGE2</a:t>
            </a:r>
          </a:p>
          <a:p>
            <a:r>
              <a:rPr lang="en-US" dirty="0"/>
              <a:t>Histamine</a:t>
            </a:r>
          </a:p>
          <a:p>
            <a:r>
              <a:rPr lang="en-US" dirty="0"/>
              <a:t>CGRP</a:t>
            </a:r>
          </a:p>
          <a:p>
            <a:r>
              <a:rPr lang="en-US" dirty="0"/>
              <a:t>NGF</a:t>
            </a:r>
          </a:p>
          <a:p>
            <a:r>
              <a:rPr lang="en-US" dirty="0"/>
              <a:t>Cytokines</a:t>
            </a:r>
          </a:p>
          <a:p>
            <a:r>
              <a:rPr lang="en-US" dirty="0"/>
              <a:t>NO</a:t>
            </a:r>
          </a:p>
          <a:p>
            <a:r>
              <a:rPr lang="en-US" dirty="0" err="1"/>
              <a:t>Bradykinin</a:t>
            </a:r>
            <a:endParaRPr lang="en-US" dirty="0"/>
          </a:p>
          <a:p>
            <a:r>
              <a:rPr lang="en-US" dirty="0"/>
              <a:t>PAF</a:t>
            </a:r>
          </a:p>
          <a:p>
            <a:r>
              <a:rPr lang="en-US" dirty="0"/>
              <a:t>TNF-alpha</a:t>
            </a:r>
          </a:p>
          <a:p>
            <a:r>
              <a:rPr lang="en-US" dirty="0"/>
              <a:t>Substance P</a:t>
            </a:r>
          </a:p>
          <a:p>
            <a:r>
              <a:rPr lang="en-US" dirty="0"/>
              <a:t>Serotonin</a:t>
            </a:r>
          </a:p>
          <a:p>
            <a:r>
              <a:rPr lang="en-US" dirty="0" smtClean="0"/>
              <a:t>ATP</a:t>
            </a:r>
            <a:endParaRPr lang="en-US" dirty="0"/>
          </a:p>
          <a:p>
            <a:r>
              <a:rPr lang="en-US" dirty="0"/>
              <a:t>Acid</a:t>
            </a:r>
          </a:p>
          <a:p>
            <a:r>
              <a:rPr lang="en-US" dirty="0"/>
              <a:t>Lactate </a:t>
            </a:r>
          </a:p>
        </p:txBody>
      </p:sp>
    </p:spTree>
    <p:extLst>
      <p:ext uri="{BB962C8B-B14F-4D97-AF65-F5344CB8AC3E}">
        <p14:creationId xmlns:p14="http://schemas.microsoft.com/office/powerpoint/2010/main" val="3088580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Clinically evident mediators </a:t>
            </a:r>
            <a:r>
              <a:rPr lang="en-US" dirty="0" smtClean="0"/>
              <a:t>are redundant in various acute pain states: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PGE2</a:t>
            </a:r>
          </a:p>
          <a:p>
            <a:r>
              <a:rPr lang="en-US" dirty="0"/>
              <a:t>Histamine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NGF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Cytokines</a:t>
            </a:r>
          </a:p>
          <a:p>
            <a:r>
              <a:rPr lang="en-US" dirty="0"/>
              <a:t>NO</a:t>
            </a:r>
          </a:p>
          <a:p>
            <a:r>
              <a:rPr lang="en-US" dirty="0" err="1"/>
              <a:t>Bradykinin</a:t>
            </a:r>
            <a:endParaRPr lang="en-US" dirty="0"/>
          </a:p>
          <a:p>
            <a:r>
              <a:rPr lang="en-US" dirty="0"/>
              <a:t>PAF</a:t>
            </a:r>
          </a:p>
          <a:p>
            <a:r>
              <a:rPr lang="en-US" dirty="0"/>
              <a:t>TNF-alpha</a:t>
            </a:r>
          </a:p>
          <a:p>
            <a:r>
              <a:rPr lang="en-US" dirty="0"/>
              <a:t>Substance P</a:t>
            </a:r>
          </a:p>
          <a:p>
            <a:r>
              <a:rPr lang="en-US" dirty="0">
                <a:solidFill>
                  <a:srgbClr val="FF0000"/>
                </a:solidFill>
              </a:rPr>
              <a:t>Serotonin</a:t>
            </a:r>
          </a:p>
          <a:p>
            <a:r>
              <a:rPr lang="en-US" dirty="0">
                <a:solidFill>
                  <a:srgbClr val="FF0000"/>
                </a:solidFill>
              </a:rPr>
              <a:t>CGRP</a:t>
            </a:r>
          </a:p>
          <a:p>
            <a:r>
              <a:rPr lang="en-US" dirty="0"/>
              <a:t>ATP</a:t>
            </a:r>
          </a:p>
          <a:p>
            <a:r>
              <a:rPr lang="en-US" dirty="0"/>
              <a:t>Acid</a:t>
            </a:r>
          </a:p>
          <a:p>
            <a:r>
              <a:rPr lang="en-US" dirty="0"/>
              <a:t>Lactate </a:t>
            </a:r>
          </a:p>
        </p:txBody>
      </p:sp>
    </p:spTree>
    <p:extLst>
      <p:ext uri="{BB962C8B-B14F-4D97-AF65-F5344CB8AC3E}">
        <p14:creationId xmlns:p14="http://schemas.microsoft.com/office/powerpoint/2010/main" val="882397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Classification based on pain mediators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pH/lactate  </a:t>
            </a:r>
            <a:r>
              <a:rPr lang="en-US" dirty="0"/>
              <a:t>	</a:t>
            </a:r>
            <a:r>
              <a:rPr lang="en-US" dirty="0" smtClean="0"/>
              <a:t>Incisions</a:t>
            </a:r>
            <a:r>
              <a:rPr lang="en-US" dirty="0"/>
              <a:t>, compartment </a:t>
            </a:r>
            <a:r>
              <a:rPr lang="en-US" dirty="0" smtClean="0"/>
              <a:t>					syndromes but </a:t>
            </a:r>
            <a:r>
              <a:rPr lang="en-US" dirty="0"/>
              <a:t>also OA and </a:t>
            </a:r>
            <a:r>
              <a:rPr lang="en-US" dirty="0" smtClean="0"/>
              <a:t>cancer 			pain</a:t>
            </a:r>
          </a:p>
          <a:p>
            <a:endParaRPr lang="en-US" dirty="0"/>
          </a:p>
          <a:p>
            <a:r>
              <a:rPr lang="en-US" dirty="0"/>
              <a:t>NGF  	</a:t>
            </a:r>
            <a:r>
              <a:rPr lang="en-US" dirty="0" smtClean="0"/>
              <a:t>	Incisions</a:t>
            </a:r>
            <a:r>
              <a:rPr lang="en-US" dirty="0"/>
              <a:t>, </a:t>
            </a:r>
            <a:r>
              <a:rPr lang="en-US" dirty="0" smtClean="0"/>
              <a:t>OA, burns </a:t>
            </a:r>
            <a:r>
              <a:rPr lang="en-US" dirty="0"/>
              <a:t>and </a:t>
            </a:r>
            <a:r>
              <a:rPr lang="en-US" dirty="0" smtClean="0"/>
              <a:t>bone 				cancer</a:t>
            </a:r>
          </a:p>
          <a:p>
            <a:endParaRPr lang="en-US" dirty="0"/>
          </a:p>
          <a:p>
            <a:r>
              <a:rPr lang="en-US" dirty="0"/>
              <a:t>PGs</a:t>
            </a: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 smtClean="0"/>
              <a:t>OA, incisions, acute soft tissue 				(sprain or strain), dental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2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 descr="slide 33-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092200"/>
            <a:ext cx="6319837" cy="4740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03" name="Freeform 3"/>
          <p:cNvSpPr>
            <a:spLocks/>
          </p:cNvSpPr>
          <p:nvPr/>
        </p:nvSpPr>
        <p:spPr bwMode="auto">
          <a:xfrm>
            <a:off x="4527550" y="3403600"/>
            <a:ext cx="95250" cy="1854200"/>
          </a:xfrm>
          <a:custGeom>
            <a:avLst/>
            <a:gdLst>
              <a:gd name="T0" fmla="*/ 68 w 236"/>
              <a:gd name="T1" fmla="*/ 1360 h 1360"/>
              <a:gd name="T2" fmla="*/ 28 w 236"/>
              <a:gd name="T3" fmla="*/ 768 h 1360"/>
              <a:gd name="T4" fmla="*/ 236 w 236"/>
              <a:gd name="T5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1360">
                <a:moveTo>
                  <a:pt x="68" y="1360"/>
                </a:moveTo>
                <a:cubicBezTo>
                  <a:pt x="34" y="1177"/>
                  <a:pt x="0" y="995"/>
                  <a:pt x="28" y="768"/>
                </a:cubicBezTo>
                <a:cubicBezTo>
                  <a:pt x="56" y="541"/>
                  <a:pt x="201" y="128"/>
                  <a:pt x="2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4" name="Freeform 4"/>
          <p:cNvSpPr>
            <a:spLocks/>
          </p:cNvSpPr>
          <p:nvPr/>
        </p:nvSpPr>
        <p:spPr bwMode="auto">
          <a:xfrm flipH="1">
            <a:off x="3744913" y="2928938"/>
            <a:ext cx="869950" cy="2476500"/>
          </a:xfrm>
          <a:custGeom>
            <a:avLst/>
            <a:gdLst>
              <a:gd name="T0" fmla="*/ 68 w 236"/>
              <a:gd name="T1" fmla="*/ 1360 h 1360"/>
              <a:gd name="T2" fmla="*/ 28 w 236"/>
              <a:gd name="T3" fmla="*/ 768 h 1360"/>
              <a:gd name="T4" fmla="*/ 236 w 236"/>
              <a:gd name="T5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1360">
                <a:moveTo>
                  <a:pt x="68" y="1360"/>
                </a:moveTo>
                <a:cubicBezTo>
                  <a:pt x="34" y="1177"/>
                  <a:pt x="0" y="995"/>
                  <a:pt x="28" y="768"/>
                </a:cubicBezTo>
                <a:cubicBezTo>
                  <a:pt x="56" y="541"/>
                  <a:pt x="201" y="128"/>
                  <a:pt x="23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5" name="Freeform 5"/>
          <p:cNvSpPr>
            <a:spLocks/>
          </p:cNvSpPr>
          <p:nvPr/>
        </p:nvSpPr>
        <p:spPr bwMode="auto">
          <a:xfrm rot="597264">
            <a:off x="4573588" y="2624138"/>
            <a:ext cx="661987" cy="2898775"/>
          </a:xfrm>
          <a:custGeom>
            <a:avLst/>
            <a:gdLst>
              <a:gd name="T0" fmla="*/ 68 w 236"/>
              <a:gd name="T1" fmla="*/ 1360 h 1360"/>
              <a:gd name="T2" fmla="*/ 28 w 236"/>
              <a:gd name="T3" fmla="*/ 768 h 1360"/>
              <a:gd name="T4" fmla="*/ 236 w 236"/>
              <a:gd name="T5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1360">
                <a:moveTo>
                  <a:pt x="68" y="1360"/>
                </a:moveTo>
                <a:cubicBezTo>
                  <a:pt x="34" y="1177"/>
                  <a:pt x="0" y="995"/>
                  <a:pt x="28" y="768"/>
                </a:cubicBezTo>
                <a:cubicBezTo>
                  <a:pt x="56" y="541"/>
                  <a:pt x="201" y="128"/>
                  <a:pt x="23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6" name="Freeform 6"/>
          <p:cNvSpPr>
            <a:spLocks/>
          </p:cNvSpPr>
          <p:nvPr/>
        </p:nvSpPr>
        <p:spPr bwMode="auto">
          <a:xfrm flipH="1">
            <a:off x="4049713" y="2713038"/>
            <a:ext cx="577850" cy="2667000"/>
          </a:xfrm>
          <a:custGeom>
            <a:avLst/>
            <a:gdLst>
              <a:gd name="T0" fmla="*/ 68 w 236"/>
              <a:gd name="T1" fmla="*/ 1360 h 1360"/>
              <a:gd name="T2" fmla="*/ 28 w 236"/>
              <a:gd name="T3" fmla="*/ 768 h 1360"/>
              <a:gd name="T4" fmla="*/ 236 w 236"/>
              <a:gd name="T5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1360">
                <a:moveTo>
                  <a:pt x="68" y="1360"/>
                </a:moveTo>
                <a:cubicBezTo>
                  <a:pt x="34" y="1177"/>
                  <a:pt x="0" y="995"/>
                  <a:pt x="28" y="768"/>
                </a:cubicBezTo>
                <a:cubicBezTo>
                  <a:pt x="56" y="541"/>
                  <a:pt x="201" y="128"/>
                  <a:pt x="23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7" name="Freeform 7"/>
          <p:cNvSpPr>
            <a:spLocks/>
          </p:cNvSpPr>
          <p:nvPr/>
        </p:nvSpPr>
        <p:spPr bwMode="auto">
          <a:xfrm rot="597264">
            <a:off x="4727575" y="2435225"/>
            <a:ext cx="88900" cy="1162050"/>
          </a:xfrm>
          <a:custGeom>
            <a:avLst/>
            <a:gdLst>
              <a:gd name="T0" fmla="*/ 68 w 236"/>
              <a:gd name="T1" fmla="*/ 1360 h 1360"/>
              <a:gd name="T2" fmla="*/ 28 w 236"/>
              <a:gd name="T3" fmla="*/ 768 h 1360"/>
              <a:gd name="T4" fmla="*/ 236 w 236"/>
              <a:gd name="T5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1360">
                <a:moveTo>
                  <a:pt x="68" y="1360"/>
                </a:moveTo>
                <a:cubicBezTo>
                  <a:pt x="34" y="1177"/>
                  <a:pt x="0" y="995"/>
                  <a:pt x="28" y="768"/>
                </a:cubicBezTo>
                <a:cubicBezTo>
                  <a:pt x="56" y="541"/>
                  <a:pt x="201" y="128"/>
                  <a:pt x="236" y="0"/>
                </a:cubicBezTo>
              </a:path>
            </a:pathLst>
          </a:custGeom>
          <a:solidFill>
            <a:srgbClr val="FFFF00"/>
          </a:solidFill>
          <a:ln w="38100" cmpd="sng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8" name="Freeform 8"/>
          <p:cNvSpPr>
            <a:spLocks/>
          </p:cNvSpPr>
          <p:nvPr/>
        </p:nvSpPr>
        <p:spPr bwMode="auto">
          <a:xfrm rot="21002736" flipH="1">
            <a:off x="4460875" y="2613025"/>
            <a:ext cx="88900" cy="1162050"/>
          </a:xfrm>
          <a:custGeom>
            <a:avLst/>
            <a:gdLst>
              <a:gd name="T0" fmla="*/ 68 w 236"/>
              <a:gd name="T1" fmla="*/ 1360 h 1360"/>
              <a:gd name="T2" fmla="*/ 28 w 236"/>
              <a:gd name="T3" fmla="*/ 768 h 1360"/>
              <a:gd name="T4" fmla="*/ 236 w 236"/>
              <a:gd name="T5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1360">
                <a:moveTo>
                  <a:pt x="68" y="1360"/>
                </a:moveTo>
                <a:cubicBezTo>
                  <a:pt x="34" y="1177"/>
                  <a:pt x="0" y="995"/>
                  <a:pt x="28" y="768"/>
                </a:cubicBezTo>
                <a:cubicBezTo>
                  <a:pt x="56" y="541"/>
                  <a:pt x="201" y="128"/>
                  <a:pt x="236" y="0"/>
                </a:cubicBezTo>
              </a:path>
            </a:pathLst>
          </a:custGeom>
          <a:solidFill>
            <a:srgbClr val="FFFF00"/>
          </a:solidFill>
          <a:ln w="38100" cmpd="sng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9" name="Freeform 9"/>
          <p:cNvSpPr>
            <a:spLocks/>
          </p:cNvSpPr>
          <p:nvPr/>
        </p:nvSpPr>
        <p:spPr bwMode="auto">
          <a:xfrm rot="19746469" flipH="1">
            <a:off x="3311525" y="3589338"/>
            <a:ext cx="869950" cy="2476500"/>
          </a:xfrm>
          <a:custGeom>
            <a:avLst/>
            <a:gdLst>
              <a:gd name="T0" fmla="*/ 68 w 236"/>
              <a:gd name="T1" fmla="*/ 1360 h 1360"/>
              <a:gd name="T2" fmla="*/ 28 w 236"/>
              <a:gd name="T3" fmla="*/ 768 h 1360"/>
              <a:gd name="T4" fmla="*/ 236 w 236"/>
              <a:gd name="T5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1360">
                <a:moveTo>
                  <a:pt x="68" y="1360"/>
                </a:moveTo>
                <a:cubicBezTo>
                  <a:pt x="34" y="1177"/>
                  <a:pt x="0" y="995"/>
                  <a:pt x="28" y="768"/>
                </a:cubicBezTo>
                <a:cubicBezTo>
                  <a:pt x="56" y="541"/>
                  <a:pt x="201" y="128"/>
                  <a:pt x="23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0" name="Freeform 10"/>
          <p:cNvSpPr>
            <a:spLocks/>
          </p:cNvSpPr>
          <p:nvPr/>
        </p:nvSpPr>
        <p:spPr bwMode="auto">
          <a:xfrm rot="597264">
            <a:off x="4481513" y="3833813"/>
            <a:ext cx="1196975" cy="2493962"/>
          </a:xfrm>
          <a:custGeom>
            <a:avLst/>
            <a:gdLst>
              <a:gd name="T0" fmla="*/ 68 w 236"/>
              <a:gd name="T1" fmla="*/ 1360 h 1360"/>
              <a:gd name="T2" fmla="*/ 28 w 236"/>
              <a:gd name="T3" fmla="*/ 768 h 1360"/>
              <a:gd name="T4" fmla="*/ 236 w 236"/>
              <a:gd name="T5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1360">
                <a:moveTo>
                  <a:pt x="68" y="1360"/>
                </a:moveTo>
                <a:cubicBezTo>
                  <a:pt x="34" y="1177"/>
                  <a:pt x="0" y="995"/>
                  <a:pt x="28" y="768"/>
                </a:cubicBezTo>
                <a:cubicBezTo>
                  <a:pt x="56" y="541"/>
                  <a:pt x="201" y="128"/>
                  <a:pt x="23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1" name="Freeform 11"/>
          <p:cNvSpPr>
            <a:spLocks/>
          </p:cNvSpPr>
          <p:nvPr/>
        </p:nvSpPr>
        <p:spPr bwMode="auto">
          <a:xfrm rot="20562943" flipH="1">
            <a:off x="3757613" y="3214688"/>
            <a:ext cx="577850" cy="2667000"/>
          </a:xfrm>
          <a:custGeom>
            <a:avLst/>
            <a:gdLst>
              <a:gd name="T0" fmla="*/ 68 w 236"/>
              <a:gd name="T1" fmla="*/ 1360 h 1360"/>
              <a:gd name="T2" fmla="*/ 28 w 236"/>
              <a:gd name="T3" fmla="*/ 768 h 1360"/>
              <a:gd name="T4" fmla="*/ 236 w 236"/>
              <a:gd name="T5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1360">
                <a:moveTo>
                  <a:pt x="68" y="1360"/>
                </a:moveTo>
                <a:cubicBezTo>
                  <a:pt x="34" y="1177"/>
                  <a:pt x="0" y="995"/>
                  <a:pt x="28" y="768"/>
                </a:cubicBezTo>
                <a:cubicBezTo>
                  <a:pt x="56" y="541"/>
                  <a:pt x="201" y="128"/>
                  <a:pt x="23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2" name="Freeform 12"/>
          <p:cNvSpPr>
            <a:spLocks/>
          </p:cNvSpPr>
          <p:nvPr/>
        </p:nvSpPr>
        <p:spPr bwMode="auto">
          <a:xfrm rot="597264">
            <a:off x="4695825" y="3365500"/>
            <a:ext cx="88900" cy="1162050"/>
          </a:xfrm>
          <a:custGeom>
            <a:avLst/>
            <a:gdLst>
              <a:gd name="T0" fmla="*/ 68 w 236"/>
              <a:gd name="T1" fmla="*/ 1360 h 1360"/>
              <a:gd name="T2" fmla="*/ 28 w 236"/>
              <a:gd name="T3" fmla="*/ 768 h 1360"/>
              <a:gd name="T4" fmla="*/ 236 w 236"/>
              <a:gd name="T5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1360">
                <a:moveTo>
                  <a:pt x="68" y="1360"/>
                </a:moveTo>
                <a:cubicBezTo>
                  <a:pt x="34" y="1177"/>
                  <a:pt x="0" y="995"/>
                  <a:pt x="28" y="768"/>
                </a:cubicBezTo>
                <a:cubicBezTo>
                  <a:pt x="56" y="541"/>
                  <a:pt x="201" y="128"/>
                  <a:pt x="236" y="0"/>
                </a:cubicBezTo>
              </a:path>
            </a:pathLst>
          </a:custGeom>
          <a:solidFill>
            <a:srgbClr val="FFFF00"/>
          </a:solidFill>
          <a:ln w="38100" cmpd="sng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3" name="Freeform 13"/>
          <p:cNvSpPr>
            <a:spLocks/>
          </p:cNvSpPr>
          <p:nvPr/>
        </p:nvSpPr>
        <p:spPr bwMode="auto">
          <a:xfrm rot="20023106" flipH="1">
            <a:off x="4254500" y="3598863"/>
            <a:ext cx="88900" cy="1162050"/>
          </a:xfrm>
          <a:custGeom>
            <a:avLst/>
            <a:gdLst>
              <a:gd name="T0" fmla="*/ 68 w 236"/>
              <a:gd name="T1" fmla="*/ 1360 h 1360"/>
              <a:gd name="T2" fmla="*/ 28 w 236"/>
              <a:gd name="T3" fmla="*/ 768 h 1360"/>
              <a:gd name="T4" fmla="*/ 236 w 236"/>
              <a:gd name="T5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1360">
                <a:moveTo>
                  <a:pt x="68" y="1360"/>
                </a:moveTo>
                <a:cubicBezTo>
                  <a:pt x="34" y="1177"/>
                  <a:pt x="0" y="995"/>
                  <a:pt x="28" y="768"/>
                </a:cubicBezTo>
                <a:cubicBezTo>
                  <a:pt x="56" y="541"/>
                  <a:pt x="201" y="128"/>
                  <a:pt x="236" y="0"/>
                </a:cubicBezTo>
              </a:path>
            </a:pathLst>
          </a:custGeom>
          <a:solidFill>
            <a:srgbClr val="FFFF00"/>
          </a:solidFill>
          <a:ln w="38100" cmpd="sng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4" name="Freeform 14"/>
          <p:cNvSpPr>
            <a:spLocks/>
          </p:cNvSpPr>
          <p:nvPr/>
        </p:nvSpPr>
        <p:spPr bwMode="auto">
          <a:xfrm rot="1037057">
            <a:off x="4694238" y="3367088"/>
            <a:ext cx="577850" cy="2667000"/>
          </a:xfrm>
          <a:custGeom>
            <a:avLst/>
            <a:gdLst>
              <a:gd name="T0" fmla="*/ 68 w 236"/>
              <a:gd name="T1" fmla="*/ 1360 h 1360"/>
              <a:gd name="T2" fmla="*/ 28 w 236"/>
              <a:gd name="T3" fmla="*/ 768 h 1360"/>
              <a:gd name="T4" fmla="*/ 236 w 236"/>
              <a:gd name="T5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1360">
                <a:moveTo>
                  <a:pt x="68" y="1360"/>
                </a:moveTo>
                <a:cubicBezTo>
                  <a:pt x="34" y="1177"/>
                  <a:pt x="0" y="995"/>
                  <a:pt x="28" y="768"/>
                </a:cubicBezTo>
                <a:cubicBezTo>
                  <a:pt x="56" y="541"/>
                  <a:pt x="201" y="128"/>
                  <a:pt x="23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5" name="Freeform 15"/>
          <p:cNvSpPr>
            <a:spLocks/>
          </p:cNvSpPr>
          <p:nvPr/>
        </p:nvSpPr>
        <p:spPr bwMode="auto">
          <a:xfrm rot="21002736" flipH="1">
            <a:off x="4337050" y="4468813"/>
            <a:ext cx="88900" cy="1162050"/>
          </a:xfrm>
          <a:custGeom>
            <a:avLst/>
            <a:gdLst>
              <a:gd name="T0" fmla="*/ 68 w 236"/>
              <a:gd name="T1" fmla="*/ 1360 h 1360"/>
              <a:gd name="T2" fmla="*/ 28 w 236"/>
              <a:gd name="T3" fmla="*/ 768 h 1360"/>
              <a:gd name="T4" fmla="*/ 236 w 236"/>
              <a:gd name="T5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1360">
                <a:moveTo>
                  <a:pt x="68" y="1360"/>
                </a:moveTo>
                <a:cubicBezTo>
                  <a:pt x="34" y="1177"/>
                  <a:pt x="0" y="995"/>
                  <a:pt x="28" y="768"/>
                </a:cubicBezTo>
                <a:cubicBezTo>
                  <a:pt x="56" y="541"/>
                  <a:pt x="201" y="128"/>
                  <a:pt x="236" y="0"/>
                </a:cubicBezTo>
              </a:path>
            </a:pathLst>
          </a:custGeom>
          <a:solidFill>
            <a:srgbClr val="FFFF00"/>
          </a:solidFill>
          <a:ln w="38100" cmpd="sng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6" name="Freeform 16"/>
          <p:cNvSpPr>
            <a:spLocks/>
          </p:cNvSpPr>
          <p:nvPr/>
        </p:nvSpPr>
        <p:spPr bwMode="auto">
          <a:xfrm rot="597264">
            <a:off x="4586288" y="4360863"/>
            <a:ext cx="88900" cy="1162050"/>
          </a:xfrm>
          <a:custGeom>
            <a:avLst/>
            <a:gdLst>
              <a:gd name="T0" fmla="*/ 68 w 236"/>
              <a:gd name="T1" fmla="*/ 1360 h 1360"/>
              <a:gd name="T2" fmla="*/ 28 w 236"/>
              <a:gd name="T3" fmla="*/ 768 h 1360"/>
              <a:gd name="T4" fmla="*/ 236 w 236"/>
              <a:gd name="T5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1360">
                <a:moveTo>
                  <a:pt x="68" y="1360"/>
                </a:moveTo>
                <a:cubicBezTo>
                  <a:pt x="34" y="1177"/>
                  <a:pt x="0" y="995"/>
                  <a:pt x="28" y="768"/>
                </a:cubicBezTo>
                <a:cubicBezTo>
                  <a:pt x="56" y="541"/>
                  <a:pt x="201" y="128"/>
                  <a:pt x="236" y="0"/>
                </a:cubicBezTo>
              </a:path>
            </a:pathLst>
          </a:custGeom>
          <a:solidFill>
            <a:srgbClr val="FFFF00"/>
          </a:solidFill>
          <a:ln w="38100" cmpd="sng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7" name="Text Box 17"/>
          <p:cNvSpPr txBox="1">
            <a:spLocks noChangeArrowheads="1"/>
          </p:cNvSpPr>
          <p:nvPr/>
        </p:nvSpPr>
        <p:spPr bwMode="auto">
          <a:xfrm>
            <a:off x="254000" y="241300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FFFF00"/>
              </a:buClr>
              <a:buSzPct val="110000"/>
            </a:pPr>
            <a:r>
              <a:rPr lang="en-US" altLang="zh-CN" sz="4000" b="1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Incision</a:t>
            </a:r>
          </a:p>
        </p:txBody>
      </p:sp>
      <p:sp>
        <p:nvSpPr>
          <p:cNvPr id="332818" name="Freeform 18"/>
          <p:cNvSpPr>
            <a:spLocks/>
          </p:cNvSpPr>
          <p:nvPr/>
        </p:nvSpPr>
        <p:spPr bwMode="auto">
          <a:xfrm rot="19746469" flipH="1">
            <a:off x="3578225" y="4351338"/>
            <a:ext cx="654050" cy="2170112"/>
          </a:xfrm>
          <a:custGeom>
            <a:avLst/>
            <a:gdLst>
              <a:gd name="T0" fmla="*/ 68 w 236"/>
              <a:gd name="T1" fmla="*/ 1360 h 1360"/>
              <a:gd name="T2" fmla="*/ 28 w 236"/>
              <a:gd name="T3" fmla="*/ 768 h 1360"/>
              <a:gd name="T4" fmla="*/ 236 w 236"/>
              <a:gd name="T5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1360">
                <a:moveTo>
                  <a:pt x="68" y="1360"/>
                </a:moveTo>
                <a:cubicBezTo>
                  <a:pt x="34" y="1177"/>
                  <a:pt x="0" y="995"/>
                  <a:pt x="28" y="768"/>
                </a:cubicBezTo>
                <a:cubicBezTo>
                  <a:pt x="56" y="541"/>
                  <a:pt x="201" y="128"/>
                  <a:pt x="23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9" name="Freeform 19"/>
          <p:cNvSpPr>
            <a:spLocks/>
          </p:cNvSpPr>
          <p:nvPr/>
        </p:nvSpPr>
        <p:spPr bwMode="auto">
          <a:xfrm rot="597264">
            <a:off x="4508500" y="4408488"/>
            <a:ext cx="1196975" cy="1873250"/>
          </a:xfrm>
          <a:custGeom>
            <a:avLst/>
            <a:gdLst>
              <a:gd name="T0" fmla="*/ 68 w 236"/>
              <a:gd name="T1" fmla="*/ 1360 h 1360"/>
              <a:gd name="T2" fmla="*/ 28 w 236"/>
              <a:gd name="T3" fmla="*/ 768 h 1360"/>
              <a:gd name="T4" fmla="*/ 236 w 236"/>
              <a:gd name="T5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1360">
                <a:moveTo>
                  <a:pt x="68" y="1360"/>
                </a:moveTo>
                <a:cubicBezTo>
                  <a:pt x="34" y="1177"/>
                  <a:pt x="0" y="995"/>
                  <a:pt x="28" y="768"/>
                </a:cubicBezTo>
                <a:cubicBezTo>
                  <a:pt x="56" y="541"/>
                  <a:pt x="201" y="128"/>
                  <a:pt x="23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20" name="Freeform 20"/>
          <p:cNvSpPr>
            <a:spLocks/>
          </p:cNvSpPr>
          <p:nvPr/>
        </p:nvSpPr>
        <p:spPr bwMode="auto">
          <a:xfrm rot="17852137" flipH="1">
            <a:off x="3892550" y="4951413"/>
            <a:ext cx="88900" cy="1162050"/>
          </a:xfrm>
          <a:custGeom>
            <a:avLst/>
            <a:gdLst>
              <a:gd name="T0" fmla="*/ 68 w 236"/>
              <a:gd name="T1" fmla="*/ 1360 h 1360"/>
              <a:gd name="T2" fmla="*/ 28 w 236"/>
              <a:gd name="T3" fmla="*/ 768 h 1360"/>
              <a:gd name="T4" fmla="*/ 236 w 236"/>
              <a:gd name="T5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1360">
                <a:moveTo>
                  <a:pt x="68" y="1360"/>
                </a:moveTo>
                <a:cubicBezTo>
                  <a:pt x="34" y="1177"/>
                  <a:pt x="0" y="995"/>
                  <a:pt x="28" y="768"/>
                </a:cubicBezTo>
                <a:cubicBezTo>
                  <a:pt x="56" y="541"/>
                  <a:pt x="201" y="128"/>
                  <a:pt x="236" y="0"/>
                </a:cubicBezTo>
              </a:path>
            </a:pathLst>
          </a:custGeom>
          <a:solidFill>
            <a:srgbClr val="FFFF00"/>
          </a:solidFill>
          <a:ln w="38100" cmpd="sng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21" name="Freeform 21"/>
          <p:cNvSpPr>
            <a:spLocks/>
          </p:cNvSpPr>
          <p:nvPr/>
        </p:nvSpPr>
        <p:spPr bwMode="auto">
          <a:xfrm rot="2836097">
            <a:off x="5030788" y="4932363"/>
            <a:ext cx="88900" cy="1162050"/>
          </a:xfrm>
          <a:custGeom>
            <a:avLst/>
            <a:gdLst>
              <a:gd name="T0" fmla="*/ 68 w 236"/>
              <a:gd name="T1" fmla="*/ 1360 h 1360"/>
              <a:gd name="T2" fmla="*/ 28 w 236"/>
              <a:gd name="T3" fmla="*/ 768 h 1360"/>
              <a:gd name="T4" fmla="*/ 236 w 236"/>
              <a:gd name="T5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1360">
                <a:moveTo>
                  <a:pt x="68" y="1360"/>
                </a:moveTo>
                <a:cubicBezTo>
                  <a:pt x="34" y="1177"/>
                  <a:pt x="0" y="995"/>
                  <a:pt x="28" y="768"/>
                </a:cubicBezTo>
                <a:cubicBezTo>
                  <a:pt x="56" y="541"/>
                  <a:pt x="201" y="128"/>
                  <a:pt x="236" y="0"/>
                </a:cubicBezTo>
              </a:path>
            </a:pathLst>
          </a:custGeom>
          <a:solidFill>
            <a:srgbClr val="FFFF00"/>
          </a:solidFill>
          <a:ln w="38100" cmpd="sng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2822" name="Group 22"/>
          <p:cNvGrpSpPr>
            <a:grpSpLocks/>
          </p:cNvGrpSpPr>
          <p:nvPr/>
        </p:nvGrpSpPr>
        <p:grpSpPr bwMode="auto">
          <a:xfrm>
            <a:off x="2451100" y="3975100"/>
            <a:ext cx="4508500" cy="1590675"/>
            <a:chOff x="2296" y="1552"/>
            <a:chExt cx="1360" cy="1576"/>
          </a:xfrm>
        </p:grpSpPr>
        <p:sp>
          <p:nvSpPr>
            <p:cNvPr id="332823" name="Rectangle 23"/>
            <p:cNvSpPr>
              <a:spLocks noChangeArrowheads="1"/>
            </p:cNvSpPr>
            <p:nvPr/>
          </p:nvSpPr>
          <p:spPr bwMode="auto">
            <a:xfrm>
              <a:off x="2296" y="1552"/>
              <a:ext cx="1360" cy="1576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824" name="Rectangle 24"/>
            <p:cNvSpPr>
              <a:spLocks noChangeArrowheads="1"/>
            </p:cNvSpPr>
            <p:nvPr/>
          </p:nvSpPr>
          <p:spPr bwMode="auto">
            <a:xfrm>
              <a:off x="2392" y="1849"/>
              <a:ext cx="1188" cy="1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>
                  <a:latin typeface="Arial" charset="0"/>
                </a:rPr>
                <a:t>H+              Lactate</a:t>
              </a:r>
            </a:p>
            <a:p>
              <a:r>
                <a:rPr lang="en-US" sz="3200" b="1">
                  <a:latin typeface="Arial" charset="0"/>
                </a:rPr>
                <a:t>Hypoxia     NGF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867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ChangeArrowheads="1"/>
          </p:cNvSpPr>
          <p:nvPr/>
        </p:nvSpPr>
        <p:spPr bwMode="auto">
          <a:xfrm>
            <a:off x="838200" y="1371600"/>
            <a:ext cx="8153400" cy="449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8130" name="Group 3"/>
          <p:cNvGrpSpPr>
            <a:grpSpLocks/>
          </p:cNvGrpSpPr>
          <p:nvPr/>
        </p:nvGrpSpPr>
        <p:grpSpPr bwMode="auto">
          <a:xfrm>
            <a:off x="838200" y="1473200"/>
            <a:ext cx="2582863" cy="4267200"/>
            <a:chOff x="736" y="1472"/>
            <a:chExt cx="1627" cy="2688"/>
          </a:xfrm>
        </p:grpSpPr>
        <p:pic>
          <p:nvPicPr>
            <p:cNvPr id="4815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" y="1472"/>
              <a:ext cx="1627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725" name="Rectangle 5"/>
            <p:cNvSpPr>
              <a:spLocks noChangeArrowheads="1"/>
            </p:cNvSpPr>
            <p:nvPr/>
          </p:nvSpPr>
          <p:spPr bwMode="auto">
            <a:xfrm>
              <a:off x="744" y="1480"/>
              <a:ext cx="1608" cy="2664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798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2057400"/>
            <a:ext cx="36576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98727" name="Oval 7"/>
          <p:cNvSpPr>
            <a:spLocks noChangeArrowheads="1"/>
          </p:cNvSpPr>
          <p:nvPr/>
        </p:nvSpPr>
        <p:spPr bwMode="auto">
          <a:xfrm>
            <a:off x="4889500" y="1985963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728" name="Line 8"/>
          <p:cNvSpPr>
            <a:spLocks noChangeShapeType="1"/>
          </p:cNvSpPr>
          <p:nvPr/>
        </p:nvSpPr>
        <p:spPr bwMode="auto">
          <a:xfrm>
            <a:off x="4800600" y="21764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729" name="Line 9"/>
          <p:cNvSpPr>
            <a:spLocks noChangeShapeType="1"/>
          </p:cNvSpPr>
          <p:nvPr/>
        </p:nvSpPr>
        <p:spPr bwMode="auto">
          <a:xfrm flipH="1">
            <a:off x="4889500" y="2214563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730" name="AutoShape 10"/>
          <p:cNvSpPr>
            <a:spLocks noChangeArrowheads="1"/>
          </p:cNvSpPr>
          <p:nvPr/>
        </p:nvSpPr>
        <p:spPr bwMode="auto">
          <a:xfrm rot="20119259">
            <a:off x="2743200" y="2057400"/>
            <a:ext cx="1676400" cy="6096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731" name="AutoShape 11"/>
          <p:cNvSpPr>
            <a:spLocks noChangeArrowheads="1"/>
          </p:cNvSpPr>
          <p:nvPr/>
        </p:nvSpPr>
        <p:spPr bwMode="auto">
          <a:xfrm rot="4884449">
            <a:off x="5450681" y="2575720"/>
            <a:ext cx="295275" cy="258762"/>
          </a:xfrm>
          <a:prstGeom prst="moon">
            <a:avLst>
              <a:gd name="adj" fmla="val 1930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8137" name="Group 12"/>
          <p:cNvGrpSpPr>
            <a:grpSpLocks/>
          </p:cNvGrpSpPr>
          <p:nvPr/>
        </p:nvGrpSpPr>
        <p:grpSpPr bwMode="auto">
          <a:xfrm>
            <a:off x="5759450" y="2565400"/>
            <a:ext cx="1938338" cy="1836738"/>
            <a:chOff x="3628" y="1616"/>
            <a:chExt cx="1221" cy="1157"/>
          </a:xfrm>
        </p:grpSpPr>
        <p:sp>
          <p:nvSpPr>
            <p:cNvPr id="798733" name="Arc 13"/>
            <p:cNvSpPr>
              <a:spLocks/>
            </p:cNvSpPr>
            <p:nvPr/>
          </p:nvSpPr>
          <p:spPr bwMode="auto">
            <a:xfrm rot="4071376" flipV="1">
              <a:off x="3577" y="1667"/>
              <a:ext cx="1157" cy="10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953"/>
                <a:gd name="T1" fmla="*/ 0 h 21600"/>
                <a:gd name="T2" fmla="*/ 17953 w 17953"/>
                <a:gd name="T3" fmla="*/ 9591 h 21600"/>
                <a:gd name="T4" fmla="*/ 0 w 1795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53" h="21600" fill="none" extrusionOk="0">
                  <a:moveTo>
                    <a:pt x="0" y="-1"/>
                  </a:moveTo>
                  <a:cubicBezTo>
                    <a:pt x="7210" y="-1"/>
                    <a:pt x="13944" y="3597"/>
                    <a:pt x="17953" y="9590"/>
                  </a:cubicBezTo>
                </a:path>
                <a:path w="17953" h="21600" stroke="0" extrusionOk="0">
                  <a:moveTo>
                    <a:pt x="0" y="-1"/>
                  </a:moveTo>
                  <a:cubicBezTo>
                    <a:pt x="7210" y="-1"/>
                    <a:pt x="13944" y="3597"/>
                    <a:pt x="17953" y="959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8734" name="Arc 14"/>
            <p:cNvSpPr>
              <a:spLocks/>
            </p:cNvSpPr>
            <p:nvPr/>
          </p:nvSpPr>
          <p:spPr bwMode="auto">
            <a:xfrm flipV="1">
              <a:off x="4298" y="1907"/>
              <a:ext cx="551" cy="864"/>
            </a:xfrm>
            <a:custGeom>
              <a:avLst/>
              <a:gdLst>
                <a:gd name="G0" fmla="+- 5928 0 0"/>
                <a:gd name="G1" fmla="+- 21600 0 0"/>
                <a:gd name="G2" fmla="+- 21600 0 0"/>
                <a:gd name="T0" fmla="*/ 0 w 27528"/>
                <a:gd name="T1" fmla="*/ 830 h 21600"/>
                <a:gd name="T2" fmla="*/ 27528 w 27528"/>
                <a:gd name="T3" fmla="*/ 21600 h 21600"/>
                <a:gd name="T4" fmla="*/ 5928 w 2752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528" h="21600" fill="none" extrusionOk="0">
                  <a:moveTo>
                    <a:pt x="-1" y="829"/>
                  </a:moveTo>
                  <a:cubicBezTo>
                    <a:pt x="1927" y="279"/>
                    <a:pt x="3923" y="-1"/>
                    <a:pt x="5928" y="-1"/>
                  </a:cubicBezTo>
                  <a:cubicBezTo>
                    <a:pt x="17857" y="-1"/>
                    <a:pt x="27528" y="9670"/>
                    <a:pt x="27528" y="21600"/>
                  </a:cubicBezTo>
                </a:path>
                <a:path w="27528" h="21600" stroke="0" extrusionOk="0">
                  <a:moveTo>
                    <a:pt x="-1" y="829"/>
                  </a:moveTo>
                  <a:cubicBezTo>
                    <a:pt x="1927" y="279"/>
                    <a:pt x="3923" y="-1"/>
                    <a:pt x="5928" y="-1"/>
                  </a:cubicBezTo>
                  <a:cubicBezTo>
                    <a:pt x="17857" y="-1"/>
                    <a:pt x="27528" y="9670"/>
                    <a:pt x="27528" y="21600"/>
                  </a:cubicBezTo>
                  <a:lnTo>
                    <a:pt x="5928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98735" name="AutoShape 1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irregularSeal2">
            <a:avLst/>
          </a:prstGeom>
          <a:solidFill>
            <a:srgbClr val="FA8F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736" name="Text Box 16"/>
          <p:cNvSpPr txBox="1">
            <a:spLocks noChangeArrowheads="1"/>
          </p:cNvSpPr>
          <p:nvPr/>
        </p:nvSpPr>
        <p:spPr bwMode="auto">
          <a:xfrm>
            <a:off x="1638300" y="625475"/>
            <a:ext cx="4068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chemeClr val="bg1"/>
                </a:solidFill>
                <a:latin typeface="Helvetica" charset="0"/>
                <a:cs typeface="+mn-cs"/>
              </a:rPr>
              <a:t>Postoperative Day 1</a:t>
            </a:r>
          </a:p>
        </p:txBody>
      </p:sp>
      <p:sp>
        <p:nvSpPr>
          <p:cNvPr id="798737" name="Freeform 17"/>
          <p:cNvSpPr>
            <a:spLocks/>
          </p:cNvSpPr>
          <p:nvPr/>
        </p:nvSpPr>
        <p:spPr bwMode="auto">
          <a:xfrm>
            <a:off x="2222500" y="2297113"/>
            <a:ext cx="3683000" cy="649287"/>
          </a:xfrm>
          <a:custGeom>
            <a:avLst/>
            <a:gdLst>
              <a:gd name="T0" fmla="*/ 0 w 2952"/>
              <a:gd name="T1" fmla="*/ 2057 h 2057"/>
              <a:gd name="T2" fmla="*/ 768 w 2952"/>
              <a:gd name="T3" fmla="*/ 281 h 2057"/>
              <a:gd name="T4" fmla="*/ 2736 w 2952"/>
              <a:gd name="T5" fmla="*/ 569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2" h="2057">
                <a:moveTo>
                  <a:pt x="0" y="2057"/>
                </a:moveTo>
                <a:cubicBezTo>
                  <a:pt x="156" y="1293"/>
                  <a:pt x="312" y="529"/>
                  <a:pt x="768" y="281"/>
                </a:cubicBezTo>
                <a:cubicBezTo>
                  <a:pt x="1224" y="33"/>
                  <a:pt x="2952" y="0"/>
                  <a:pt x="2736" y="5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738" name="AutoShape 18"/>
          <p:cNvSpPr>
            <a:spLocks noChangeArrowheads="1"/>
          </p:cNvSpPr>
          <p:nvPr/>
        </p:nvSpPr>
        <p:spPr bwMode="auto">
          <a:xfrm rot="6641727">
            <a:off x="2017713" y="2820988"/>
            <a:ext cx="344487" cy="465137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739" name="Rectangle 19"/>
          <p:cNvSpPr>
            <a:spLocks noChangeArrowheads="1"/>
          </p:cNvSpPr>
          <p:nvPr/>
        </p:nvSpPr>
        <p:spPr bwMode="auto">
          <a:xfrm>
            <a:off x="1422400" y="2019300"/>
            <a:ext cx="1320800" cy="3111500"/>
          </a:xfrm>
          <a:prstGeom prst="rect">
            <a:avLst/>
          </a:prstGeom>
          <a:solidFill>
            <a:srgbClr val="FA8FD9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grpSp>
        <p:nvGrpSpPr>
          <p:cNvPr id="48143" name="Group 21"/>
          <p:cNvGrpSpPr>
            <a:grpSpLocks/>
          </p:cNvGrpSpPr>
          <p:nvPr/>
        </p:nvGrpSpPr>
        <p:grpSpPr bwMode="auto">
          <a:xfrm>
            <a:off x="1625600" y="3362325"/>
            <a:ext cx="1497013" cy="1485900"/>
            <a:chOff x="1872" y="2558"/>
            <a:chExt cx="943" cy="936"/>
          </a:xfrm>
        </p:grpSpPr>
        <p:sp>
          <p:nvSpPr>
            <p:cNvPr id="798742" name="Text Box 22"/>
            <p:cNvSpPr txBox="1">
              <a:spLocks noChangeArrowheads="1"/>
            </p:cNvSpPr>
            <p:nvPr/>
          </p:nvSpPr>
          <p:spPr bwMode="auto">
            <a:xfrm>
              <a:off x="1878" y="2558"/>
              <a:ext cx="5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cs typeface="+mn-cs"/>
                </a:rPr>
                <a:t>PO</a:t>
              </a:r>
              <a:r>
                <a:rPr lang="en-US" baseline="-25000">
                  <a:latin typeface="Arial" charset="0"/>
                  <a:cs typeface="+mn-cs"/>
                </a:rPr>
                <a:t>2</a:t>
              </a: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98743" name="Text Box 23"/>
            <p:cNvSpPr txBox="1">
              <a:spLocks noChangeArrowheads="1"/>
            </p:cNvSpPr>
            <p:nvPr/>
          </p:nvSpPr>
          <p:spPr bwMode="auto">
            <a:xfrm>
              <a:off x="1878" y="2750"/>
              <a:ext cx="4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cs typeface="+mn-cs"/>
                </a:rPr>
                <a:t>H+</a:t>
              </a:r>
            </a:p>
          </p:txBody>
        </p:sp>
        <p:sp>
          <p:nvSpPr>
            <p:cNvPr id="798744" name="Text Box 24"/>
            <p:cNvSpPr txBox="1">
              <a:spLocks noChangeArrowheads="1"/>
            </p:cNvSpPr>
            <p:nvPr/>
          </p:nvSpPr>
          <p:spPr bwMode="auto">
            <a:xfrm>
              <a:off x="1878" y="2974"/>
              <a:ext cx="9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cs typeface="+mn-cs"/>
                </a:rPr>
                <a:t>Lactate</a:t>
              </a:r>
            </a:p>
          </p:txBody>
        </p:sp>
        <p:sp>
          <p:nvSpPr>
            <p:cNvPr id="798745" name="Text Box 25"/>
            <p:cNvSpPr txBox="1">
              <a:spLocks noChangeArrowheads="1"/>
            </p:cNvSpPr>
            <p:nvPr/>
          </p:nvSpPr>
          <p:spPr bwMode="auto">
            <a:xfrm>
              <a:off x="1878" y="3206"/>
              <a:ext cx="6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cs typeface="+mn-cs"/>
                </a:rPr>
                <a:t>NGF</a:t>
              </a:r>
            </a:p>
          </p:txBody>
        </p:sp>
        <p:sp>
          <p:nvSpPr>
            <p:cNvPr id="798746" name="Line 26"/>
            <p:cNvSpPr>
              <a:spLocks noChangeShapeType="1"/>
            </p:cNvSpPr>
            <p:nvPr/>
          </p:nvSpPr>
          <p:spPr bwMode="auto">
            <a:xfrm>
              <a:off x="1872" y="2648"/>
              <a:ext cx="0" cy="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8747" name="Line 27"/>
            <p:cNvSpPr>
              <a:spLocks noChangeShapeType="1"/>
            </p:cNvSpPr>
            <p:nvPr/>
          </p:nvSpPr>
          <p:spPr bwMode="auto">
            <a:xfrm rot="10800000">
              <a:off x="1872" y="2824"/>
              <a:ext cx="0" cy="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8748" name="Line 28"/>
            <p:cNvSpPr>
              <a:spLocks noChangeShapeType="1"/>
            </p:cNvSpPr>
            <p:nvPr/>
          </p:nvSpPr>
          <p:spPr bwMode="auto">
            <a:xfrm rot="10800000">
              <a:off x="1872" y="3024"/>
              <a:ext cx="0" cy="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8749" name="Line 29"/>
            <p:cNvSpPr>
              <a:spLocks noChangeShapeType="1"/>
            </p:cNvSpPr>
            <p:nvPr/>
          </p:nvSpPr>
          <p:spPr bwMode="auto">
            <a:xfrm rot="10800000">
              <a:off x="1872" y="3248"/>
              <a:ext cx="0" cy="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1280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Conclusion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acute and chronic diseases states share the same mediators</a:t>
            </a:r>
          </a:p>
          <a:p>
            <a:endParaRPr lang="en-US" dirty="0" smtClean="0"/>
          </a:p>
          <a:p>
            <a:r>
              <a:rPr lang="en-US" dirty="0" smtClean="0"/>
              <a:t>Trauma, coagulation and monocyte activation produce a local environment for revascularization and </a:t>
            </a:r>
            <a:r>
              <a:rPr lang="en-US" dirty="0" err="1" smtClean="0"/>
              <a:t>reinnervation</a:t>
            </a:r>
            <a:r>
              <a:rPr lang="en-US" dirty="0" smtClean="0"/>
              <a:t> that should be redundant in injury. </a:t>
            </a:r>
          </a:p>
          <a:p>
            <a:endParaRPr lang="en-US" dirty="0"/>
          </a:p>
          <a:p>
            <a:r>
              <a:rPr lang="en-US" dirty="0" smtClean="0"/>
              <a:t>That local repair environment can contribute to pain.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24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724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Pathophysiologic Mechanisms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Pain mechanisms</a:t>
            </a:r>
          </a:p>
          <a:p>
            <a:pPr marL="457200" lvl="1" indent="0">
              <a:buNone/>
            </a:pPr>
            <a:r>
              <a:rPr lang="en-US" dirty="0"/>
              <a:t>N</a:t>
            </a:r>
            <a:r>
              <a:rPr lang="en-US" dirty="0" smtClean="0"/>
              <a:t>ociceptive, neuropathic, inflammatory…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/>
              <a:t>Sensitization  </a:t>
            </a:r>
          </a:p>
          <a:p>
            <a:pPr lvl="1">
              <a:buFont typeface="Arial"/>
              <a:buChar char="•"/>
            </a:pPr>
            <a:r>
              <a:rPr lang="en-US" dirty="0"/>
              <a:t>Peripheral </a:t>
            </a:r>
            <a:r>
              <a:rPr lang="en-US" dirty="0" err="1"/>
              <a:t>vs</a:t>
            </a:r>
            <a:r>
              <a:rPr lang="en-US" dirty="0"/>
              <a:t> Central sensitization.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Mediator</a:t>
            </a:r>
          </a:p>
          <a:p>
            <a:pPr marL="457200" lvl="1" indent="0">
              <a:buNone/>
            </a:pPr>
            <a:r>
              <a:rPr lang="en-US" dirty="0" smtClean="0"/>
              <a:t>Factor Z is generated in </a:t>
            </a:r>
            <a:r>
              <a:rPr lang="en-US" dirty="0"/>
              <a:t>condition A but </a:t>
            </a:r>
            <a:r>
              <a:rPr lang="en-US" dirty="0" smtClean="0"/>
              <a:t>not </a:t>
            </a:r>
            <a:r>
              <a:rPr lang="en-US" dirty="0"/>
              <a:t>in condition B.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Treatment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Drug A is effective in condition A but ineffective in condition B</a:t>
            </a:r>
            <a:r>
              <a:rPr lang="en-US" dirty="0"/>
              <a:t>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Tissue </a:t>
            </a:r>
            <a:r>
              <a:rPr lang="en-US" dirty="0" smtClean="0"/>
              <a:t>injured</a:t>
            </a:r>
          </a:p>
          <a:p>
            <a:pPr marL="457200" lvl="1" indent="0">
              <a:buNone/>
            </a:pPr>
            <a:r>
              <a:rPr lang="en-US" dirty="0" smtClean="0"/>
              <a:t>Acute joint injury has a different clinical profile </a:t>
            </a:r>
            <a:r>
              <a:rPr lang="en-US" dirty="0" err="1" smtClean="0"/>
              <a:t>vs</a:t>
            </a:r>
            <a:r>
              <a:rPr lang="en-US" dirty="0" smtClean="0"/>
              <a:t> ischemic leg pain.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48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Acute and Chronic Pain and Mechanisms and Treatments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Both </a:t>
            </a:r>
            <a:r>
              <a:rPr lang="en-US" dirty="0"/>
              <a:t>acute and chronic </a:t>
            </a:r>
            <a:r>
              <a:rPr lang="en-US" dirty="0" smtClean="0"/>
              <a:t>pain share treatments:</a:t>
            </a:r>
          </a:p>
          <a:p>
            <a:pPr lvl="1"/>
            <a:r>
              <a:rPr lang="en-US" dirty="0" smtClean="0"/>
              <a:t>Gabapentin: total joint replacements, breast surgery, spine surgery. </a:t>
            </a:r>
            <a:endParaRPr lang="en-US" dirty="0"/>
          </a:p>
          <a:p>
            <a:pPr lvl="1"/>
            <a:r>
              <a:rPr lang="en-US" dirty="0" smtClean="0"/>
              <a:t>COX</a:t>
            </a:r>
            <a:r>
              <a:rPr lang="en-US" dirty="0"/>
              <a:t>-2 </a:t>
            </a:r>
            <a:r>
              <a:rPr lang="en-US" dirty="0" smtClean="0"/>
              <a:t>inhibitors: orthopedic surgery</a:t>
            </a:r>
            <a:r>
              <a:rPr lang="en-US" dirty="0"/>
              <a:t> </a:t>
            </a:r>
            <a:r>
              <a:rPr lang="en-US" dirty="0" smtClean="0"/>
              <a:t>and urologic surgery. Less remarkable in thoracic surgery </a:t>
            </a:r>
            <a:r>
              <a:rPr lang="en-US" dirty="0"/>
              <a:t>and gynecologic surgery. </a:t>
            </a:r>
            <a:endParaRPr lang="en-US" dirty="0" smtClean="0"/>
          </a:p>
          <a:p>
            <a:pPr lvl="1"/>
            <a:r>
              <a:rPr lang="en-US" dirty="0" smtClean="0"/>
              <a:t>Glucocorticoids: laparoscopic cholecystectomy and laparoscopic hysterectomy. Less effective in major gynecologic surgery. </a:t>
            </a:r>
          </a:p>
          <a:p>
            <a:pPr lvl="1"/>
            <a:r>
              <a:rPr lang="en-US" dirty="0" err="1" smtClean="0"/>
              <a:t>Bisphosponates</a:t>
            </a:r>
            <a:r>
              <a:rPr lang="en-US" dirty="0" smtClean="0"/>
              <a:t>: bone related pain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9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Alternative Conclusion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229600" cy="114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smtClean="0"/>
              <a:t>We are part way there and we need more information.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8419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Acute Autoimmune Treatments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inflammatory cascade-autoimmune </a:t>
            </a:r>
            <a:r>
              <a:rPr lang="en-US" dirty="0" smtClean="0"/>
              <a:t>responses do not appear to be useful in many acute pain conditions.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TNF inhibitors</a:t>
            </a:r>
            <a:endParaRPr lang="en-US" dirty="0"/>
          </a:p>
          <a:p>
            <a:pPr lvl="1"/>
            <a:r>
              <a:rPr lang="en-US" dirty="0"/>
              <a:t>IL-1 </a:t>
            </a:r>
            <a:r>
              <a:rPr lang="en-US" dirty="0" smtClean="0"/>
              <a:t>inhibitors</a:t>
            </a:r>
            <a:endParaRPr lang="en-US" dirty="0"/>
          </a:p>
          <a:p>
            <a:pPr lvl="1"/>
            <a:r>
              <a:rPr lang="en-US" dirty="0"/>
              <a:t>IL-6 inhibitors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I</a:t>
            </a:r>
            <a:r>
              <a:rPr lang="en-US" dirty="0" smtClean="0"/>
              <a:t>mmune</a:t>
            </a:r>
            <a:r>
              <a:rPr lang="en-US" dirty="0"/>
              <a:t>-mediated inflammatory </a:t>
            </a:r>
            <a:r>
              <a:rPr lang="en-US" dirty="0" smtClean="0"/>
              <a:t>conditions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/>
              <a:t>autoinflammatory</a:t>
            </a:r>
            <a:r>
              <a:rPr lang="en-US" dirty="0"/>
              <a:t> </a:t>
            </a:r>
            <a:r>
              <a:rPr lang="en-US" dirty="0" smtClean="0"/>
              <a:t>diseases.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46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Conclusion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Many acute and chronic diseases states share the same </a:t>
            </a:r>
            <a:r>
              <a:rPr lang="en-US" dirty="0" smtClean="0"/>
              <a:t>treatments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COX-2 inhibitors seem to have broad efficacy in orthopedic related acute pain conditions. </a:t>
            </a:r>
          </a:p>
          <a:p>
            <a:endParaRPr lang="en-US" dirty="0"/>
          </a:p>
          <a:p>
            <a:r>
              <a:rPr lang="en-US" dirty="0" smtClean="0"/>
              <a:t>TNF inhibitors and acute autoimmune pain conditions.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43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724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Pathophysiologic Mechanisms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Pain mechanisms</a:t>
            </a:r>
          </a:p>
          <a:p>
            <a:pPr marL="457200" lvl="1" indent="0">
              <a:buNone/>
            </a:pPr>
            <a:r>
              <a:rPr lang="en-US" dirty="0"/>
              <a:t>N</a:t>
            </a:r>
            <a:r>
              <a:rPr lang="en-US" dirty="0" smtClean="0"/>
              <a:t>ociceptive, neuropathic, inflammatory…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/>
              <a:t>Sensitization  </a:t>
            </a:r>
          </a:p>
          <a:p>
            <a:pPr lvl="1">
              <a:buFont typeface="Arial"/>
              <a:buChar char="•"/>
            </a:pPr>
            <a:r>
              <a:rPr lang="en-US" dirty="0"/>
              <a:t>Peripheral </a:t>
            </a:r>
            <a:r>
              <a:rPr lang="en-US" dirty="0" err="1"/>
              <a:t>vs</a:t>
            </a:r>
            <a:r>
              <a:rPr lang="en-US" dirty="0"/>
              <a:t> Central sensitization.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Mediator</a:t>
            </a:r>
          </a:p>
          <a:p>
            <a:pPr marL="457200" lvl="1" indent="0">
              <a:buNone/>
            </a:pPr>
            <a:r>
              <a:rPr lang="en-US" dirty="0" smtClean="0"/>
              <a:t>Factor Z is generated in </a:t>
            </a:r>
            <a:r>
              <a:rPr lang="en-US" dirty="0"/>
              <a:t>condition A but </a:t>
            </a:r>
            <a:r>
              <a:rPr lang="en-US" dirty="0" smtClean="0"/>
              <a:t>not </a:t>
            </a:r>
            <a:r>
              <a:rPr lang="en-US" dirty="0"/>
              <a:t>in condition B.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/>
              <a:t>Treatment</a:t>
            </a:r>
          </a:p>
          <a:p>
            <a:pPr marL="457200" lvl="1" indent="0">
              <a:buNone/>
            </a:pPr>
            <a:r>
              <a:rPr lang="en-US" dirty="0"/>
              <a:t>Drug A is effective in condition A but ineffective in condition B.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Tissue </a:t>
            </a:r>
            <a:r>
              <a:rPr lang="en-US" dirty="0" smtClean="0">
                <a:solidFill>
                  <a:srgbClr val="FF0000"/>
                </a:solidFill>
              </a:rPr>
              <a:t>injured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Acute joint injury has a different clinical profile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ischemic leg pain.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19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Tissue specific responses to acute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Skin</a:t>
            </a:r>
          </a:p>
          <a:p>
            <a:r>
              <a:rPr lang="en-US" dirty="0"/>
              <a:t>Muscle tendon ligament</a:t>
            </a:r>
          </a:p>
          <a:p>
            <a:r>
              <a:rPr lang="en-US" dirty="0"/>
              <a:t>Bone</a:t>
            </a:r>
          </a:p>
          <a:p>
            <a:r>
              <a:rPr lang="en-US" dirty="0"/>
              <a:t>Vascular </a:t>
            </a:r>
          </a:p>
          <a:p>
            <a:r>
              <a:rPr lang="en-US" dirty="0"/>
              <a:t>Joint</a:t>
            </a:r>
          </a:p>
          <a:p>
            <a:r>
              <a:rPr lang="en-US" dirty="0" smtClean="0"/>
              <a:t>Viscera</a:t>
            </a:r>
          </a:p>
          <a:p>
            <a:r>
              <a:rPr lang="en-US" dirty="0" smtClean="0"/>
              <a:t>Mucosa</a:t>
            </a:r>
            <a:endParaRPr lang="en-US" dirty="0"/>
          </a:p>
          <a:p>
            <a:r>
              <a:rPr lang="en-US" dirty="0" smtClean="0"/>
              <a:t>Nerve</a:t>
            </a:r>
            <a:endParaRPr lang="en-US" dirty="0"/>
          </a:p>
          <a:p>
            <a:r>
              <a:rPr lang="en-US" dirty="0" smtClean="0"/>
              <a:t>Dental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0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Characteristic Mechanisms </a:t>
            </a:r>
            <a:r>
              <a:rPr lang="en-US" sz="4000" b="1" dirty="0"/>
              <a:t>of Acute P</a:t>
            </a:r>
            <a:r>
              <a:rPr lang="en-US" sz="4000" b="1" dirty="0" smtClean="0"/>
              <a:t>ain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/>
              <a:t>Tissue specificity/Procedure specific</a:t>
            </a:r>
          </a:p>
          <a:p>
            <a:pPr lvl="1"/>
            <a:r>
              <a:rPr lang="en-US" dirty="0" smtClean="0"/>
              <a:t>Cutaneous </a:t>
            </a:r>
            <a:r>
              <a:rPr lang="en-US" dirty="0"/>
              <a:t>procedure  </a:t>
            </a:r>
            <a:r>
              <a:rPr lang="en-US" dirty="0" smtClean="0">
                <a:solidFill>
                  <a:srgbClr val="0000FF"/>
                </a:solidFill>
              </a:rPr>
              <a:t>skin injury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lantar </a:t>
            </a:r>
            <a:r>
              <a:rPr lang="en-US" dirty="0"/>
              <a:t>fascia release 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skin and fascia injury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otal hip </a:t>
            </a:r>
            <a:r>
              <a:rPr lang="en-US" dirty="0"/>
              <a:t>replacement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skin, fascia, muscle, ligament, bone…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</a:p>
          <a:p>
            <a:pPr lvl="1"/>
            <a:r>
              <a:rPr lang="en-US" dirty="0" err="1" smtClean="0"/>
              <a:t>Pancreatectomy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00FF"/>
                </a:solidFill>
              </a:rPr>
              <a:t>skin, fascia, muscle, peritoneum, viscera. 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14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Tissue transduction has some specificity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81600"/>
          </a:xfrm>
        </p:spPr>
        <p:txBody>
          <a:bodyPr>
            <a:normAutofit/>
          </a:bodyPr>
          <a:lstStyle/>
          <a:p>
            <a:r>
              <a:rPr lang="en-US" dirty="0"/>
              <a:t>A greater proportion of visceral afferents compared with cutaneous afferents were </a:t>
            </a:r>
            <a:r>
              <a:rPr lang="en-US" dirty="0" err="1"/>
              <a:t>trkA-immunoreactive</a:t>
            </a:r>
            <a:r>
              <a:rPr lang="en-US" dirty="0"/>
              <a:t> (75% and 43%, respectively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The percentage of </a:t>
            </a:r>
            <a:r>
              <a:rPr lang="en-US" dirty="0" err="1" smtClean="0"/>
              <a:t>TrkA</a:t>
            </a:r>
            <a:r>
              <a:rPr lang="en-US" dirty="0"/>
              <a:t>-IR, </a:t>
            </a:r>
            <a:r>
              <a:rPr lang="en-US" dirty="0" smtClean="0"/>
              <a:t>binding </a:t>
            </a:r>
            <a:r>
              <a:rPr lang="en-US" dirty="0"/>
              <a:t>neurons in the </a:t>
            </a:r>
            <a:r>
              <a:rPr lang="en-US" dirty="0" err="1"/>
              <a:t>subchondral</a:t>
            </a:r>
            <a:r>
              <a:rPr lang="en-US" dirty="0"/>
              <a:t> bone afferents </a:t>
            </a:r>
            <a:r>
              <a:rPr lang="en-US" dirty="0" smtClean="0"/>
              <a:t>is 65%.</a:t>
            </a:r>
          </a:p>
          <a:p>
            <a:endParaRPr lang="en-US" dirty="0"/>
          </a:p>
          <a:p>
            <a:r>
              <a:rPr lang="en-US" dirty="0" smtClean="0"/>
              <a:t>Nociceptive markers that are associated with tissue signatures but maybe not causal (TRPV1)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80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876300" y="6543675"/>
            <a:ext cx="339566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FFFF00"/>
              </a:buClr>
              <a:buSzPct val="110000"/>
            </a:pPr>
            <a:r>
              <a:rPr lang="en-US" sz="1400" b="1" i="1">
                <a:latin typeface="Arial" charset="0"/>
                <a:ea typeface="宋体" charset="0"/>
                <a:cs typeface="宋体" charset="0"/>
              </a:rPr>
              <a:t>J Bone Joint Surg Am</a:t>
            </a:r>
            <a:r>
              <a:rPr lang="en-US" sz="1400" b="1">
                <a:latin typeface="Arial" charset="0"/>
                <a:ea typeface="宋体" charset="0"/>
                <a:cs typeface="宋体" charset="0"/>
              </a:rPr>
              <a:t> 87:701-10, </a:t>
            </a:r>
            <a:r>
              <a:rPr lang="en-US" altLang="zh-CN" sz="1400" b="1">
                <a:latin typeface="Helvetica" charset="0"/>
                <a:ea typeface="宋体" charset="0"/>
                <a:cs typeface="宋体" charset="0"/>
              </a:rPr>
              <a:t>2005</a:t>
            </a:r>
          </a:p>
        </p:txBody>
      </p:sp>
      <p:sp>
        <p:nvSpPr>
          <p:cNvPr id="77827" name="TextBox 5"/>
          <p:cNvSpPr txBox="1">
            <a:spLocks noChangeArrowheads="1"/>
          </p:cNvSpPr>
          <p:nvPr/>
        </p:nvSpPr>
        <p:spPr bwMode="auto">
          <a:xfrm>
            <a:off x="0" y="50800"/>
            <a:ext cx="914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30000"/>
              </a:spcBef>
              <a:buClr>
                <a:srgbClr val="FFFF00"/>
              </a:buClr>
              <a:buSzPct val="110000"/>
            </a:pPr>
            <a:r>
              <a:rPr lang="en-US" b="1">
                <a:latin typeface="Arial" charset="0"/>
                <a:ea typeface="宋体" charset="0"/>
                <a:cs typeface="宋体" charset="0"/>
              </a:rPr>
              <a:t>Surgical approaches for a unilateral total hip replacement on spontaneous pain</a:t>
            </a:r>
          </a:p>
        </p:txBody>
      </p:sp>
      <p:sp>
        <p:nvSpPr>
          <p:cNvPr id="762884" name="Rectangle 4"/>
          <p:cNvSpPr>
            <a:spLocks noChangeArrowheads="1"/>
          </p:cNvSpPr>
          <p:nvPr/>
        </p:nvSpPr>
        <p:spPr bwMode="auto">
          <a:xfrm>
            <a:off x="752475" y="2119313"/>
            <a:ext cx="3527425" cy="1682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829" name="Text Box 3"/>
          <p:cNvSpPr txBox="1">
            <a:spLocks noChangeArrowheads="1"/>
          </p:cNvSpPr>
          <p:nvPr/>
        </p:nvSpPr>
        <p:spPr bwMode="auto">
          <a:xfrm>
            <a:off x="5591175" y="6529388"/>
            <a:ext cx="349408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FFFF00"/>
              </a:buClr>
              <a:buSzPct val="110000"/>
            </a:pPr>
            <a:r>
              <a:rPr lang="en-US" sz="1400" b="1" i="1">
                <a:latin typeface="Arial" charset="0"/>
                <a:ea typeface="宋体" charset="0"/>
                <a:cs typeface="宋体" charset="0"/>
              </a:rPr>
              <a:t>J Bone Joint Surg Am</a:t>
            </a:r>
            <a:r>
              <a:rPr lang="en-US" sz="1400" b="1">
                <a:latin typeface="Arial" charset="0"/>
                <a:ea typeface="宋体" charset="0"/>
                <a:cs typeface="宋体" charset="0"/>
              </a:rPr>
              <a:t> 89:1153-60, </a:t>
            </a:r>
            <a:r>
              <a:rPr lang="en-US" altLang="zh-CN" sz="1400" b="1">
                <a:latin typeface="Helvetica" charset="0"/>
                <a:ea typeface="宋体" charset="0"/>
                <a:cs typeface="宋体" charset="0"/>
              </a:rPr>
              <a:t>2007</a:t>
            </a:r>
          </a:p>
        </p:txBody>
      </p:sp>
      <p:sp>
        <p:nvSpPr>
          <p:cNvPr id="762886" name="Text Box 6"/>
          <p:cNvSpPr txBox="1">
            <a:spLocks noChangeArrowheads="1"/>
          </p:cNvSpPr>
          <p:nvPr/>
        </p:nvSpPr>
        <p:spPr bwMode="auto">
          <a:xfrm>
            <a:off x="835025" y="3819525"/>
            <a:ext cx="340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Opioid consumption =</a:t>
            </a:r>
          </a:p>
        </p:txBody>
      </p:sp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5292725" y="3781425"/>
            <a:ext cx="382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Opioid consumption less</a:t>
            </a:r>
          </a:p>
        </p:txBody>
      </p:sp>
      <p:pic>
        <p:nvPicPr>
          <p:cNvPr id="77832" name="Picture 6" descr="hip replacement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028700"/>
            <a:ext cx="9144001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2889" name="Rectangle 9"/>
          <p:cNvSpPr>
            <a:spLocks noChangeArrowheads="1"/>
          </p:cNvSpPr>
          <p:nvPr/>
        </p:nvSpPr>
        <p:spPr bwMode="auto">
          <a:xfrm>
            <a:off x="5257800" y="1066800"/>
            <a:ext cx="36576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890" name="AutoShape 10"/>
          <p:cNvSpPr>
            <a:spLocks noChangeArrowheads="1"/>
          </p:cNvSpPr>
          <p:nvPr/>
        </p:nvSpPr>
        <p:spPr bwMode="auto">
          <a:xfrm>
            <a:off x="6426200" y="1555750"/>
            <a:ext cx="228600" cy="2016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891" name="AutoShape 11"/>
          <p:cNvSpPr>
            <a:spLocks noChangeArrowheads="1"/>
          </p:cNvSpPr>
          <p:nvPr/>
        </p:nvSpPr>
        <p:spPr bwMode="auto">
          <a:xfrm>
            <a:off x="7375525" y="1820863"/>
            <a:ext cx="228600" cy="2016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892" name="AutoShape 12"/>
          <p:cNvSpPr>
            <a:spLocks noChangeArrowheads="1"/>
          </p:cNvSpPr>
          <p:nvPr/>
        </p:nvSpPr>
        <p:spPr bwMode="auto">
          <a:xfrm>
            <a:off x="5470525" y="1644650"/>
            <a:ext cx="228600" cy="2016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893" name="AutoShape 13"/>
          <p:cNvSpPr>
            <a:spLocks noChangeArrowheads="1"/>
          </p:cNvSpPr>
          <p:nvPr/>
        </p:nvSpPr>
        <p:spPr bwMode="auto">
          <a:xfrm>
            <a:off x="8331200" y="1820863"/>
            <a:ext cx="228600" cy="2016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894" name="Line 14"/>
          <p:cNvSpPr>
            <a:spLocks noChangeShapeType="1"/>
          </p:cNvSpPr>
          <p:nvPr/>
        </p:nvSpPr>
        <p:spPr bwMode="auto">
          <a:xfrm flipV="1">
            <a:off x="5638800" y="1657350"/>
            <a:ext cx="838200" cy="82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895" name="Line 15"/>
          <p:cNvSpPr>
            <a:spLocks noChangeShapeType="1"/>
          </p:cNvSpPr>
          <p:nvPr/>
        </p:nvSpPr>
        <p:spPr bwMode="auto">
          <a:xfrm rot="-123117">
            <a:off x="6521450" y="1639888"/>
            <a:ext cx="977900" cy="298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896" name="Line 16"/>
          <p:cNvSpPr>
            <a:spLocks noChangeShapeType="1"/>
          </p:cNvSpPr>
          <p:nvPr/>
        </p:nvSpPr>
        <p:spPr bwMode="auto">
          <a:xfrm rot="-996964">
            <a:off x="7469188" y="1779588"/>
            <a:ext cx="901700" cy="2746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897" name="Text Box 17"/>
          <p:cNvSpPr txBox="1">
            <a:spLocks noChangeArrowheads="1"/>
          </p:cNvSpPr>
          <p:nvPr/>
        </p:nvSpPr>
        <p:spPr bwMode="auto">
          <a:xfrm>
            <a:off x="6324600" y="122555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**</a:t>
            </a:r>
          </a:p>
        </p:txBody>
      </p:sp>
      <p:sp>
        <p:nvSpPr>
          <p:cNvPr id="762898" name="Text Box 18"/>
          <p:cNvSpPr txBox="1">
            <a:spLocks noChangeArrowheads="1"/>
          </p:cNvSpPr>
          <p:nvPr/>
        </p:nvSpPr>
        <p:spPr bwMode="auto">
          <a:xfrm>
            <a:off x="8210550" y="1468438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**</a:t>
            </a:r>
          </a:p>
        </p:txBody>
      </p:sp>
      <p:sp>
        <p:nvSpPr>
          <p:cNvPr id="762899" name="Text Box 19"/>
          <p:cNvSpPr txBox="1">
            <a:spLocks noChangeArrowheads="1"/>
          </p:cNvSpPr>
          <p:nvPr/>
        </p:nvSpPr>
        <p:spPr bwMode="auto">
          <a:xfrm>
            <a:off x="7327900" y="1465263"/>
            <a:ext cx="22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5499100" y="2332038"/>
            <a:ext cx="152400" cy="1825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901" name="Rectangle 21"/>
          <p:cNvSpPr>
            <a:spLocks noChangeArrowheads="1"/>
          </p:cNvSpPr>
          <p:nvPr/>
        </p:nvSpPr>
        <p:spPr bwMode="auto">
          <a:xfrm>
            <a:off x="6445250" y="2254250"/>
            <a:ext cx="152400" cy="18256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7413625" y="2339975"/>
            <a:ext cx="152400" cy="18256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903" name="Rectangle 23"/>
          <p:cNvSpPr>
            <a:spLocks noChangeArrowheads="1"/>
          </p:cNvSpPr>
          <p:nvPr/>
        </p:nvSpPr>
        <p:spPr bwMode="auto">
          <a:xfrm>
            <a:off x="8366125" y="2600325"/>
            <a:ext cx="152400" cy="18256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904" name="Line 24"/>
          <p:cNvSpPr>
            <a:spLocks noChangeShapeType="1"/>
          </p:cNvSpPr>
          <p:nvPr/>
        </p:nvSpPr>
        <p:spPr bwMode="auto">
          <a:xfrm rot="-123117">
            <a:off x="7467600" y="2413000"/>
            <a:ext cx="977900" cy="2984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905" name="Line 25"/>
          <p:cNvSpPr>
            <a:spLocks noChangeShapeType="1"/>
          </p:cNvSpPr>
          <p:nvPr/>
        </p:nvSpPr>
        <p:spPr bwMode="auto">
          <a:xfrm flipV="1">
            <a:off x="5562600" y="2352675"/>
            <a:ext cx="898525" cy="857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906" name="Line 26"/>
          <p:cNvSpPr>
            <a:spLocks noChangeShapeType="1"/>
          </p:cNvSpPr>
          <p:nvPr/>
        </p:nvSpPr>
        <p:spPr bwMode="auto">
          <a:xfrm rot="-733568">
            <a:off x="6486525" y="2238375"/>
            <a:ext cx="977900" cy="2984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907" name="Rectangle 27"/>
          <p:cNvSpPr>
            <a:spLocks noChangeArrowheads="1"/>
          </p:cNvSpPr>
          <p:nvPr/>
        </p:nvSpPr>
        <p:spPr bwMode="auto">
          <a:xfrm>
            <a:off x="736600" y="4940300"/>
            <a:ext cx="533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908" name="Rectangle 28"/>
          <p:cNvSpPr>
            <a:spLocks noChangeArrowheads="1"/>
          </p:cNvSpPr>
          <p:nvPr/>
        </p:nvSpPr>
        <p:spPr bwMode="auto">
          <a:xfrm>
            <a:off x="995363" y="5029200"/>
            <a:ext cx="142875" cy="1714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909" name="AutoShape 29"/>
          <p:cNvSpPr>
            <a:spLocks noChangeArrowheads="1"/>
          </p:cNvSpPr>
          <p:nvPr/>
        </p:nvSpPr>
        <p:spPr bwMode="auto">
          <a:xfrm>
            <a:off x="998538" y="5360988"/>
            <a:ext cx="149225" cy="1873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910" name="Line 30"/>
          <p:cNvSpPr>
            <a:spLocks noChangeShapeType="1"/>
          </p:cNvSpPr>
          <p:nvPr/>
        </p:nvSpPr>
        <p:spPr bwMode="auto">
          <a:xfrm>
            <a:off x="885825" y="5124450"/>
            <a:ext cx="38576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911" name="Line 31"/>
          <p:cNvSpPr>
            <a:spLocks noChangeShapeType="1"/>
          </p:cNvSpPr>
          <p:nvPr/>
        </p:nvSpPr>
        <p:spPr bwMode="auto">
          <a:xfrm>
            <a:off x="895350" y="5472113"/>
            <a:ext cx="3857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912" name="Rectangle 32"/>
          <p:cNvSpPr>
            <a:spLocks noChangeArrowheads="1"/>
          </p:cNvSpPr>
          <p:nvPr/>
        </p:nvSpPr>
        <p:spPr bwMode="auto">
          <a:xfrm>
            <a:off x="5238750" y="4972050"/>
            <a:ext cx="533400" cy="952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2913" name="Rectangle 33"/>
          <p:cNvSpPr>
            <a:spLocks noChangeArrowheads="1"/>
          </p:cNvSpPr>
          <p:nvPr/>
        </p:nvSpPr>
        <p:spPr bwMode="auto">
          <a:xfrm>
            <a:off x="736600" y="1538288"/>
            <a:ext cx="36576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7858" name="Group 34"/>
          <p:cNvGrpSpPr>
            <a:grpSpLocks/>
          </p:cNvGrpSpPr>
          <p:nvPr/>
        </p:nvGrpSpPr>
        <p:grpSpPr bwMode="auto">
          <a:xfrm>
            <a:off x="947738" y="2484438"/>
            <a:ext cx="3205162" cy="1092200"/>
            <a:chOff x="597" y="1565"/>
            <a:chExt cx="2019" cy="688"/>
          </a:xfrm>
        </p:grpSpPr>
        <p:sp>
          <p:nvSpPr>
            <p:cNvPr id="762915" name="Rectangle 35"/>
            <p:cNvSpPr>
              <a:spLocks noChangeArrowheads="1"/>
            </p:cNvSpPr>
            <p:nvPr/>
          </p:nvSpPr>
          <p:spPr bwMode="auto">
            <a:xfrm>
              <a:off x="1080" y="1767"/>
              <a:ext cx="90" cy="10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2916" name="AutoShape 36"/>
            <p:cNvSpPr>
              <a:spLocks noChangeArrowheads="1"/>
            </p:cNvSpPr>
            <p:nvPr/>
          </p:nvSpPr>
          <p:spPr bwMode="auto">
            <a:xfrm>
              <a:off x="1079" y="1898"/>
              <a:ext cx="94" cy="11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2917" name="AutoShape 37"/>
            <p:cNvSpPr>
              <a:spLocks noChangeArrowheads="1"/>
            </p:cNvSpPr>
            <p:nvPr/>
          </p:nvSpPr>
          <p:spPr bwMode="auto">
            <a:xfrm>
              <a:off x="1559" y="2045"/>
              <a:ext cx="94" cy="11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2918" name="AutoShape 38"/>
            <p:cNvSpPr>
              <a:spLocks noChangeArrowheads="1"/>
            </p:cNvSpPr>
            <p:nvPr/>
          </p:nvSpPr>
          <p:spPr bwMode="auto">
            <a:xfrm>
              <a:off x="2039" y="1748"/>
              <a:ext cx="94" cy="11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2919" name="AutoShape 39"/>
            <p:cNvSpPr>
              <a:spLocks noChangeArrowheads="1"/>
            </p:cNvSpPr>
            <p:nvPr/>
          </p:nvSpPr>
          <p:spPr bwMode="auto">
            <a:xfrm>
              <a:off x="2522" y="1607"/>
              <a:ext cx="94" cy="11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2920" name="AutoShape 40"/>
            <p:cNvSpPr>
              <a:spLocks noChangeArrowheads="1"/>
            </p:cNvSpPr>
            <p:nvPr/>
          </p:nvSpPr>
          <p:spPr bwMode="auto">
            <a:xfrm>
              <a:off x="599" y="1766"/>
              <a:ext cx="94" cy="11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2921" name="Line 41"/>
            <p:cNvSpPr>
              <a:spLocks noChangeShapeType="1"/>
            </p:cNvSpPr>
            <p:nvPr/>
          </p:nvSpPr>
          <p:spPr bwMode="auto">
            <a:xfrm>
              <a:off x="666" y="1824"/>
              <a:ext cx="933" cy="27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2922" name="Rectangle 42"/>
            <p:cNvSpPr>
              <a:spLocks noChangeArrowheads="1"/>
            </p:cNvSpPr>
            <p:nvPr/>
          </p:nvSpPr>
          <p:spPr bwMode="auto">
            <a:xfrm>
              <a:off x="597" y="1746"/>
              <a:ext cx="90" cy="10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2923" name="Line 43"/>
            <p:cNvSpPr>
              <a:spLocks noChangeShapeType="1"/>
            </p:cNvSpPr>
            <p:nvPr/>
          </p:nvSpPr>
          <p:spPr bwMode="auto">
            <a:xfrm rot="7052882">
              <a:off x="1619" y="1820"/>
              <a:ext cx="472" cy="27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2924" name="Rectangle 44"/>
            <p:cNvSpPr>
              <a:spLocks noChangeArrowheads="1"/>
            </p:cNvSpPr>
            <p:nvPr/>
          </p:nvSpPr>
          <p:spPr bwMode="auto">
            <a:xfrm>
              <a:off x="2034" y="1824"/>
              <a:ext cx="90" cy="10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2925" name="Rectangle 45"/>
            <p:cNvSpPr>
              <a:spLocks noChangeArrowheads="1"/>
            </p:cNvSpPr>
            <p:nvPr/>
          </p:nvSpPr>
          <p:spPr bwMode="auto">
            <a:xfrm>
              <a:off x="1557" y="2103"/>
              <a:ext cx="90" cy="10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2926" name="Line 46"/>
            <p:cNvSpPr>
              <a:spLocks noChangeShapeType="1"/>
            </p:cNvSpPr>
            <p:nvPr/>
          </p:nvSpPr>
          <p:spPr bwMode="auto">
            <a:xfrm rot="7540900">
              <a:off x="2140" y="1607"/>
              <a:ext cx="357" cy="27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2927" name="Rectangle 47"/>
            <p:cNvSpPr>
              <a:spLocks noChangeArrowheads="1"/>
            </p:cNvSpPr>
            <p:nvPr/>
          </p:nvSpPr>
          <p:spPr bwMode="auto">
            <a:xfrm>
              <a:off x="2517" y="1668"/>
              <a:ext cx="90" cy="10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2928" name="Line 48"/>
            <p:cNvSpPr>
              <a:spLocks noChangeShapeType="1"/>
            </p:cNvSpPr>
            <p:nvPr/>
          </p:nvSpPr>
          <p:spPr bwMode="auto">
            <a:xfrm>
              <a:off x="690" y="1818"/>
              <a:ext cx="40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2929" name="Line 49"/>
            <p:cNvSpPr>
              <a:spLocks noChangeShapeType="1"/>
            </p:cNvSpPr>
            <p:nvPr/>
          </p:nvSpPr>
          <p:spPr bwMode="auto">
            <a:xfrm rot="23759105">
              <a:off x="1116" y="2002"/>
              <a:ext cx="518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2930" name="Line 50"/>
            <p:cNvSpPr>
              <a:spLocks noChangeShapeType="1"/>
            </p:cNvSpPr>
            <p:nvPr/>
          </p:nvSpPr>
          <p:spPr bwMode="auto">
            <a:xfrm rot="7161361">
              <a:off x="1613" y="1880"/>
              <a:ext cx="472" cy="27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2931" name="Line 51"/>
            <p:cNvSpPr>
              <a:spLocks noChangeShapeType="1"/>
            </p:cNvSpPr>
            <p:nvPr/>
          </p:nvSpPr>
          <p:spPr bwMode="auto">
            <a:xfrm rot="7904423">
              <a:off x="2070" y="1674"/>
              <a:ext cx="472" cy="27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77859" name="Group 52"/>
          <p:cNvGrpSpPr>
            <a:grpSpLocks/>
          </p:cNvGrpSpPr>
          <p:nvPr/>
        </p:nvGrpSpPr>
        <p:grpSpPr bwMode="auto">
          <a:xfrm>
            <a:off x="5308600" y="5014913"/>
            <a:ext cx="390525" cy="796925"/>
            <a:chOff x="3368" y="3159"/>
            <a:chExt cx="246" cy="502"/>
          </a:xfrm>
        </p:grpSpPr>
        <p:sp>
          <p:nvSpPr>
            <p:cNvPr id="762933" name="AutoShape 53"/>
            <p:cNvSpPr>
              <a:spLocks noChangeArrowheads="1"/>
            </p:cNvSpPr>
            <p:nvPr/>
          </p:nvSpPr>
          <p:spPr bwMode="auto">
            <a:xfrm>
              <a:off x="3425" y="3534"/>
              <a:ext cx="144" cy="12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2934" name="Rectangle 54"/>
            <p:cNvSpPr>
              <a:spLocks noChangeArrowheads="1"/>
            </p:cNvSpPr>
            <p:nvPr/>
          </p:nvSpPr>
          <p:spPr bwMode="auto">
            <a:xfrm>
              <a:off x="3446" y="3159"/>
              <a:ext cx="96" cy="11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2935" name="Line 55"/>
            <p:cNvSpPr>
              <a:spLocks noChangeShapeType="1"/>
            </p:cNvSpPr>
            <p:nvPr/>
          </p:nvSpPr>
          <p:spPr bwMode="auto">
            <a:xfrm>
              <a:off x="3368" y="3600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2936" name="Line 56"/>
            <p:cNvSpPr>
              <a:spLocks noChangeShapeType="1"/>
            </p:cNvSpPr>
            <p:nvPr/>
          </p:nvSpPr>
          <p:spPr bwMode="auto">
            <a:xfrm>
              <a:off x="3374" y="3222"/>
              <a:ext cx="24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62937" name="Text Box 57"/>
          <p:cNvSpPr txBox="1">
            <a:spLocks noChangeArrowheads="1"/>
          </p:cNvSpPr>
          <p:nvPr/>
        </p:nvSpPr>
        <p:spPr bwMode="auto">
          <a:xfrm>
            <a:off x="838200" y="3733800"/>
            <a:ext cx="340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Opioid consumption =</a:t>
            </a:r>
          </a:p>
        </p:txBody>
      </p:sp>
      <p:sp>
        <p:nvSpPr>
          <p:cNvPr id="762938" name="Text Box 58"/>
          <p:cNvSpPr txBox="1">
            <a:spLocks noChangeArrowheads="1"/>
          </p:cNvSpPr>
          <p:nvPr/>
        </p:nvSpPr>
        <p:spPr bwMode="auto">
          <a:xfrm>
            <a:off x="5248275" y="3733800"/>
            <a:ext cx="382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Opioid consumption less</a:t>
            </a:r>
          </a:p>
        </p:txBody>
      </p:sp>
    </p:spTree>
    <p:extLst>
      <p:ext uri="{BB962C8B-B14F-4D97-AF65-F5344CB8AC3E}">
        <p14:creationId xmlns:p14="http://schemas.microsoft.com/office/powerpoint/2010/main" val="213312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Acute pain mechanisms and classification of acute pain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is evidence for tissue specific mediators, receptors and responses. </a:t>
            </a:r>
          </a:p>
          <a:p>
            <a:endParaRPr lang="en-US" dirty="0"/>
          </a:p>
          <a:p>
            <a:r>
              <a:rPr lang="en-US" dirty="0" smtClean="0"/>
              <a:t>For example: acute ischemic pain appears to be muscular pain rather than cutaneous or skeletal. </a:t>
            </a:r>
          </a:p>
          <a:p>
            <a:endParaRPr lang="en-US" dirty="0"/>
          </a:p>
          <a:p>
            <a:r>
              <a:rPr lang="en-US" dirty="0" smtClean="0"/>
              <a:t>Changing the degree of cutaneous injury has not effect on postoperative pain after hip replacement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44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Pain and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Linked </a:t>
            </a:r>
            <a:r>
              <a:rPr lang="en-US" dirty="0"/>
              <a:t>to repair, neovascularization</a:t>
            </a:r>
          </a:p>
          <a:p>
            <a:r>
              <a:rPr lang="en-US" dirty="0"/>
              <a:t>Repair mechanisms </a:t>
            </a:r>
            <a:r>
              <a:rPr lang="en-US" dirty="0" smtClean="0"/>
              <a:t>likely vary </a:t>
            </a:r>
            <a:r>
              <a:rPr lang="en-US" dirty="0"/>
              <a:t>with tissue.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Redundancy</a:t>
            </a:r>
            <a:r>
              <a:rPr lang="en-US" dirty="0"/>
              <a:t>:		</a:t>
            </a:r>
            <a:r>
              <a:rPr lang="en-US" dirty="0" smtClean="0"/>
              <a:t>TRPA1:   </a:t>
            </a:r>
            <a:r>
              <a:rPr lang="en-US" dirty="0"/>
              <a:t>joint, viscera, </a:t>
            </a:r>
            <a:r>
              <a:rPr lang="en-US" dirty="0" smtClean="0"/>
              <a:t>				muscle</a:t>
            </a:r>
            <a:r>
              <a:rPr lang="en-US" dirty="0"/>
              <a:t>, skin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98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Can </a:t>
            </a:r>
            <a:r>
              <a:rPr lang="en-US" b="1" dirty="0" smtClean="0"/>
              <a:t>Pathophysiologic Mechanisms </a:t>
            </a:r>
            <a:r>
              <a:rPr lang="en-US" b="1" dirty="0"/>
              <a:t>of </a:t>
            </a:r>
            <a:r>
              <a:rPr lang="en-US" b="1" dirty="0" smtClean="0"/>
              <a:t>Acute Pain Inform </a:t>
            </a:r>
            <a:r>
              <a:rPr lang="en-US" b="1" dirty="0"/>
              <a:t>the </a:t>
            </a:r>
            <a:r>
              <a:rPr lang="en-US" b="1" dirty="0" smtClean="0"/>
              <a:t>Classification </a:t>
            </a:r>
            <a:r>
              <a:rPr lang="en-US" b="1" dirty="0"/>
              <a:t>of </a:t>
            </a:r>
            <a:r>
              <a:rPr lang="en-US" b="1" dirty="0" smtClean="0"/>
              <a:t>Acute Pain Conditions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19400"/>
            <a:ext cx="7848600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Not easily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We do not have sufficient information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The best opportunity for pathophysiologic classification is in the type(s) of tissue injured.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3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Pain Mechanisms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sz="3400" dirty="0" smtClean="0">
                <a:solidFill>
                  <a:srgbClr val="FF0000"/>
                </a:solidFill>
              </a:rPr>
              <a:t>Procedural Pain </a:t>
            </a:r>
          </a:p>
          <a:p>
            <a:r>
              <a:rPr lang="en-US" sz="3400" dirty="0" smtClean="0">
                <a:solidFill>
                  <a:srgbClr val="FF0000"/>
                </a:solidFill>
              </a:rPr>
              <a:t>Acute pain</a:t>
            </a:r>
            <a:endParaRPr lang="en-US" sz="3400" dirty="0" smtClean="0"/>
          </a:p>
          <a:p>
            <a:endParaRPr lang="en-US" sz="2400" dirty="0" smtClean="0"/>
          </a:p>
          <a:p>
            <a:r>
              <a:rPr lang="en-US" sz="2400" dirty="0" smtClean="0"/>
              <a:t>Pain </a:t>
            </a:r>
            <a:r>
              <a:rPr lang="en-US" sz="2400" dirty="0"/>
              <a:t>mechanisms</a:t>
            </a:r>
          </a:p>
          <a:p>
            <a:pPr marL="457200" lvl="1" indent="0">
              <a:buNone/>
            </a:pPr>
            <a:r>
              <a:rPr lang="en-US" sz="2400" dirty="0"/>
              <a:t>Nociceptive, neuropathic, inflammatory</a:t>
            </a:r>
            <a:r>
              <a:rPr lang="en-US" sz="2400" dirty="0" smtClean="0"/>
              <a:t>…</a:t>
            </a:r>
          </a:p>
          <a:p>
            <a:pPr marL="457200" lvl="1" indent="0">
              <a:buNone/>
            </a:pP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smtClean="0"/>
              <a:t>Sensitization  </a:t>
            </a:r>
            <a:endParaRPr lang="en-US" sz="2400" dirty="0"/>
          </a:p>
          <a:p>
            <a:pPr lvl="1">
              <a:buFont typeface="Arial"/>
              <a:buChar char="•"/>
            </a:pPr>
            <a:r>
              <a:rPr lang="en-US" sz="2400" dirty="0"/>
              <a:t>Peripheral </a:t>
            </a:r>
            <a:r>
              <a:rPr lang="en-US" sz="2400" dirty="0" err="1"/>
              <a:t>vs</a:t>
            </a:r>
            <a:r>
              <a:rPr lang="en-US" sz="2400" dirty="0"/>
              <a:t> Central sensitization. 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r>
              <a:rPr lang="en-US" sz="2400" dirty="0" smtClean="0"/>
              <a:t>Mediator</a:t>
            </a:r>
          </a:p>
          <a:p>
            <a:pPr marL="457200" lvl="1" indent="0">
              <a:buNone/>
            </a:pPr>
            <a:r>
              <a:rPr lang="en-US" sz="2400" dirty="0" smtClean="0"/>
              <a:t>Factor Z is generated in </a:t>
            </a:r>
            <a:r>
              <a:rPr lang="en-US" sz="2400" dirty="0"/>
              <a:t>condition A but </a:t>
            </a:r>
            <a:r>
              <a:rPr lang="en-US" sz="2400" dirty="0" smtClean="0"/>
              <a:t>not </a:t>
            </a:r>
            <a:r>
              <a:rPr lang="en-US" sz="2400" dirty="0"/>
              <a:t>in condition B. 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/>
              <a:t>Treatment</a:t>
            </a:r>
          </a:p>
          <a:p>
            <a:pPr marL="457200" lvl="1" indent="0">
              <a:buNone/>
            </a:pPr>
            <a:r>
              <a:rPr lang="en-US" sz="2400" dirty="0"/>
              <a:t>Drug A is effective in condition A but ineffective in condition B. 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/>
              <a:t>Tissue </a:t>
            </a:r>
            <a:r>
              <a:rPr lang="en-US" sz="2400" dirty="0" smtClean="0"/>
              <a:t>injured</a:t>
            </a:r>
          </a:p>
          <a:p>
            <a:pPr marL="457200" lvl="1" indent="0">
              <a:buNone/>
            </a:pPr>
            <a:r>
              <a:rPr lang="en-US" sz="2400" dirty="0" smtClean="0"/>
              <a:t>Acute joint injury has a different clinical profile </a:t>
            </a:r>
            <a:r>
              <a:rPr lang="en-US" sz="2400" dirty="0" err="1" smtClean="0"/>
              <a:t>vs</a:t>
            </a:r>
            <a:r>
              <a:rPr lang="en-US" sz="2400" dirty="0" smtClean="0"/>
              <a:t> ischemic leg pain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9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Procedural Pain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Immediate Procedural </a:t>
            </a:r>
            <a:r>
              <a:rPr lang="en-US" dirty="0" smtClean="0"/>
              <a:t>Pain:    </a:t>
            </a:r>
            <a:r>
              <a:rPr lang="en-US" dirty="0"/>
              <a:t>Nociceptive </a:t>
            </a:r>
            <a:r>
              <a:rPr lang="en-US" dirty="0" smtClean="0"/>
              <a:t>Pain</a:t>
            </a:r>
          </a:p>
          <a:p>
            <a:endParaRPr lang="en-US" dirty="0" smtClean="0"/>
          </a:p>
          <a:p>
            <a:r>
              <a:rPr lang="en-US" dirty="0" smtClean="0"/>
              <a:t>Treatment is local </a:t>
            </a:r>
          </a:p>
          <a:p>
            <a:endParaRPr lang="en-US" dirty="0"/>
          </a:p>
          <a:p>
            <a:r>
              <a:rPr lang="en-US" dirty="0" smtClean="0"/>
              <a:t>Peripheral </a:t>
            </a:r>
            <a:r>
              <a:rPr lang="en-US" dirty="0" err="1" smtClean="0"/>
              <a:t>nociceptor</a:t>
            </a:r>
            <a:r>
              <a:rPr lang="en-US" dirty="0" smtClean="0"/>
              <a:t> activation and central nervous system nociceptive pathway activation occurs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Time:  </a:t>
            </a:r>
            <a:r>
              <a:rPr lang="en-US" dirty="0" smtClean="0"/>
              <a:t>minutes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  	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reezing </a:t>
            </a:r>
            <a:r>
              <a:rPr lang="en-US" dirty="0"/>
              <a:t>or burn </a:t>
            </a:r>
            <a:r>
              <a:rPr lang="en-US" dirty="0" smtClean="0"/>
              <a:t>lesion</a:t>
            </a:r>
          </a:p>
          <a:p>
            <a:r>
              <a:rPr lang="en-US" dirty="0" smtClean="0"/>
              <a:t>Any injection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istension </a:t>
            </a:r>
            <a:r>
              <a:rPr lang="en-US" dirty="0"/>
              <a:t>during </a:t>
            </a:r>
            <a:r>
              <a:rPr lang="en-US" dirty="0" smtClean="0"/>
              <a:t>a gastrointestinal procedure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53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/>
              <a:t>Nociceptive transduction of heat, cold, mechanical </a:t>
            </a:r>
            <a:r>
              <a:rPr lang="en-US" dirty="0" smtClean="0"/>
              <a:t>stimuli.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Nociceptive transmission through central nervous system pain-transmitting pathways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Not pathophysiologic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Procedural Pain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5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724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Pathophysiologic Mechanisms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Pain mechanisms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ociceptive, neuropathic, inflammatory…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/>
              <a:t>Sensitization  </a:t>
            </a:r>
          </a:p>
          <a:p>
            <a:pPr lvl="1">
              <a:buFont typeface="Arial"/>
              <a:buChar char="•"/>
            </a:pPr>
            <a:r>
              <a:rPr lang="en-US" dirty="0"/>
              <a:t>Peripheral </a:t>
            </a:r>
            <a:r>
              <a:rPr lang="en-US" dirty="0" err="1"/>
              <a:t>vs</a:t>
            </a:r>
            <a:r>
              <a:rPr lang="en-US" dirty="0"/>
              <a:t> Central sensitization. </a:t>
            </a: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  <a:p>
            <a:r>
              <a:rPr lang="en-US" dirty="0"/>
              <a:t>Mediator</a:t>
            </a:r>
          </a:p>
          <a:p>
            <a:pPr marL="457200" lvl="1" indent="0">
              <a:buNone/>
            </a:pPr>
            <a:r>
              <a:rPr lang="en-US" dirty="0"/>
              <a:t>Factor Z is generated in condition A but not in condition B.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Treatment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Drug </a:t>
            </a:r>
            <a:r>
              <a:rPr lang="en-US" dirty="0"/>
              <a:t>A is effective in condition A but ineffective in condition B.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Tissue </a:t>
            </a:r>
            <a:r>
              <a:rPr lang="en-US" dirty="0" smtClean="0"/>
              <a:t>injured</a:t>
            </a:r>
          </a:p>
          <a:p>
            <a:pPr marL="457200" lvl="1" indent="0">
              <a:buNone/>
            </a:pPr>
            <a:r>
              <a:rPr lang="en-US" dirty="0" smtClean="0"/>
              <a:t>Acute joint injury has a different clinical profile </a:t>
            </a:r>
            <a:r>
              <a:rPr lang="en-US" dirty="0" err="1" smtClean="0"/>
              <a:t>vs</a:t>
            </a:r>
            <a:r>
              <a:rPr lang="en-US" dirty="0" smtClean="0"/>
              <a:t> ischemic leg pain.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5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Pathophysiologic Mechanisms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Pain mechanisms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Nociceptive (mechanical, heat, cold, chemical):  transduced acute stimuli</a:t>
            </a:r>
          </a:p>
          <a:p>
            <a:pPr lvl="1"/>
            <a:r>
              <a:rPr lang="en-US" dirty="0" smtClean="0"/>
              <a:t>Neuropathic</a:t>
            </a:r>
            <a:r>
              <a:rPr lang="en-US" dirty="0"/>
              <a:t>: </a:t>
            </a:r>
            <a:r>
              <a:rPr lang="en-US" dirty="0" smtClean="0"/>
              <a:t>caused by nerve injury</a:t>
            </a:r>
          </a:p>
          <a:p>
            <a:pPr lvl="1"/>
            <a:r>
              <a:rPr lang="en-US" dirty="0" smtClean="0"/>
              <a:t>Inflammatory: immune mediated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4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Categorize acute pain mechanisms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Nociceptive: swelling after sprain, ischemia</a:t>
            </a:r>
          </a:p>
          <a:p>
            <a:endParaRPr lang="en-US" dirty="0"/>
          </a:p>
          <a:p>
            <a:r>
              <a:rPr lang="en-US" dirty="0" smtClean="0"/>
              <a:t>Neuropathic</a:t>
            </a:r>
            <a:r>
              <a:rPr lang="en-US" dirty="0"/>
              <a:t>:</a:t>
            </a:r>
            <a:r>
              <a:rPr lang="en-US" dirty="0" smtClean="0"/>
              <a:t> 	acute nerve injury (cut, stretch, 			inflamed)</a:t>
            </a:r>
          </a:p>
          <a:p>
            <a:endParaRPr lang="en-US" dirty="0"/>
          </a:p>
          <a:p>
            <a:r>
              <a:rPr lang="en-US" dirty="0" smtClean="0"/>
              <a:t>Inflammatory: acute joint infection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Most of these mechanisms are components of all acute pain conditions. 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76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4535</TotalTime>
  <Words>1671</Words>
  <Application>Microsoft Macintosh PowerPoint</Application>
  <PresentationFormat>On-screen Show (4:3)</PresentationFormat>
  <Paragraphs>398</Paragraphs>
  <Slides>39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Can Pathophysiologic Mechanisms of Acute Pain Inform the Classification of Acute Pain Conditions?</vt:lpstr>
      <vt:lpstr>Conclusion</vt:lpstr>
      <vt:lpstr>Alternative Conclusion</vt:lpstr>
      <vt:lpstr>Pain Mechanisms</vt:lpstr>
      <vt:lpstr>Procedural Pain</vt:lpstr>
      <vt:lpstr>Procedural Pain</vt:lpstr>
      <vt:lpstr>Pathophysiologic Mechanisms</vt:lpstr>
      <vt:lpstr>Pathophysiologic Mechanisms</vt:lpstr>
      <vt:lpstr>Categorize acute pain mechanisms</vt:lpstr>
      <vt:lpstr>Categorize acute pain mechanisms</vt:lpstr>
      <vt:lpstr>Categorize acute pain mechanisms</vt:lpstr>
      <vt:lpstr>Categorize acute pain mechanisms</vt:lpstr>
      <vt:lpstr>Categorize acute pain mechanisms</vt:lpstr>
      <vt:lpstr>Conclusion Pain mechanisms to classify acute pain</vt:lpstr>
      <vt:lpstr>Pathophysiologic Mechanisms</vt:lpstr>
      <vt:lpstr>Sensitization of the Nociceptive Pathway -  </vt:lpstr>
      <vt:lpstr>Acute Pain  </vt:lpstr>
      <vt:lpstr> Acute vs Chronic Pain  </vt:lpstr>
      <vt:lpstr>Acute Pain</vt:lpstr>
      <vt:lpstr>Conclusion Sensitization to classify acute pain</vt:lpstr>
      <vt:lpstr>Pathophysiologic Mechanisms</vt:lpstr>
      <vt:lpstr>Hypothesized mediators are redundant in various acute pain states:</vt:lpstr>
      <vt:lpstr>Clinically evident mediators are redundant in various acute pain states:</vt:lpstr>
      <vt:lpstr>Classification based on pain mediators</vt:lpstr>
      <vt:lpstr>PowerPoint Presentation</vt:lpstr>
      <vt:lpstr>PowerPoint Presentation</vt:lpstr>
      <vt:lpstr>Conclusion</vt:lpstr>
      <vt:lpstr>Pathophysiologic Mechanisms</vt:lpstr>
      <vt:lpstr> Acute and Chronic Pain and Mechanisms and Treatments </vt:lpstr>
      <vt:lpstr>Acute Autoimmune Treatments</vt:lpstr>
      <vt:lpstr>Conclusion</vt:lpstr>
      <vt:lpstr>Pathophysiologic Mechanisms</vt:lpstr>
      <vt:lpstr>Tissue specific responses to acute injury</vt:lpstr>
      <vt:lpstr> Characteristic Mechanisms of Acute Pain </vt:lpstr>
      <vt:lpstr>Tissue transduction has some specificity</vt:lpstr>
      <vt:lpstr>PowerPoint Presentation</vt:lpstr>
      <vt:lpstr>Acute pain mechanisms and classification of acute pain</vt:lpstr>
      <vt:lpstr>Acute Pain and repair</vt:lpstr>
      <vt:lpstr>Can Pathophysiologic Mechanisms of Acute Pain Inform the Classification of Acute Pain Conditions?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Pathophysiologic Mechanisms of Acute Pain Inform the Classification of Acute Pain Conditions?</dc:title>
  <dc:creator>Staab, Kristina S</dc:creator>
  <cp:lastModifiedBy>Tim Brennan</cp:lastModifiedBy>
  <cp:revision>109</cp:revision>
  <cp:lastPrinted>2016-04-10T18:06:02Z</cp:lastPrinted>
  <dcterms:created xsi:type="dcterms:W3CDTF">2016-04-01T14:28:43Z</dcterms:created>
  <dcterms:modified xsi:type="dcterms:W3CDTF">2016-04-29T12:51:37Z</dcterms:modified>
</cp:coreProperties>
</file>