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63" r:id="rId5"/>
    <p:sldId id="260" r:id="rId6"/>
    <p:sldId id="264" r:id="rId7"/>
    <p:sldId id="265" r:id="rId8"/>
    <p:sldId id="271" r:id="rId9"/>
    <p:sldId id="272" r:id="rId10"/>
    <p:sldId id="273" r:id="rId11"/>
    <p:sldId id="26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095"/>
    <a:srgbClr val="034860"/>
    <a:srgbClr val="034376"/>
    <a:srgbClr val="035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106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33" d="100"/>
          <a:sy n="33" d="100"/>
        </p:scale>
        <p:origin x="2237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A631E-E66F-4C42-B6AD-0BB69B741A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829292-9B1A-4A4D-AB27-4120C74F3DA8}">
      <dgm:prSet phldrT="[Text]"/>
      <dgm:spPr/>
      <dgm:t>
        <a:bodyPr/>
        <a:lstStyle/>
        <a:p>
          <a:r>
            <a:rPr lang="en-US" dirty="0"/>
            <a:t>Clinician Reported Outcome (ClinRO)</a:t>
          </a:r>
        </a:p>
      </dgm:t>
    </dgm:pt>
    <dgm:pt modelId="{E6638DBB-159B-430B-88FD-C1255655EB40}" type="parTrans" cxnId="{4141A63E-245B-4BD3-BCD1-02360671D9A6}">
      <dgm:prSet/>
      <dgm:spPr/>
      <dgm:t>
        <a:bodyPr/>
        <a:lstStyle/>
        <a:p>
          <a:endParaRPr lang="en-US"/>
        </a:p>
      </dgm:t>
    </dgm:pt>
    <dgm:pt modelId="{ECE3B0F5-EC56-4981-A51F-CFA7D280F09C}" type="sibTrans" cxnId="{4141A63E-245B-4BD3-BCD1-02360671D9A6}">
      <dgm:prSet/>
      <dgm:spPr/>
      <dgm:t>
        <a:bodyPr/>
        <a:lstStyle/>
        <a:p>
          <a:endParaRPr lang="en-US"/>
        </a:p>
      </dgm:t>
    </dgm:pt>
    <dgm:pt modelId="{E897D1D9-554A-429B-9398-B394C1EB2F1A}">
      <dgm:prSet phldrT="[Text]"/>
      <dgm:spPr>
        <a:solidFill>
          <a:srgbClr val="7030A0"/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/>
            <a:t>Patient Reported Outcome (PRO)</a:t>
          </a:r>
        </a:p>
      </dgm:t>
    </dgm:pt>
    <dgm:pt modelId="{6AA4262E-F911-428F-8A87-09C7A9F5C915}" type="parTrans" cxnId="{3F1F17F7-C4A5-427E-90E7-1A5B74C218AA}">
      <dgm:prSet/>
      <dgm:spPr/>
      <dgm:t>
        <a:bodyPr/>
        <a:lstStyle/>
        <a:p>
          <a:endParaRPr lang="en-US"/>
        </a:p>
      </dgm:t>
    </dgm:pt>
    <dgm:pt modelId="{4B9171BB-CC87-4468-BC3C-478034B258C8}" type="sibTrans" cxnId="{3F1F17F7-C4A5-427E-90E7-1A5B74C218AA}">
      <dgm:prSet/>
      <dgm:spPr/>
      <dgm:t>
        <a:bodyPr/>
        <a:lstStyle/>
        <a:p>
          <a:endParaRPr lang="en-US"/>
        </a:p>
      </dgm:t>
    </dgm:pt>
    <dgm:pt modelId="{3CD55524-D93C-4133-8D2A-3DA6FECEFB46}">
      <dgm:prSet phldrT="[Text]"/>
      <dgm:spPr/>
      <dgm:t>
        <a:bodyPr/>
        <a:lstStyle/>
        <a:p>
          <a:r>
            <a:rPr lang="en-US" dirty="0"/>
            <a:t>Observer Reported Outcome (ObsRO)</a:t>
          </a:r>
        </a:p>
      </dgm:t>
    </dgm:pt>
    <dgm:pt modelId="{AFC19DDD-3126-4AD2-8747-2BBAFFBEC656}" type="parTrans" cxnId="{3F54D730-AC56-4F7E-AB76-DCC0A6FF1565}">
      <dgm:prSet/>
      <dgm:spPr/>
      <dgm:t>
        <a:bodyPr/>
        <a:lstStyle/>
        <a:p>
          <a:endParaRPr lang="en-US"/>
        </a:p>
      </dgm:t>
    </dgm:pt>
    <dgm:pt modelId="{AC8F7413-4F88-4F44-8C86-75D5B3E31A6A}" type="sibTrans" cxnId="{3F54D730-AC56-4F7E-AB76-DCC0A6FF1565}">
      <dgm:prSet/>
      <dgm:spPr/>
      <dgm:t>
        <a:bodyPr/>
        <a:lstStyle/>
        <a:p>
          <a:endParaRPr lang="en-US"/>
        </a:p>
      </dgm:t>
    </dgm:pt>
    <dgm:pt modelId="{64B3537F-BB97-4AF5-9CAA-069AC1664389}">
      <dgm:prSet phldrT="[Text]"/>
      <dgm:spPr/>
      <dgm:t>
        <a:bodyPr/>
        <a:lstStyle/>
        <a:p>
          <a:r>
            <a:rPr lang="en-US" dirty="0"/>
            <a:t>Performance Outcome(PerfO)</a:t>
          </a:r>
        </a:p>
      </dgm:t>
    </dgm:pt>
    <dgm:pt modelId="{A95EC02F-8A9B-4CDD-BF79-18E0AF628202}" type="parTrans" cxnId="{5A15C28A-F788-4869-AFA5-A04D14663775}">
      <dgm:prSet/>
      <dgm:spPr/>
      <dgm:t>
        <a:bodyPr/>
        <a:lstStyle/>
        <a:p>
          <a:endParaRPr lang="en-US"/>
        </a:p>
      </dgm:t>
    </dgm:pt>
    <dgm:pt modelId="{4E062ABC-1F75-4390-8E2C-3FED086522C6}" type="sibTrans" cxnId="{5A15C28A-F788-4869-AFA5-A04D14663775}">
      <dgm:prSet/>
      <dgm:spPr/>
      <dgm:t>
        <a:bodyPr/>
        <a:lstStyle/>
        <a:p>
          <a:endParaRPr lang="en-US"/>
        </a:p>
      </dgm:t>
    </dgm:pt>
    <dgm:pt modelId="{555FC0FC-72ED-4FC7-9112-289166FC49FA}">
      <dgm:prSet phldrT="[Text]"/>
      <dgm:spPr/>
      <dgm:t>
        <a:bodyPr/>
        <a:lstStyle/>
        <a:p>
          <a:r>
            <a:rPr lang="en-US" b="1" dirty="0"/>
            <a:t>Excludes Biomarkers</a:t>
          </a:r>
        </a:p>
      </dgm:t>
    </dgm:pt>
    <dgm:pt modelId="{43FD16C1-8613-48A0-B0B8-E0F72006495F}" type="parTrans" cxnId="{41ADBD9B-F3C6-473A-AA21-A89D0203F09F}">
      <dgm:prSet/>
      <dgm:spPr/>
      <dgm:t>
        <a:bodyPr/>
        <a:lstStyle/>
        <a:p>
          <a:endParaRPr lang="en-US"/>
        </a:p>
      </dgm:t>
    </dgm:pt>
    <dgm:pt modelId="{D992BAD5-FE95-4B3F-95B3-174DA626F188}" type="sibTrans" cxnId="{41ADBD9B-F3C6-473A-AA21-A89D0203F09F}">
      <dgm:prSet/>
      <dgm:spPr/>
      <dgm:t>
        <a:bodyPr/>
        <a:lstStyle/>
        <a:p>
          <a:endParaRPr lang="en-US"/>
        </a:p>
      </dgm:t>
    </dgm:pt>
    <dgm:pt modelId="{AA5D4361-41E5-4894-95E8-A4796249CC4E}" type="pres">
      <dgm:prSet presAssocID="{CDBA631E-E66F-4C42-B6AD-0BB69B741AB9}" presName="diagram" presStyleCnt="0">
        <dgm:presLayoutVars>
          <dgm:dir/>
          <dgm:resizeHandles val="exact"/>
        </dgm:presLayoutVars>
      </dgm:prSet>
      <dgm:spPr/>
    </dgm:pt>
    <dgm:pt modelId="{77AEE5D9-6189-4AEB-BCFB-44BC2F8FBB35}" type="pres">
      <dgm:prSet presAssocID="{C0829292-9B1A-4A4D-AB27-4120C74F3DA8}" presName="node" presStyleLbl="node1" presStyleIdx="0" presStyleCnt="5" custLinFactNeighborX="-35749" custLinFactNeighborY="-163">
        <dgm:presLayoutVars>
          <dgm:bulletEnabled val="1"/>
        </dgm:presLayoutVars>
      </dgm:prSet>
      <dgm:spPr/>
    </dgm:pt>
    <dgm:pt modelId="{0B282719-475D-4AED-96EC-9CEF765685AB}" type="pres">
      <dgm:prSet presAssocID="{ECE3B0F5-EC56-4981-A51F-CFA7D280F09C}" presName="sibTrans" presStyleCnt="0"/>
      <dgm:spPr/>
    </dgm:pt>
    <dgm:pt modelId="{C60FAA13-51F9-4023-9A8B-6358A0C44A25}" type="pres">
      <dgm:prSet presAssocID="{E897D1D9-554A-429B-9398-B394C1EB2F1A}" presName="node" presStyleLbl="node1" presStyleIdx="1" presStyleCnt="5" custLinFactNeighborX="35034" custLinFactNeighborY="-163">
        <dgm:presLayoutVars>
          <dgm:bulletEnabled val="1"/>
        </dgm:presLayoutVars>
      </dgm:prSet>
      <dgm:spPr/>
    </dgm:pt>
    <dgm:pt modelId="{2485D597-FE19-4597-B517-EA51A6C59AE6}" type="pres">
      <dgm:prSet presAssocID="{4B9171BB-CC87-4468-BC3C-478034B258C8}" presName="sibTrans" presStyleCnt="0"/>
      <dgm:spPr/>
    </dgm:pt>
    <dgm:pt modelId="{DEA03C39-6EC2-4BCE-8E9F-98374A483476}" type="pres">
      <dgm:prSet presAssocID="{3CD55524-D93C-4133-8D2A-3DA6FECEFB46}" presName="node" presStyleLbl="node1" presStyleIdx="2" presStyleCnt="5" custScaleX="99989" custScaleY="95331" custLinFactNeighborX="-35034" custLinFactNeighborY="-7150">
        <dgm:presLayoutVars>
          <dgm:bulletEnabled val="1"/>
        </dgm:presLayoutVars>
      </dgm:prSet>
      <dgm:spPr/>
    </dgm:pt>
    <dgm:pt modelId="{8EEE1549-CB03-4B51-B6B3-33E6AC47F2C9}" type="pres">
      <dgm:prSet presAssocID="{AC8F7413-4F88-4F44-8C86-75D5B3E31A6A}" presName="sibTrans" presStyleCnt="0"/>
      <dgm:spPr/>
    </dgm:pt>
    <dgm:pt modelId="{447AC5AA-2D34-4B47-B494-3E58A2C58BD1}" type="pres">
      <dgm:prSet presAssocID="{64B3537F-BB97-4AF5-9CAA-069AC1664389}" presName="node" presStyleLbl="node1" presStyleIdx="3" presStyleCnt="5" custLinFactNeighborX="37894" custLinFactNeighborY="-2383">
        <dgm:presLayoutVars>
          <dgm:bulletEnabled val="1"/>
        </dgm:presLayoutVars>
      </dgm:prSet>
      <dgm:spPr/>
    </dgm:pt>
    <dgm:pt modelId="{8F257EF8-A0D3-468E-B32E-0AC7666E3EBA}" type="pres">
      <dgm:prSet presAssocID="{4E062ABC-1F75-4390-8E2C-3FED086522C6}" presName="sibTrans" presStyleCnt="0"/>
      <dgm:spPr/>
    </dgm:pt>
    <dgm:pt modelId="{9A8BCBE9-AA75-415B-A6FD-788A74F56AA5}" type="pres">
      <dgm:prSet presAssocID="{555FC0FC-72ED-4FC7-9112-289166FC49FA}" presName="node" presStyleLbl="node1" presStyleIdx="4" presStyleCnt="5" custScaleX="100493" custLinFactY="-65638" custLinFactNeighborX="2860" custLinFactNeighborY="-100000">
        <dgm:presLayoutVars>
          <dgm:bulletEnabled val="1"/>
        </dgm:presLayoutVars>
      </dgm:prSet>
      <dgm:spPr/>
    </dgm:pt>
  </dgm:ptLst>
  <dgm:cxnLst>
    <dgm:cxn modelId="{3F54D730-AC56-4F7E-AB76-DCC0A6FF1565}" srcId="{CDBA631E-E66F-4C42-B6AD-0BB69B741AB9}" destId="{3CD55524-D93C-4133-8D2A-3DA6FECEFB46}" srcOrd="2" destOrd="0" parTransId="{AFC19DDD-3126-4AD2-8747-2BBAFFBEC656}" sibTransId="{AC8F7413-4F88-4F44-8C86-75D5B3E31A6A}"/>
    <dgm:cxn modelId="{4141A63E-245B-4BD3-BCD1-02360671D9A6}" srcId="{CDBA631E-E66F-4C42-B6AD-0BB69B741AB9}" destId="{C0829292-9B1A-4A4D-AB27-4120C74F3DA8}" srcOrd="0" destOrd="0" parTransId="{E6638DBB-159B-430B-88FD-C1255655EB40}" sibTransId="{ECE3B0F5-EC56-4981-A51F-CFA7D280F09C}"/>
    <dgm:cxn modelId="{F7C92567-1618-4D9A-A148-217C437CE633}" type="presOf" srcId="{555FC0FC-72ED-4FC7-9112-289166FC49FA}" destId="{9A8BCBE9-AA75-415B-A6FD-788A74F56AA5}" srcOrd="0" destOrd="0" presId="urn:microsoft.com/office/officeart/2005/8/layout/default"/>
    <dgm:cxn modelId="{29FBDF68-CDE9-4C79-8CAC-45A371DDDEEC}" type="presOf" srcId="{E897D1D9-554A-429B-9398-B394C1EB2F1A}" destId="{C60FAA13-51F9-4023-9A8B-6358A0C44A25}" srcOrd="0" destOrd="0" presId="urn:microsoft.com/office/officeart/2005/8/layout/default"/>
    <dgm:cxn modelId="{C895604A-E6CD-4438-BC17-51292B2947DF}" type="presOf" srcId="{C0829292-9B1A-4A4D-AB27-4120C74F3DA8}" destId="{77AEE5D9-6189-4AEB-BCFB-44BC2F8FBB35}" srcOrd="0" destOrd="0" presId="urn:microsoft.com/office/officeart/2005/8/layout/default"/>
    <dgm:cxn modelId="{5A15C28A-F788-4869-AFA5-A04D14663775}" srcId="{CDBA631E-E66F-4C42-B6AD-0BB69B741AB9}" destId="{64B3537F-BB97-4AF5-9CAA-069AC1664389}" srcOrd="3" destOrd="0" parTransId="{A95EC02F-8A9B-4CDD-BF79-18E0AF628202}" sibTransId="{4E062ABC-1F75-4390-8E2C-3FED086522C6}"/>
    <dgm:cxn modelId="{6107368F-B0CE-445E-B3F8-3F30C46AD999}" type="presOf" srcId="{CDBA631E-E66F-4C42-B6AD-0BB69B741AB9}" destId="{AA5D4361-41E5-4894-95E8-A4796249CC4E}" srcOrd="0" destOrd="0" presId="urn:microsoft.com/office/officeart/2005/8/layout/default"/>
    <dgm:cxn modelId="{41ADBD9B-F3C6-473A-AA21-A89D0203F09F}" srcId="{CDBA631E-E66F-4C42-B6AD-0BB69B741AB9}" destId="{555FC0FC-72ED-4FC7-9112-289166FC49FA}" srcOrd="4" destOrd="0" parTransId="{43FD16C1-8613-48A0-B0B8-E0F72006495F}" sibTransId="{D992BAD5-FE95-4B3F-95B3-174DA626F188}"/>
    <dgm:cxn modelId="{D789BFAC-FFE1-42EE-9C46-BC7653B283B4}" type="presOf" srcId="{3CD55524-D93C-4133-8D2A-3DA6FECEFB46}" destId="{DEA03C39-6EC2-4BCE-8E9F-98374A483476}" srcOrd="0" destOrd="0" presId="urn:microsoft.com/office/officeart/2005/8/layout/default"/>
    <dgm:cxn modelId="{5740F2E3-8504-4301-9E28-939AF2878218}" type="presOf" srcId="{64B3537F-BB97-4AF5-9CAA-069AC1664389}" destId="{447AC5AA-2D34-4B47-B494-3E58A2C58BD1}" srcOrd="0" destOrd="0" presId="urn:microsoft.com/office/officeart/2005/8/layout/default"/>
    <dgm:cxn modelId="{3F1F17F7-C4A5-427E-90E7-1A5B74C218AA}" srcId="{CDBA631E-E66F-4C42-B6AD-0BB69B741AB9}" destId="{E897D1D9-554A-429B-9398-B394C1EB2F1A}" srcOrd="1" destOrd="0" parTransId="{6AA4262E-F911-428F-8A87-09C7A9F5C915}" sibTransId="{4B9171BB-CC87-4468-BC3C-478034B258C8}"/>
    <dgm:cxn modelId="{C2D076DE-016B-4F6D-9E64-71FF9FAD2FE8}" type="presParOf" srcId="{AA5D4361-41E5-4894-95E8-A4796249CC4E}" destId="{77AEE5D9-6189-4AEB-BCFB-44BC2F8FBB35}" srcOrd="0" destOrd="0" presId="urn:microsoft.com/office/officeart/2005/8/layout/default"/>
    <dgm:cxn modelId="{ED187F26-91F3-4B4B-B4A5-0AE112111350}" type="presParOf" srcId="{AA5D4361-41E5-4894-95E8-A4796249CC4E}" destId="{0B282719-475D-4AED-96EC-9CEF765685AB}" srcOrd="1" destOrd="0" presId="urn:microsoft.com/office/officeart/2005/8/layout/default"/>
    <dgm:cxn modelId="{F024B921-E2A9-4792-8DDF-E2D0BEC09EF2}" type="presParOf" srcId="{AA5D4361-41E5-4894-95E8-A4796249CC4E}" destId="{C60FAA13-51F9-4023-9A8B-6358A0C44A25}" srcOrd="2" destOrd="0" presId="urn:microsoft.com/office/officeart/2005/8/layout/default"/>
    <dgm:cxn modelId="{0196AABA-3D58-4447-9922-5C24E3BCE507}" type="presParOf" srcId="{AA5D4361-41E5-4894-95E8-A4796249CC4E}" destId="{2485D597-FE19-4597-B517-EA51A6C59AE6}" srcOrd="3" destOrd="0" presId="urn:microsoft.com/office/officeart/2005/8/layout/default"/>
    <dgm:cxn modelId="{7EAD198C-6084-43DF-BE58-1B281E269CFC}" type="presParOf" srcId="{AA5D4361-41E5-4894-95E8-A4796249CC4E}" destId="{DEA03C39-6EC2-4BCE-8E9F-98374A483476}" srcOrd="4" destOrd="0" presId="urn:microsoft.com/office/officeart/2005/8/layout/default"/>
    <dgm:cxn modelId="{8E572E69-58BD-4B57-A445-35DFB4AF43C4}" type="presParOf" srcId="{AA5D4361-41E5-4894-95E8-A4796249CC4E}" destId="{8EEE1549-CB03-4B51-B6B3-33E6AC47F2C9}" srcOrd="5" destOrd="0" presId="urn:microsoft.com/office/officeart/2005/8/layout/default"/>
    <dgm:cxn modelId="{3D777C55-2137-4437-AF64-23D97666A14E}" type="presParOf" srcId="{AA5D4361-41E5-4894-95E8-A4796249CC4E}" destId="{447AC5AA-2D34-4B47-B494-3E58A2C58BD1}" srcOrd="6" destOrd="0" presId="urn:microsoft.com/office/officeart/2005/8/layout/default"/>
    <dgm:cxn modelId="{51D434B5-3D22-43FA-9FE5-4DED9548DE4C}" type="presParOf" srcId="{AA5D4361-41E5-4894-95E8-A4796249CC4E}" destId="{8F257EF8-A0D3-468E-B32E-0AC7666E3EBA}" srcOrd="7" destOrd="0" presId="urn:microsoft.com/office/officeart/2005/8/layout/default"/>
    <dgm:cxn modelId="{3BE0167A-84A4-45F9-A061-70E1AF5FC418}" type="presParOf" srcId="{AA5D4361-41E5-4894-95E8-A4796249CC4E}" destId="{9A8BCBE9-AA75-415B-A6FD-788A74F56A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EE5D9-6189-4AEB-BCFB-44BC2F8FBB35}">
      <dsp:nvSpPr>
        <dsp:cNvPr id="0" name=""/>
        <dsp:cNvSpPr/>
      </dsp:nvSpPr>
      <dsp:spPr>
        <a:xfrm>
          <a:off x="0" y="268"/>
          <a:ext cx="2377749" cy="1426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Clinician Reported Outcome (ClinRO)</a:t>
          </a:r>
        </a:p>
      </dsp:txBody>
      <dsp:txXfrm>
        <a:off x="0" y="268"/>
        <a:ext cx="2377749" cy="1426649"/>
      </dsp:txXfrm>
    </dsp:sp>
    <dsp:sp modelId="{C60FAA13-51F9-4023-9A8B-6358A0C44A25}">
      <dsp:nvSpPr>
        <dsp:cNvPr id="0" name=""/>
        <dsp:cNvSpPr/>
      </dsp:nvSpPr>
      <dsp:spPr>
        <a:xfrm>
          <a:off x="4211736" y="268"/>
          <a:ext cx="2377749" cy="1426649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Patient Reported Outcome (PRO)</a:t>
          </a:r>
        </a:p>
      </dsp:txBody>
      <dsp:txXfrm>
        <a:off x="4211736" y="268"/>
        <a:ext cx="2377749" cy="1426649"/>
      </dsp:txXfrm>
    </dsp:sp>
    <dsp:sp modelId="{DEA03C39-6EC2-4BCE-8E9F-98374A483476}">
      <dsp:nvSpPr>
        <dsp:cNvPr id="0" name=""/>
        <dsp:cNvSpPr/>
      </dsp:nvSpPr>
      <dsp:spPr>
        <a:xfrm>
          <a:off x="0" y="1598317"/>
          <a:ext cx="2377487" cy="1360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Observer Reported Outcome (ObsRO)</a:t>
          </a:r>
        </a:p>
      </dsp:txBody>
      <dsp:txXfrm>
        <a:off x="0" y="1598317"/>
        <a:ext cx="2377487" cy="1360039"/>
      </dsp:txXfrm>
    </dsp:sp>
    <dsp:sp modelId="{447AC5AA-2D34-4B47-B494-3E58A2C58BD1}">
      <dsp:nvSpPr>
        <dsp:cNvPr id="0" name=""/>
        <dsp:cNvSpPr/>
      </dsp:nvSpPr>
      <dsp:spPr>
        <a:xfrm>
          <a:off x="4211736" y="1633021"/>
          <a:ext cx="2377749" cy="1426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Performance Outcome(PerfO)</a:t>
          </a:r>
        </a:p>
      </dsp:txBody>
      <dsp:txXfrm>
        <a:off x="4211736" y="1633021"/>
        <a:ext cx="2377749" cy="1426649"/>
      </dsp:txXfrm>
    </dsp:sp>
    <dsp:sp modelId="{9A8BCBE9-AA75-415B-A6FD-788A74F56AA5}">
      <dsp:nvSpPr>
        <dsp:cNvPr id="0" name=""/>
        <dsp:cNvSpPr/>
      </dsp:nvSpPr>
      <dsp:spPr>
        <a:xfrm>
          <a:off x="2168010" y="968369"/>
          <a:ext cx="2389471" cy="1426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Excludes Biomarkers</a:t>
          </a:r>
        </a:p>
      </dsp:txBody>
      <dsp:txXfrm>
        <a:off x="2168010" y="968369"/>
        <a:ext cx="2389471" cy="1426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B1F731-20A1-4C6F-B3F8-0B46D069E5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AE755-DC43-4820-9AA1-8DE112C9F4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97C9F-D568-413B-9033-3E3AACA4D46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94AC9-6AD9-4A26-A2A2-304CE0E1E2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D5DA3-0358-40EC-A690-8149A3557D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1DB5-4E65-40A1-B5FD-B87EDD87C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2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640DF-1F15-4DA2-B381-4AEE1C893741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3DF19-20CE-40C8-90AD-741EB0B36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7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NIDA is very interested in following FDA Guidances and  supporting the development of PROs FDA approved, such as craving.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3DF19-20CE-40C8-90AD-741EB0B36A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02777AC-EEBF-4634-B4E3-21844D72B2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65890D2-DB0A-4F73-A123-A31EFCAC7F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416425"/>
            <a:ext cx="548640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835" tIns="46417" rIns="92835" bIns="4641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MS PGothic" panose="020B0600070205080204" pitchFamily="34" charset="-128"/>
              </a:rPr>
              <a:t>NIDA is interested in  following FDA Guidance. 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B40311E5-4179-4860-9E14-2490865369D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8088"/>
            <a:ext cx="29718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5" tIns="46417" rIns="92835" bIns="46417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A9041-E90D-4D24-8421-0A1D5244DBFB}" type="slidenum">
              <a:rPr lang="en-US" altLang="en-US" sz="1100">
                <a:ea typeface="MS PGothic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1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21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12D0DFBA-21E5-42A2-9A25-A2F4436ED1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DF9AC86B-0AC2-4D21-9E21-BCAAA9C2BC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FDD59-EB59-471C-8E4B-15D40B3087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1B34A8-9AA3-47FE-BDD6-2FA89EA2ACC4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536" y="402860"/>
            <a:ext cx="7069663" cy="1470025"/>
          </a:xfrm>
        </p:spPr>
        <p:txBody>
          <a:bodyPr/>
          <a:lstStyle>
            <a:lvl1pPr>
              <a:defRPr b="1">
                <a:solidFill>
                  <a:srgbClr val="04709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965" y="212428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8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537" y="4406900"/>
            <a:ext cx="7290904" cy="1362075"/>
          </a:xfrm>
        </p:spPr>
        <p:txBody>
          <a:bodyPr anchor="t">
            <a:normAutofit/>
          </a:bodyPr>
          <a:lstStyle>
            <a:lvl1pPr algn="l">
              <a:defRPr sz="3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8537" y="2906713"/>
            <a:ext cx="72909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6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110789" y="1600200"/>
            <a:ext cx="3576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377757" y="1600200"/>
            <a:ext cx="33943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308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758" y="1535113"/>
            <a:ext cx="348672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7758" y="2174875"/>
            <a:ext cx="3486727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5200073" y="1535113"/>
            <a:ext cx="348672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/>
          </p:nvPr>
        </p:nvSpPr>
        <p:spPr>
          <a:xfrm>
            <a:off x="5200073" y="2174875"/>
            <a:ext cx="3486727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6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3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538" y="273050"/>
            <a:ext cx="268316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818" y="273050"/>
            <a:ext cx="441498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538" y="1435100"/>
            <a:ext cx="26831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5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7758" y="274638"/>
            <a:ext cx="73090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758" y="1600200"/>
            <a:ext cx="73090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8537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DC12-8CD7-CB4F-B5E5-E85F1C4BD73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371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9DDF-76FB-AE46-844D-91626B5EF9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13"/>
            <a:ext cx="1219199" cy="6821135"/>
          </a:xfrm>
          <a:prstGeom prst="rect">
            <a:avLst/>
          </a:prstGeom>
          <a:gradFill flip="none" rotWithShape="1">
            <a:gsLst>
              <a:gs pos="38000">
                <a:srgbClr val="0D5C83"/>
              </a:gs>
              <a:gs pos="9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IH_NIDA_Vertical_Logo_Whit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7" y="5907632"/>
            <a:ext cx="859565" cy="81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1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575" y="457289"/>
            <a:ext cx="763935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Craving as an outcome measure in OUD trials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850" y="4034971"/>
            <a:ext cx="6400800" cy="13278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Tanya Ramey  MD, PhD</a:t>
            </a:r>
          </a:p>
          <a:p>
            <a:r>
              <a:rPr lang="en-US" dirty="0"/>
              <a:t>NIDA DTMC</a:t>
            </a:r>
          </a:p>
          <a:p>
            <a:r>
              <a:rPr lang="en-US" dirty="0"/>
              <a:t> ACTTION meeting Nov 29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7E1F-8AE2-4FE8-BF57-C23AD344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39C9B4-3162-4902-99F8-E052E4559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674937"/>
              </p:ext>
            </p:extLst>
          </p:nvPr>
        </p:nvGraphicFramePr>
        <p:xfrm>
          <a:off x="1393371" y="1763485"/>
          <a:ext cx="6589486" cy="476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B29C5D-6FD9-4ECA-86F1-9F46A67B1088}"/>
              </a:ext>
            </a:extLst>
          </p:cNvPr>
          <p:cNvSpPr txBox="1"/>
          <p:nvPr/>
        </p:nvSpPr>
        <p:spPr>
          <a:xfrm>
            <a:off x="1204686" y="449943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7095"/>
                </a:solidFill>
              </a:rPr>
              <a:t>Clinical Outcome Assessments (COA) Types                   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9B20E2A-AA55-4E11-B8EC-3AB503046190}"/>
              </a:ext>
            </a:extLst>
          </p:cNvPr>
          <p:cNvCxnSpPr/>
          <p:nvPr/>
        </p:nvCxnSpPr>
        <p:spPr>
          <a:xfrm flipH="1">
            <a:off x="7524750" y="1371600"/>
            <a:ext cx="458107" cy="3918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E2D2953-D7A0-498B-9420-25B3B9EB2552}"/>
              </a:ext>
            </a:extLst>
          </p:cNvPr>
          <p:cNvSpPr txBox="1"/>
          <p:nvPr/>
        </p:nvSpPr>
        <p:spPr>
          <a:xfrm>
            <a:off x="7524750" y="928451"/>
            <a:ext cx="124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craving</a:t>
            </a:r>
          </a:p>
        </p:txBody>
      </p:sp>
    </p:spTree>
    <p:extLst>
      <p:ext uri="{BB962C8B-B14F-4D97-AF65-F5344CB8AC3E}">
        <p14:creationId xmlns:p14="http://schemas.microsoft.com/office/powerpoint/2010/main" val="406402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B2E88E-AA09-43C5-9B50-87816131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F712BC-5F5A-403B-A2F4-49D49DFA431D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B175627C-CA14-47FA-B5B4-F3502BBFF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700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8D4432F-F06B-4AF8-AAAD-B1F64F97D90B}"/>
              </a:ext>
            </a:extLst>
          </p:cNvPr>
          <p:cNvSpPr txBox="1">
            <a:spLocks/>
          </p:cNvSpPr>
          <p:nvPr/>
        </p:nvSpPr>
        <p:spPr bwMode="auto">
          <a:xfrm>
            <a:off x="7010400" y="6672263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4009A8-A52F-4A25-9E5B-88F88159CEFA}" type="slidenum">
              <a:rPr lang="en-US" altLang="en-US" sz="1100" b="1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1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1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5BE4-627F-427D-84F3-DCD3002A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258" y="0"/>
            <a:ext cx="7309042" cy="1143000"/>
          </a:xfrm>
        </p:spPr>
        <p:txBody>
          <a:bodyPr/>
          <a:lstStyle/>
          <a:p>
            <a:r>
              <a:rPr lang="en-US" b="1" dirty="0">
                <a:solidFill>
                  <a:srgbClr val="047095"/>
                </a:solidFill>
              </a:rPr>
              <a:t>Craving in SUD diagnosis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D3BC9F-C167-4396-86A0-7D31E4EB0768}"/>
              </a:ext>
            </a:extLst>
          </p:cNvPr>
          <p:cNvSpPr/>
          <p:nvPr/>
        </p:nvSpPr>
        <p:spPr>
          <a:xfrm>
            <a:off x="1619250" y="1131888"/>
            <a:ext cx="68770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Craving - a key symptom, added into DSM-5 (Criterion 4)- an intense desire or urge for the drug that may occur at any time but is more likely when in environment where the drug previously was obtained or used. </a:t>
            </a:r>
          </a:p>
          <a:p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Pathophysiology of craving – long term present neuroplacticity signature,and not only in SUDs...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0984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8338-077E-482A-92EA-AC3D181E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358" y="0"/>
            <a:ext cx="7309042" cy="1066800"/>
          </a:xfrm>
        </p:spPr>
        <p:txBody>
          <a:bodyPr>
            <a:noAutofit/>
          </a:bodyPr>
          <a:lstStyle/>
          <a:p>
            <a:br>
              <a:rPr lang="en-US" sz="3200" b="1" dirty="0">
                <a:solidFill>
                  <a:srgbClr val="047095"/>
                </a:solidFill>
              </a:rPr>
            </a:br>
            <a:r>
              <a:rPr lang="en-US" sz="3200" b="1" dirty="0">
                <a:solidFill>
                  <a:srgbClr val="047095"/>
                </a:solidFill>
              </a:rPr>
              <a:t>   Near-term Goals</a:t>
            </a:r>
            <a:br>
              <a:rPr lang="en-US" sz="3200" b="1" dirty="0">
                <a:solidFill>
                  <a:srgbClr val="047095"/>
                </a:solidFill>
              </a:rPr>
            </a:br>
            <a:endParaRPr lang="en-US" sz="3200" b="1" dirty="0">
              <a:solidFill>
                <a:srgbClr val="04709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C112-B461-48C1-AB35-1317D03D4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358" y="838200"/>
            <a:ext cx="7309042" cy="5715000"/>
          </a:xfrm>
        </p:spPr>
        <p:txBody>
          <a:bodyPr>
            <a:normAutofit fontScale="25000" lnSpcReduction="20000"/>
          </a:bodyPr>
          <a:lstStyle/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sz="74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Available craving measures/scales currently used in OUD clinical trials reviewed today.</a:t>
            </a: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-Best measure to be identified and validated.</a:t>
            </a: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Craving  Clinical Outcome Assessment (COA)  for OUD should go through the qualification process for Drug Development Tool (DDT). This step is needed for:</a:t>
            </a: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the FDA regulatory acceptability as an endpoint.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Label claim?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Indication?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57150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3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5964A94-85B4-4921-BF6D-DF7F3D53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329085-56BD-4F61-8F75-96CDC0E418D5}" type="slidenum">
              <a:rPr lang="en-US" altLang="en-US" sz="1100" b="1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1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DEE1A07-3883-49A9-B146-3561E5BDE59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372099" y="1438275"/>
            <a:ext cx="3771901" cy="4310741"/>
          </a:xfrm>
        </p:spPr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Biomarkers </a:t>
            </a:r>
          </a:p>
          <a:p>
            <a:r>
              <a:rPr lang="en-US" altLang="en-US" sz="2800" dirty="0"/>
              <a:t>Animal Models</a:t>
            </a:r>
          </a:p>
          <a:p>
            <a:r>
              <a:rPr lang="en-US" altLang="en-US" sz="2800" b="1" dirty="0">
                <a:solidFill>
                  <a:srgbClr val="047095"/>
                </a:solidFill>
              </a:rPr>
              <a:t>Clinical Outcome Assessments (COA)</a:t>
            </a:r>
          </a:p>
          <a:p>
            <a:pPr marL="0" indent="0">
              <a:buNone/>
            </a:pPr>
            <a:endParaRPr lang="en-US" altLang="en-US" i="1" dirty="0"/>
          </a:p>
          <a:p>
            <a:pPr lvl="1">
              <a:buFontTx/>
              <a:buNone/>
            </a:pPr>
            <a:endParaRPr lang="en-US" altLang="en-US" sz="12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F71C26FE-CAFE-446C-A25C-4C1337136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1" y="685800"/>
            <a:ext cx="4165597" cy="550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7E55CA1-EE33-4152-B022-2601CC340174}"/>
              </a:ext>
            </a:extLst>
          </p:cNvPr>
          <p:cNvCxnSpPr>
            <a:cxnSpLocks/>
          </p:cNvCxnSpPr>
          <p:nvPr/>
        </p:nvCxnSpPr>
        <p:spPr>
          <a:xfrm flipH="1">
            <a:off x="7791450" y="2743200"/>
            <a:ext cx="304800" cy="381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36E6510-21A3-4313-8A5F-4AA311D6A423}"/>
              </a:ext>
            </a:extLst>
          </p:cNvPr>
          <p:cNvSpPr txBox="1"/>
          <p:nvPr/>
        </p:nvSpPr>
        <p:spPr>
          <a:xfrm>
            <a:off x="7791450" y="2266368"/>
            <a:ext cx="1352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Craving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2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8776-238B-4794-8D9D-A89DCB0D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47095"/>
                </a:solidFill>
              </a:rPr>
              <a:t> What is Clinical Outcome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3A9D4-496E-4DD8-9F20-EC8FB6E46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758" y="1257300"/>
            <a:ext cx="7309042" cy="48688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lvl="1"/>
            <a:r>
              <a:rPr lang="en-US" b="1" dirty="0"/>
              <a:t>A measure that produces a score</a:t>
            </a:r>
          </a:p>
          <a:p>
            <a:pPr lvl="1"/>
            <a:r>
              <a:rPr lang="en-US" b="1" dirty="0"/>
              <a:t> Has clearly defined methods and instruction for administration</a:t>
            </a:r>
          </a:p>
          <a:p>
            <a:pPr lvl="1"/>
            <a:r>
              <a:rPr lang="en-US" b="1" dirty="0"/>
              <a:t> Has clearly defined methods for assessing responses</a:t>
            </a:r>
          </a:p>
          <a:p>
            <a:pPr lvl="1"/>
            <a:r>
              <a:rPr lang="en-US" b="1" dirty="0"/>
              <a:t>A standard format for data collection</a:t>
            </a:r>
          </a:p>
          <a:p>
            <a:pPr lvl="1"/>
            <a:r>
              <a:rPr lang="en-US" b="1" dirty="0"/>
              <a:t>Well-documented methods of scoring, analysis, interpretation of results in targeted patient population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7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C857-490E-47FA-892C-45B295BA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258" y="50049"/>
            <a:ext cx="7309042" cy="9445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47095"/>
                </a:solidFill>
              </a:rPr>
              <a:t>  Long term Goals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DD51A49-F16D-46B2-801A-5DB30E1D8E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87258" y="802105"/>
            <a:ext cx="7309042" cy="93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Strive to link Craving COA measure</a:t>
            </a:r>
          </a:p>
          <a:p>
            <a:pPr lvl="1"/>
            <a:r>
              <a:rPr lang="en-US" b="1" dirty="0"/>
              <a:t> To proximal biological markers, e.g., neurocircuitry</a:t>
            </a:r>
          </a:p>
          <a:p>
            <a:pPr lvl="1"/>
            <a:r>
              <a:rPr lang="en-US" b="1" dirty="0"/>
              <a:t>To more distal  clinical outcomes along the line of how patient feels, functions or survives</a:t>
            </a:r>
          </a:p>
          <a:p>
            <a:r>
              <a:rPr lang="en-US" b="1" dirty="0"/>
              <a:t>Use Craving as an intermediate phenotype of incentive salience with the brain </a:t>
            </a:r>
            <a:r>
              <a:rPr lang="en-US" b="1"/>
              <a:t>function measures biomarkers </a:t>
            </a:r>
            <a:r>
              <a:rPr lang="en-US" b="1" dirty="0"/>
              <a:t>&amp; behavioral task(s) for efficient go/no-go decisions in drug candidates early clinical evaluation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3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E047-0C13-4582-8A59-0FD26A3B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43" y="0"/>
            <a:ext cx="7525657" cy="1143000"/>
          </a:xfrm>
        </p:spPr>
        <p:txBody>
          <a:bodyPr/>
          <a:lstStyle/>
          <a:p>
            <a:r>
              <a:rPr lang="en-US" dirty="0">
                <a:solidFill>
                  <a:srgbClr val="047095"/>
                </a:solidFill>
              </a:rPr>
              <a:t>Clinical Endpoints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E46E0D-AA90-4D28-9443-6B3AD93A1AEB}"/>
              </a:ext>
            </a:extLst>
          </p:cNvPr>
          <p:cNvCxnSpPr/>
          <p:nvPr/>
        </p:nvCxnSpPr>
        <p:spPr>
          <a:xfrm>
            <a:off x="3512457" y="1451429"/>
            <a:ext cx="0" cy="46590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9686A5C-43C7-430F-81BB-B0D54A2265A1}"/>
              </a:ext>
            </a:extLst>
          </p:cNvPr>
          <p:cNvSpPr txBox="1"/>
          <p:nvPr/>
        </p:nvSpPr>
        <p:spPr>
          <a:xfrm>
            <a:off x="1407886" y="1451429"/>
            <a:ext cx="1712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Symptoms</a:t>
            </a:r>
          </a:p>
          <a:p>
            <a:r>
              <a:rPr lang="en-US" sz="2400" dirty="0"/>
              <a:t>State - Trait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AE65D-4C55-4148-AE78-D3F0D2A5254B}"/>
              </a:ext>
            </a:extLst>
          </p:cNvPr>
          <p:cNvSpPr txBox="1"/>
          <p:nvPr/>
        </p:nvSpPr>
        <p:spPr>
          <a:xfrm>
            <a:off x="1161144" y="5254171"/>
            <a:ext cx="24674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Brain Circuit malfunction </a:t>
            </a:r>
          </a:p>
          <a:p>
            <a:r>
              <a:rPr lang="en-US" sz="2400" dirty="0"/>
              <a:t>Addictions RDoC</a:t>
            </a:r>
          </a:p>
          <a:p>
            <a:r>
              <a:rPr lang="en-US" sz="2400" dirty="0"/>
              <a:t>RDoC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187AE-543D-4C10-91C8-10700C02EED0}"/>
              </a:ext>
            </a:extLst>
          </p:cNvPr>
          <p:cNvCxnSpPr/>
          <p:nvPr/>
        </p:nvCxnSpPr>
        <p:spPr>
          <a:xfrm flipV="1">
            <a:off x="1973943" y="2394857"/>
            <a:ext cx="0" cy="2757714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E3F48B0-57DD-4F72-80FA-F16F5597F0D2}"/>
              </a:ext>
            </a:extLst>
          </p:cNvPr>
          <p:cNvSpPr txBox="1"/>
          <p:nvPr/>
        </p:nvSpPr>
        <p:spPr>
          <a:xfrm>
            <a:off x="5660571" y="1037354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Endpoints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B7160F-4230-4D41-93F1-F15E3DE548E0}"/>
              </a:ext>
            </a:extLst>
          </p:cNvPr>
          <p:cNvSpPr txBox="1"/>
          <p:nvPr/>
        </p:nvSpPr>
        <p:spPr>
          <a:xfrm>
            <a:off x="3570515" y="1988457"/>
            <a:ext cx="691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COAs – clinical scales, eg craving COA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9530A5-9B1B-4B10-8244-81938458559E}"/>
              </a:ext>
            </a:extLst>
          </p:cNvPr>
          <p:cNvSpPr txBox="1"/>
          <p:nvPr/>
        </p:nvSpPr>
        <p:spPr>
          <a:xfrm>
            <a:off x="3670991" y="3556000"/>
            <a:ext cx="2192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Behavioral tasks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E1995-6E92-442F-9DCE-6018C51CE6C6}"/>
              </a:ext>
            </a:extLst>
          </p:cNvPr>
          <p:cNvSpPr txBox="1"/>
          <p:nvPr/>
        </p:nvSpPr>
        <p:spPr>
          <a:xfrm>
            <a:off x="3670991" y="5370286"/>
            <a:ext cx="3341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Brain functions measures</a:t>
            </a:r>
          </a:p>
          <a:p>
            <a:r>
              <a:rPr lang="en-US" sz="2400" dirty="0"/>
              <a:t>fMRI, EEG, MEG,…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E097E47D-3925-413D-B0D7-9B631FFA91FB}"/>
              </a:ext>
            </a:extLst>
          </p:cNvPr>
          <p:cNvSpPr/>
          <p:nvPr/>
        </p:nvSpPr>
        <p:spPr>
          <a:xfrm>
            <a:off x="7029705" y="3773714"/>
            <a:ext cx="155448" cy="2336800"/>
          </a:xfrm>
          <a:prstGeom prst="rightBrac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CD433C-AEEA-4B8D-9061-7EB2FAC6959F}"/>
              </a:ext>
            </a:extLst>
          </p:cNvPr>
          <p:cNvSpPr txBox="1"/>
          <p:nvPr/>
        </p:nvSpPr>
        <p:spPr>
          <a:xfrm>
            <a:off x="7201990" y="4607840"/>
            <a:ext cx="1611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Human lab </a:t>
            </a:r>
          </a:p>
          <a:p>
            <a:r>
              <a:rPr lang="en-US" sz="2400" dirty="0"/>
              <a:t>measures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B57FF81-24DF-4042-BE93-17FB01271DCA}"/>
              </a:ext>
            </a:extLst>
          </p:cNvPr>
          <p:cNvCxnSpPr/>
          <p:nvPr/>
        </p:nvCxnSpPr>
        <p:spPr>
          <a:xfrm flipV="1">
            <a:off x="4819650" y="2450122"/>
            <a:ext cx="0" cy="27024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7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15E0-F33B-46E5-858D-5C6A9F23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74" y="50049"/>
            <a:ext cx="7309042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47095"/>
                </a:solidFill>
              </a:rPr>
              <a:t>Addictions RDoC &amp; Craving as an intermediate phenotype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347331-EF98-49AD-86EB-E141BC79C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84" y="1533450"/>
            <a:ext cx="6706248" cy="4262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B42891-5B5B-45C3-B148-4D5D64D48CEB}"/>
              </a:ext>
            </a:extLst>
          </p:cNvPr>
          <p:cNvSpPr txBox="1"/>
          <p:nvPr/>
        </p:nvSpPr>
        <p:spPr>
          <a:xfrm>
            <a:off x="4297448" y="5743270"/>
            <a:ext cx="1970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(Kwako et al.,2018)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511C1-215F-40A0-935C-6BDA84105C47}"/>
              </a:ext>
            </a:extLst>
          </p:cNvPr>
          <p:cNvSpPr txBox="1"/>
          <p:nvPr/>
        </p:nvSpPr>
        <p:spPr>
          <a:xfrm>
            <a:off x="7170821" y="3384191"/>
            <a:ext cx="2673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Craving,</a:t>
            </a:r>
          </a:p>
          <a:p>
            <a:r>
              <a:rPr lang="en-US" dirty="0"/>
              <a:t> increased</a:t>
            </a:r>
          </a:p>
          <a:p>
            <a:r>
              <a:rPr lang="en-US" dirty="0"/>
              <a:t>attention to drug</a:t>
            </a:r>
          </a:p>
          <a:p>
            <a:r>
              <a:rPr lang="en-US" dirty="0"/>
              <a:t> related cues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B014253-2D13-47FA-B4DA-1FB72F3A0EF9}"/>
              </a:ext>
            </a:extLst>
          </p:cNvPr>
          <p:cNvCxnSpPr/>
          <p:nvPr/>
        </p:nvCxnSpPr>
        <p:spPr>
          <a:xfrm flipH="1">
            <a:off x="6841957" y="3131682"/>
            <a:ext cx="657727" cy="3850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1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5495-9246-431E-AB61-9602A479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758" y="2231775"/>
            <a:ext cx="7309042" cy="1143000"/>
          </a:xfrm>
        </p:spPr>
        <p:txBody>
          <a:bodyPr/>
          <a:lstStyle/>
          <a:p>
            <a:r>
              <a:rPr lang="en-US" dirty="0"/>
              <a:t>Thank you 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857650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410</Words>
  <Application>Microsoft Office PowerPoint</Application>
  <PresentationFormat>On-screen Show (4:3)</PresentationFormat>
  <Paragraphs>82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MS PGothic</vt:lpstr>
      <vt:lpstr>Arial</vt:lpstr>
      <vt:lpstr>Calibri</vt:lpstr>
      <vt:lpstr>Office Theme</vt:lpstr>
      <vt:lpstr>   Craving as an outcome measure in OUD trials </vt:lpstr>
      <vt:lpstr>Craving in SUD diagnosis</vt:lpstr>
      <vt:lpstr>    Near-term Goals </vt:lpstr>
      <vt:lpstr>PowerPoint Presentation</vt:lpstr>
      <vt:lpstr> What is Clinical Outcome Assessment?</vt:lpstr>
      <vt:lpstr>  Long term Goals </vt:lpstr>
      <vt:lpstr>Clinical Endpoints</vt:lpstr>
      <vt:lpstr>Addictions RDoC &amp; Craving as an intermediate phenotype </vt:lpstr>
      <vt:lpstr>Thank you  for your attention</vt:lpstr>
      <vt:lpstr>PowerPoint Presentation</vt:lpstr>
      <vt:lpstr>PowerPoint Presentation</vt:lpstr>
      <vt:lpstr>PowerPoint Presentation</vt:lpstr>
    </vt:vector>
  </TitlesOfParts>
  <Company>NIDA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Martinek</dc:creator>
  <cp:lastModifiedBy>Ramey, Tanya (NIH/NIDA) [E]</cp:lastModifiedBy>
  <cp:revision>60</cp:revision>
  <cp:lastPrinted>2018-11-27T16:43:51Z</cp:lastPrinted>
  <dcterms:created xsi:type="dcterms:W3CDTF">2014-06-17T12:27:22Z</dcterms:created>
  <dcterms:modified xsi:type="dcterms:W3CDTF">2018-11-28T19:40:53Z</dcterms:modified>
</cp:coreProperties>
</file>