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21"/>
  </p:notesMasterIdLst>
  <p:handoutMasterIdLst>
    <p:handoutMasterId r:id="rId22"/>
  </p:handoutMasterIdLst>
  <p:sldIdLst>
    <p:sldId id="406" r:id="rId2"/>
    <p:sldId id="408" r:id="rId3"/>
    <p:sldId id="416" r:id="rId4"/>
    <p:sldId id="256" r:id="rId5"/>
    <p:sldId id="421" r:id="rId6"/>
    <p:sldId id="415" r:id="rId7"/>
    <p:sldId id="422" r:id="rId8"/>
    <p:sldId id="407" r:id="rId9"/>
    <p:sldId id="409" r:id="rId10"/>
    <p:sldId id="417" r:id="rId11"/>
    <p:sldId id="410" r:id="rId12"/>
    <p:sldId id="419" r:id="rId13"/>
    <p:sldId id="418" r:id="rId14"/>
    <p:sldId id="411" r:id="rId15"/>
    <p:sldId id="413" r:id="rId16"/>
    <p:sldId id="424" r:id="rId17"/>
    <p:sldId id="423" r:id="rId18"/>
    <p:sldId id="425" r:id="rId19"/>
    <p:sldId id="41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p:restoredTop sz="86391"/>
  </p:normalViewPr>
  <p:slideViewPr>
    <p:cSldViewPr snapToGrid="0" snapToObjects="1">
      <p:cViewPr varScale="1">
        <p:scale>
          <a:sx n="92" d="100"/>
          <a:sy n="92" d="100"/>
        </p:scale>
        <p:origin x="1016" y="184"/>
      </p:cViewPr>
      <p:guideLst>
        <p:guide orient="horz" pos="2160"/>
        <p:guide pos="2880"/>
      </p:guideLst>
    </p:cSldViewPr>
  </p:slideViewPr>
  <p:outlineViewPr>
    <p:cViewPr>
      <p:scale>
        <a:sx n="33" d="100"/>
        <a:sy n="33" d="100"/>
      </p:scale>
      <p:origin x="0" y="-15432"/>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79E975-287E-5544-A46C-04987C8268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9AAED6-2A57-EF4A-B0A9-E85257D80A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AA70EA-6E63-9C41-9F13-578F9B553728}" type="datetimeFigureOut">
              <a:rPr lang="en-US" smtClean="0"/>
              <a:t>11/28/18</a:t>
            </a:fld>
            <a:endParaRPr lang="en-US"/>
          </a:p>
        </p:txBody>
      </p:sp>
      <p:sp>
        <p:nvSpPr>
          <p:cNvPr id="4" name="Footer Placeholder 3">
            <a:extLst>
              <a:ext uri="{FF2B5EF4-FFF2-40B4-BE49-F238E27FC236}">
                <a16:creationId xmlns:a16="http://schemas.microsoft.com/office/drawing/2014/main" id="{25A082AF-5765-7E45-804C-E986896E75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0AA0C2-9F61-9444-810D-5C08CA14AE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D754A3-1E85-4246-A19B-D32F827AAB34}" type="slidenum">
              <a:rPr lang="en-US" smtClean="0"/>
              <a:t>‹#›</a:t>
            </a:fld>
            <a:endParaRPr lang="en-US"/>
          </a:p>
        </p:txBody>
      </p:sp>
    </p:spTree>
    <p:extLst>
      <p:ext uri="{BB962C8B-B14F-4D97-AF65-F5344CB8AC3E}">
        <p14:creationId xmlns:p14="http://schemas.microsoft.com/office/powerpoint/2010/main" val="393727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4C657-A490-734C-AA2D-87BD9658EB43}" type="datetimeFigureOut">
              <a:rPr lang="en-US" smtClean="0"/>
              <a:t>11/28/18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13276-460C-A740-B973-0A57035B8CCC}" type="slidenum">
              <a:rPr lang="en-US" smtClean="0"/>
              <a:t>‹#›</a:t>
            </a:fld>
            <a:endParaRPr lang="en-US"/>
          </a:p>
        </p:txBody>
      </p:sp>
    </p:spTree>
    <p:extLst>
      <p:ext uri="{BB962C8B-B14F-4D97-AF65-F5344CB8AC3E}">
        <p14:creationId xmlns:p14="http://schemas.microsoft.com/office/powerpoint/2010/main" val="39231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provided by FDA in recent public meeting:  </a:t>
            </a:r>
            <a:r>
              <a:rPr lang="en-US" sz="1200" kern="1200" dirty="0">
                <a:solidFill>
                  <a:schemeClr val="tx1"/>
                </a:solidFill>
                <a:effectLst/>
                <a:latin typeface="+mn-lt"/>
                <a:ea typeface="+mn-ea"/>
                <a:cs typeface="+mn-cs"/>
              </a:rPr>
              <a:t>Craving, or a strong desire or urge to use opioids. https://</a:t>
            </a:r>
            <a:r>
              <a:rPr lang="en-US" sz="1200" kern="1200" dirty="0" err="1">
                <a:solidFill>
                  <a:schemeClr val="tx1"/>
                </a:solidFill>
                <a:effectLst/>
                <a:latin typeface="+mn-lt"/>
                <a:ea typeface="+mn-ea"/>
                <a:cs typeface="+mn-cs"/>
              </a:rPr>
              <a:t>www.fda.gov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ForIndustry</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UserFees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PrescriptionDrugUserFee</a:t>
            </a:r>
            <a:r>
              <a:rPr lang="en-US" sz="1200" kern="1200" dirty="0">
                <a:solidFill>
                  <a:schemeClr val="tx1"/>
                </a:solidFill>
                <a:effectLst/>
                <a:latin typeface="+mn-lt"/>
                <a:ea typeface="+mn-ea"/>
                <a:cs typeface="+mn-cs"/>
              </a:rPr>
              <a:t>/ucm591290.htm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E9913276-460C-A740-B973-0A57035B8CCC}" type="slidenum">
              <a:rPr lang="en-US" smtClean="0"/>
              <a:t>5</a:t>
            </a:fld>
            <a:endParaRPr lang="en-US"/>
          </a:p>
        </p:txBody>
      </p:sp>
    </p:spTree>
    <p:extLst>
      <p:ext uri="{BB962C8B-B14F-4D97-AF65-F5344CB8AC3E}">
        <p14:creationId xmlns:p14="http://schemas.microsoft.com/office/powerpoint/2010/main" val="243765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Fareed, A., </a:t>
            </a:r>
            <a:r>
              <a:rPr lang="en-US" sz="1200" b="0" i="0" u="none" strike="noStrike" kern="1200" dirty="0" err="1">
                <a:solidFill>
                  <a:schemeClr val="tx1"/>
                </a:solidFill>
                <a:effectLst/>
                <a:latin typeface="+mn-lt"/>
                <a:ea typeface="+mn-ea"/>
                <a:cs typeface="+mn-cs"/>
              </a:rPr>
              <a:t>Vayalapalli</a:t>
            </a:r>
            <a:r>
              <a:rPr lang="en-US" sz="1200" b="0" i="0" u="none" strike="noStrike" kern="1200" dirty="0">
                <a:solidFill>
                  <a:schemeClr val="tx1"/>
                </a:solidFill>
                <a:effectLst/>
                <a:latin typeface="+mn-lt"/>
                <a:ea typeface="+mn-ea"/>
                <a:cs typeface="+mn-cs"/>
              </a:rPr>
              <a:t>, S., Stout, S., </a:t>
            </a:r>
            <a:r>
              <a:rPr lang="en-US" sz="1200" b="0" i="0" u="none" strike="noStrike" kern="1200" dirty="0" err="1">
                <a:solidFill>
                  <a:schemeClr val="tx1"/>
                </a:solidFill>
                <a:effectLst/>
                <a:latin typeface="+mn-lt"/>
                <a:ea typeface="+mn-ea"/>
                <a:cs typeface="+mn-cs"/>
              </a:rPr>
              <a:t>Casarella</a:t>
            </a:r>
            <a:r>
              <a:rPr lang="en-US" sz="1200" b="0" i="0" u="none" strike="noStrike" kern="1200" dirty="0">
                <a:solidFill>
                  <a:schemeClr val="tx1"/>
                </a:solidFill>
                <a:effectLst/>
                <a:latin typeface="+mn-lt"/>
                <a:ea typeface="+mn-ea"/>
                <a:cs typeface="+mn-cs"/>
              </a:rPr>
              <a:t>, J., Drexler, K., &amp; Bailey, S. P. (2010). Effect of methadone maintenance treatment on heroin craving, a literature review. </a:t>
            </a:r>
            <a:r>
              <a:rPr lang="en-US" sz="1200" b="0" i="1" u="none" strike="noStrike" kern="1200" dirty="0">
                <a:solidFill>
                  <a:schemeClr val="tx1"/>
                </a:solidFill>
                <a:effectLst/>
                <a:latin typeface="+mn-lt"/>
                <a:ea typeface="+mn-ea"/>
                <a:cs typeface="+mn-cs"/>
              </a:rPr>
              <a:t>Journal of addictive diseases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30</a:t>
            </a:r>
            <a:r>
              <a:rPr lang="en-US" sz="1200" b="0" i="0" u="none" strike="noStrike" kern="1200" dirty="0">
                <a:solidFill>
                  <a:schemeClr val="tx1"/>
                </a:solidFill>
                <a:effectLst/>
                <a:latin typeface="+mn-lt"/>
                <a:ea typeface="+mn-ea"/>
                <a:cs typeface="+mn-cs"/>
              </a:rPr>
              <a:t>(1), 27-38.</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Fareed, A., </a:t>
            </a:r>
            <a:r>
              <a:rPr lang="en-US" sz="1200" b="0" i="0" u="none" strike="noStrike" kern="1200" dirty="0" err="1">
                <a:solidFill>
                  <a:schemeClr val="tx1"/>
                </a:solidFill>
                <a:effectLst/>
                <a:latin typeface="+mn-lt"/>
                <a:ea typeface="+mn-ea"/>
                <a:cs typeface="+mn-cs"/>
              </a:rPr>
              <a:t>Vayalapalli</a:t>
            </a:r>
            <a:r>
              <a:rPr lang="en-US" sz="1200" b="0" i="0" u="none" strike="noStrike" kern="1200" dirty="0">
                <a:solidFill>
                  <a:schemeClr val="tx1"/>
                </a:solidFill>
                <a:effectLst/>
                <a:latin typeface="+mn-lt"/>
                <a:ea typeface="+mn-ea"/>
                <a:cs typeface="+mn-cs"/>
              </a:rPr>
              <a:t>, S., </a:t>
            </a:r>
            <a:r>
              <a:rPr lang="en-US" sz="1200" b="0" i="0" u="none" strike="noStrike" kern="1200" dirty="0" err="1">
                <a:solidFill>
                  <a:schemeClr val="tx1"/>
                </a:solidFill>
                <a:effectLst/>
                <a:latin typeface="+mn-lt"/>
                <a:ea typeface="+mn-ea"/>
                <a:cs typeface="+mn-cs"/>
              </a:rPr>
              <a:t>Casarella</a:t>
            </a:r>
            <a:r>
              <a:rPr lang="en-US" sz="1200" b="0" i="0" u="none" strike="noStrike" kern="1200" dirty="0">
                <a:solidFill>
                  <a:schemeClr val="tx1"/>
                </a:solidFill>
                <a:effectLst/>
                <a:latin typeface="+mn-lt"/>
                <a:ea typeface="+mn-ea"/>
                <a:cs typeface="+mn-cs"/>
              </a:rPr>
              <a:t>, J., Amar, R., &amp; Drexler, K. (2010). Heroin </a:t>
            </a:r>
            <a:r>
              <a:rPr lang="en-US" sz="1200" b="0" i="0" u="none" strike="noStrike" kern="1200" dirty="0" err="1">
                <a:solidFill>
                  <a:schemeClr val="tx1"/>
                </a:solidFill>
                <a:effectLst/>
                <a:latin typeface="+mn-lt"/>
                <a:ea typeface="+mn-ea"/>
                <a:cs typeface="+mn-cs"/>
              </a:rPr>
              <a:t>anticraving</a:t>
            </a:r>
            <a:r>
              <a:rPr lang="en-US" sz="1200" b="0" i="0" u="none" strike="noStrike" kern="1200" dirty="0">
                <a:solidFill>
                  <a:schemeClr val="tx1"/>
                </a:solidFill>
                <a:effectLst/>
                <a:latin typeface="+mn-lt"/>
                <a:ea typeface="+mn-ea"/>
                <a:cs typeface="+mn-cs"/>
              </a:rPr>
              <a:t> medications: a systematic review. </a:t>
            </a:r>
            <a:r>
              <a:rPr lang="en-US" sz="1200" b="0" i="1" u="none" strike="noStrike" kern="1200" dirty="0">
                <a:solidFill>
                  <a:schemeClr val="tx1"/>
                </a:solidFill>
                <a:effectLst/>
                <a:latin typeface="+mn-lt"/>
                <a:ea typeface="+mn-ea"/>
                <a:cs typeface="+mn-cs"/>
              </a:rPr>
              <a:t>The American journal of drug and alcohol abuse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36</a:t>
            </a:r>
            <a:r>
              <a:rPr lang="en-US" sz="1200" b="0" i="0" u="none" strike="noStrike" kern="1200" dirty="0">
                <a:solidFill>
                  <a:schemeClr val="tx1"/>
                </a:solidFill>
                <a:effectLst/>
                <a:latin typeface="+mn-lt"/>
                <a:ea typeface="+mn-ea"/>
                <a:cs typeface="+mn-cs"/>
              </a:rPr>
              <a:t>(6), 332-341.</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913276-460C-A740-B973-0A57035B8CCC}" type="slidenum">
              <a:rPr lang="en-US" smtClean="0"/>
              <a:t>13</a:t>
            </a:fld>
            <a:endParaRPr lang="en-US"/>
          </a:p>
        </p:txBody>
      </p:sp>
    </p:spTree>
    <p:extLst>
      <p:ext uri="{BB962C8B-B14F-4D97-AF65-F5344CB8AC3E}">
        <p14:creationId xmlns:p14="http://schemas.microsoft.com/office/powerpoint/2010/main" val="325121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There is no gold-standard, psychometrically evaluated measure of craving for OUD. The most frequently used measure, VAS, while high in face validity, is argued to be limited in its ability to capture the varying components of craving. The field should not continue to dedicate time and resources to developing new craving measures, as there are existing measures. Efforts should be focused on ensuring that existing measures are psychometrically sound and for creating recommendations of for the use of such measures in research and clinical settings.</a:t>
            </a:r>
          </a:p>
          <a:p>
            <a:endParaRPr lang="en-US" dirty="0"/>
          </a:p>
        </p:txBody>
      </p:sp>
      <p:sp>
        <p:nvSpPr>
          <p:cNvPr id="4" name="Slide Number Placeholder 3"/>
          <p:cNvSpPr>
            <a:spLocks noGrp="1"/>
          </p:cNvSpPr>
          <p:nvPr>
            <p:ph type="sldNum" sz="quarter" idx="5"/>
          </p:nvPr>
        </p:nvSpPr>
        <p:spPr/>
        <p:txBody>
          <a:bodyPr/>
          <a:lstStyle/>
          <a:p>
            <a:fld id="{E9913276-460C-A740-B973-0A57035B8CCC}" type="slidenum">
              <a:rPr lang="en-US" smtClean="0"/>
              <a:t>15</a:t>
            </a:fld>
            <a:endParaRPr lang="en-US"/>
          </a:p>
        </p:txBody>
      </p:sp>
    </p:spTree>
    <p:extLst>
      <p:ext uri="{BB962C8B-B14F-4D97-AF65-F5344CB8AC3E}">
        <p14:creationId xmlns:p14="http://schemas.microsoft.com/office/powerpoint/2010/main" val="25064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noted above, there was a large amount of variability in the type of craving measures used across studies, with most studies relying on single-item VASs to assess craving. While such scales have a high degree of face validity and are more efficient for use in research, they are often criticized for not capturing the multiple components of craving found in other more complex scales (e.g., Franken et al., 2002; Heinz et al., 2006). Relatedly, one of the measures included in several of the studies, the HCQ, is often referenced using an unpublished citation (Tiffany et al., 1993 ). In addition, two publications evaluated for the present review were systematic reviews of the literature examining OUD and craving (Fareed et al., 2010; 2011). In combination, the Fareed et al. (2010; 2011) reviews included over 20 studies for analysis; however, neither review found strong evidence connecting craving and OUD treatment outcomes which begs the question as to how important the concept of craving is for predicting opioid use behavior. Lastly, several studies examining opioid use and craving included small sample sizes (&lt;20) and these studies were excluded from review (Bradley &amp; </a:t>
            </a:r>
            <a:r>
              <a:rPr lang="en-US" sz="1200" kern="1200" dirty="0" err="1">
                <a:solidFill>
                  <a:schemeClr val="tx1"/>
                </a:solidFill>
                <a:effectLst/>
                <a:latin typeface="+mn-lt"/>
                <a:ea typeface="+mn-ea"/>
                <a:cs typeface="+mn-cs"/>
              </a:rPr>
              <a:t>Moorey</a:t>
            </a:r>
            <a:r>
              <a:rPr lang="en-US" sz="1200" kern="1200" dirty="0">
                <a:solidFill>
                  <a:schemeClr val="tx1"/>
                </a:solidFill>
                <a:effectLst/>
                <a:latin typeface="+mn-lt"/>
                <a:ea typeface="+mn-ea"/>
                <a:cs typeface="+mn-cs"/>
              </a:rPr>
              <a:t>, 1988; Greenwald, 2002; C. R. Schuster, M. K. Greenwald, C.-E. </a:t>
            </a:r>
            <a:r>
              <a:rPr lang="en-US" sz="1200" kern="1200" dirty="0" err="1">
                <a:solidFill>
                  <a:schemeClr val="tx1"/>
                </a:solidFill>
                <a:effectLst/>
                <a:latin typeface="+mn-lt"/>
                <a:ea typeface="+mn-ea"/>
                <a:cs typeface="+mn-cs"/>
              </a:rPr>
              <a:t>Johanson</a:t>
            </a:r>
            <a:r>
              <a:rPr lang="en-US" sz="1200" kern="1200" dirty="0">
                <a:solidFill>
                  <a:schemeClr val="tx1"/>
                </a:solidFill>
                <a:effectLst/>
                <a:latin typeface="+mn-lt"/>
                <a:ea typeface="+mn-ea"/>
                <a:cs typeface="+mn-cs"/>
              </a:rPr>
              <a:t>, &amp; S. J. </a:t>
            </a:r>
            <a:r>
              <a:rPr lang="en-US" sz="1200" kern="1200" dirty="0" err="1">
                <a:solidFill>
                  <a:schemeClr val="tx1"/>
                </a:solidFill>
                <a:effectLst/>
                <a:latin typeface="+mn-lt"/>
                <a:ea typeface="+mn-ea"/>
                <a:cs typeface="+mn-cs"/>
              </a:rPr>
              <a:t>Heishman</a:t>
            </a:r>
            <a:r>
              <a:rPr lang="en-US" sz="1200" kern="1200" dirty="0">
                <a:solidFill>
                  <a:schemeClr val="tx1"/>
                </a:solidFill>
                <a:effectLst/>
                <a:latin typeface="+mn-lt"/>
                <a:ea typeface="+mn-ea"/>
                <a:cs typeface="+mn-cs"/>
              </a:rPr>
              <a:t>, 1995; </a:t>
            </a:r>
            <a:r>
              <a:rPr lang="en-US" sz="1200" kern="1200" dirty="0" err="1">
                <a:solidFill>
                  <a:schemeClr val="tx1"/>
                </a:solidFill>
                <a:effectLst/>
                <a:latin typeface="+mn-lt"/>
                <a:ea typeface="+mn-ea"/>
                <a:cs typeface="+mn-cs"/>
              </a:rPr>
              <a:t>Sideroff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Charuvastra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Jarvik</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Ouren</a:t>
            </a:r>
            <a:r>
              <a:rPr lang="en-US" sz="1200" kern="1200" dirty="0">
                <a:solidFill>
                  <a:schemeClr val="tx1"/>
                </a:solidFill>
                <a:effectLst/>
                <a:latin typeface="+mn-lt"/>
                <a:ea typeface="+mn-ea"/>
                <a:cs typeface="+mn-cs"/>
              </a:rPr>
              <a:t>, 1978; </a:t>
            </a:r>
            <a:r>
              <a:rPr lang="en-US" sz="1200" kern="1200" dirty="0" err="1">
                <a:solidFill>
                  <a:schemeClr val="tx1"/>
                </a:solidFill>
                <a:effectLst/>
                <a:latin typeface="+mn-lt"/>
                <a:ea typeface="+mn-ea"/>
                <a:cs typeface="+mn-cs"/>
              </a:rPr>
              <a:t>Wolpe</a:t>
            </a:r>
            <a:r>
              <a:rPr lang="en-US" sz="1200" kern="1200" dirty="0">
                <a:solidFill>
                  <a:schemeClr val="tx1"/>
                </a:solidFill>
                <a:effectLst/>
                <a:latin typeface="+mn-lt"/>
                <a:ea typeface="+mn-ea"/>
                <a:cs typeface="+mn-cs"/>
              </a:rPr>
              <a:t>, 1965).</a:t>
            </a:r>
          </a:p>
          <a:p>
            <a:r>
              <a:rPr lang="en-US" sz="1200" kern="1200" dirty="0">
                <a:solidFill>
                  <a:schemeClr val="tx1"/>
                </a:solidFill>
                <a:effectLst/>
                <a:latin typeface="+mn-lt"/>
                <a:ea typeface="+mn-ea"/>
                <a:cs typeface="+mn-cs"/>
              </a:rPr>
              <a:t> Add to ref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there is a relatively large body of literature that has examined craving measures as they relate to OUD as reflected by the 61 papers included in the present review. However, as noted, there is a great deal of variability across studies in the type of craving outcomes used to assess OUD and most of these studies were experimental or observational in nature. Most often these measures have not been critically evaluated for their psychometric properties and there are few rigorous controlled trials that have examined the prognostic utility of such measures. Also, as mentioned as a limitation of the existing body of work, the HCQ appears to be a validated measure of opioid craving; however, there exists no peer-reviewed publication to support its use. Therefore, one possible avenue for future research would be to verify the psychometric qualities of this measure and publish its properties so as to facilitate systematic use in future research.   </a:t>
            </a:r>
          </a:p>
          <a:p>
            <a:endParaRPr lang="en-US" dirty="0"/>
          </a:p>
        </p:txBody>
      </p:sp>
      <p:sp>
        <p:nvSpPr>
          <p:cNvPr id="4" name="Slide Number Placeholder 3"/>
          <p:cNvSpPr>
            <a:spLocks noGrp="1"/>
          </p:cNvSpPr>
          <p:nvPr>
            <p:ph type="sldNum" sz="quarter" idx="5"/>
          </p:nvPr>
        </p:nvSpPr>
        <p:spPr/>
        <p:txBody>
          <a:bodyPr/>
          <a:lstStyle/>
          <a:p>
            <a:fld id="{E9913276-460C-A740-B973-0A57035B8CCC}" type="slidenum">
              <a:rPr lang="en-US" smtClean="0"/>
              <a:t>16</a:t>
            </a:fld>
            <a:endParaRPr lang="en-US"/>
          </a:p>
        </p:txBody>
      </p:sp>
    </p:spTree>
    <p:extLst>
      <p:ext uri="{BB962C8B-B14F-4D97-AF65-F5344CB8AC3E}">
        <p14:creationId xmlns:p14="http://schemas.microsoft.com/office/powerpoint/2010/main" val="236847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gradFill rotWithShape="0">
          <a:gsLst>
            <a:gs pos="0">
              <a:srgbClr val="000038"/>
            </a:gs>
            <a:gs pos="100000">
              <a:srgbClr val="0000CC"/>
            </a:gs>
          </a:gsLst>
          <a:lin ang="5400000" scaled="1"/>
        </a:gradFill>
        <a:effectLst/>
      </p:bgPr>
    </p:bg>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38F704C9-64B9-1842-BF3B-1D19219F1090}"/>
              </a:ext>
            </a:extLst>
          </p:cNvPr>
          <p:cNvSpPr txBox="1">
            <a:spLocks noChangeArrowheads="1"/>
          </p:cNvSpPr>
          <p:nvPr/>
        </p:nvSpPr>
        <p:spPr bwMode="auto">
          <a:xfrm>
            <a:off x="7753350" y="6659563"/>
            <a:ext cx="13906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Impact" panose="020B0806030902050204" pitchFamily="34" charset="0"/>
              </a:defRPr>
            </a:lvl1pPr>
            <a:lvl2pPr marL="742950" indent="-285750">
              <a:defRPr sz="2400">
                <a:solidFill>
                  <a:schemeClr val="tx1"/>
                </a:solidFill>
                <a:latin typeface="Impact" panose="020B0806030902050204" pitchFamily="34" charset="0"/>
              </a:defRPr>
            </a:lvl2pPr>
            <a:lvl3pPr marL="1143000" indent="-228600">
              <a:defRPr sz="2400">
                <a:solidFill>
                  <a:schemeClr val="tx1"/>
                </a:solidFill>
                <a:latin typeface="Impact" panose="020B0806030902050204" pitchFamily="34" charset="0"/>
              </a:defRPr>
            </a:lvl3pPr>
            <a:lvl4pPr marL="1600200" indent="-228600">
              <a:defRPr sz="2400">
                <a:solidFill>
                  <a:schemeClr val="tx1"/>
                </a:solidFill>
                <a:latin typeface="Impact" panose="020B0806030902050204" pitchFamily="34" charset="0"/>
              </a:defRPr>
            </a:lvl4pPr>
            <a:lvl5pPr marL="2057400" indent="-228600">
              <a:defRPr sz="2400">
                <a:solidFill>
                  <a:schemeClr val="tx1"/>
                </a:solidFill>
                <a:latin typeface="Impact" panose="020B0806030902050204" pitchFamily="34" charset="0"/>
              </a:defRPr>
            </a:lvl5pPr>
            <a:lvl6pPr marL="2514600" indent="-228600" eaLnBrk="0" fontAlgn="base" hangingPunct="0">
              <a:spcBef>
                <a:spcPct val="0"/>
              </a:spcBef>
              <a:spcAft>
                <a:spcPct val="0"/>
              </a:spcAft>
              <a:defRPr sz="2400">
                <a:solidFill>
                  <a:schemeClr val="tx1"/>
                </a:solidFill>
                <a:latin typeface="Impact" panose="020B0806030902050204" pitchFamily="34" charset="0"/>
              </a:defRPr>
            </a:lvl6pPr>
            <a:lvl7pPr marL="2971800" indent="-228600" eaLnBrk="0" fontAlgn="base" hangingPunct="0">
              <a:spcBef>
                <a:spcPct val="0"/>
              </a:spcBef>
              <a:spcAft>
                <a:spcPct val="0"/>
              </a:spcAft>
              <a:defRPr sz="2400">
                <a:solidFill>
                  <a:schemeClr val="tx1"/>
                </a:solidFill>
                <a:latin typeface="Impact" panose="020B0806030902050204" pitchFamily="34" charset="0"/>
              </a:defRPr>
            </a:lvl7pPr>
            <a:lvl8pPr marL="3429000" indent="-228600" eaLnBrk="0" fontAlgn="base" hangingPunct="0">
              <a:spcBef>
                <a:spcPct val="0"/>
              </a:spcBef>
              <a:spcAft>
                <a:spcPct val="0"/>
              </a:spcAft>
              <a:defRPr sz="2400">
                <a:solidFill>
                  <a:schemeClr val="tx1"/>
                </a:solidFill>
                <a:latin typeface="Impact" panose="020B0806030902050204" pitchFamily="34" charset="0"/>
              </a:defRPr>
            </a:lvl8pPr>
            <a:lvl9pPr marL="3886200" indent="-228600" eaLnBrk="0" fontAlgn="base" hangingPunct="0">
              <a:spcBef>
                <a:spcPct val="0"/>
              </a:spcBef>
              <a:spcAft>
                <a:spcPct val="0"/>
              </a:spcAft>
              <a:defRPr sz="2400">
                <a:solidFill>
                  <a:schemeClr val="tx1"/>
                </a:solidFill>
                <a:latin typeface="Impact" panose="020B0806030902050204" pitchFamily="34" charset="0"/>
              </a:defRPr>
            </a:lvl9pPr>
          </a:lstStyle>
          <a:p>
            <a:pPr algn="r">
              <a:defRPr/>
            </a:pPr>
            <a:r>
              <a:rPr lang="en-US" altLang="en-US" sz="700">
                <a:solidFill>
                  <a:schemeClr val="folHlink"/>
                </a:solidFill>
                <a:latin typeface="Arial" panose="020B0604020202020204" pitchFamily="34" charset="0"/>
              </a:rPr>
              <a:t>GDS_0312625_Geyer_v1   </a:t>
            </a:r>
            <a:fld id="{CC274D00-A26C-874B-9028-3F63E75BE05D}" type="slidenum">
              <a:rPr lang="en-US" altLang="en-US" sz="700" smtClean="0">
                <a:solidFill>
                  <a:schemeClr val="folHlink"/>
                </a:solidFill>
                <a:latin typeface="Arial" panose="020B0604020202020204" pitchFamily="34" charset="0"/>
              </a:rPr>
              <a:pPr algn="r">
                <a:defRPr/>
              </a:pPr>
              <a:t>‹#›</a:t>
            </a:fld>
            <a:endParaRPr lang="en-US" altLang="en-US" sz="700">
              <a:solidFill>
                <a:schemeClr val="folHlink"/>
              </a:solidFill>
              <a:latin typeface="Arial" panose="020B0604020202020204" pitchFamily="34" charset="0"/>
            </a:endParaRPr>
          </a:p>
        </p:txBody>
      </p:sp>
      <p:sp>
        <p:nvSpPr>
          <p:cNvPr id="4098" name="Rectangle 2"/>
          <p:cNvSpPr>
            <a:spLocks noGrp="1" noChangeArrowheads="1"/>
          </p:cNvSpPr>
          <p:nvPr>
            <p:ph type="ctrTitle"/>
          </p:nvPr>
        </p:nvSpPr>
        <p:spPr bwMode="auto">
          <a:xfrm>
            <a:off x="685800" y="914400"/>
            <a:ext cx="7772400" cy="15795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51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685800" y="2514600"/>
            <a:ext cx="7762875" cy="7731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sz="22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240768802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59248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81040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75124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54729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399792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3034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34771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0296005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42617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137481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706637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38"/>
            </a:gs>
            <a:gs pos="100000">
              <a:srgbClr val="0000CC"/>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5741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ransition spd="slow"/>
  <p:txStyles>
    <p:titleStyle>
      <a:lvl1pPr algn="l" rtl="0" eaLnBrk="0" fontAlgn="base" hangingPunct="0">
        <a:lnSpc>
          <a:spcPct val="90000"/>
        </a:lnSpc>
        <a:spcBef>
          <a:spcPct val="0"/>
        </a:spcBef>
        <a:spcAft>
          <a:spcPct val="0"/>
        </a:spcAft>
        <a:defRPr sz="3400">
          <a:solidFill>
            <a:schemeClr val="tx2"/>
          </a:solidFill>
          <a:latin typeface="+mj-lt"/>
          <a:ea typeface="+mj-ea"/>
          <a:cs typeface="+mj-cs"/>
        </a:defRPr>
      </a:lvl1pPr>
      <a:lvl2pPr algn="l" rtl="0" eaLnBrk="0" fontAlgn="base" hangingPunct="0">
        <a:lnSpc>
          <a:spcPct val="90000"/>
        </a:lnSpc>
        <a:spcBef>
          <a:spcPct val="0"/>
        </a:spcBef>
        <a:spcAft>
          <a:spcPct val="0"/>
        </a:spcAft>
        <a:defRPr sz="3400">
          <a:solidFill>
            <a:schemeClr val="tx2"/>
          </a:solidFill>
          <a:latin typeface="Impact" pitchFamily="34" charset="0"/>
        </a:defRPr>
      </a:lvl2pPr>
      <a:lvl3pPr algn="l" rtl="0" eaLnBrk="0" fontAlgn="base" hangingPunct="0">
        <a:lnSpc>
          <a:spcPct val="90000"/>
        </a:lnSpc>
        <a:spcBef>
          <a:spcPct val="0"/>
        </a:spcBef>
        <a:spcAft>
          <a:spcPct val="0"/>
        </a:spcAft>
        <a:defRPr sz="3400">
          <a:solidFill>
            <a:schemeClr val="tx2"/>
          </a:solidFill>
          <a:latin typeface="Impact" pitchFamily="34" charset="0"/>
        </a:defRPr>
      </a:lvl3pPr>
      <a:lvl4pPr algn="l" rtl="0" eaLnBrk="0" fontAlgn="base" hangingPunct="0">
        <a:lnSpc>
          <a:spcPct val="90000"/>
        </a:lnSpc>
        <a:spcBef>
          <a:spcPct val="0"/>
        </a:spcBef>
        <a:spcAft>
          <a:spcPct val="0"/>
        </a:spcAft>
        <a:defRPr sz="3400">
          <a:solidFill>
            <a:schemeClr val="tx2"/>
          </a:solidFill>
          <a:latin typeface="Impact" pitchFamily="34" charset="0"/>
        </a:defRPr>
      </a:lvl4pPr>
      <a:lvl5pPr algn="l" rtl="0" eaLnBrk="0" fontAlgn="base" hangingPunct="0">
        <a:lnSpc>
          <a:spcPct val="90000"/>
        </a:lnSpc>
        <a:spcBef>
          <a:spcPct val="0"/>
        </a:spcBef>
        <a:spcAft>
          <a:spcPct val="0"/>
        </a:spcAft>
        <a:defRPr sz="3400">
          <a:solidFill>
            <a:schemeClr val="tx2"/>
          </a:solidFill>
          <a:latin typeface="Impact" pitchFamily="34" charset="0"/>
        </a:defRPr>
      </a:lvl5pPr>
      <a:lvl6pPr marL="457200" algn="l" rtl="0" eaLnBrk="0" fontAlgn="base" hangingPunct="0">
        <a:lnSpc>
          <a:spcPct val="90000"/>
        </a:lnSpc>
        <a:spcBef>
          <a:spcPct val="0"/>
        </a:spcBef>
        <a:spcAft>
          <a:spcPct val="0"/>
        </a:spcAft>
        <a:defRPr sz="3400">
          <a:solidFill>
            <a:schemeClr val="tx2"/>
          </a:solidFill>
          <a:latin typeface="Impact" pitchFamily="34" charset="0"/>
        </a:defRPr>
      </a:lvl6pPr>
      <a:lvl7pPr marL="914400" algn="l" rtl="0" eaLnBrk="0" fontAlgn="base" hangingPunct="0">
        <a:lnSpc>
          <a:spcPct val="90000"/>
        </a:lnSpc>
        <a:spcBef>
          <a:spcPct val="0"/>
        </a:spcBef>
        <a:spcAft>
          <a:spcPct val="0"/>
        </a:spcAft>
        <a:defRPr sz="3400">
          <a:solidFill>
            <a:schemeClr val="tx2"/>
          </a:solidFill>
          <a:latin typeface="Impact" pitchFamily="34" charset="0"/>
        </a:defRPr>
      </a:lvl7pPr>
      <a:lvl8pPr marL="1371600" algn="l" rtl="0" eaLnBrk="0" fontAlgn="base" hangingPunct="0">
        <a:lnSpc>
          <a:spcPct val="90000"/>
        </a:lnSpc>
        <a:spcBef>
          <a:spcPct val="0"/>
        </a:spcBef>
        <a:spcAft>
          <a:spcPct val="0"/>
        </a:spcAft>
        <a:defRPr sz="3400">
          <a:solidFill>
            <a:schemeClr val="tx2"/>
          </a:solidFill>
          <a:latin typeface="Impact" pitchFamily="34" charset="0"/>
        </a:defRPr>
      </a:lvl8pPr>
      <a:lvl9pPr marL="1828800" algn="l" rtl="0" eaLnBrk="0" fontAlgn="base" hangingPunct="0">
        <a:lnSpc>
          <a:spcPct val="90000"/>
        </a:lnSpc>
        <a:spcBef>
          <a:spcPct val="0"/>
        </a:spcBef>
        <a:spcAft>
          <a:spcPct val="0"/>
        </a:spcAft>
        <a:defRPr sz="3400">
          <a:solidFill>
            <a:schemeClr val="tx2"/>
          </a:solidFill>
          <a:latin typeface="Impact" pitchFamily="34" charset="0"/>
        </a:defRPr>
      </a:lvl9pPr>
    </p:titleStyle>
    <p:bodyStyle>
      <a:lvl1pPr marL="339725" indent="-339725" algn="l" rtl="0" eaLnBrk="0" fontAlgn="base" hangingPunct="0">
        <a:lnSpc>
          <a:spcPct val="90000"/>
        </a:lnSpc>
        <a:spcBef>
          <a:spcPct val="30000"/>
        </a:spcBef>
        <a:spcAft>
          <a:spcPct val="20000"/>
        </a:spcAft>
        <a:buClr>
          <a:schemeClr val="accent2"/>
        </a:buClr>
        <a:buSzPct val="95000"/>
        <a:buFont typeface="Wingdings" pitchFamily="2" charset="2"/>
        <a:buChar char="l"/>
        <a:defRPr sz="2800">
          <a:solidFill>
            <a:schemeClr val="tx1"/>
          </a:solidFill>
          <a:latin typeface="+mn-lt"/>
          <a:ea typeface="+mn-ea"/>
          <a:cs typeface="+mn-cs"/>
        </a:defRPr>
      </a:lvl1pPr>
      <a:lvl2pPr marL="741363" indent="-287338" algn="l" rtl="0" eaLnBrk="0" fontAlgn="base" hangingPunct="0">
        <a:lnSpc>
          <a:spcPct val="90000"/>
        </a:lnSpc>
        <a:spcBef>
          <a:spcPct val="0"/>
        </a:spcBef>
        <a:spcAft>
          <a:spcPct val="20000"/>
        </a:spcAft>
        <a:buClr>
          <a:schemeClr val="accent1"/>
        </a:buClr>
        <a:buSzPct val="85000"/>
        <a:buFont typeface="Wingdings" pitchFamily="2" charset="2"/>
        <a:buChar char="l"/>
        <a:defRPr sz="2500">
          <a:solidFill>
            <a:schemeClr val="tx1"/>
          </a:solidFill>
          <a:latin typeface="+mn-lt"/>
        </a:defRPr>
      </a:lvl2pPr>
      <a:lvl3pPr marL="1090613" indent="-234950" algn="l" rtl="0" eaLnBrk="0" fontAlgn="base" hangingPunct="0">
        <a:lnSpc>
          <a:spcPct val="90000"/>
        </a:lnSpc>
        <a:spcBef>
          <a:spcPct val="0"/>
        </a:spcBef>
        <a:spcAft>
          <a:spcPct val="20000"/>
        </a:spcAft>
        <a:buClr>
          <a:schemeClr val="tx2"/>
        </a:buClr>
        <a:buSzPct val="70000"/>
        <a:buFont typeface="Wingdings" pitchFamily="2" charset="2"/>
        <a:buChar char="l"/>
        <a:defRPr sz="2200">
          <a:solidFill>
            <a:schemeClr val="tx1"/>
          </a:solidFill>
          <a:latin typeface="+mn-lt"/>
        </a:defRPr>
      </a:lvl3pPr>
      <a:lvl4pPr marL="1882775" indent="-222250" algn="l" rtl="0" eaLnBrk="0" fontAlgn="base" hangingPunct="0">
        <a:lnSpc>
          <a:spcPct val="90000"/>
        </a:lnSpc>
        <a:spcBef>
          <a:spcPct val="0"/>
        </a:spcBef>
        <a:spcAft>
          <a:spcPct val="20000"/>
        </a:spcAft>
        <a:buClr>
          <a:schemeClr val="tx2"/>
        </a:buClr>
        <a:buChar char="–"/>
        <a:defRPr sz="2000">
          <a:solidFill>
            <a:schemeClr val="tx1"/>
          </a:solidFill>
          <a:latin typeface="Times New Roman" pitchFamily="18" charset="0"/>
        </a:defRPr>
      </a:lvl4pPr>
      <a:lvl5pPr marL="2459038" indent="-228600" algn="l" rtl="0" eaLnBrk="0" fontAlgn="base" hangingPunct="0">
        <a:lnSpc>
          <a:spcPct val="90000"/>
        </a:lnSpc>
        <a:spcBef>
          <a:spcPct val="0"/>
        </a:spcBef>
        <a:spcAft>
          <a:spcPct val="20000"/>
        </a:spcAft>
        <a:buClr>
          <a:schemeClr val="tx2"/>
        </a:buClr>
        <a:buChar char="»"/>
        <a:defRPr sz="2000">
          <a:solidFill>
            <a:schemeClr val="tx1"/>
          </a:solidFill>
          <a:latin typeface="Times New Roman" pitchFamily="18" charset="0"/>
        </a:defRPr>
      </a:lvl5pPr>
      <a:lvl6pPr marL="2916238" indent="-228600" algn="l" rtl="0" eaLnBrk="0" fontAlgn="base" hangingPunct="0">
        <a:lnSpc>
          <a:spcPct val="90000"/>
        </a:lnSpc>
        <a:spcBef>
          <a:spcPct val="0"/>
        </a:spcBef>
        <a:spcAft>
          <a:spcPct val="20000"/>
        </a:spcAft>
        <a:buClr>
          <a:schemeClr val="tx2"/>
        </a:buClr>
        <a:buChar char="»"/>
        <a:defRPr sz="2000">
          <a:solidFill>
            <a:schemeClr val="tx1"/>
          </a:solidFill>
          <a:latin typeface="Times New Roman" pitchFamily="18" charset="0"/>
        </a:defRPr>
      </a:lvl6pPr>
      <a:lvl7pPr marL="3373438" indent="-228600" algn="l" rtl="0" eaLnBrk="0" fontAlgn="base" hangingPunct="0">
        <a:lnSpc>
          <a:spcPct val="90000"/>
        </a:lnSpc>
        <a:spcBef>
          <a:spcPct val="0"/>
        </a:spcBef>
        <a:spcAft>
          <a:spcPct val="20000"/>
        </a:spcAft>
        <a:buClr>
          <a:schemeClr val="tx2"/>
        </a:buClr>
        <a:buChar char="»"/>
        <a:defRPr sz="2000">
          <a:solidFill>
            <a:schemeClr val="tx1"/>
          </a:solidFill>
          <a:latin typeface="Times New Roman" pitchFamily="18" charset="0"/>
        </a:defRPr>
      </a:lvl7pPr>
      <a:lvl8pPr marL="3830638" indent="-228600" algn="l" rtl="0" eaLnBrk="0" fontAlgn="base" hangingPunct="0">
        <a:lnSpc>
          <a:spcPct val="90000"/>
        </a:lnSpc>
        <a:spcBef>
          <a:spcPct val="0"/>
        </a:spcBef>
        <a:spcAft>
          <a:spcPct val="20000"/>
        </a:spcAft>
        <a:buClr>
          <a:schemeClr val="tx2"/>
        </a:buClr>
        <a:buChar char="»"/>
        <a:defRPr sz="2000">
          <a:solidFill>
            <a:schemeClr val="tx1"/>
          </a:solidFill>
          <a:latin typeface="Times New Roman" pitchFamily="18" charset="0"/>
        </a:defRPr>
      </a:lvl8pPr>
      <a:lvl9pPr marL="4287838" indent="-228600" algn="l" rtl="0" eaLnBrk="0" fontAlgn="base" hangingPunct="0">
        <a:lnSpc>
          <a:spcPct val="90000"/>
        </a:lnSpc>
        <a:spcBef>
          <a:spcPct val="0"/>
        </a:spcBef>
        <a:spcAft>
          <a:spcPct val="20000"/>
        </a:spcAft>
        <a:buClr>
          <a:schemeClr val="tx2"/>
        </a:buClr>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fda.gov/downloads/ForIndustry/UserFees/PrescriptionDrugUserFee/UCM605959.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913F-9B1E-2240-92CC-E25D5BED1E19}"/>
              </a:ext>
            </a:extLst>
          </p:cNvPr>
          <p:cNvSpPr>
            <a:spLocks noGrp="1"/>
          </p:cNvSpPr>
          <p:nvPr>
            <p:ph type="ctrTitle"/>
          </p:nvPr>
        </p:nvSpPr>
        <p:spPr>
          <a:xfrm>
            <a:off x="768927" y="780658"/>
            <a:ext cx="7772400" cy="1579563"/>
          </a:xfrm>
        </p:spPr>
        <p:txBody>
          <a:bodyPr/>
          <a:lstStyle/>
          <a:p>
            <a:r>
              <a:rPr lang="en-US" sz="4000" b="1" dirty="0">
                <a:solidFill>
                  <a:schemeClr val="bg1"/>
                </a:solidFill>
                <a:latin typeface="Arial" panose="020B0604020202020204" pitchFamily="34" charset="0"/>
                <a:cs typeface="Arial" panose="020B0604020202020204" pitchFamily="34" charset="0"/>
              </a:rPr>
              <a:t>A Scoping Review of Craving and Opioid Use Disorder (OUD)</a:t>
            </a:r>
            <a:endParaRPr lang="en-US" dirty="0">
              <a:solidFill>
                <a:schemeClr val="bg1"/>
              </a:solidFill>
            </a:endParaRPr>
          </a:p>
        </p:txBody>
      </p:sp>
      <p:sp>
        <p:nvSpPr>
          <p:cNvPr id="3" name="Subtitle 2">
            <a:extLst>
              <a:ext uri="{FF2B5EF4-FFF2-40B4-BE49-F238E27FC236}">
                <a16:creationId xmlns:a16="http://schemas.microsoft.com/office/drawing/2014/main" id="{8E87CD6E-CA07-4B44-903B-7C7844E9F6EB}"/>
              </a:ext>
            </a:extLst>
          </p:cNvPr>
          <p:cNvSpPr>
            <a:spLocks noGrp="1"/>
          </p:cNvSpPr>
          <p:nvPr>
            <p:ph type="subTitle" idx="1"/>
          </p:nvPr>
        </p:nvSpPr>
        <p:spPr>
          <a:xfrm>
            <a:off x="0" y="2573975"/>
            <a:ext cx="9144000" cy="773113"/>
          </a:xfrm>
        </p:spPr>
        <p:txBody>
          <a:bodyPr/>
          <a:lstStyle/>
          <a:p>
            <a:r>
              <a:rPr lang="en-US" dirty="0">
                <a:solidFill>
                  <a:schemeClr val="bg1"/>
                </a:solidFill>
              </a:rPr>
              <a:t>Bethea (Annie) Kleykamp, PhD</a:t>
            </a:r>
          </a:p>
          <a:p>
            <a:r>
              <a:rPr lang="en-US" sz="2000" i="1" dirty="0">
                <a:solidFill>
                  <a:schemeClr val="bg1"/>
                </a:solidFill>
              </a:rPr>
              <a:t>Research Associate Professor University of Rochester School of Medicine and Dentistry</a:t>
            </a:r>
          </a:p>
          <a:p>
            <a:r>
              <a:rPr lang="en-US" sz="2000" i="1" dirty="0">
                <a:solidFill>
                  <a:schemeClr val="bg1"/>
                </a:solidFill>
              </a:rPr>
              <a:t>Communications Director ACTTION</a:t>
            </a:r>
          </a:p>
          <a:p>
            <a:endParaRPr lang="en-US" dirty="0">
              <a:solidFill>
                <a:schemeClr val="bg1"/>
              </a:solidFill>
            </a:endParaRPr>
          </a:p>
        </p:txBody>
      </p:sp>
      <p:pic>
        <p:nvPicPr>
          <p:cNvPr id="4" name="Picture 3">
            <a:extLst>
              <a:ext uri="{FF2B5EF4-FFF2-40B4-BE49-F238E27FC236}">
                <a16:creationId xmlns:a16="http://schemas.microsoft.com/office/drawing/2014/main" id="{D67049A8-54AC-0A41-9075-2F0B5C9433E8}"/>
              </a:ext>
            </a:extLst>
          </p:cNvPr>
          <p:cNvPicPr>
            <a:picLocks noChangeAspect="1"/>
          </p:cNvPicPr>
          <p:nvPr/>
        </p:nvPicPr>
        <p:blipFill>
          <a:blip r:embed="rId2"/>
          <a:stretch>
            <a:fillRect/>
          </a:stretch>
        </p:blipFill>
        <p:spPr>
          <a:xfrm>
            <a:off x="2584448" y="4036110"/>
            <a:ext cx="4114800" cy="1322337"/>
          </a:xfrm>
          <a:prstGeom prst="rect">
            <a:avLst/>
          </a:prstGeom>
        </p:spPr>
      </p:pic>
    </p:spTree>
    <p:extLst>
      <p:ext uri="{BB962C8B-B14F-4D97-AF65-F5344CB8AC3E}">
        <p14:creationId xmlns:p14="http://schemas.microsoft.com/office/powerpoint/2010/main" val="257317884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97873F-4727-2C44-A53B-C627546C22B7}"/>
              </a:ext>
            </a:extLst>
          </p:cNvPr>
          <p:cNvPicPr/>
          <p:nvPr/>
        </p:nvPicPr>
        <p:blipFill>
          <a:blip r:embed="rId2"/>
          <a:stretch>
            <a:fillRect/>
          </a:stretch>
        </p:blipFill>
        <p:spPr>
          <a:xfrm>
            <a:off x="2059379" y="910435"/>
            <a:ext cx="5120640" cy="5760720"/>
          </a:xfrm>
          <a:prstGeom prst="rect">
            <a:avLst/>
          </a:prstGeom>
        </p:spPr>
      </p:pic>
      <p:sp>
        <p:nvSpPr>
          <p:cNvPr id="9" name="Title 3">
            <a:extLst>
              <a:ext uri="{FF2B5EF4-FFF2-40B4-BE49-F238E27FC236}">
                <a16:creationId xmlns:a16="http://schemas.microsoft.com/office/drawing/2014/main" id="{5D564718-FED0-FD43-AF25-994B8BB8D87F}"/>
              </a:ext>
            </a:extLst>
          </p:cNvPr>
          <p:cNvSpPr>
            <a:spLocks noGrp="1"/>
          </p:cNvSpPr>
          <p:nvPr>
            <p:ph type="title"/>
          </p:nvPr>
        </p:nvSpPr>
        <p:spPr>
          <a:xfrm>
            <a:off x="0" y="217192"/>
            <a:ext cx="9144000" cy="693243"/>
          </a:xfrm>
        </p:spPr>
        <p:txBody>
          <a:bodyPr anchor="b"/>
          <a:lstStyle/>
          <a:p>
            <a:pPr algn="ctr"/>
            <a:r>
              <a:rPr lang="en-US" dirty="0">
                <a:solidFill>
                  <a:schemeClr val="bg1"/>
                </a:solidFill>
                <a:latin typeface="Arial" panose="020B0604020202020204" pitchFamily="34" charset="0"/>
                <a:cs typeface="Arial" panose="020B0604020202020204" pitchFamily="34" charset="0"/>
              </a:rPr>
              <a:t>PRISMA Diagram</a:t>
            </a:r>
          </a:p>
        </p:txBody>
      </p:sp>
    </p:spTree>
    <p:extLst>
      <p:ext uri="{BB962C8B-B14F-4D97-AF65-F5344CB8AC3E}">
        <p14:creationId xmlns:p14="http://schemas.microsoft.com/office/powerpoint/2010/main" val="135624670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Results</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a:xfrm>
            <a:off x="457200" y="1576450"/>
            <a:ext cx="8229600" cy="4525963"/>
          </a:xfrm>
        </p:spPr>
        <p:txBody>
          <a:bodyPr/>
          <a:lstStyle/>
          <a:p>
            <a:pPr>
              <a:buClr>
                <a:schemeClr val="accent3"/>
              </a:buClr>
              <a:buSzPct val="60000"/>
            </a:pPr>
            <a:r>
              <a:rPr lang="en-US" b="1" dirty="0">
                <a:solidFill>
                  <a:schemeClr val="bg1"/>
                </a:solidFill>
                <a:latin typeface="Arial" panose="020B0604020202020204" pitchFamily="34" charset="0"/>
                <a:cs typeface="Arial" panose="020B0604020202020204" pitchFamily="34" charset="0"/>
              </a:rPr>
              <a:t>Overview of Studies (n=59)</a:t>
            </a:r>
          </a:p>
          <a:p>
            <a:pPr lvl="1">
              <a:buClr>
                <a:schemeClr val="accent3"/>
              </a:buClr>
              <a:buSzPct val="60000"/>
            </a:pPr>
            <a:r>
              <a:rPr lang="en-US" sz="2400" dirty="0">
                <a:solidFill>
                  <a:schemeClr val="bg1"/>
                </a:solidFill>
                <a:latin typeface="Arial" panose="020B0604020202020204" pitchFamily="34" charset="0"/>
                <a:cs typeface="Arial" panose="020B0604020202020204" pitchFamily="34" charset="0"/>
              </a:rPr>
              <a:t>Sample sizes: Ns = 20 - 653</a:t>
            </a:r>
          </a:p>
          <a:p>
            <a:pPr lvl="1">
              <a:buClr>
                <a:schemeClr val="accent3"/>
              </a:buClr>
              <a:buSzPct val="60000"/>
            </a:pPr>
            <a:r>
              <a:rPr lang="en-US" sz="2400" dirty="0">
                <a:solidFill>
                  <a:schemeClr val="bg1"/>
                </a:solidFill>
                <a:latin typeface="Arial" panose="020B0604020202020204" pitchFamily="34" charset="0"/>
                <a:cs typeface="Arial" panose="020B0604020202020204" pitchFamily="34" charset="0"/>
              </a:rPr>
              <a:t>Publication years:  1986 – 2018</a:t>
            </a:r>
          </a:p>
          <a:p>
            <a:pPr lvl="1">
              <a:buClr>
                <a:schemeClr val="accent3"/>
              </a:buClr>
              <a:buSzPct val="60000"/>
            </a:pPr>
            <a:r>
              <a:rPr lang="en-US" sz="2400" dirty="0">
                <a:solidFill>
                  <a:schemeClr val="bg1"/>
                </a:solidFill>
                <a:latin typeface="Arial" panose="020B0604020202020204" pitchFamily="34" charset="0"/>
                <a:cs typeface="Arial" panose="020B0604020202020204" pitchFamily="34" charset="0"/>
              </a:rPr>
              <a:t>Geographically diverse (12 countries)</a:t>
            </a:r>
          </a:p>
          <a:p>
            <a:pPr lvl="1">
              <a:buClr>
                <a:schemeClr val="accent3"/>
              </a:buClr>
              <a:buSzPct val="60000"/>
            </a:pPr>
            <a:r>
              <a:rPr lang="en-US" sz="2400" dirty="0">
                <a:solidFill>
                  <a:schemeClr val="bg1"/>
                </a:solidFill>
                <a:latin typeface="Arial" panose="020B0604020202020204" pitchFamily="34" charset="0"/>
                <a:cs typeface="Arial" panose="020B0604020202020204" pitchFamily="34" charset="0"/>
              </a:rPr>
              <a:t>Most experimental or observational rather than treatment-focused (11 RCTs)</a:t>
            </a:r>
          </a:p>
          <a:p>
            <a:pPr lvl="1">
              <a:buClr>
                <a:schemeClr val="accent3"/>
              </a:buClr>
              <a:buSzPct val="60000"/>
            </a:pPr>
            <a:endParaRPr lang="en-US" sz="1000" dirty="0">
              <a:solidFill>
                <a:schemeClr val="bg1"/>
              </a:solidFill>
              <a:latin typeface="Arial" panose="020B0604020202020204" pitchFamily="34" charset="0"/>
              <a:cs typeface="Arial" panose="020B0604020202020204" pitchFamily="34" charset="0"/>
            </a:endParaRPr>
          </a:p>
          <a:p>
            <a:pPr>
              <a:buClr>
                <a:schemeClr val="accent3"/>
              </a:buClr>
              <a:buSzPct val="60000"/>
            </a:pPr>
            <a:r>
              <a:rPr lang="en-US" b="1" dirty="0">
                <a:solidFill>
                  <a:schemeClr val="bg1"/>
                </a:solidFill>
                <a:latin typeface="Arial" panose="020B0604020202020204" pitchFamily="34" charset="0"/>
                <a:cs typeface="Arial" panose="020B0604020202020204" pitchFamily="34" charset="0"/>
              </a:rPr>
              <a:t>Craving Outcome Measures</a:t>
            </a:r>
          </a:p>
          <a:p>
            <a:pPr lvl="1">
              <a:buClr>
                <a:schemeClr val="accent3"/>
              </a:buClr>
              <a:buSzPct val="60000"/>
            </a:pPr>
            <a:r>
              <a:rPr lang="en-US" sz="2400" dirty="0">
                <a:solidFill>
                  <a:schemeClr val="bg1"/>
                </a:solidFill>
                <a:latin typeface="Arial" panose="020B0604020202020204" pitchFamily="34" charset="0"/>
                <a:cs typeface="Arial" panose="020B0604020202020204" pitchFamily="34" charset="0"/>
              </a:rPr>
              <a:t>VAS most often used measure</a:t>
            </a:r>
          </a:p>
          <a:p>
            <a:pPr lvl="1">
              <a:buClr>
                <a:schemeClr val="accent3"/>
              </a:buClr>
              <a:buSzPct val="60000"/>
            </a:pPr>
            <a:r>
              <a:rPr lang="en-US" sz="2400" dirty="0">
                <a:solidFill>
                  <a:schemeClr val="bg1"/>
                </a:solidFill>
                <a:latin typeface="Arial" panose="020B0604020202020204" pitchFamily="34" charset="0"/>
                <a:cs typeface="Arial" panose="020B0604020202020204" pitchFamily="34" charset="0"/>
              </a:rPr>
              <a:t>Multi-factor measures:  </a:t>
            </a:r>
          </a:p>
          <a:p>
            <a:pPr lvl="2">
              <a:buClr>
                <a:schemeClr val="accent3"/>
              </a:buClr>
              <a:buSzPct val="60000"/>
            </a:pPr>
            <a:r>
              <a:rPr lang="en-US" sz="2100" dirty="0">
                <a:solidFill>
                  <a:schemeClr val="bg1"/>
                </a:solidFill>
                <a:latin typeface="Arial" panose="020B0604020202020204" pitchFamily="34" charset="0"/>
                <a:cs typeface="Arial" panose="020B0604020202020204" pitchFamily="34" charset="0"/>
              </a:rPr>
              <a:t>Desire for Drugs Questionnaire (DDQ)</a:t>
            </a:r>
          </a:p>
          <a:p>
            <a:pPr lvl="2">
              <a:buClr>
                <a:schemeClr val="accent3"/>
              </a:buClr>
              <a:buSzPct val="60000"/>
            </a:pPr>
            <a:r>
              <a:rPr lang="en-US" sz="2100" dirty="0">
                <a:solidFill>
                  <a:schemeClr val="bg1"/>
                </a:solidFill>
                <a:latin typeface="Arial" panose="020B0604020202020204" pitchFamily="34" charset="0"/>
                <a:cs typeface="Arial" panose="020B0604020202020204" pitchFamily="34" charset="0"/>
              </a:rPr>
              <a:t>Heroin Craving Questionnaire (HCQ)</a:t>
            </a:r>
          </a:p>
          <a:p>
            <a:pPr lvl="2">
              <a:buClr>
                <a:schemeClr val="accent3"/>
              </a:buClr>
              <a:buSzPct val="60000"/>
            </a:pPr>
            <a:r>
              <a:rPr lang="en-US" sz="2100" dirty="0">
                <a:solidFill>
                  <a:schemeClr val="bg1"/>
                </a:solidFill>
                <a:latin typeface="Arial" panose="020B0604020202020204" pitchFamily="34" charset="0"/>
                <a:cs typeface="Arial" panose="020B0604020202020204" pitchFamily="34" charset="0"/>
              </a:rPr>
              <a:t>Obsessive Compulsive Drug Use Scale (OCDUS)</a:t>
            </a: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91736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6A70916-E849-F543-8450-A69766B9FBC4}"/>
              </a:ext>
            </a:extLst>
          </p:cNvPr>
          <p:cNvGraphicFramePr>
            <a:graphicFrameLocks noGrp="1"/>
          </p:cNvGraphicFramePr>
          <p:nvPr>
            <p:extLst>
              <p:ext uri="{D42A27DB-BD31-4B8C-83A1-F6EECF244321}">
                <p14:modId xmlns:p14="http://schemas.microsoft.com/office/powerpoint/2010/main" val="2634535213"/>
              </p:ext>
            </p:extLst>
          </p:nvPr>
        </p:nvGraphicFramePr>
        <p:xfrm>
          <a:off x="1330036" y="130629"/>
          <a:ext cx="6278728" cy="6531428"/>
        </p:xfrm>
        <a:graphic>
          <a:graphicData uri="http://schemas.openxmlformats.org/drawingml/2006/table">
            <a:tbl>
              <a:tblPr firstRow="1" firstCol="1" bandRow="1">
                <a:tableStyleId>{1E171933-4619-4E11-9A3F-F7608DF75F80}</a:tableStyleId>
              </a:tblPr>
              <a:tblGrid>
                <a:gridCol w="1797286">
                  <a:extLst>
                    <a:ext uri="{9D8B030D-6E8A-4147-A177-3AD203B41FA5}">
                      <a16:colId xmlns:a16="http://schemas.microsoft.com/office/drawing/2014/main" val="2964547867"/>
                    </a:ext>
                  </a:extLst>
                </a:gridCol>
                <a:gridCol w="1499046">
                  <a:extLst>
                    <a:ext uri="{9D8B030D-6E8A-4147-A177-3AD203B41FA5}">
                      <a16:colId xmlns:a16="http://schemas.microsoft.com/office/drawing/2014/main" val="1383422118"/>
                    </a:ext>
                  </a:extLst>
                </a:gridCol>
                <a:gridCol w="1491198">
                  <a:extLst>
                    <a:ext uri="{9D8B030D-6E8A-4147-A177-3AD203B41FA5}">
                      <a16:colId xmlns:a16="http://schemas.microsoft.com/office/drawing/2014/main" val="2264491810"/>
                    </a:ext>
                  </a:extLst>
                </a:gridCol>
                <a:gridCol w="1491198">
                  <a:extLst>
                    <a:ext uri="{9D8B030D-6E8A-4147-A177-3AD203B41FA5}">
                      <a16:colId xmlns:a16="http://schemas.microsoft.com/office/drawing/2014/main" val="324491635"/>
                    </a:ext>
                  </a:extLst>
                </a:gridCol>
              </a:tblGrid>
              <a:tr h="254732">
                <a:tc>
                  <a:txBody>
                    <a:bodyPr/>
                    <a:lstStyle/>
                    <a:p>
                      <a:pPr marL="0" marR="5080" algn="ctr">
                        <a:lnSpc>
                          <a:spcPct val="115000"/>
                        </a:lnSpc>
                        <a:spcBef>
                          <a:spcPts val="0"/>
                        </a:spcBef>
                        <a:spcAft>
                          <a:spcPts val="0"/>
                        </a:spcAft>
                      </a:pPr>
                      <a:r>
                        <a:rPr lang="en-US" sz="1440" dirty="0">
                          <a:effectLst/>
                        </a:rPr>
                        <a:t>Name</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6355" algn="ctr">
                        <a:lnSpc>
                          <a:spcPct val="115000"/>
                        </a:lnSpc>
                        <a:spcBef>
                          <a:spcPts val="0"/>
                        </a:spcBef>
                        <a:spcAft>
                          <a:spcPts val="0"/>
                        </a:spcAft>
                      </a:pPr>
                      <a:r>
                        <a:rPr lang="en-US" sz="1440" dirty="0">
                          <a:effectLst/>
                        </a:rPr>
                        <a:t>Scale Type</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a:effectLst/>
                        </a:rPr>
                        <a:t>Number of Items</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a:effectLst/>
                        </a:rPr>
                        <a:t>Time frame</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1231683058"/>
                  </a:ext>
                </a:extLst>
              </a:tr>
              <a:tr h="639567">
                <a:tc>
                  <a:txBody>
                    <a:bodyPr/>
                    <a:lstStyle/>
                    <a:p>
                      <a:pPr marL="0" marR="0" algn="ctr">
                        <a:lnSpc>
                          <a:spcPct val="115000"/>
                        </a:lnSpc>
                        <a:spcBef>
                          <a:spcPts val="0"/>
                        </a:spcBef>
                        <a:spcAft>
                          <a:spcPts val="0"/>
                        </a:spcAft>
                      </a:pPr>
                      <a:r>
                        <a:rPr lang="en-US" sz="1440" dirty="0">
                          <a:effectLst/>
                        </a:rPr>
                        <a:t>Desire for Drug Questionnaire (DDQ)</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dirty="0">
                          <a:effectLst/>
                        </a:rPr>
                        <a:t>VAS (0-100)</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1275" algn="ctr">
                        <a:lnSpc>
                          <a:spcPct val="115000"/>
                        </a:lnSpc>
                        <a:spcBef>
                          <a:spcPts val="0"/>
                        </a:spcBef>
                        <a:spcAft>
                          <a:spcPts val="0"/>
                        </a:spcAft>
                      </a:pPr>
                      <a:r>
                        <a:rPr lang="en-US" sz="1440">
                          <a:effectLst/>
                        </a:rPr>
                        <a:t>4 (varies 2-13)</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8260" algn="ctr">
                        <a:lnSpc>
                          <a:spcPct val="115000"/>
                        </a:lnSpc>
                        <a:spcBef>
                          <a:spcPts val="0"/>
                        </a:spcBef>
                        <a:spcAft>
                          <a:spcPts val="0"/>
                        </a:spcAft>
                      </a:pPr>
                      <a:r>
                        <a:rPr lang="en-US" sz="1440">
                          <a:effectLst/>
                        </a:rPr>
                        <a:t>Present moment/ now</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3967969239"/>
                  </a:ext>
                </a:extLst>
              </a:tr>
              <a:tr h="638390">
                <a:tc>
                  <a:txBody>
                    <a:bodyPr/>
                    <a:lstStyle/>
                    <a:p>
                      <a:pPr marL="0" marR="0" algn="ctr">
                        <a:lnSpc>
                          <a:spcPct val="115000"/>
                        </a:lnSpc>
                        <a:spcBef>
                          <a:spcPts val="0"/>
                        </a:spcBef>
                        <a:spcAft>
                          <a:spcPts val="0"/>
                        </a:spcAft>
                      </a:pPr>
                      <a:r>
                        <a:rPr lang="en-US" sz="1440">
                          <a:effectLst/>
                        </a:rPr>
                        <a:t>Heroin Craving Questionnaire (HCQ)</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a:effectLst/>
                        </a:rPr>
                        <a:t>Likert-like </a:t>
                      </a:r>
                    </a:p>
                    <a:p>
                      <a:pPr marL="0" marR="0" algn="ctr">
                        <a:lnSpc>
                          <a:spcPct val="115000"/>
                        </a:lnSpc>
                        <a:spcBef>
                          <a:spcPts val="0"/>
                        </a:spcBef>
                        <a:spcAft>
                          <a:spcPts val="0"/>
                        </a:spcAft>
                      </a:pPr>
                      <a:r>
                        <a:rPr lang="en-US" sz="1440">
                          <a:effectLst/>
                        </a:rPr>
                        <a:t>(7-point)</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1275" algn="ctr">
                        <a:lnSpc>
                          <a:spcPct val="115000"/>
                        </a:lnSpc>
                        <a:spcBef>
                          <a:spcPts val="0"/>
                        </a:spcBef>
                        <a:spcAft>
                          <a:spcPts val="0"/>
                        </a:spcAft>
                      </a:pPr>
                      <a:r>
                        <a:rPr lang="en-US" sz="1440" dirty="0">
                          <a:effectLst/>
                        </a:rPr>
                        <a:t>45 (full)</a:t>
                      </a:r>
                    </a:p>
                    <a:p>
                      <a:pPr marL="0" marR="41275" algn="ctr">
                        <a:lnSpc>
                          <a:spcPct val="115000"/>
                        </a:lnSpc>
                        <a:spcBef>
                          <a:spcPts val="0"/>
                        </a:spcBef>
                        <a:spcAft>
                          <a:spcPts val="0"/>
                        </a:spcAft>
                      </a:pPr>
                      <a:r>
                        <a:rPr lang="en-US" sz="1440" dirty="0">
                          <a:effectLst/>
                        </a:rPr>
                        <a:t>10 (brief)</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8260" algn="ctr">
                        <a:lnSpc>
                          <a:spcPct val="115000"/>
                        </a:lnSpc>
                        <a:spcBef>
                          <a:spcPts val="0"/>
                        </a:spcBef>
                        <a:spcAft>
                          <a:spcPts val="0"/>
                        </a:spcAft>
                      </a:pPr>
                      <a:r>
                        <a:rPr lang="en-US" sz="1440">
                          <a:effectLst/>
                        </a:rPr>
                        <a:t>Present moment/ now</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2506430524"/>
                  </a:ext>
                </a:extLst>
              </a:tr>
              <a:tr h="799890">
                <a:tc>
                  <a:txBody>
                    <a:bodyPr/>
                    <a:lstStyle/>
                    <a:p>
                      <a:pPr marL="0" marR="0" algn="ctr">
                        <a:lnSpc>
                          <a:spcPct val="115000"/>
                        </a:lnSpc>
                        <a:spcBef>
                          <a:spcPts val="0"/>
                        </a:spcBef>
                        <a:spcAft>
                          <a:spcPts val="0"/>
                        </a:spcAft>
                      </a:pPr>
                      <a:r>
                        <a:rPr lang="en-US" sz="1440">
                          <a:effectLst/>
                        </a:rPr>
                        <a:t>Obsessive Compulsive Drug Use Scale (OCDUS)</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0640" algn="ctr">
                        <a:lnSpc>
                          <a:spcPct val="115000"/>
                        </a:lnSpc>
                        <a:spcBef>
                          <a:spcPts val="0"/>
                        </a:spcBef>
                        <a:spcAft>
                          <a:spcPts val="0"/>
                        </a:spcAft>
                      </a:pPr>
                      <a:r>
                        <a:rPr lang="en-US" sz="1440">
                          <a:effectLst/>
                        </a:rPr>
                        <a:t>VAS (0-100)</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1275" algn="ctr">
                        <a:lnSpc>
                          <a:spcPct val="115000"/>
                        </a:lnSpc>
                        <a:spcBef>
                          <a:spcPts val="0"/>
                        </a:spcBef>
                        <a:spcAft>
                          <a:spcPts val="0"/>
                        </a:spcAft>
                      </a:pPr>
                      <a:r>
                        <a:rPr lang="en-US" sz="1440" dirty="0">
                          <a:effectLst/>
                        </a:rPr>
                        <a:t>13</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8260" algn="ctr">
                        <a:lnSpc>
                          <a:spcPct val="115000"/>
                        </a:lnSpc>
                        <a:spcBef>
                          <a:spcPts val="0"/>
                        </a:spcBef>
                        <a:spcAft>
                          <a:spcPts val="0"/>
                        </a:spcAft>
                      </a:pPr>
                      <a:r>
                        <a:rPr lang="en-US" sz="1440">
                          <a:effectLst/>
                        </a:rPr>
                        <a:t>Previous week</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2085527931"/>
                  </a:ext>
                </a:extLst>
              </a:tr>
              <a:tr h="799890">
                <a:tc>
                  <a:txBody>
                    <a:bodyPr/>
                    <a:lstStyle/>
                    <a:p>
                      <a:pPr marL="0" marR="0" algn="ctr">
                        <a:lnSpc>
                          <a:spcPct val="115000"/>
                        </a:lnSpc>
                        <a:spcBef>
                          <a:spcPts val="0"/>
                        </a:spcBef>
                        <a:spcAft>
                          <a:spcPts val="0"/>
                        </a:spcAft>
                      </a:pPr>
                      <a:r>
                        <a:rPr lang="en-US" sz="1440">
                          <a:effectLst/>
                        </a:rPr>
                        <a:t>Brief Substance Craving Scale (BSCS)</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0640" algn="ctr">
                        <a:lnSpc>
                          <a:spcPct val="115000"/>
                        </a:lnSpc>
                        <a:spcBef>
                          <a:spcPts val="0"/>
                        </a:spcBef>
                        <a:spcAft>
                          <a:spcPts val="0"/>
                        </a:spcAft>
                      </a:pPr>
                      <a:r>
                        <a:rPr lang="en-US" sz="1440">
                          <a:effectLst/>
                        </a:rPr>
                        <a:t>Likert-like </a:t>
                      </a:r>
                    </a:p>
                    <a:p>
                      <a:pPr marL="0" marR="40640" algn="ctr">
                        <a:lnSpc>
                          <a:spcPct val="115000"/>
                        </a:lnSpc>
                        <a:spcBef>
                          <a:spcPts val="0"/>
                        </a:spcBef>
                        <a:spcAft>
                          <a:spcPts val="0"/>
                        </a:spcAft>
                      </a:pPr>
                      <a:r>
                        <a:rPr lang="en-US" sz="1440">
                          <a:effectLst/>
                        </a:rPr>
                        <a:t>(5-point)</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1275" algn="ctr">
                        <a:lnSpc>
                          <a:spcPct val="115000"/>
                        </a:lnSpc>
                        <a:spcBef>
                          <a:spcPts val="0"/>
                        </a:spcBef>
                        <a:spcAft>
                          <a:spcPts val="0"/>
                        </a:spcAft>
                      </a:pPr>
                      <a:r>
                        <a:rPr lang="en-US" sz="1440" dirty="0">
                          <a:effectLst/>
                        </a:rPr>
                        <a:t>4</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8260" algn="ctr">
                        <a:lnSpc>
                          <a:spcPct val="115000"/>
                        </a:lnSpc>
                        <a:spcBef>
                          <a:spcPts val="0"/>
                        </a:spcBef>
                        <a:spcAft>
                          <a:spcPts val="0"/>
                        </a:spcAft>
                      </a:pPr>
                      <a:r>
                        <a:rPr lang="en-US" sz="1440">
                          <a:effectLst/>
                        </a:rPr>
                        <a:t>Past 24 hours</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3497463175"/>
                  </a:ext>
                </a:extLst>
              </a:tr>
              <a:tr h="580088">
                <a:tc>
                  <a:txBody>
                    <a:bodyPr/>
                    <a:lstStyle/>
                    <a:p>
                      <a:pPr marL="0" marR="0" algn="ctr">
                        <a:lnSpc>
                          <a:spcPct val="115000"/>
                        </a:lnSpc>
                        <a:spcBef>
                          <a:spcPts val="0"/>
                        </a:spcBef>
                        <a:spcAft>
                          <a:spcPts val="0"/>
                        </a:spcAft>
                      </a:pPr>
                      <a:r>
                        <a:rPr lang="en-US" sz="1440">
                          <a:effectLst/>
                        </a:rPr>
                        <a:t>Craving Beliefs Questionnaire (CBQ)</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0640" algn="ctr">
                        <a:lnSpc>
                          <a:spcPct val="115000"/>
                        </a:lnSpc>
                        <a:spcBef>
                          <a:spcPts val="0"/>
                        </a:spcBef>
                        <a:spcAft>
                          <a:spcPts val="0"/>
                        </a:spcAft>
                      </a:pPr>
                      <a:r>
                        <a:rPr lang="en-US" sz="1440">
                          <a:effectLst/>
                        </a:rPr>
                        <a:t>Likert-like </a:t>
                      </a:r>
                    </a:p>
                    <a:p>
                      <a:pPr marL="0" marR="40640" algn="ctr">
                        <a:lnSpc>
                          <a:spcPct val="115000"/>
                        </a:lnSpc>
                        <a:spcBef>
                          <a:spcPts val="0"/>
                        </a:spcBef>
                        <a:spcAft>
                          <a:spcPts val="0"/>
                        </a:spcAft>
                      </a:pPr>
                      <a:r>
                        <a:rPr lang="en-US" sz="1440">
                          <a:effectLst/>
                        </a:rPr>
                        <a:t>(7 point)</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146685" algn="ctr">
                        <a:lnSpc>
                          <a:spcPct val="115000"/>
                        </a:lnSpc>
                        <a:spcBef>
                          <a:spcPts val="0"/>
                        </a:spcBef>
                        <a:spcAft>
                          <a:spcPts val="0"/>
                        </a:spcAft>
                      </a:pPr>
                      <a:r>
                        <a:rPr lang="en-US" sz="1440" dirty="0">
                          <a:effectLst/>
                        </a:rPr>
                        <a:t>20</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8260" algn="ctr">
                        <a:lnSpc>
                          <a:spcPct val="115000"/>
                        </a:lnSpc>
                        <a:spcBef>
                          <a:spcPts val="0"/>
                        </a:spcBef>
                        <a:spcAft>
                          <a:spcPts val="0"/>
                        </a:spcAft>
                      </a:pPr>
                      <a:r>
                        <a:rPr lang="en-US" sz="1440">
                          <a:effectLst/>
                        </a:rPr>
                        <a:t>Not specified</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4276708168"/>
                  </a:ext>
                </a:extLst>
              </a:tr>
              <a:tr h="765597">
                <a:tc>
                  <a:txBody>
                    <a:bodyPr/>
                    <a:lstStyle/>
                    <a:p>
                      <a:pPr marL="0" marR="122555" algn="ctr">
                        <a:lnSpc>
                          <a:spcPct val="115000"/>
                        </a:lnSpc>
                        <a:spcBef>
                          <a:spcPts val="0"/>
                        </a:spcBef>
                        <a:spcAft>
                          <a:spcPts val="0"/>
                        </a:spcAft>
                      </a:pPr>
                      <a:r>
                        <a:rPr lang="en-US" sz="1440">
                          <a:effectLst/>
                        </a:rPr>
                        <a:t>Chinese Craving Scale (CCS)</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0640" algn="ctr">
                        <a:lnSpc>
                          <a:spcPct val="115000"/>
                        </a:lnSpc>
                        <a:spcBef>
                          <a:spcPts val="0"/>
                        </a:spcBef>
                        <a:spcAft>
                          <a:spcPts val="0"/>
                        </a:spcAft>
                      </a:pPr>
                      <a:r>
                        <a:rPr lang="en-US" sz="1440">
                          <a:effectLst/>
                        </a:rPr>
                        <a:t>Likert-like </a:t>
                      </a:r>
                    </a:p>
                    <a:p>
                      <a:pPr marL="0" marR="40640" algn="ctr">
                        <a:lnSpc>
                          <a:spcPct val="115000"/>
                        </a:lnSpc>
                        <a:spcBef>
                          <a:spcPts val="0"/>
                        </a:spcBef>
                        <a:spcAft>
                          <a:spcPts val="0"/>
                        </a:spcAft>
                      </a:pPr>
                      <a:r>
                        <a:rPr lang="en-US" sz="1440">
                          <a:effectLst/>
                        </a:rPr>
                        <a:t>(4 point)</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146685" algn="ctr">
                        <a:lnSpc>
                          <a:spcPct val="115000"/>
                        </a:lnSpc>
                        <a:spcBef>
                          <a:spcPts val="0"/>
                        </a:spcBef>
                        <a:spcAft>
                          <a:spcPts val="0"/>
                        </a:spcAft>
                      </a:pPr>
                      <a:r>
                        <a:rPr lang="en-US" sz="1440">
                          <a:effectLst/>
                        </a:rPr>
                        <a:t>10</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dirty="0">
                          <a:effectLst/>
                        </a:rPr>
                        <a:t>Not specified</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669696794"/>
                  </a:ext>
                </a:extLst>
              </a:tr>
              <a:tr h="527382">
                <a:tc>
                  <a:txBody>
                    <a:bodyPr/>
                    <a:lstStyle/>
                    <a:p>
                      <a:pPr marL="0" marR="122555" algn="ctr">
                        <a:lnSpc>
                          <a:spcPct val="115000"/>
                        </a:lnSpc>
                        <a:spcBef>
                          <a:spcPts val="0"/>
                        </a:spcBef>
                        <a:spcAft>
                          <a:spcPts val="0"/>
                        </a:spcAft>
                      </a:pPr>
                      <a:r>
                        <a:rPr lang="en-US" sz="1440">
                          <a:effectLst/>
                        </a:rPr>
                        <a:t>Opioid Craving Scale (OCS)</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0640" algn="ctr">
                        <a:lnSpc>
                          <a:spcPct val="115000"/>
                        </a:lnSpc>
                        <a:spcBef>
                          <a:spcPts val="0"/>
                        </a:spcBef>
                        <a:spcAft>
                          <a:spcPts val="0"/>
                        </a:spcAft>
                      </a:pPr>
                      <a:r>
                        <a:rPr lang="en-US" sz="1440">
                          <a:effectLst/>
                        </a:rPr>
                        <a:t>VAS (0-10)</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146685" algn="ctr">
                        <a:lnSpc>
                          <a:spcPct val="115000"/>
                        </a:lnSpc>
                        <a:spcBef>
                          <a:spcPts val="0"/>
                        </a:spcBef>
                        <a:spcAft>
                          <a:spcPts val="0"/>
                        </a:spcAft>
                      </a:pPr>
                      <a:r>
                        <a:rPr lang="en-US" sz="1440">
                          <a:effectLst/>
                        </a:rPr>
                        <a:t>3</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dirty="0">
                          <a:effectLst/>
                        </a:rPr>
                        <a:t>Present moment/now</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2283252657"/>
                  </a:ext>
                </a:extLst>
              </a:tr>
              <a:tr h="664892">
                <a:tc>
                  <a:txBody>
                    <a:bodyPr/>
                    <a:lstStyle/>
                    <a:p>
                      <a:pPr marL="0" marR="122555" algn="ctr">
                        <a:lnSpc>
                          <a:spcPct val="115000"/>
                        </a:lnSpc>
                        <a:spcBef>
                          <a:spcPts val="0"/>
                        </a:spcBef>
                        <a:spcAft>
                          <a:spcPts val="0"/>
                        </a:spcAft>
                      </a:pPr>
                      <a:r>
                        <a:rPr lang="en-US" sz="1440">
                          <a:effectLst/>
                        </a:rPr>
                        <a:t>Urge to Use Scale </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0640" algn="ctr">
                        <a:lnSpc>
                          <a:spcPct val="115000"/>
                        </a:lnSpc>
                        <a:spcBef>
                          <a:spcPts val="0"/>
                        </a:spcBef>
                        <a:spcAft>
                          <a:spcPts val="0"/>
                        </a:spcAft>
                      </a:pPr>
                      <a:r>
                        <a:rPr lang="en-US" sz="1440">
                          <a:effectLst/>
                        </a:rPr>
                        <a:t>Likert-like </a:t>
                      </a:r>
                    </a:p>
                    <a:p>
                      <a:pPr marL="0" marR="40640" algn="ctr">
                        <a:lnSpc>
                          <a:spcPct val="115000"/>
                        </a:lnSpc>
                        <a:spcBef>
                          <a:spcPts val="0"/>
                        </a:spcBef>
                        <a:spcAft>
                          <a:spcPts val="0"/>
                        </a:spcAft>
                      </a:pPr>
                      <a:r>
                        <a:rPr lang="en-US" sz="1440">
                          <a:effectLst/>
                        </a:rPr>
                        <a:t>(7 point)</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146685" algn="ctr">
                        <a:lnSpc>
                          <a:spcPct val="115000"/>
                        </a:lnSpc>
                        <a:spcBef>
                          <a:spcPts val="0"/>
                        </a:spcBef>
                        <a:spcAft>
                          <a:spcPts val="0"/>
                        </a:spcAft>
                      </a:pPr>
                      <a:r>
                        <a:rPr lang="en-US" sz="1440">
                          <a:effectLst/>
                        </a:rPr>
                        <a:t>5</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dirty="0">
                          <a:effectLst/>
                        </a:rPr>
                        <a:t>Not specified</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2439493888"/>
                  </a:ext>
                </a:extLst>
              </a:tr>
              <a:tr h="861000">
                <a:tc>
                  <a:txBody>
                    <a:bodyPr/>
                    <a:lstStyle/>
                    <a:p>
                      <a:pPr marL="0" marR="122555" algn="ctr">
                        <a:lnSpc>
                          <a:spcPct val="115000"/>
                        </a:lnSpc>
                        <a:spcBef>
                          <a:spcPts val="0"/>
                        </a:spcBef>
                        <a:spcAft>
                          <a:spcPts val="0"/>
                        </a:spcAft>
                      </a:pPr>
                      <a:r>
                        <a:rPr lang="en-US" sz="1440">
                          <a:effectLst/>
                        </a:rPr>
                        <a:t>Crav-Hero Inventory</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40640" algn="ctr">
                        <a:lnSpc>
                          <a:spcPct val="115000"/>
                        </a:lnSpc>
                        <a:spcBef>
                          <a:spcPts val="0"/>
                        </a:spcBef>
                        <a:spcAft>
                          <a:spcPts val="0"/>
                        </a:spcAft>
                      </a:pPr>
                      <a:r>
                        <a:rPr lang="en-US" sz="1440">
                          <a:effectLst/>
                        </a:rPr>
                        <a:t>Likert-like </a:t>
                      </a:r>
                    </a:p>
                    <a:p>
                      <a:pPr marL="0" marR="40640" algn="ctr">
                        <a:lnSpc>
                          <a:spcPct val="115000"/>
                        </a:lnSpc>
                        <a:spcBef>
                          <a:spcPts val="0"/>
                        </a:spcBef>
                        <a:spcAft>
                          <a:spcPts val="0"/>
                        </a:spcAft>
                      </a:pPr>
                      <a:r>
                        <a:rPr lang="en-US" sz="1440">
                          <a:effectLst/>
                        </a:rPr>
                        <a:t>(5 point)</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146685" algn="ctr">
                        <a:lnSpc>
                          <a:spcPct val="115000"/>
                        </a:lnSpc>
                        <a:spcBef>
                          <a:spcPts val="0"/>
                        </a:spcBef>
                        <a:spcAft>
                          <a:spcPts val="0"/>
                        </a:spcAft>
                      </a:pPr>
                      <a:r>
                        <a:rPr lang="en-US" sz="1440">
                          <a:effectLst/>
                        </a:rPr>
                        <a:t>13</a:t>
                      </a:r>
                      <a:endParaRPr lang="en-US" sz="144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tc>
                  <a:txBody>
                    <a:bodyPr/>
                    <a:lstStyle/>
                    <a:p>
                      <a:pPr marL="0" marR="0" algn="ctr">
                        <a:lnSpc>
                          <a:spcPct val="115000"/>
                        </a:lnSpc>
                        <a:spcBef>
                          <a:spcPts val="0"/>
                        </a:spcBef>
                        <a:spcAft>
                          <a:spcPts val="0"/>
                        </a:spcAft>
                      </a:pPr>
                      <a:r>
                        <a:rPr lang="en-US" sz="1440" dirty="0">
                          <a:effectLst/>
                        </a:rPr>
                        <a:t>Present moment/now and past week</a:t>
                      </a:r>
                      <a:endParaRPr lang="en-US" sz="1440" dirty="0">
                        <a:effectLst/>
                        <a:latin typeface="Calibri" panose="020F0502020204030204" pitchFamily="34" charset="0"/>
                        <a:ea typeface="Calibri" panose="020F0502020204030204" pitchFamily="34" charset="0"/>
                        <a:cs typeface="Times New Roman" panose="02020603050405020304" pitchFamily="18" charset="0"/>
                      </a:endParaRPr>
                    </a:p>
                  </a:txBody>
                  <a:tcPr marL="42652" marR="42652" marT="0" marB="0" anchor="ctr"/>
                </a:tc>
                <a:extLst>
                  <a:ext uri="{0D108BD9-81ED-4DB2-BD59-A6C34878D82A}">
                    <a16:rowId xmlns:a16="http://schemas.microsoft.com/office/drawing/2014/main" val="1524604757"/>
                  </a:ext>
                </a:extLst>
              </a:tr>
            </a:tbl>
          </a:graphicData>
        </a:graphic>
      </p:graphicFrame>
    </p:spTree>
    <p:extLst>
      <p:ext uri="{BB962C8B-B14F-4D97-AF65-F5344CB8AC3E}">
        <p14:creationId xmlns:p14="http://schemas.microsoft.com/office/powerpoint/2010/main" val="180958558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Results continued</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Real-time craving studies (e.g., Ecological Momentary Assessment; EMA)</a:t>
            </a: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Reviews of Craving and OUD (n=2)	</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Fareed et al., 2010</a:t>
            </a:r>
          </a:p>
          <a:p>
            <a:pPr lvl="2">
              <a:buClr>
                <a:schemeClr val="accent3"/>
              </a:buClr>
              <a:buSzPct val="60000"/>
            </a:pPr>
            <a:r>
              <a:rPr lang="en-US" dirty="0">
                <a:solidFill>
                  <a:schemeClr val="bg1"/>
                </a:solidFill>
                <a:latin typeface="Arial" panose="020B0604020202020204" pitchFamily="34" charset="0"/>
                <a:cs typeface="Arial" panose="020B0604020202020204" pitchFamily="34" charset="0"/>
              </a:rPr>
              <a:t>non-methadone treatments (e.g., buprenorphine, naltrexone, haloperidol) </a:t>
            </a:r>
          </a:p>
          <a:p>
            <a:pPr lvl="2">
              <a:buClr>
                <a:schemeClr val="accent3"/>
              </a:buClr>
              <a:buSzPct val="60000"/>
            </a:pPr>
            <a:r>
              <a:rPr lang="en-US" dirty="0">
                <a:solidFill>
                  <a:schemeClr val="bg1"/>
                </a:solidFill>
                <a:latin typeface="Arial" panose="020B0604020202020204" pitchFamily="34" charset="0"/>
                <a:cs typeface="Arial" panose="020B0604020202020204" pitchFamily="34" charset="0"/>
              </a:rPr>
              <a:t>12 studies reviewed</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Fareed et al., 2011</a:t>
            </a:r>
          </a:p>
          <a:p>
            <a:pPr lvl="2">
              <a:buClr>
                <a:schemeClr val="accent3"/>
              </a:buClr>
              <a:buSzPct val="60000"/>
            </a:pPr>
            <a:r>
              <a:rPr lang="en-US" dirty="0">
                <a:solidFill>
                  <a:schemeClr val="bg1"/>
                </a:solidFill>
                <a:latin typeface="Arial" panose="020B0604020202020204" pitchFamily="34" charset="0"/>
                <a:cs typeface="Arial" panose="020B0604020202020204" pitchFamily="34" charset="0"/>
              </a:rPr>
              <a:t>Methadone focus</a:t>
            </a:r>
          </a:p>
          <a:p>
            <a:pPr lvl="2">
              <a:buClr>
                <a:schemeClr val="accent3"/>
              </a:buClr>
              <a:buSzPct val="60000"/>
            </a:pPr>
            <a:r>
              <a:rPr lang="en-US" dirty="0">
                <a:solidFill>
                  <a:schemeClr val="bg1"/>
                </a:solidFill>
                <a:latin typeface="Arial" panose="020B0604020202020204" pitchFamily="34" charset="0"/>
                <a:cs typeface="Arial" panose="020B0604020202020204" pitchFamily="34" charset="0"/>
              </a:rPr>
              <a:t>16 studies reviewed</a:t>
            </a: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34463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Additional Considerations</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Scale Development</a:t>
            </a: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Measurement and Research Methods</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Self-report bias</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Timing of measurement</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Cue-elicited craving</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Mediating or Moderating Variables</a:t>
            </a:r>
          </a:p>
          <a:p>
            <a:pPr lvl="1">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lvl="1">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lvl="1">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04412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Conclusions (specific)</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How has craving been measured in studies of OUD?</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Mainly VAS, single-item measures</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Multi-item measures that have been psychometrically evaluated exist (DDQ, HCQ)</a:t>
            </a:r>
          </a:p>
          <a:p>
            <a:pPr lvl="1">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What study designs have been utilized to measure the role of craving in OUD? </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Mainly experimental and observational</a:t>
            </a: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67496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Conclusions (specific)</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What are the limitations of studies that have examined the role of craving in OUD?</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Variability across studies (designs, patient populations, craving measures, study outcomes)</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Does craving predict behavior?</a:t>
            </a:r>
          </a:p>
          <a:p>
            <a:pPr lvl="1">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What are the research gaps related to craving and OUD?</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Limited psychometric studies</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Limited number of controlled trials that met inclusion criteria</a:t>
            </a: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33585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Conclusions (general)</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a:xfrm>
            <a:off x="457200" y="1600200"/>
            <a:ext cx="8229600" cy="5257800"/>
          </a:xfrm>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Is there an existing reliable and valid measure of craving that can be used to predict the impact of OUD treatments?</a:t>
            </a:r>
          </a:p>
          <a:p>
            <a:pPr lvl="1">
              <a:buClr>
                <a:schemeClr val="accent3"/>
              </a:buClr>
              <a:buSzPct val="60000"/>
            </a:pPr>
            <a:r>
              <a:rPr lang="en-US" b="1" i="1" dirty="0">
                <a:solidFill>
                  <a:schemeClr val="bg1"/>
                </a:solidFill>
                <a:latin typeface="Arial" panose="020B0604020202020204" pitchFamily="34" charset="0"/>
                <a:cs typeface="Arial" panose="020B0604020202020204" pitchFamily="34" charset="0"/>
              </a:rPr>
              <a:t>No.</a:t>
            </a:r>
            <a:endParaRPr lang="en-US" sz="2200" b="1" i="1" dirty="0">
              <a:solidFill>
                <a:schemeClr val="bg1"/>
              </a:solidFill>
              <a:latin typeface="Arial" panose="020B0604020202020204" pitchFamily="34" charset="0"/>
              <a:cs typeface="Arial" panose="020B0604020202020204" pitchFamily="34" charset="0"/>
            </a:endParaRPr>
          </a:p>
          <a:p>
            <a:pPr lvl="2">
              <a:buClr>
                <a:schemeClr val="accent3"/>
              </a:buClr>
              <a:buSzPct val="60000"/>
            </a:pPr>
            <a:r>
              <a:rPr lang="en-US" sz="2400" dirty="0">
                <a:solidFill>
                  <a:schemeClr val="bg1"/>
                </a:solidFill>
                <a:latin typeface="Arial" panose="020B0604020202020204" pitchFamily="34" charset="0"/>
                <a:cs typeface="Arial" panose="020B0604020202020204" pitchFamily="34" charset="0"/>
              </a:rPr>
              <a:t>Some measures have been evaluated for their psychometric properties (e.g., DDQ, HCQ), but in a limited number of studies and patient populations.</a:t>
            </a:r>
          </a:p>
          <a:p>
            <a:pPr lvl="2">
              <a:buClr>
                <a:schemeClr val="accent3"/>
              </a:buClr>
              <a:buSzPct val="60000"/>
            </a:pPr>
            <a:r>
              <a:rPr lang="en-US" sz="2400" dirty="0">
                <a:solidFill>
                  <a:schemeClr val="bg1"/>
                </a:solidFill>
                <a:latin typeface="Arial" panose="020B0604020202020204" pitchFamily="34" charset="0"/>
                <a:cs typeface="Arial" panose="020B0604020202020204" pitchFamily="34" charset="0"/>
              </a:rPr>
              <a:t>An expectation for a ‘gold-standard’ measure of craving depends on research goals and practical considerations (time constraints).</a:t>
            </a:r>
          </a:p>
        </p:txBody>
      </p:sp>
    </p:spTree>
    <p:extLst>
      <p:ext uri="{BB962C8B-B14F-4D97-AF65-F5344CB8AC3E}">
        <p14:creationId xmlns:p14="http://schemas.microsoft.com/office/powerpoint/2010/main" val="353614195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Conclusions (general)</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a:xfrm>
            <a:off x="504702" y="1446240"/>
            <a:ext cx="8229600" cy="5257800"/>
          </a:xfrm>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Should scientists dedicate time and resources to the development of reliable &amp; valid measure of opioid craving for use in OUD treatment studies?</a:t>
            </a:r>
          </a:p>
          <a:p>
            <a:pPr lvl="1">
              <a:buClr>
                <a:schemeClr val="accent3"/>
              </a:buClr>
              <a:buSzPct val="60000"/>
            </a:pPr>
            <a:r>
              <a:rPr lang="en-US" b="1" i="1" dirty="0">
                <a:solidFill>
                  <a:schemeClr val="bg1"/>
                </a:solidFill>
                <a:latin typeface="Arial" panose="020B0604020202020204" pitchFamily="34" charset="0"/>
                <a:cs typeface="Arial" panose="020B0604020202020204" pitchFamily="34" charset="0"/>
              </a:rPr>
              <a:t>No and Yes.</a:t>
            </a:r>
          </a:p>
          <a:p>
            <a:pPr lvl="2">
              <a:buClr>
                <a:schemeClr val="accent3"/>
              </a:buClr>
              <a:buSzPct val="60000"/>
            </a:pPr>
            <a:r>
              <a:rPr lang="en-US" sz="2400" dirty="0">
                <a:solidFill>
                  <a:schemeClr val="bg1"/>
                </a:solidFill>
                <a:latin typeface="Arial" panose="020B0604020202020204" pitchFamily="34" charset="0"/>
                <a:cs typeface="Arial" panose="020B0604020202020204" pitchFamily="34" charset="0"/>
              </a:rPr>
              <a:t>There has been a great deal of work completed on the development of opioid craving measures.  This work can provide a starting point for further psychometric testing of craving measures and evaluation in treatment studies.</a:t>
            </a:r>
          </a:p>
          <a:p>
            <a:pPr lvl="2">
              <a:buClr>
                <a:schemeClr val="accent3"/>
              </a:buClr>
              <a:buSzPct val="60000"/>
            </a:pPr>
            <a:r>
              <a:rPr lang="en-US" sz="2400" dirty="0">
                <a:solidFill>
                  <a:schemeClr val="bg1"/>
                </a:solidFill>
                <a:latin typeface="Arial" panose="020B0604020202020204" pitchFamily="34" charset="0"/>
                <a:cs typeface="Arial" panose="020B0604020202020204" pitchFamily="34" charset="0"/>
              </a:rPr>
              <a:t>Efforts are contingent on craving being designated an important clinical endpoint in addition to drug use behavior.  </a:t>
            </a:r>
          </a:p>
        </p:txBody>
      </p:sp>
    </p:spTree>
    <p:extLst>
      <p:ext uri="{BB962C8B-B14F-4D97-AF65-F5344CB8AC3E}">
        <p14:creationId xmlns:p14="http://schemas.microsoft.com/office/powerpoint/2010/main" val="89750775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99705" y="2127188"/>
            <a:ext cx="8229600" cy="1143000"/>
          </a:xfrm>
        </p:spPr>
        <p:txBody>
          <a:bodyPr anchor="b"/>
          <a:lstStyle/>
          <a:p>
            <a:pPr algn="ctr"/>
            <a:r>
              <a:rPr lang="en-US" dirty="0">
                <a:solidFill>
                  <a:schemeClr val="bg1"/>
                </a:solidFill>
                <a:latin typeface="Arial" panose="020B0604020202020204" pitchFamily="34" charset="0"/>
                <a:cs typeface="Arial" panose="020B0604020202020204" pitchFamily="34" charset="0"/>
              </a:rPr>
              <a:t>Questions and Discussion</a:t>
            </a:r>
          </a:p>
        </p:txBody>
      </p:sp>
    </p:spTree>
    <p:extLst>
      <p:ext uri="{BB962C8B-B14F-4D97-AF65-F5344CB8AC3E}">
        <p14:creationId xmlns:p14="http://schemas.microsoft.com/office/powerpoint/2010/main" val="27649992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Affiliations and Disclosures</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BAK was previously employed by the healthcare consulting firm </a:t>
            </a:r>
            <a:r>
              <a:rPr lang="en-US" dirty="0" err="1">
                <a:solidFill>
                  <a:schemeClr val="bg1"/>
                </a:solidFill>
                <a:latin typeface="Arial" panose="020B0604020202020204" pitchFamily="34" charset="0"/>
                <a:cs typeface="Arial" panose="020B0604020202020204" pitchFamily="34" charset="0"/>
              </a:rPr>
              <a:t>PinneyAssociates</a:t>
            </a:r>
            <a:r>
              <a:rPr lang="en-US" dirty="0">
                <a:solidFill>
                  <a:schemeClr val="bg1"/>
                </a:solidFill>
                <a:latin typeface="Arial" panose="020B0604020202020204" pitchFamily="34" charset="0"/>
                <a:cs typeface="Arial" panose="020B0604020202020204" pitchFamily="34" charset="0"/>
              </a:rPr>
              <a:t>.</a:t>
            </a:r>
          </a:p>
          <a:p>
            <a:pPr>
              <a:buClr>
                <a:schemeClr val="accent3"/>
              </a:buClr>
              <a:buSzPct val="60000"/>
            </a:pPr>
            <a:r>
              <a:rPr lang="en-US" dirty="0" err="1">
                <a:solidFill>
                  <a:schemeClr val="bg1"/>
                </a:solidFill>
                <a:latin typeface="Arial" panose="020B0604020202020204" pitchFamily="34" charset="0"/>
                <a:cs typeface="Arial" panose="020B0604020202020204" pitchFamily="34" charset="0"/>
              </a:rPr>
              <a:t>PinneyAssociates</a:t>
            </a:r>
            <a:r>
              <a:rPr lang="en-US" dirty="0">
                <a:solidFill>
                  <a:schemeClr val="bg1"/>
                </a:solidFill>
                <a:latin typeface="Arial" panose="020B0604020202020204" pitchFamily="34" charset="0"/>
                <a:cs typeface="Arial" panose="020B0604020202020204" pitchFamily="34" charset="0"/>
              </a:rPr>
              <a:t> provides scientific and regulatory advice on issues related to pharmaceutical risk management, abuse liability, over-the-counter switch of prescription medications, and non-combustible tobacco products (harm minimization).</a:t>
            </a: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Clients included the pharmaceutical and tobacco industry.</a:t>
            </a: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4387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Goals of Meeting</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a:xfrm>
            <a:off x="457200" y="1600200"/>
            <a:ext cx="8229600" cy="4525963"/>
          </a:xfrm>
        </p:spPr>
        <p:txBody>
          <a:bodyPr/>
          <a:lstStyle/>
          <a:p>
            <a:pPr marL="514350" indent="-514350">
              <a:buClr>
                <a:schemeClr val="accent3"/>
              </a:buClr>
              <a:buSzPct val="60000"/>
              <a:buFont typeface="+mj-lt"/>
              <a:buAutoNum type="arabicPeriod"/>
            </a:pPr>
            <a:r>
              <a:rPr lang="en-US" sz="2400" dirty="0">
                <a:solidFill>
                  <a:schemeClr val="bg1"/>
                </a:solidFill>
                <a:latin typeface="Arial" panose="020B0604020202020204" pitchFamily="34" charset="0"/>
                <a:cs typeface="Arial" panose="020B0604020202020204" pitchFamily="34" charset="0"/>
              </a:rPr>
              <a:t>Review craving as an outcome as it relates to OUD; </a:t>
            </a:r>
          </a:p>
          <a:p>
            <a:pPr marL="514350" indent="-514350">
              <a:buClr>
                <a:schemeClr val="accent3"/>
              </a:buClr>
              <a:buSzPct val="60000"/>
              <a:buFont typeface="+mj-lt"/>
              <a:buAutoNum type="arabicPeriod"/>
            </a:pPr>
            <a:r>
              <a:rPr lang="en-US" sz="2400" dirty="0">
                <a:solidFill>
                  <a:schemeClr val="bg1"/>
                </a:solidFill>
                <a:latin typeface="Arial" panose="020B0604020202020204" pitchFamily="34" charset="0"/>
                <a:cs typeface="Arial" panose="020B0604020202020204" pitchFamily="34" charset="0"/>
              </a:rPr>
              <a:t>Identify if there are gaps in the literature as it relates to craving outcome measures; </a:t>
            </a:r>
          </a:p>
          <a:p>
            <a:pPr marL="514350" indent="-514350">
              <a:buClr>
                <a:schemeClr val="accent3"/>
              </a:buClr>
              <a:buSzPct val="60000"/>
              <a:buFont typeface="+mj-lt"/>
              <a:buAutoNum type="arabicPeriod"/>
            </a:pPr>
            <a:r>
              <a:rPr lang="en-US" sz="2400" dirty="0">
                <a:solidFill>
                  <a:schemeClr val="bg1"/>
                </a:solidFill>
                <a:latin typeface="Arial" panose="020B0604020202020204" pitchFamily="34" charset="0"/>
                <a:cs typeface="Arial" panose="020B0604020202020204" pitchFamily="34" charset="0"/>
              </a:rPr>
              <a:t>If gaps exist, identify potential secondary analyses of existing data that could address these gaps; </a:t>
            </a:r>
          </a:p>
          <a:p>
            <a:pPr marL="514350" indent="-514350">
              <a:buClr>
                <a:schemeClr val="accent3"/>
              </a:buClr>
              <a:buSzPct val="60000"/>
              <a:buFont typeface="+mj-lt"/>
              <a:buAutoNum type="arabicPeriod"/>
            </a:pPr>
            <a:r>
              <a:rPr lang="en-US" sz="2400" dirty="0">
                <a:solidFill>
                  <a:schemeClr val="bg1"/>
                </a:solidFill>
                <a:latin typeface="Arial" panose="020B0604020202020204" pitchFamily="34" charset="0"/>
                <a:cs typeface="Arial" panose="020B0604020202020204" pitchFamily="34" charset="0"/>
              </a:rPr>
              <a:t>Discuss the potential utility of the concept of craving as an outcome measure in OUD treatment trials</a:t>
            </a:r>
          </a:p>
          <a:p>
            <a:pPr marL="514350" indent="-514350">
              <a:buClr>
                <a:schemeClr val="accent3"/>
              </a:buClr>
              <a:buSzPct val="60000"/>
              <a:buFont typeface="+mj-lt"/>
              <a:buAutoNum type="arabicPeriod"/>
            </a:pPr>
            <a:r>
              <a:rPr lang="en-US" sz="2400" dirty="0">
                <a:solidFill>
                  <a:schemeClr val="bg1"/>
                </a:solidFill>
                <a:latin typeface="Arial" panose="020B0604020202020204" pitchFamily="34" charset="0"/>
                <a:cs typeface="Arial" panose="020B0604020202020204" pitchFamily="34" charset="0"/>
              </a:rPr>
              <a:t>Determine whether there is utility and sufficient need for ACTTION to work toward developing and qualifying a craving OUD outcome measure.</a:t>
            </a:r>
          </a:p>
        </p:txBody>
      </p:sp>
    </p:spTree>
    <p:extLst>
      <p:ext uri="{BB962C8B-B14F-4D97-AF65-F5344CB8AC3E}">
        <p14:creationId xmlns:p14="http://schemas.microsoft.com/office/powerpoint/2010/main" val="232546517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Background (general)</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History of craving and addiction/drug dependence</a:t>
            </a:r>
          </a:p>
          <a:p>
            <a:pPr>
              <a:buClr>
                <a:schemeClr val="accent3"/>
              </a:buClr>
              <a:buSzPct val="60000"/>
            </a:pPr>
            <a:endParaRPr lang="en-US" sz="1000" dirty="0">
              <a:solidFill>
                <a:schemeClr val="bg1"/>
              </a:solidFill>
              <a:latin typeface="Arial" panose="020B0604020202020204" pitchFamily="34" charset="0"/>
              <a:cs typeface="Arial" panose="020B0604020202020204" pitchFamily="34" charset="0"/>
            </a:endParaRP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WHO, 1954 alcohol and craving meeting</a:t>
            </a:r>
          </a:p>
          <a:p>
            <a:pPr lvl="1">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WHO, 1992 (craving mechanisms)</a:t>
            </a:r>
          </a:p>
          <a:p>
            <a:pPr lvl="1">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NIDA, 2009: Tiffany et al., 2012 “Beyond drug use: a systematic consideration of other outcomes in evaluations of treatments for substance use ”</a:t>
            </a:r>
          </a:p>
        </p:txBody>
      </p:sp>
    </p:spTree>
    <p:extLst>
      <p:ext uri="{BB962C8B-B14F-4D97-AF65-F5344CB8AC3E}">
        <p14:creationId xmlns:p14="http://schemas.microsoft.com/office/powerpoint/2010/main" val="9252589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Background (general)</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Defining craving</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PubMed Definition versus other definitions</a:t>
            </a:r>
          </a:p>
          <a:p>
            <a:pPr lvl="2">
              <a:buClr>
                <a:schemeClr val="accent3"/>
              </a:buClr>
              <a:buSzPct val="60000"/>
            </a:pPr>
            <a:r>
              <a:rPr lang="en-US" dirty="0">
                <a:solidFill>
                  <a:schemeClr val="bg1"/>
                </a:solidFill>
                <a:latin typeface="Arial" panose="020B0604020202020204" pitchFamily="34" charset="0"/>
                <a:cs typeface="Arial" panose="020B0604020202020204" pitchFamily="34" charset="0"/>
              </a:rPr>
              <a:t>An intense, urgent, or abnormal desire or longing (for food, drugs, alcohol, etc.)</a:t>
            </a: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Models of craving</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Background</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Stimulus induced craving</a:t>
            </a: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Lack of consensus on craving and drug use</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Craving as a clinical endpoint</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Cue-elicited versus real-world craving</a:t>
            </a:r>
          </a:p>
        </p:txBody>
      </p:sp>
    </p:spTree>
    <p:extLst>
      <p:ext uri="{BB962C8B-B14F-4D97-AF65-F5344CB8AC3E}">
        <p14:creationId xmlns:p14="http://schemas.microsoft.com/office/powerpoint/2010/main" val="382113238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Background (specific to opioids)</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a:xfrm>
            <a:off x="457200" y="1600200"/>
            <a:ext cx="8229600" cy="4979020"/>
          </a:xfrm>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FDA Commissioner, Dr. Scott Gottlieb:</a:t>
            </a:r>
          </a:p>
          <a:p>
            <a:pPr lvl="1">
              <a:buClr>
                <a:schemeClr val="accent3"/>
              </a:buClr>
              <a:buSzPct val="60000"/>
            </a:pPr>
            <a:r>
              <a:rPr lang="en-US" i="1" dirty="0">
                <a:solidFill>
                  <a:schemeClr val="bg1"/>
                </a:solidFill>
                <a:latin typeface="Arial" panose="020B0604020202020204" pitchFamily="34" charset="0"/>
                <a:cs typeface="Arial" panose="020B0604020202020204" pitchFamily="34" charset="0"/>
              </a:rPr>
              <a:t>“…craving is an endpoint that the FDA has included in labeling for smoking cessation products, and the agency intends to provide assistance to develop a validated measurement of “craving” or “urge to use” illicit opioids to complement other endpoints and to determine how it supports the goal of sustained abstinence.”</a:t>
            </a: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Public meeting on patient-focused drug development public meeting </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Hosted by the FDA in collaboration with NIDA.</a:t>
            </a:r>
          </a:p>
          <a:p>
            <a:pPr lvl="1">
              <a:buClr>
                <a:schemeClr val="accent3"/>
              </a:buClr>
              <a:buSzPct val="60000"/>
            </a:pPr>
            <a:endParaRPr 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4927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40A0B-E268-3040-AEC8-83E3CFDA2226}"/>
              </a:ext>
            </a:extLst>
          </p:cNvPr>
          <p:cNvSpPr txBox="1"/>
          <p:nvPr/>
        </p:nvSpPr>
        <p:spPr>
          <a:xfrm>
            <a:off x="1" y="5862481"/>
            <a:ext cx="9143999" cy="923330"/>
          </a:xfrm>
          <a:prstGeom prst="rect">
            <a:avLst/>
          </a:prstGeom>
          <a:noFill/>
        </p:spPr>
        <p:txBody>
          <a:bodyPr wrap="square" rtlCol="0">
            <a:spAutoFit/>
          </a:bodyPr>
          <a:lstStyle/>
          <a:p>
            <a:pPr algn="ctr"/>
            <a:r>
              <a:rPr lang="en-US" i="1" dirty="0">
                <a:solidFill>
                  <a:schemeClr val="bg1"/>
                </a:solidFill>
              </a:rPr>
              <a:t>URL for above figure from FDA , 2018 Public Meeting:  </a:t>
            </a:r>
            <a:r>
              <a:rPr lang="en-US" i="1" dirty="0">
                <a:solidFill>
                  <a:schemeClr val="bg1"/>
                </a:solidFill>
                <a:hlinkClick r:id="rId2"/>
              </a:rPr>
              <a:t>https://www.fda.gov/downloads/ForIndustry/UserFees/PrescriptionDrugUserFee/UCM605959.pdf</a:t>
            </a:r>
            <a:endParaRPr lang="en-US" i="1" dirty="0">
              <a:solidFill>
                <a:schemeClr val="bg1"/>
              </a:solidFill>
            </a:endParaRPr>
          </a:p>
          <a:p>
            <a:pPr algn="ctr"/>
            <a:r>
              <a:rPr lang="en-US" i="1" dirty="0">
                <a:solidFill>
                  <a:schemeClr val="bg1"/>
                </a:solidFill>
              </a:rPr>
              <a:t>Craving defined as strong desire or urge to use opioids. In meeting.</a:t>
            </a:r>
          </a:p>
        </p:txBody>
      </p:sp>
      <p:pic>
        <p:nvPicPr>
          <p:cNvPr id="4" name="Picture 3">
            <a:extLst>
              <a:ext uri="{FF2B5EF4-FFF2-40B4-BE49-F238E27FC236}">
                <a16:creationId xmlns:a16="http://schemas.microsoft.com/office/drawing/2014/main" id="{AEA5152B-4CB3-C641-8B4F-2331F0191001}"/>
              </a:ext>
            </a:extLst>
          </p:cNvPr>
          <p:cNvPicPr>
            <a:picLocks noChangeAspect="1"/>
          </p:cNvPicPr>
          <p:nvPr/>
        </p:nvPicPr>
        <p:blipFill>
          <a:blip r:embed="rId3"/>
          <a:stretch>
            <a:fillRect/>
          </a:stretch>
        </p:blipFill>
        <p:spPr>
          <a:xfrm>
            <a:off x="137160" y="722768"/>
            <a:ext cx="8869680" cy="4969999"/>
          </a:xfrm>
          <a:prstGeom prst="rect">
            <a:avLst/>
          </a:prstGeom>
        </p:spPr>
      </p:pic>
    </p:spTree>
    <p:extLst>
      <p:ext uri="{BB962C8B-B14F-4D97-AF65-F5344CB8AC3E}">
        <p14:creationId xmlns:p14="http://schemas.microsoft.com/office/powerpoint/2010/main" val="103565850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Objectives</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p:txBody>
          <a:bodyPr/>
          <a:lstStyle/>
          <a:p>
            <a:pPr>
              <a:buClr>
                <a:schemeClr val="accent3"/>
              </a:buClr>
              <a:buSzPct val="60000"/>
            </a:pPr>
            <a:r>
              <a:rPr lang="en-US" dirty="0">
                <a:solidFill>
                  <a:schemeClr val="bg1"/>
                </a:solidFill>
                <a:latin typeface="Arial" panose="020B0604020202020204" pitchFamily="34" charset="0"/>
                <a:cs typeface="Arial" panose="020B0604020202020204" pitchFamily="34" charset="0"/>
              </a:rPr>
              <a:t>Primary objective</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provide an overview of craving outcome measures as they relate to OUD. </a:t>
            </a:r>
          </a:p>
          <a:p>
            <a:pPr>
              <a:buClr>
                <a:schemeClr val="accent3"/>
              </a:buClr>
              <a:buSzPct val="60000"/>
            </a:pPr>
            <a:r>
              <a:rPr lang="en-US" dirty="0">
                <a:solidFill>
                  <a:schemeClr val="bg1"/>
                </a:solidFill>
                <a:latin typeface="Arial" panose="020B0604020202020204" pitchFamily="34" charset="0"/>
                <a:cs typeface="Arial" panose="020B0604020202020204" pitchFamily="34" charset="0"/>
              </a:rPr>
              <a:t>Secondary objective</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identify gaps and limitations associated with the existing literature.</a:t>
            </a:r>
          </a:p>
        </p:txBody>
      </p:sp>
    </p:spTree>
    <p:extLst>
      <p:ext uri="{BB962C8B-B14F-4D97-AF65-F5344CB8AC3E}">
        <p14:creationId xmlns:p14="http://schemas.microsoft.com/office/powerpoint/2010/main" val="60270527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F0412-36B1-054F-AB19-8765E6D867B5}"/>
              </a:ext>
            </a:extLst>
          </p:cNvPr>
          <p:cNvSpPr>
            <a:spLocks noGrp="1"/>
          </p:cNvSpPr>
          <p:nvPr>
            <p:ph type="title"/>
          </p:nvPr>
        </p:nvSpPr>
        <p:spPr>
          <a:xfrm>
            <a:off x="504702" y="286513"/>
            <a:ext cx="8229600" cy="1143000"/>
          </a:xfrm>
        </p:spPr>
        <p:txBody>
          <a:bodyPr anchor="b"/>
          <a:lstStyle/>
          <a:p>
            <a:r>
              <a:rPr lang="en-US" dirty="0">
                <a:solidFill>
                  <a:schemeClr val="bg1"/>
                </a:solidFill>
                <a:latin typeface="Arial" panose="020B0604020202020204" pitchFamily="34" charset="0"/>
                <a:cs typeface="Arial" panose="020B0604020202020204" pitchFamily="34" charset="0"/>
              </a:rPr>
              <a:t>Methods</a:t>
            </a:r>
          </a:p>
        </p:txBody>
      </p:sp>
      <p:sp>
        <p:nvSpPr>
          <p:cNvPr id="5" name="Content Placeholder 4">
            <a:extLst>
              <a:ext uri="{FF2B5EF4-FFF2-40B4-BE49-F238E27FC236}">
                <a16:creationId xmlns:a16="http://schemas.microsoft.com/office/drawing/2014/main" id="{D4EE9798-3B25-B646-8873-3ED384124D1A}"/>
              </a:ext>
            </a:extLst>
          </p:cNvPr>
          <p:cNvSpPr>
            <a:spLocks noGrp="1"/>
          </p:cNvSpPr>
          <p:nvPr>
            <p:ph idx="1"/>
          </p:nvPr>
        </p:nvSpPr>
        <p:spPr>
          <a:xfrm>
            <a:off x="457200" y="1552700"/>
            <a:ext cx="8229600" cy="4525963"/>
          </a:xfrm>
        </p:spPr>
        <p:txBody>
          <a:bodyPr/>
          <a:lstStyle/>
          <a:p>
            <a:pPr>
              <a:buClr>
                <a:schemeClr val="accent3"/>
              </a:buClr>
              <a:buSzPct val="60000"/>
            </a:pPr>
            <a:r>
              <a:rPr lang="en-US" b="1" dirty="0">
                <a:solidFill>
                  <a:schemeClr val="bg1"/>
                </a:solidFill>
                <a:latin typeface="Arial" panose="020B0604020202020204" pitchFamily="34" charset="0"/>
                <a:cs typeface="Arial" panose="020B0604020202020204" pitchFamily="34" charset="0"/>
              </a:rPr>
              <a:t>Scoping Review </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Mapping of literature related to craving measures (predictive validity not assessed)</a:t>
            </a:r>
          </a:p>
          <a:p>
            <a:pPr>
              <a:buClr>
                <a:schemeClr val="accent3"/>
              </a:buClr>
              <a:buSzPct val="60000"/>
            </a:pPr>
            <a:r>
              <a:rPr lang="en-US" b="1" dirty="0">
                <a:solidFill>
                  <a:schemeClr val="bg1"/>
                </a:solidFill>
                <a:latin typeface="Arial" panose="020B0604020202020204" pitchFamily="34" charset="0"/>
                <a:cs typeface="Arial" panose="020B0604020202020204" pitchFamily="34" charset="0"/>
              </a:rPr>
              <a:t>Search strategy</a:t>
            </a:r>
          </a:p>
          <a:p>
            <a:pPr lvl="1">
              <a:buClr>
                <a:schemeClr val="accent3"/>
              </a:buClr>
              <a:buSzPct val="60000"/>
            </a:pPr>
            <a:r>
              <a:rPr lang="en-US" dirty="0">
                <a:solidFill>
                  <a:schemeClr val="bg1"/>
                </a:solidFill>
                <a:latin typeface="Arial" panose="020B0604020202020204" pitchFamily="34" charset="0"/>
                <a:cs typeface="Arial" panose="020B0604020202020204" pitchFamily="34" charset="0"/>
              </a:rPr>
              <a:t>PubMed, Scopus, and </a:t>
            </a:r>
            <a:r>
              <a:rPr lang="en-US" dirty="0" err="1">
                <a:solidFill>
                  <a:schemeClr val="bg1"/>
                </a:solidFill>
                <a:latin typeface="Arial" panose="020B0604020202020204" pitchFamily="34" charset="0"/>
                <a:cs typeface="Arial" panose="020B0604020202020204" pitchFamily="34" charset="0"/>
              </a:rPr>
              <a:t>Embase</a:t>
            </a:r>
            <a:r>
              <a:rPr lang="en-US" dirty="0">
                <a:solidFill>
                  <a:schemeClr val="bg1"/>
                </a:solidFill>
                <a:latin typeface="Arial" panose="020B0604020202020204" pitchFamily="34" charset="0"/>
                <a:cs typeface="Arial" panose="020B0604020202020204" pitchFamily="34" charset="0"/>
              </a:rPr>
              <a:t> databases searched with following terms</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(craving OR urge to use OR desire) AND (opioid OR opiate OR OUD)</a:t>
            </a:r>
            <a:endParaRPr lang="en-US" dirty="0">
              <a:solidFill>
                <a:schemeClr val="bg1"/>
              </a:solidFill>
              <a:latin typeface="Arial" panose="020B0604020202020204" pitchFamily="34" charset="0"/>
              <a:cs typeface="Arial" panose="020B0604020202020204" pitchFamily="34" charset="0"/>
            </a:endParaRPr>
          </a:p>
          <a:p>
            <a:pPr>
              <a:buClr>
                <a:schemeClr val="accent3"/>
              </a:buClr>
              <a:buSzPct val="60000"/>
            </a:pPr>
            <a:r>
              <a:rPr lang="en-US" b="1" dirty="0">
                <a:solidFill>
                  <a:schemeClr val="bg1"/>
                </a:solidFill>
                <a:latin typeface="Arial" panose="020B0604020202020204" pitchFamily="34" charset="0"/>
                <a:cs typeface="Arial" panose="020B0604020202020204" pitchFamily="34" charset="0"/>
              </a:rPr>
              <a:t>Study selection</a:t>
            </a:r>
          </a:p>
          <a:p>
            <a:pPr marL="911225" lvl="1" indent="-457200">
              <a:buClr>
                <a:schemeClr val="accent3"/>
              </a:buClr>
              <a:buSzPct val="60000"/>
              <a:buFont typeface="+mj-lt"/>
              <a:buAutoNum type="arabicPeriod"/>
            </a:pPr>
            <a:r>
              <a:rPr lang="en-US" dirty="0">
                <a:solidFill>
                  <a:schemeClr val="bg1"/>
                </a:solidFill>
                <a:latin typeface="Arial" panose="020B0604020202020204" pitchFamily="34" charset="0"/>
                <a:cs typeface="Arial" panose="020B0604020202020204" pitchFamily="34" charset="0"/>
              </a:rPr>
              <a:t>Opioid dependent or in treatment </a:t>
            </a:r>
          </a:p>
          <a:p>
            <a:pPr marL="911225" lvl="1" indent="-457200">
              <a:buClr>
                <a:schemeClr val="accent3"/>
              </a:buClr>
              <a:buSzPct val="60000"/>
              <a:buFont typeface="+mj-lt"/>
              <a:buAutoNum type="arabicPeriod"/>
            </a:pPr>
            <a:r>
              <a:rPr lang="en-US" dirty="0">
                <a:solidFill>
                  <a:schemeClr val="bg1"/>
                </a:solidFill>
                <a:latin typeface="Arial" panose="020B0604020202020204" pitchFamily="34" charset="0"/>
                <a:cs typeface="Arial" panose="020B0604020202020204" pitchFamily="34" charset="0"/>
              </a:rPr>
              <a:t>Opioids primary drug of abuse </a:t>
            </a:r>
          </a:p>
          <a:p>
            <a:pPr marL="911225" lvl="1" indent="-457200">
              <a:buClr>
                <a:schemeClr val="accent3"/>
              </a:buClr>
              <a:buSzPct val="60000"/>
              <a:buFont typeface="+mj-lt"/>
              <a:buAutoNum type="arabicPeriod"/>
            </a:pPr>
            <a:r>
              <a:rPr lang="en-US" dirty="0">
                <a:solidFill>
                  <a:schemeClr val="bg1"/>
                </a:solidFill>
                <a:latin typeface="Arial" panose="020B0604020202020204" pitchFamily="34" charset="0"/>
                <a:cs typeface="Arial" panose="020B0604020202020204" pitchFamily="34" charset="0"/>
              </a:rPr>
              <a:t>Craving primary dependent variable</a:t>
            </a:r>
          </a:p>
          <a:p>
            <a:pPr>
              <a:buClr>
                <a:schemeClr val="accent3"/>
              </a:buClr>
              <a:buSzPct val="60000"/>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165826"/>
      </p:ext>
    </p:extLst>
  </p:cSld>
  <p:clrMapOvr>
    <a:masterClrMapping/>
  </p:clrMapOvr>
  <p:transition spd="slow"/>
</p:sld>
</file>

<file path=ppt/theme/theme1.xml><?xml version="1.0" encoding="utf-8"?>
<a:theme xmlns:a="http://schemas.openxmlformats.org/drawingml/2006/main" name="TEMPLATE_LIGHT">
  <a:themeElements>
    <a:clrScheme name="">
      <a:dk1>
        <a:srgbClr val="000000"/>
      </a:dk1>
      <a:lt1>
        <a:srgbClr val="FFFFFF"/>
      </a:lt1>
      <a:dk2>
        <a:srgbClr val="0171BA"/>
      </a:dk2>
      <a:lt2>
        <a:srgbClr val="A3C9DE"/>
      </a:lt2>
      <a:accent1>
        <a:srgbClr val="015085"/>
      </a:accent1>
      <a:accent2>
        <a:srgbClr val="9E207D"/>
      </a:accent2>
      <a:accent3>
        <a:srgbClr val="FFFFFF"/>
      </a:accent3>
      <a:accent4>
        <a:srgbClr val="000000"/>
      </a:accent4>
      <a:accent5>
        <a:srgbClr val="AAB3C2"/>
      </a:accent5>
      <a:accent6>
        <a:srgbClr val="8F1C71"/>
      </a:accent6>
      <a:hlink>
        <a:srgbClr val="B8A666"/>
      </a:hlink>
      <a:folHlink>
        <a:srgbClr val="E8F1F3"/>
      </a:folHlink>
    </a:clrScheme>
    <a:fontScheme name="TEMPLATE_LIGHT">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mpact" pitchFamily="34" charset="0"/>
          </a:defRPr>
        </a:defPPr>
      </a:lstStyle>
    </a:lnDef>
  </a:objectDefaults>
  <a:extraClrSchemeLst>
    <a:extraClrScheme>
      <a:clrScheme name="TEMPLATE_LIGH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LIGH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LIGH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LIGH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LIGH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LIGH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LIGH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1467</TotalTime>
  <Words>1349</Words>
  <Application>Microsoft Macintosh PowerPoint</Application>
  <PresentationFormat>On-screen Show (4:3)</PresentationFormat>
  <Paragraphs>170</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Impact</vt:lpstr>
      <vt:lpstr>Times New Roman</vt:lpstr>
      <vt:lpstr>Wingdings</vt:lpstr>
      <vt:lpstr>TEMPLATE_LIGHT</vt:lpstr>
      <vt:lpstr>A Scoping Review of Craving and Opioid Use Disorder (OUD)</vt:lpstr>
      <vt:lpstr>Affiliations and Disclosures</vt:lpstr>
      <vt:lpstr>Goals of Meeting</vt:lpstr>
      <vt:lpstr>Background (general)</vt:lpstr>
      <vt:lpstr>Background (general)</vt:lpstr>
      <vt:lpstr>Background (specific to opioids)</vt:lpstr>
      <vt:lpstr>PowerPoint Presentation</vt:lpstr>
      <vt:lpstr>Objectives</vt:lpstr>
      <vt:lpstr>Methods</vt:lpstr>
      <vt:lpstr>PRISMA Diagram</vt:lpstr>
      <vt:lpstr>Results</vt:lpstr>
      <vt:lpstr>PowerPoint Presentation</vt:lpstr>
      <vt:lpstr>Results continued</vt:lpstr>
      <vt:lpstr>Additional Considerations</vt:lpstr>
      <vt:lpstr>Conclusions (specific)</vt:lpstr>
      <vt:lpstr>Conclusions (specific)</vt:lpstr>
      <vt:lpstr>Conclusions (general)</vt:lpstr>
      <vt:lpstr>Conclusions (general)</vt:lpstr>
      <vt:lpstr>Questions and Discussion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Kleykamp</dc:creator>
  <cp:lastModifiedBy>Annie Kleykamp</cp:lastModifiedBy>
  <cp:revision>28</cp:revision>
  <cp:lastPrinted>2018-11-28T14:23:56Z</cp:lastPrinted>
  <dcterms:created xsi:type="dcterms:W3CDTF">2018-11-26T19:17:37Z</dcterms:created>
  <dcterms:modified xsi:type="dcterms:W3CDTF">2018-11-28T14:24:02Z</dcterms:modified>
</cp:coreProperties>
</file>