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xlsx" ContentType="application/vnd.openxmlformats-officedocument.spreadsheetml.sheet"/>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notesSlides/notesSlide4.xml" ContentType="application/vnd.openxmlformats-officedocument.presentationml.notesSlide+xml"/>
  <Override PartName="/ppt/embeddings/oleObject2.bin" ContentType="application/vnd.openxmlformats-officedocument.oleObject"/>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sldIdLst>
    <p:sldId id="368" r:id="rId2"/>
    <p:sldId id="413" r:id="rId3"/>
    <p:sldId id="414" r:id="rId4"/>
    <p:sldId id="388" r:id="rId5"/>
    <p:sldId id="393" r:id="rId6"/>
    <p:sldId id="400" r:id="rId7"/>
    <p:sldId id="396" r:id="rId8"/>
    <p:sldId id="418" r:id="rId9"/>
    <p:sldId id="420" r:id="rId10"/>
    <p:sldId id="381" r:id="rId11"/>
    <p:sldId id="406" r:id="rId12"/>
    <p:sldId id="398" r:id="rId13"/>
    <p:sldId id="404" r:id="rId14"/>
    <p:sldId id="410" r:id="rId15"/>
    <p:sldId id="411" r:id="rId16"/>
    <p:sldId id="397" r:id="rId17"/>
    <p:sldId id="408" r:id="rId18"/>
    <p:sldId id="422" r:id="rId19"/>
    <p:sldId id="425" r:id="rId20"/>
    <p:sldId id="424" r:id="rId21"/>
    <p:sldId id="427" r:id="rId22"/>
    <p:sldId id="429" r:id="rId23"/>
    <p:sldId id="431" r:id="rId24"/>
    <p:sldId id="435" r:id="rId25"/>
    <p:sldId id="441" r:id="rId26"/>
    <p:sldId id="443" r:id="rId27"/>
    <p:sldId id="445" r:id="rId28"/>
    <p:sldId id="447" r:id="rId29"/>
  </p:sldIdLst>
  <p:sldSz cx="10287000" cy="6858000" type="35mm"/>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100" d="100"/>
          <a:sy n="100" d="100"/>
        </p:scale>
        <p:origin x="-480" y="112"/>
      </p:cViewPr>
      <p:guideLst>
        <p:guide orient="horz" pos="2160"/>
        <p:guide pos="32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234"/>
    </p:cViewPr>
  </p:sorterViewPr>
  <p:notesViewPr>
    <p:cSldViewPr>
      <p:cViewPr>
        <p:scale>
          <a:sx n="66" d="100"/>
          <a:sy n="66" d="100"/>
        </p:scale>
        <p:origin x="-84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KL4MSFS01.kl4.local\SA$\Rannsoknir\Kl&#237;n&#237;sk%20lyfjaranns&#243;kn\Gagnavinnsla\UDS%20AMP%20tot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Total</c:v>
                </c:pt>
              </c:strCache>
            </c:strRef>
          </c:tx>
          <c:invertIfNegative val="0"/>
          <c:dLbls>
            <c:showLegendKey val="0"/>
            <c:showVal val="1"/>
            <c:showCatName val="0"/>
            <c:showSerName val="0"/>
            <c:showPercent val="0"/>
            <c:showBubbleSize val="0"/>
            <c:showLeaderLines val="0"/>
          </c:dLbls>
          <c:cat>
            <c:strRef>
              <c:f>Sheet1!$A$2:$A$7</c:f>
              <c:strCache>
                <c:ptCount val="6"/>
                <c:pt idx="0">
                  <c:v>injection 1</c:v>
                </c:pt>
                <c:pt idx="1">
                  <c:v>injection 2</c:v>
                </c:pt>
                <c:pt idx="2">
                  <c:v>injection 3</c:v>
                </c:pt>
                <c:pt idx="3">
                  <c:v>injection 4</c:v>
                </c:pt>
                <c:pt idx="4">
                  <c:v>injection 5</c:v>
                </c:pt>
                <c:pt idx="5">
                  <c:v>injection 6</c:v>
                </c:pt>
              </c:strCache>
            </c:strRef>
          </c:cat>
          <c:val>
            <c:numRef>
              <c:f>Sheet1!$B$2:$B$7</c:f>
              <c:numCache>
                <c:formatCode>General</c:formatCode>
                <c:ptCount val="6"/>
                <c:pt idx="0">
                  <c:v>100.0</c:v>
                </c:pt>
                <c:pt idx="1">
                  <c:v>72.0</c:v>
                </c:pt>
                <c:pt idx="2">
                  <c:v>56.0</c:v>
                </c:pt>
                <c:pt idx="3">
                  <c:v>47.0</c:v>
                </c:pt>
                <c:pt idx="4">
                  <c:v>46.0</c:v>
                </c:pt>
                <c:pt idx="5">
                  <c:v>37.0</c:v>
                </c:pt>
              </c:numCache>
            </c:numRef>
          </c:val>
        </c:ser>
        <c:ser>
          <c:idx val="1"/>
          <c:order val="1"/>
          <c:tx>
            <c:strRef>
              <c:f>Sheet1!$C$1</c:f>
              <c:strCache>
                <c:ptCount val="1"/>
                <c:pt idx="0">
                  <c:v>Treatment</c:v>
                </c:pt>
              </c:strCache>
            </c:strRef>
          </c:tx>
          <c:invertIfNegative val="0"/>
          <c:cat>
            <c:strRef>
              <c:f>Sheet1!$A$2:$A$7</c:f>
              <c:strCache>
                <c:ptCount val="6"/>
                <c:pt idx="0">
                  <c:v>injection 1</c:v>
                </c:pt>
                <c:pt idx="1">
                  <c:v>injection 2</c:v>
                </c:pt>
                <c:pt idx="2">
                  <c:v>injection 3</c:v>
                </c:pt>
                <c:pt idx="3">
                  <c:v>injection 4</c:v>
                </c:pt>
                <c:pt idx="4">
                  <c:v>injection 5</c:v>
                </c:pt>
                <c:pt idx="5">
                  <c:v>injection 6</c:v>
                </c:pt>
              </c:strCache>
            </c:strRef>
          </c:cat>
          <c:val>
            <c:numRef>
              <c:f>Sheet1!$C$2:$C$7</c:f>
              <c:numCache>
                <c:formatCode>General</c:formatCode>
                <c:ptCount val="6"/>
                <c:pt idx="0">
                  <c:v>51.0</c:v>
                </c:pt>
                <c:pt idx="1">
                  <c:v>34.0</c:v>
                </c:pt>
                <c:pt idx="2">
                  <c:v>23.0</c:v>
                </c:pt>
                <c:pt idx="3">
                  <c:v>20.0</c:v>
                </c:pt>
                <c:pt idx="4">
                  <c:v>20.0</c:v>
                </c:pt>
                <c:pt idx="5">
                  <c:v>15.0</c:v>
                </c:pt>
              </c:numCache>
            </c:numRef>
          </c:val>
        </c:ser>
        <c:ser>
          <c:idx val="2"/>
          <c:order val="2"/>
          <c:tx>
            <c:strRef>
              <c:f>Sheet1!$D$1</c:f>
              <c:strCache>
                <c:ptCount val="1"/>
                <c:pt idx="0">
                  <c:v>Placebo</c:v>
                </c:pt>
              </c:strCache>
            </c:strRef>
          </c:tx>
          <c:invertIfNegative val="0"/>
          <c:cat>
            <c:strRef>
              <c:f>Sheet1!$A$2:$A$7</c:f>
              <c:strCache>
                <c:ptCount val="6"/>
                <c:pt idx="0">
                  <c:v>injection 1</c:v>
                </c:pt>
                <c:pt idx="1">
                  <c:v>injection 2</c:v>
                </c:pt>
                <c:pt idx="2">
                  <c:v>injection 3</c:v>
                </c:pt>
                <c:pt idx="3">
                  <c:v>injection 4</c:v>
                </c:pt>
                <c:pt idx="4">
                  <c:v>injection 5</c:v>
                </c:pt>
                <c:pt idx="5">
                  <c:v>injection 6</c:v>
                </c:pt>
              </c:strCache>
            </c:strRef>
          </c:cat>
          <c:val>
            <c:numRef>
              <c:f>Sheet1!$D$2:$D$7</c:f>
              <c:numCache>
                <c:formatCode>General</c:formatCode>
                <c:ptCount val="6"/>
                <c:pt idx="0">
                  <c:v>49.0</c:v>
                </c:pt>
                <c:pt idx="1">
                  <c:v>38.0</c:v>
                </c:pt>
                <c:pt idx="2">
                  <c:v>33.0</c:v>
                </c:pt>
                <c:pt idx="3">
                  <c:v>27.0</c:v>
                </c:pt>
                <c:pt idx="4">
                  <c:v>26.0</c:v>
                </c:pt>
                <c:pt idx="5">
                  <c:v>22.0</c:v>
                </c:pt>
              </c:numCache>
            </c:numRef>
          </c:val>
        </c:ser>
        <c:dLbls>
          <c:showLegendKey val="0"/>
          <c:showVal val="0"/>
          <c:showCatName val="0"/>
          <c:showSerName val="0"/>
          <c:showPercent val="0"/>
          <c:showBubbleSize val="0"/>
        </c:dLbls>
        <c:gapWidth val="150"/>
        <c:axId val="-2139581016"/>
        <c:axId val="-2139591800"/>
      </c:barChart>
      <c:catAx>
        <c:axId val="-2139581016"/>
        <c:scaling>
          <c:orientation val="minMax"/>
        </c:scaling>
        <c:delete val="0"/>
        <c:axPos val="b"/>
        <c:majorTickMark val="out"/>
        <c:minorTickMark val="none"/>
        <c:tickLblPos val="nextTo"/>
        <c:crossAx val="-2139591800"/>
        <c:crosses val="autoZero"/>
        <c:auto val="1"/>
        <c:lblAlgn val="ctr"/>
        <c:lblOffset val="100"/>
        <c:noMultiLvlLbl val="0"/>
      </c:catAx>
      <c:valAx>
        <c:axId val="-2139591800"/>
        <c:scaling>
          <c:orientation val="minMax"/>
          <c:max val="100.0"/>
        </c:scaling>
        <c:delete val="0"/>
        <c:axPos val="l"/>
        <c:majorGridlines/>
        <c:numFmt formatCode="General" sourceLinked="1"/>
        <c:majorTickMark val="out"/>
        <c:minorTickMark val="none"/>
        <c:tickLblPos val="nextTo"/>
        <c:crossAx val="-213958101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88515845241567"/>
          <c:y val="0.0311540328544445"/>
          <c:w val="0.756163361524254"/>
          <c:h val="0.898550209093623"/>
        </c:manualLayout>
      </c:layout>
      <c:lineChart>
        <c:grouping val="standard"/>
        <c:varyColors val="0"/>
        <c:ser>
          <c:idx val="1"/>
          <c:order val="0"/>
          <c:tx>
            <c:strRef>
              <c:f>Sheet2!$B$1</c:f>
              <c:strCache>
                <c:ptCount val="1"/>
                <c:pt idx="0">
                  <c:v>Observed Treatment</c:v>
                </c:pt>
              </c:strCache>
            </c:strRef>
          </c:tx>
          <c:val>
            <c:numRef>
              <c:f>Sheet2!$B$2:$B$25</c:f>
              <c:numCache>
                <c:formatCode>0%</c:formatCode>
                <c:ptCount val="24"/>
                <c:pt idx="0">
                  <c:v>0.976190476190476</c:v>
                </c:pt>
                <c:pt idx="1">
                  <c:v>1.0</c:v>
                </c:pt>
                <c:pt idx="2">
                  <c:v>1.0</c:v>
                </c:pt>
                <c:pt idx="3">
                  <c:v>1.0</c:v>
                </c:pt>
                <c:pt idx="4">
                  <c:v>0.966666666666667</c:v>
                </c:pt>
                <c:pt idx="5">
                  <c:v>0.96551724137931</c:v>
                </c:pt>
                <c:pt idx="6">
                  <c:v>0.896551724137931</c:v>
                </c:pt>
                <c:pt idx="7">
                  <c:v>1.0</c:v>
                </c:pt>
                <c:pt idx="8">
                  <c:v>1.0</c:v>
                </c:pt>
                <c:pt idx="9">
                  <c:v>0.952380952380952</c:v>
                </c:pt>
                <c:pt idx="10">
                  <c:v>0.958333333333333</c:v>
                </c:pt>
                <c:pt idx="11">
                  <c:v>0.95</c:v>
                </c:pt>
                <c:pt idx="12">
                  <c:v>0.956521739130435</c:v>
                </c:pt>
                <c:pt idx="13">
                  <c:v>0.95</c:v>
                </c:pt>
                <c:pt idx="14">
                  <c:v>1.0</c:v>
                </c:pt>
                <c:pt idx="15">
                  <c:v>1.0</c:v>
                </c:pt>
                <c:pt idx="16">
                  <c:v>0.904761904761905</c:v>
                </c:pt>
                <c:pt idx="17">
                  <c:v>0.842105263157895</c:v>
                </c:pt>
                <c:pt idx="18">
                  <c:v>0.894736842105263</c:v>
                </c:pt>
                <c:pt idx="19">
                  <c:v>0.888888888888889</c:v>
                </c:pt>
                <c:pt idx="20">
                  <c:v>0.944444444444444</c:v>
                </c:pt>
                <c:pt idx="21">
                  <c:v>0.875</c:v>
                </c:pt>
                <c:pt idx="22">
                  <c:v>0.904761904761905</c:v>
                </c:pt>
                <c:pt idx="23">
                  <c:v>1.0</c:v>
                </c:pt>
              </c:numCache>
            </c:numRef>
          </c:val>
          <c:smooth val="0"/>
        </c:ser>
        <c:ser>
          <c:idx val="2"/>
          <c:order val="1"/>
          <c:tx>
            <c:strRef>
              <c:f>Sheet2!$C$1</c:f>
              <c:strCache>
                <c:ptCount val="1"/>
                <c:pt idx="0">
                  <c:v>Observed Placebo</c:v>
                </c:pt>
              </c:strCache>
            </c:strRef>
          </c:tx>
          <c:val>
            <c:numRef>
              <c:f>Sheet2!$C$2:$C$25</c:f>
              <c:numCache>
                <c:formatCode>0%</c:formatCode>
                <c:ptCount val="24"/>
                <c:pt idx="0">
                  <c:v>1.0</c:v>
                </c:pt>
                <c:pt idx="1">
                  <c:v>1.0</c:v>
                </c:pt>
                <c:pt idx="2">
                  <c:v>1.0</c:v>
                </c:pt>
                <c:pt idx="3">
                  <c:v>1.0</c:v>
                </c:pt>
                <c:pt idx="4">
                  <c:v>0.945945945945946</c:v>
                </c:pt>
                <c:pt idx="5">
                  <c:v>0.935483870967742</c:v>
                </c:pt>
                <c:pt idx="6">
                  <c:v>0.939393939393939</c:v>
                </c:pt>
                <c:pt idx="7">
                  <c:v>1.0</c:v>
                </c:pt>
                <c:pt idx="8">
                  <c:v>0.923076923076923</c:v>
                </c:pt>
                <c:pt idx="9">
                  <c:v>0.961538461538462</c:v>
                </c:pt>
                <c:pt idx="10">
                  <c:v>0.892857142857143</c:v>
                </c:pt>
                <c:pt idx="11">
                  <c:v>0.925925925925926</c:v>
                </c:pt>
                <c:pt idx="12">
                  <c:v>1.0</c:v>
                </c:pt>
                <c:pt idx="13">
                  <c:v>0.916666666666666</c:v>
                </c:pt>
                <c:pt idx="14">
                  <c:v>1.0</c:v>
                </c:pt>
                <c:pt idx="15">
                  <c:v>0.961538461538462</c:v>
                </c:pt>
                <c:pt idx="16">
                  <c:v>0.95</c:v>
                </c:pt>
                <c:pt idx="17">
                  <c:v>0.85</c:v>
                </c:pt>
                <c:pt idx="18">
                  <c:v>0.91304347826087</c:v>
                </c:pt>
                <c:pt idx="19">
                  <c:v>1.0</c:v>
                </c:pt>
                <c:pt idx="20">
                  <c:v>1.0</c:v>
                </c:pt>
                <c:pt idx="21">
                  <c:v>1.0</c:v>
                </c:pt>
                <c:pt idx="22">
                  <c:v>0.909090909090909</c:v>
                </c:pt>
                <c:pt idx="23">
                  <c:v>0.884615384615385</c:v>
                </c:pt>
              </c:numCache>
            </c:numRef>
          </c:val>
          <c:smooth val="0"/>
        </c:ser>
        <c:ser>
          <c:idx val="0"/>
          <c:order val="2"/>
          <c:tx>
            <c:strRef>
              <c:f>Sheet2!$D$1</c:f>
              <c:strCache>
                <c:ptCount val="1"/>
                <c:pt idx="0">
                  <c:v>Imputed Treatment</c:v>
                </c:pt>
              </c:strCache>
            </c:strRef>
          </c:tx>
          <c:val>
            <c:numRef>
              <c:f>Sheet2!$D$2:$D$25</c:f>
              <c:numCache>
                <c:formatCode>0%</c:formatCode>
                <c:ptCount val="24"/>
                <c:pt idx="0">
                  <c:v>0.803921568627451</c:v>
                </c:pt>
                <c:pt idx="1">
                  <c:v>0.730769230769231</c:v>
                </c:pt>
                <c:pt idx="2">
                  <c:v>0.679245283018868</c:v>
                </c:pt>
                <c:pt idx="3">
                  <c:v>0.611111111111111</c:v>
                </c:pt>
                <c:pt idx="4">
                  <c:v>0.527272727272727</c:v>
                </c:pt>
                <c:pt idx="5">
                  <c:v>0.5</c:v>
                </c:pt>
                <c:pt idx="6">
                  <c:v>0.456140350877193</c:v>
                </c:pt>
                <c:pt idx="7">
                  <c:v>0.379310344827586</c:v>
                </c:pt>
                <c:pt idx="8">
                  <c:v>0.372881355932203</c:v>
                </c:pt>
                <c:pt idx="9">
                  <c:v>0.333333333333333</c:v>
                </c:pt>
                <c:pt idx="10">
                  <c:v>0.377049180327869</c:v>
                </c:pt>
                <c:pt idx="11">
                  <c:v>0.306451612903226</c:v>
                </c:pt>
                <c:pt idx="12">
                  <c:v>0.349206349206349</c:v>
                </c:pt>
                <c:pt idx="13">
                  <c:v>0.296875</c:v>
                </c:pt>
                <c:pt idx="14">
                  <c:v>0.307692307692308</c:v>
                </c:pt>
                <c:pt idx="15">
                  <c:v>0.287878787878788</c:v>
                </c:pt>
                <c:pt idx="16">
                  <c:v>0.283582089552239</c:v>
                </c:pt>
                <c:pt idx="17">
                  <c:v>0.235294117647059</c:v>
                </c:pt>
                <c:pt idx="18">
                  <c:v>0.246376811594203</c:v>
                </c:pt>
                <c:pt idx="19">
                  <c:v>0.228571428571429</c:v>
                </c:pt>
                <c:pt idx="20">
                  <c:v>0.23943661971831</c:v>
                </c:pt>
                <c:pt idx="21">
                  <c:v>0.194444444444444</c:v>
                </c:pt>
                <c:pt idx="22">
                  <c:v>0.26027397260274</c:v>
                </c:pt>
                <c:pt idx="23">
                  <c:v>0.324324324324324</c:v>
                </c:pt>
              </c:numCache>
            </c:numRef>
          </c:val>
          <c:smooth val="0"/>
        </c:ser>
        <c:ser>
          <c:idx val="3"/>
          <c:order val="3"/>
          <c:tx>
            <c:strRef>
              <c:f>Sheet2!$E$1</c:f>
              <c:strCache>
                <c:ptCount val="1"/>
                <c:pt idx="0">
                  <c:v>Imputed Placebo</c:v>
                </c:pt>
              </c:strCache>
            </c:strRef>
          </c:tx>
          <c:val>
            <c:numRef>
              <c:f>Sheet2!$E$2:$E$25</c:f>
              <c:numCache>
                <c:formatCode>0%</c:formatCode>
                <c:ptCount val="24"/>
                <c:pt idx="0">
                  <c:v>0.836734693877551</c:v>
                </c:pt>
                <c:pt idx="1">
                  <c:v>0.7</c:v>
                </c:pt>
                <c:pt idx="2">
                  <c:v>0.725490196078431</c:v>
                </c:pt>
                <c:pt idx="3">
                  <c:v>0.711538461538462</c:v>
                </c:pt>
                <c:pt idx="4">
                  <c:v>0.660377358490566</c:v>
                </c:pt>
                <c:pt idx="5">
                  <c:v>0.537037037037037</c:v>
                </c:pt>
                <c:pt idx="6">
                  <c:v>0.563636363636363</c:v>
                </c:pt>
                <c:pt idx="7">
                  <c:v>0.553571428571429</c:v>
                </c:pt>
                <c:pt idx="8">
                  <c:v>0.421052631578947</c:v>
                </c:pt>
                <c:pt idx="9">
                  <c:v>0.431034482758621</c:v>
                </c:pt>
                <c:pt idx="10">
                  <c:v>0.423728813559322</c:v>
                </c:pt>
                <c:pt idx="11">
                  <c:v>0.416666666666667</c:v>
                </c:pt>
                <c:pt idx="12">
                  <c:v>0.409836065573771</c:v>
                </c:pt>
                <c:pt idx="13">
                  <c:v>0.354838709677419</c:v>
                </c:pt>
                <c:pt idx="14">
                  <c:v>0.380952380952381</c:v>
                </c:pt>
                <c:pt idx="15">
                  <c:v>0.390625</c:v>
                </c:pt>
                <c:pt idx="16">
                  <c:v>0.292307692307692</c:v>
                </c:pt>
                <c:pt idx="17">
                  <c:v>0.257575757575758</c:v>
                </c:pt>
                <c:pt idx="18">
                  <c:v>0.313432835820896</c:v>
                </c:pt>
                <c:pt idx="19">
                  <c:v>0.308823529411765</c:v>
                </c:pt>
                <c:pt idx="20">
                  <c:v>0.289855072463768</c:v>
                </c:pt>
                <c:pt idx="21">
                  <c:v>0.328571428571429</c:v>
                </c:pt>
                <c:pt idx="22">
                  <c:v>0.28169014084507</c:v>
                </c:pt>
                <c:pt idx="23">
                  <c:v>0.319444444444444</c:v>
                </c:pt>
              </c:numCache>
            </c:numRef>
          </c:val>
          <c:smooth val="0"/>
        </c:ser>
        <c:dLbls>
          <c:showLegendKey val="0"/>
          <c:showVal val="0"/>
          <c:showCatName val="0"/>
          <c:showSerName val="0"/>
          <c:showPercent val="0"/>
          <c:showBubbleSize val="0"/>
        </c:dLbls>
        <c:marker val="1"/>
        <c:smooth val="0"/>
        <c:axId val="-2104726216"/>
        <c:axId val="-2104723096"/>
      </c:lineChart>
      <c:catAx>
        <c:axId val="-2104726216"/>
        <c:scaling>
          <c:orientation val="minMax"/>
        </c:scaling>
        <c:delete val="0"/>
        <c:axPos val="b"/>
        <c:majorTickMark val="out"/>
        <c:minorTickMark val="none"/>
        <c:tickLblPos val="nextTo"/>
        <c:crossAx val="-2104723096"/>
        <c:crosses val="autoZero"/>
        <c:auto val="1"/>
        <c:lblAlgn val="ctr"/>
        <c:lblOffset val="100"/>
        <c:noMultiLvlLbl val="0"/>
      </c:catAx>
      <c:valAx>
        <c:axId val="-2104723096"/>
        <c:scaling>
          <c:orientation val="minMax"/>
          <c:max val="1.0"/>
          <c:min val="0.0"/>
        </c:scaling>
        <c:delete val="0"/>
        <c:axPos val="l"/>
        <c:majorGridlines/>
        <c:numFmt formatCode="0%" sourceLinked="1"/>
        <c:majorTickMark val="out"/>
        <c:minorTickMark val="none"/>
        <c:tickLblPos val="nextTo"/>
        <c:crossAx val="-2104726216"/>
        <c:crosses val="autoZero"/>
        <c:crossBetween val="between"/>
        <c:majorUnit val="0.1"/>
      </c:valAx>
    </c:plotArea>
    <c:legend>
      <c:legendPos val="r"/>
      <c:layout>
        <c:manualLayout>
          <c:xMode val="edge"/>
          <c:yMode val="edge"/>
          <c:x val="0.814358899581997"/>
          <c:y val="0.230155438743092"/>
          <c:w val="0.176381841158744"/>
          <c:h val="0.604227652766936"/>
        </c:manualLayout>
      </c:layout>
      <c:overlay val="0"/>
      <c:txPr>
        <a:bodyPr/>
        <a:lstStyle/>
        <a:p>
          <a:pPr>
            <a:defRPr sz="1600"/>
          </a:pPr>
          <a:endParaRPr lang="en-US"/>
        </a:p>
      </c:txPr>
    </c:legend>
    <c:plotVisOnly val="1"/>
    <c:dispBlanksAs val="gap"/>
    <c:showDLblsOverMax val="0"/>
  </c:chart>
  <c:externalData r:id="rId1">
    <c:autoUpdate val="0"/>
  </c:externalData>
</c:chartSpace>
</file>

<file path=ppt/diagrams/_rels/data1.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g"/><Relationship Id="rId1" Type="http://schemas.openxmlformats.org/officeDocument/2006/relationships/image" Target="../media/image6.png"/><Relationship Id="rId2" Type="http://schemas.openxmlformats.org/officeDocument/2006/relationships/image" Target="../media/image7.png"/></Relationships>
</file>

<file path=ppt/diagrams/_rels/drawing1.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g"/><Relationship Id="rId1" Type="http://schemas.openxmlformats.org/officeDocument/2006/relationships/image" Target="../media/image6.png"/><Relationship Id="rId2"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D193BF-03F5-47B7-852B-94C666B76D39}" type="doc">
      <dgm:prSet loTypeId="urn:microsoft.com/office/officeart/2008/layout/AlternatingPictureBlocks" loCatId="list" qsTypeId="urn:microsoft.com/office/officeart/2005/8/quickstyle/simple1" qsCatId="simple" csTypeId="urn:microsoft.com/office/officeart/2005/8/colors/accent1_2" csCatId="accent1" phldr="1"/>
      <dgm:spPr/>
    </dgm:pt>
    <dgm:pt modelId="{C60689FD-EEB1-4508-AD74-25C37A88975D}">
      <dgm:prSet phldrT="[Text]"/>
      <dgm:spPr/>
      <dgm:t>
        <a:bodyPr/>
        <a:lstStyle/>
        <a:p>
          <a:r>
            <a:rPr lang="is-IS" dirty="0" smtClean="0"/>
            <a:t>Detox </a:t>
          </a:r>
        </a:p>
        <a:p>
          <a:r>
            <a:rPr lang="is-IS" dirty="0" smtClean="0"/>
            <a:t>7-10 days</a:t>
          </a:r>
          <a:endParaRPr lang="en-US" dirty="0"/>
        </a:p>
      </dgm:t>
    </dgm:pt>
    <dgm:pt modelId="{F11908AC-E39E-40BC-B031-1862B64B9DC7}" type="parTrans" cxnId="{1B095FDF-587A-4A50-95F1-375E1A22757C}">
      <dgm:prSet/>
      <dgm:spPr/>
      <dgm:t>
        <a:bodyPr/>
        <a:lstStyle/>
        <a:p>
          <a:endParaRPr lang="en-US"/>
        </a:p>
      </dgm:t>
    </dgm:pt>
    <dgm:pt modelId="{64375120-ACDD-4DA7-8713-7F94DCD72CA2}" type="sibTrans" cxnId="{1B095FDF-587A-4A50-95F1-375E1A22757C}">
      <dgm:prSet/>
      <dgm:spPr/>
      <dgm:t>
        <a:bodyPr/>
        <a:lstStyle/>
        <a:p>
          <a:endParaRPr lang="en-US"/>
        </a:p>
      </dgm:t>
    </dgm:pt>
    <dgm:pt modelId="{D65470D2-2511-4521-90B6-E34DB853A549}">
      <dgm:prSet phldrT="[Text]"/>
      <dgm:spPr/>
      <dgm:t>
        <a:bodyPr/>
        <a:lstStyle/>
        <a:p>
          <a:r>
            <a:rPr lang="is-IS" dirty="0" smtClean="0"/>
            <a:t>Residential</a:t>
          </a:r>
          <a:br>
            <a:rPr lang="is-IS" dirty="0" smtClean="0"/>
          </a:br>
          <a:r>
            <a:rPr lang="is-IS" dirty="0" smtClean="0"/>
            <a:t>4 weeks</a:t>
          </a:r>
        </a:p>
      </dgm:t>
    </dgm:pt>
    <dgm:pt modelId="{1E91F6D8-8001-4435-8F63-1413A4870723}" type="parTrans" cxnId="{42114B8A-A981-47E6-A9BE-A4A89D753914}">
      <dgm:prSet/>
      <dgm:spPr/>
      <dgm:t>
        <a:bodyPr/>
        <a:lstStyle/>
        <a:p>
          <a:endParaRPr lang="en-US"/>
        </a:p>
      </dgm:t>
    </dgm:pt>
    <dgm:pt modelId="{D07290C7-5772-48FC-BC5C-868E6351A170}" type="sibTrans" cxnId="{42114B8A-A981-47E6-A9BE-A4A89D753914}">
      <dgm:prSet/>
      <dgm:spPr/>
      <dgm:t>
        <a:bodyPr/>
        <a:lstStyle/>
        <a:p>
          <a:endParaRPr lang="en-US"/>
        </a:p>
      </dgm:t>
    </dgm:pt>
    <dgm:pt modelId="{5C9CBCF1-E4CF-4C97-9025-08D1CEB60D0A}">
      <dgm:prSet phldrT="[Text]"/>
      <dgm:spPr/>
      <dgm:t>
        <a:bodyPr/>
        <a:lstStyle/>
        <a:p>
          <a:r>
            <a:rPr lang="is-IS" dirty="0" smtClean="0"/>
            <a:t>Outpatient intensive</a:t>
          </a:r>
          <a:endParaRPr lang="en-US" dirty="0"/>
        </a:p>
      </dgm:t>
    </dgm:pt>
    <dgm:pt modelId="{EE7F9DA5-FE4B-43F9-B7DA-A8B405B40A7F}" type="parTrans" cxnId="{BC469F3D-E325-452C-AE33-AA2C4291DE95}">
      <dgm:prSet/>
      <dgm:spPr/>
      <dgm:t>
        <a:bodyPr/>
        <a:lstStyle/>
        <a:p>
          <a:endParaRPr lang="en-US"/>
        </a:p>
      </dgm:t>
    </dgm:pt>
    <dgm:pt modelId="{68B5B4F2-C722-4097-84C2-15E69FDBE424}" type="sibTrans" cxnId="{BC469F3D-E325-452C-AE33-AA2C4291DE95}">
      <dgm:prSet/>
      <dgm:spPr/>
      <dgm:t>
        <a:bodyPr/>
        <a:lstStyle/>
        <a:p>
          <a:endParaRPr lang="en-US"/>
        </a:p>
      </dgm:t>
    </dgm:pt>
    <dgm:pt modelId="{3EFB33BF-363F-4DE5-AD4D-374674492ADD}">
      <dgm:prSet phldrT="[Text]"/>
      <dgm:spPr/>
      <dgm:t>
        <a:bodyPr/>
        <a:lstStyle/>
        <a:p>
          <a:r>
            <a:rPr lang="is-IS" dirty="0" smtClean="0"/>
            <a:t>Outpatient follow-up</a:t>
          </a:r>
          <a:endParaRPr lang="en-US" dirty="0"/>
        </a:p>
      </dgm:t>
    </dgm:pt>
    <dgm:pt modelId="{1F162048-7684-444A-AB0D-5E0196826230}" type="parTrans" cxnId="{8E167E53-0855-41D8-A270-050D83D4AF0C}">
      <dgm:prSet/>
      <dgm:spPr/>
      <dgm:t>
        <a:bodyPr/>
        <a:lstStyle/>
        <a:p>
          <a:endParaRPr lang="en-US"/>
        </a:p>
      </dgm:t>
    </dgm:pt>
    <dgm:pt modelId="{B2922C29-A994-4948-A34A-AF8D8C595748}" type="sibTrans" cxnId="{8E167E53-0855-41D8-A270-050D83D4AF0C}">
      <dgm:prSet/>
      <dgm:spPr/>
      <dgm:t>
        <a:bodyPr/>
        <a:lstStyle/>
        <a:p>
          <a:endParaRPr lang="en-US"/>
        </a:p>
      </dgm:t>
    </dgm:pt>
    <dgm:pt modelId="{7119818B-E5BC-4BB3-BF71-0A6C5F6206FC}" type="pres">
      <dgm:prSet presAssocID="{9CD193BF-03F5-47B7-852B-94C666B76D39}" presName="linearFlow" presStyleCnt="0">
        <dgm:presLayoutVars>
          <dgm:dir/>
          <dgm:resizeHandles val="exact"/>
        </dgm:presLayoutVars>
      </dgm:prSet>
      <dgm:spPr/>
    </dgm:pt>
    <dgm:pt modelId="{C4606C32-86D6-4DF2-9AA9-4628AA1F2D2D}" type="pres">
      <dgm:prSet presAssocID="{C60689FD-EEB1-4508-AD74-25C37A88975D}" presName="comp" presStyleCnt="0"/>
      <dgm:spPr/>
    </dgm:pt>
    <dgm:pt modelId="{AEBF62D0-8AAD-49DA-9A49-A4D9199F1E2B}" type="pres">
      <dgm:prSet presAssocID="{C60689FD-EEB1-4508-AD74-25C37A88975D}" presName="rect2" presStyleLbl="node1" presStyleIdx="0" presStyleCnt="4">
        <dgm:presLayoutVars>
          <dgm:bulletEnabled val="1"/>
        </dgm:presLayoutVars>
      </dgm:prSet>
      <dgm:spPr/>
      <dgm:t>
        <a:bodyPr/>
        <a:lstStyle/>
        <a:p>
          <a:endParaRPr lang="en-US"/>
        </a:p>
      </dgm:t>
    </dgm:pt>
    <dgm:pt modelId="{D80620B4-C882-4539-8E1C-6266EE8CF3F3}" type="pres">
      <dgm:prSet presAssocID="{C60689FD-EEB1-4508-AD74-25C37A88975D}" presName="rect1" presStyleLbl="lnNode1" presStyleIdx="0" presStyleCnt="4"/>
      <dgm:spPr>
        <a:blipFill rotWithShape="1">
          <a:blip xmlns:r="http://schemas.openxmlformats.org/officeDocument/2006/relationships" r:embed="rId1"/>
          <a:stretch>
            <a:fillRect/>
          </a:stretch>
        </a:blipFill>
      </dgm:spPr>
    </dgm:pt>
    <dgm:pt modelId="{279A0582-B999-4CA5-8D31-26B5FA04F8D9}" type="pres">
      <dgm:prSet presAssocID="{64375120-ACDD-4DA7-8713-7F94DCD72CA2}" presName="sibTrans" presStyleCnt="0"/>
      <dgm:spPr/>
    </dgm:pt>
    <dgm:pt modelId="{86D35944-60DE-40C4-893C-A1DDCDCA8A3A}" type="pres">
      <dgm:prSet presAssocID="{D65470D2-2511-4521-90B6-E34DB853A549}" presName="comp" presStyleCnt="0"/>
      <dgm:spPr/>
    </dgm:pt>
    <dgm:pt modelId="{BA26B9F0-D8DB-4A7F-AEBA-1C5F92043DC1}" type="pres">
      <dgm:prSet presAssocID="{D65470D2-2511-4521-90B6-E34DB853A549}" presName="rect2" presStyleLbl="node1" presStyleIdx="1" presStyleCnt="4" custLinFactNeighborX="-1614" custLinFactNeighborY="106">
        <dgm:presLayoutVars>
          <dgm:bulletEnabled val="1"/>
        </dgm:presLayoutVars>
      </dgm:prSet>
      <dgm:spPr/>
      <dgm:t>
        <a:bodyPr/>
        <a:lstStyle/>
        <a:p>
          <a:endParaRPr lang="en-US"/>
        </a:p>
      </dgm:t>
    </dgm:pt>
    <dgm:pt modelId="{7F321AA5-FF0F-49B9-B465-51F54A3FDA92}" type="pres">
      <dgm:prSet presAssocID="{D65470D2-2511-4521-90B6-E34DB853A549}" presName="rect1" presStyleLbl="lnNod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l="-48000" r="-48000"/>
          </a:stretch>
        </a:blipFill>
      </dgm:spPr>
    </dgm:pt>
    <dgm:pt modelId="{47AF600F-4598-493E-AD18-28EC57CE4904}" type="pres">
      <dgm:prSet presAssocID="{D07290C7-5772-48FC-BC5C-868E6351A170}" presName="sibTrans" presStyleCnt="0"/>
      <dgm:spPr/>
    </dgm:pt>
    <dgm:pt modelId="{A1A0ECA8-3178-4131-8CF8-772C98CC1E49}" type="pres">
      <dgm:prSet presAssocID="{5C9CBCF1-E4CF-4C97-9025-08D1CEB60D0A}" presName="comp" presStyleCnt="0"/>
      <dgm:spPr/>
    </dgm:pt>
    <dgm:pt modelId="{2467F622-DFDB-4F60-B6F2-4F9A3D584C5D}" type="pres">
      <dgm:prSet presAssocID="{5C9CBCF1-E4CF-4C97-9025-08D1CEB60D0A}" presName="rect2" presStyleLbl="node1" presStyleIdx="2" presStyleCnt="4">
        <dgm:presLayoutVars>
          <dgm:bulletEnabled val="1"/>
        </dgm:presLayoutVars>
      </dgm:prSet>
      <dgm:spPr/>
      <dgm:t>
        <a:bodyPr/>
        <a:lstStyle/>
        <a:p>
          <a:endParaRPr lang="en-US"/>
        </a:p>
      </dgm:t>
    </dgm:pt>
    <dgm:pt modelId="{E45CC8AE-2A69-46D3-AD39-325C6A58CD01}" type="pres">
      <dgm:prSet presAssocID="{5C9CBCF1-E4CF-4C97-9025-08D1CEB60D0A}" presName="rect1" presStyleLbl="lnNode1" presStyleIdx="2" presStyleCnt="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17000" r="-17000"/>
          </a:stretch>
        </a:blipFill>
      </dgm:spPr>
    </dgm:pt>
    <dgm:pt modelId="{616C76F6-0EFD-4F55-B8BC-B63F41421A0A}" type="pres">
      <dgm:prSet presAssocID="{68B5B4F2-C722-4097-84C2-15E69FDBE424}" presName="sibTrans" presStyleCnt="0"/>
      <dgm:spPr/>
    </dgm:pt>
    <dgm:pt modelId="{C398F299-7DFD-443B-8B44-95FAB79933BB}" type="pres">
      <dgm:prSet presAssocID="{3EFB33BF-363F-4DE5-AD4D-374674492ADD}" presName="comp" presStyleCnt="0"/>
      <dgm:spPr/>
    </dgm:pt>
    <dgm:pt modelId="{C13F4F80-3574-4E14-8856-C12B7430F737}" type="pres">
      <dgm:prSet presAssocID="{3EFB33BF-363F-4DE5-AD4D-374674492ADD}" presName="rect2" presStyleLbl="node1" presStyleIdx="3" presStyleCnt="4">
        <dgm:presLayoutVars>
          <dgm:bulletEnabled val="1"/>
        </dgm:presLayoutVars>
      </dgm:prSet>
      <dgm:spPr/>
      <dgm:t>
        <a:bodyPr/>
        <a:lstStyle/>
        <a:p>
          <a:endParaRPr lang="en-US"/>
        </a:p>
      </dgm:t>
    </dgm:pt>
    <dgm:pt modelId="{89497C3C-F78E-4B45-9201-CF848A2F253A}" type="pres">
      <dgm:prSet presAssocID="{3EFB33BF-363F-4DE5-AD4D-374674492ADD}" presName="rect1" presStyleLbl="lnNod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l="-34000" r="-34000"/>
          </a:stretch>
        </a:blipFill>
      </dgm:spPr>
    </dgm:pt>
  </dgm:ptLst>
  <dgm:cxnLst>
    <dgm:cxn modelId="{42114B8A-A981-47E6-A9BE-A4A89D753914}" srcId="{9CD193BF-03F5-47B7-852B-94C666B76D39}" destId="{D65470D2-2511-4521-90B6-E34DB853A549}" srcOrd="1" destOrd="0" parTransId="{1E91F6D8-8001-4435-8F63-1413A4870723}" sibTransId="{D07290C7-5772-48FC-BC5C-868E6351A170}"/>
    <dgm:cxn modelId="{83312E2F-8B6B-DC4E-A9D9-8EE499AD69E6}" type="presOf" srcId="{3EFB33BF-363F-4DE5-AD4D-374674492ADD}" destId="{C13F4F80-3574-4E14-8856-C12B7430F737}" srcOrd="0" destOrd="0" presId="urn:microsoft.com/office/officeart/2008/layout/AlternatingPictureBlocks"/>
    <dgm:cxn modelId="{CB2378B7-3D40-2043-BCED-BEBA32911D4F}" type="presOf" srcId="{9CD193BF-03F5-47B7-852B-94C666B76D39}" destId="{7119818B-E5BC-4BB3-BF71-0A6C5F6206FC}" srcOrd="0" destOrd="0" presId="urn:microsoft.com/office/officeart/2008/layout/AlternatingPictureBlocks"/>
    <dgm:cxn modelId="{BC469F3D-E325-452C-AE33-AA2C4291DE95}" srcId="{9CD193BF-03F5-47B7-852B-94C666B76D39}" destId="{5C9CBCF1-E4CF-4C97-9025-08D1CEB60D0A}" srcOrd="2" destOrd="0" parTransId="{EE7F9DA5-FE4B-43F9-B7DA-A8B405B40A7F}" sibTransId="{68B5B4F2-C722-4097-84C2-15E69FDBE424}"/>
    <dgm:cxn modelId="{1B095FDF-587A-4A50-95F1-375E1A22757C}" srcId="{9CD193BF-03F5-47B7-852B-94C666B76D39}" destId="{C60689FD-EEB1-4508-AD74-25C37A88975D}" srcOrd="0" destOrd="0" parTransId="{F11908AC-E39E-40BC-B031-1862B64B9DC7}" sibTransId="{64375120-ACDD-4DA7-8713-7F94DCD72CA2}"/>
    <dgm:cxn modelId="{8E167E53-0855-41D8-A270-050D83D4AF0C}" srcId="{9CD193BF-03F5-47B7-852B-94C666B76D39}" destId="{3EFB33BF-363F-4DE5-AD4D-374674492ADD}" srcOrd="3" destOrd="0" parTransId="{1F162048-7684-444A-AB0D-5E0196826230}" sibTransId="{B2922C29-A994-4948-A34A-AF8D8C595748}"/>
    <dgm:cxn modelId="{7C4DCD5C-4BEB-2845-959F-30FF28EE1890}" type="presOf" srcId="{C60689FD-EEB1-4508-AD74-25C37A88975D}" destId="{AEBF62D0-8AAD-49DA-9A49-A4D9199F1E2B}" srcOrd="0" destOrd="0" presId="urn:microsoft.com/office/officeart/2008/layout/AlternatingPictureBlocks"/>
    <dgm:cxn modelId="{55F5A53D-8189-3344-B504-90B9A078B74A}" type="presOf" srcId="{D65470D2-2511-4521-90B6-E34DB853A549}" destId="{BA26B9F0-D8DB-4A7F-AEBA-1C5F92043DC1}" srcOrd="0" destOrd="0" presId="urn:microsoft.com/office/officeart/2008/layout/AlternatingPictureBlocks"/>
    <dgm:cxn modelId="{48FBD320-9F60-0C43-A4C9-BE0CD39B9E65}" type="presOf" srcId="{5C9CBCF1-E4CF-4C97-9025-08D1CEB60D0A}" destId="{2467F622-DFDB-4F60-B6F2-4F9A3D584C5D}" srcOrd="0" destOrd="0" presId="urn:microsoft.com/office/officeart/2008/layout/AlternatingPictureBlocks"/>
    <dgm:cxn modelId="{279B0B79-CAD5-C94D-AFA0-0BC5E85DDD14}" type="presParOf" srcId="{7119818B-E5BC-4BB3-BF71-0A6C5F6206FC}" destId="{C4606C32-86D6-4DF2-9AA9-4628AA1F2D2D}" srcOrd="0" destOrd="0" presId="urn:microsoft.com/office/officeart/2008/layout/AlternatingPictureBlocks"/>
    <dgm:cxn modelId="{054619B0-63F3-B941-9CD7-3D847227ED92}" type="presParOf" srcId="{C4606C32-86D6-4DF2-9AA9-4628AA1F2D2D}" destId="{AEBF62D0-8AAD-49DA-9A49-A4D9199F1E2B}" srcOrd="0" destOrd="0" presId="urn:microsoft.com/office/officeart/2008/layout/AlternatingPictureBlocks"/>
    <dgm:cxn modelId="{D97E37EC-C183-6049-96AA-DD4C6D5F4773}" type="presParOf" srcId="{C4606C32-86D6-4DF2-9AA9-4628AA1F2D2D}" destId="{D80620B4-C882-4539-8E1C-6266EE8CF3F3}" srcOrd="1" destOrd="0" presId="urn:microsoft.com/office/officeart/2008/layout/AlternatingPictureBlocks"/>
    <dgm:cxn modelId="{A31EC2D6-05C5-5248-9621-6EA75975869A}" type="presParOf" srcId="{7119818B-E5BC-4BB3-BF71-0A6C5F6206FC}" destId="{279A0582-B999-4CA5-8D31-26B5FA04F8D9}" srcOrd="1" destOrd="0" presId="urn:microsoft.com/office/officeart/2008/layout/AlternatingPictureBlocks"/>
    <dgm:cxn modelId="{001FF4C6-4C36-C94E-ADD6-7A7F8CA92705}" type="presParOf" srcId="{7119818B-E5BC-4BB3-BF71-0A6C5F6206FC}" destId="{86D35944-60DE-40C4-893C-A1DDCDCA8A3A}" srcOrd="2" destOrd="0" presId="urn:microsoft.com/office/officeart/2008/layout/AlternatingPictureBlocks"/>
    <dgm:cxn modelId="{3A9F2654-D214-6B45-8FB5-7B70ADEA471E}" type="presParOf" srcId="{86D35944-60DE-40C4-893C-A1DDCDCA8A3A}" destId="{BA26B9F0-D8DB-4A7F-AEBA-1C5F92043DC1}" srcOrd="0" destOrd="0" presId="urn:microsoft.com/office/officeart/2008/layout/AlternatingPictureBlocks"/>
    <dgm:cxn modelId="{ECDB461D-9E0F-E94E-A94C-CCFAB77B4163}" type="presParOf" srcId="{86D35944-60DE-40C4-893C-A1DDCDCA8A3A}" destId="{7F321AA5-FF0F-49B9-B465-51F54A3FDA92}" srcOrd="1" destOrd="0" presId="urn:microsoft.com/office/officeart/2008/layout/AlternatingPictureBlocks"/>
    <dgm:cxn modelId="{9F7B3199-FA5F-C840-84D7-FF0EEC7E3F17}" type="presParOf" srcId="{7119818B-E5BC-4BB3-BF71-0A6C5F6206FC}" destId="{47AF600F-4598-493E-AD18-28EC57CE4904}" srcOrd="3" destOrd="0" presId="urn:microsoft.com/office/officeart/2008/layout/AlternatingPictureBlocks"/>
    <dgm:cxn modelId="{2D6CA967-B467-C24A-A74D-F294B49BE2C2}" type="presParOf" srcId="{7119818B-E5BC-4BB3-BF71-0A6C5F6206FC}" destId="{A1A0ECA8-3178-4131-8CF8-772C98CC1E49}" srcOrd="4" destOrd="0" presId="urn:microsoft.com/office/officeart/2008/layout/AlternatingPictureBlocks"/>
    <dgm:cxn modelId="{AC0AB236-FDA3-5B43-878A-698F5E3DF2FF}" type="presParOf" srcId="{A1A0ECA8-3178-4131-8CF8-772C98CC1E49}" destId="{2467F622-DFDB-4F60-B6F2-4F9A3D584C5D}" srcOrd="0" destOrd="0" presId="urn:microsoft.com/office/officeart/2008/layout/AlternatingPictureBlocks"/>
    <dgm:cxn modelId="{F7C31003-10E7-3945-BCD2-D8F1428161E2}" type="presParOf" srcId="{A1A0ECA8-3178-4131-8CF8-772C98CC1E49}" destId="{E45CC8AE-2A69-46D3-AD39-325C6A58CD01}" srcOrd="1" destOrd="0" presId="urn:microsoft.com/office/officeart/2008/layout/AlternatingPictureBlocks"/>
    <dgm:cxn modelId="{7931D884-8BE6-C542-8E77-C82D1321CA9B}" type="presParOf" srcId="{7119818B-E5BC-4BB3-BF71-0A6C5F6206FC}" destId="{616C76F6-0EFD-4F55-B8BC-B63F41421A0A}" srcOrd="5" destOrd="0" presId="urn:microsoft.com/office/officeart/2008/layout/AlternatingPictureBlocks"/>
    <dgm:cxn modelId="{C2518F87-C2D3-DC4C-84F2-AD830C55DA35}" type="presParOf" srcId="{7119818B-E5BC-4BB3-BF71-0A6C5F6206FC}" destId="{C398F299-7DFD-443B-8B44-95FAB79933BB}" srcOrd="6" destOrd="0" presId="urn:microsoft.com/office/officeart/2008/layout/AlternatingPictureBlocks"/>
    <dgm:cxn modelId="{58EEE649-B72B-A741-8F91-386FE02DF749}" type="presParOf" srcId="{C398F299-7DFD-443B-8B44-95FAB79933BB}" destId="{C13F4F80-3574-4E14-8856-C12B7430F737}" srcOrd="0" destOrd="0" presId="urn:microsoft.com/office/officeart/2008/layout/AlternatingPictureBlocks"/>
    <dgm:cxn modelId="{C5234B2F-E25A-8240-98E8-5040F8359543}" type="presParOf" srcId="{C398F299-7DFD-443B-8B44-95FAB79933BB}" destId="{89497C3C-F78E-4B45-9201-CF848A2F253A}" srcOrd="1" destOrd="0" presId="urn:microsoft.com/office/officeart/2008/layout/AlternatingPictureBlock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F62D0-8AAD-49DA-9A49-A4D9199F1E2B}">
      <dsp:nvSpPr>
        <dsp:cNvPr id="0" name=""/>
        <dsp:cNvSpPr/>
      </dsp:nvSpPr>
      <dsp:spPr>
        <a:xfrm>
          <a:off x="2217919" y="475"/>
          <a:ext cx="2592899" cy="117272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is-IS" sz="2800" kern="1200" dirty="0" smtClean="0"/>
            <a:t>Detox </a:t>
          </a:r>
        </a:p>
        <a:p>
          <a:pPr lvl="0" algn="ctr" defTabSz="1244600">
            <a:lnSpc>
              <a:spcPct val="90000"/>
            </a:lnSpc>
            <a:spcBef>
              <a:spcPct val="0"/>
            </a:spcBef>
            <a:spcAft>
              <a:spcPct val="35000"/>
            </a:spcAft>
          </a:pPr>
          <a:r>
            <a:rPr lang="is-IS" sz="2800" kern="1200" dirty="0" smtClean="0"/>
            <a:t>7-10 days</a:t>
          </a:r>
          <a:endParaRPr lang="en-US" sz="2800" kern="1200" dirty="0"/>
        </a:p>
      </dsp:txBody>
      <dsp:txXfrm>
        <a:off x="2217919" y="475"/>
        <a:ext cx="2592899" cy="1172727"/>
      </dsp:txXfrm>
    </dsp:sp>
    <dsp:sp modelId="{D80620B4-C882-4539-8E1C-6266EE8CF3F3}">
      <dsp:nvSpPr>
        <dsp:cNvPr id="0" name=""/>
        <dsp:cNvSpPr/>
      </dsp:nvSpPr>
      <dsp:spPr>
        <a:xfrm>
          <a:off x="940819" y="475"/>
          <a:ext cx="1160999" cy="1172727"/>
        </a:xfrm>
        <a:prstGeom prst="rect">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26B9F0-D8DB-4A7F-AEBA-1C5F92043DC1}">
      <dsp:nvSpPr>
        <dsp:cNvPr id="0" name=""/>
        <dsp:cNvSpPr/>
      </dsp:nvSpPr>
      <dsp:spPr>
        <a:xfrm>
          <a:off x="898970" y="1367946"/>
          <a:ext cx="2592899" cy="117272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is-IS" sz="2800" kern="1200" dirty="0" smtClean="0"/>
            <a:t>Residential</a:t>
          </a:r>
          <a:br>
            <a:rPr lang="is-IS" sz="2800" kern="1200" dirty="0" smtClean="0"/>
          </a:br>
          <a:r>
            <a:rPr lang="is-IS" sz="2800" kern="1200" dirty="0" smtClean="0"/>
            <a:t>4 weeks</a:t>
          </a:r>
        </a:p>
      </dsp:txBody>
      <dsp:txXfrm>
        <a:off x="898970" y="1367946"/>
        <a:ext cx="2592899" cy="1172727"/>
      </dsp:txXfrm>
    </dsp:sp>
    <dsp:sp modelId="{7F321AA5-FF0F-49B9-B465-51F54A3FDA92}">
      <dsp:nvSpPr>
        <dsp:cNvPr id="0" name=""/>
        <dsp:cNvSpPr/>
      </dsp:nvSpPr>
      <dsp:spPr>
        <a:xfrm>
          <a:off x="3649819" y="1366702"/>
          <a:ext cx="1160999" cy="1172727"/>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48000" r="-48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67F622-DFDB-4F60-B6F2-4F9A3D584C5D}">
      <dsp:nvSpPr>
        <dsp:cNvPr id="0" name=""/>
        <dsp:cNvSpPr/>
      </dsp:nvSpPr>
      <dsp:spPr>
        <a:xfrm>
          <a:off x="2217919" y="2732929"/>
          <a:ext cx="2592899" cy="117272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is-IS" sz="2800" kern="1200" dirty="0" smtClean="0"/>
            <a:t>Outpatient intensive</a:t>
          </a:r>
          <a:endParaRPr lang="en-US" sz="2800" kern="1200" dirty="0"/>
        </a:p>
      </dsp:txBody>
      <dsp:txXfrm>
        <a:off x="2217919" y="2732929"/>
        <a:ext cx="2592899" cy="1172727"/>
      </dsp:txXfrm>
    </dsp:sp>
    <dsp:sp modelId="{E45CC8AE-2A69-46D3-AD39-325C6A58CD01}">
      <dsp:nvSpPr>
        <dsp:cNvPr id="0" name=""/>
        <dsp:cNvSpPr/>
      </dsp:nvSpPr>
      <dsp:spPr>
        <a:xfrm>
          <a:off x="940819" y="2732929"/>
          <a:ext cx="1160999" cy="1172727"/>
        </a:xfrm>
        <a:prstGeom prst="rect">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17000" r="-1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3F4F80-3574-4E14-8856-C12B7430F737}">
      <dsp:nvSpPr>
        <dsp:cNvPr id="0" name=""/>
        <dsp:cNvSpPr/>
      </dsp:nvSpPr>
      <dsp:spPr>
        <a:xfrm>
          <a:off x="940819" y="4099157"/>
          <a:ext cx="2592899" cy="117272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is-IS" sz="2800" kern="1200" dirty="0" smtClean="0"/>
            <a:t>Outpatient follow-up</a:t>
          </a:r>
          <a:endParaRPr lang="en-US" sz="2800" kern="1200" dirty="0"/>
        </a:p>
      </dsp:txBody>
      <dsp:txXfrm>
        <a:off x="940819" y="4099157"/>
        <a:ext cx="2592899" cy="1172727"/>
      </dsp:txXfrm>
    </dsp:sp>
    <dsp:sp modelId="{89497C3C-F78E-4B45-9201-CF848A2F253A}">
      <dsp:nvSpPr>
        <dsp:cNvPr id="0" name=""/>
        <dsp:cNvSpPr/>
      </dsp:nvSpPr>
      <dsp:spPr>
        <a:xfrm>
          <a:off x="3649819" y="4099157"/>
          <a:ext cx="1160999" cy="1172727"/>
        </a:xfrm>
        <a:prstGeom prst="rect">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34000" r="-3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20649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xfrm>
            <a:off x="857250" y="685800"/>
            <a:ext cx="5143500" cy="3429000"/>
          </a:xfrm>
          <a:prstGeom prst="rect">
            <a:avLst/>
          </a:prstGeom>
          <a:noFill/>
          <a:ln>
            <a:solidFill>
              <a:srgbClr val="000000"/>
            </a:solidFill>
            <a:miter lim="800000"/>
            <a:headEnd/>
            <a:tailEnd/>
          </a:ln>
        </p:spPr>
      </p:sp>
      <p:sp>
        <p:nvSpPr>
          <p:cNvPr id="225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bwMode="auto">
          <a:xfrm>
            <a:off x="857250" y="685800"/>
            <a:ext cx="5143500" cy="3429000"/>
          </a:xfrm>
          <a:prstGeom prst="rect">
            <a:avLst/>
          </a:prstGeom>
          <a:noFill/>
          <a:ln>
            <a:solidFill>
              <a:srgbClr val="000000"/>
            </a:solidFill>
            <a:miter lim="800000"/>
            <a:headEnd/>
            <a:tailEnd/>
          </a:ln>
        </p:spPr>
      </p:sp>
      <p:sp>
        <p:nvSpPr>
          <p:cNvPr id="256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Rot="1" noChangeAspect="1" noChangeArrowheads="1" noTextEdit="1"/>
          </p:cNvSpPr>
          <p:nvPr>
            <p:ph type="sldImg"/>
          </p:nvPr>
        </p:nvSpPr>
        <p:spPr bwMode="auto">
          <a:xfrm>
            <a:off x="857250" y="685800"/>
            <a:ext cx="51435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5293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Rot="1" noChangeAspect="1" noChangeArrowheads="1" noTextEdit="1"/>
          </p:cNvSpPr>
          <p:nvPr>
            <p:ph type="sldImg"/>
          </p:nvPr>
        </p:nvSpPr>
        <p:spPr bwMode="auto">
          <a:xfrm>
            <a:off x="857250" y="685800"/>
            <a:ext cx="51435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31744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7250" y="685800"/>
            <a:ext cx="51435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lstStyle/>
          <a:p>
            <a:r>
              <a:rPr lang="en-US" sz="1200" kern="1200" dirty="0" smtClean="0">
                <a:solidFill>
                  <a:schemeClr val="tx1"/>
                </a:solidFill>
                <a:effectLst/>
                <a:latin typeface="+mn-lt"/>
                <a:ea typeface="+mn-ea"/>
                <a:cs typeface="+mn-cs"/>
              </a:rPr>
              <a:t>I compared your slide with the slide from Sweden where they counted missing as positive (2 urines/</a:t>
            </a:r>
            <a:r>
              <a:rPr lang="en-US" sz="1200" kern="1200" dirty="0" err="1" smtClean="0">
                <a:solidFill>
                  <a:schemeClr val="tx1"/>
                </a:solidFill>
                <a:effectLst/>
                <a:latin typeface="+mn-lt"/>
                <a:ea typeface="+mn-ea"/>
                <a:cs typeface="+mn-cs"/>
              </a:rPr>
              <a:t>week,thus</a:t>
            </a:r>
            <a:r>
              <a:rPr lang="en-US" sz="1200" kern="1200" dirty="0" smtClean="0">
                <a:solidFill>
                  <a:schemeClr val="tx1"/>
                </a:solidFill>
                <a:effectLst/>
                <a:latin typeface="+mn-lt"/>
                <a:ea typeface="+mn-ea"/>
                <a:cs typeface="+mn-cs"/>
              </a:rPr>
              <a:t> 24 tests in their 12-week study).  Average day of use in our study was 18 in the past month, theirs was about 45 days in the past 3 months, so your patients look a little worse than theirs, and your results also look better, but not wildly better - does that sound correct?  I'm going through some other studies as well looking for the same kind of thing.</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479628C7-501F-4C8E-95D1-9BCD00A3A0B4}" type="slidenum">
              <a:rPr lang="en-US" smtClean="0"/>
              <a:t>19</a:t>
            </a:fld>
            <a:endParaRPr lang="en-US"/>
          </a:p>
        </p:txBody>
      </p:sp>
    </p:spTree>
    <p:extLst>
      <p:ext uri="{BB962C8B-B14F-4D97-AF65-F5344CB8AC3E}">
        <p14:creationId xmlns:p14="http://schemas.microsoft.com/office/powerpoint/2010/main" val="1967293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7250" y="685800"/>
            <a:ext cx="51435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lstStyle/>
          <a:p>
            <a:r>
              <a:rPr lang="is-IS" dirty="0" smtClean="0"/>
              <a:t>Training of couselors:</a:t>
            </a:r>
          </a:p>
          <a:p>
            <a:r>
              <a:rPr lang="is-IS" dirty="0" smtClean="0"/>
              <a:t>Trained at SAA facility, licensed</a:t>
            </a:r>
            <a:r>
              <a:rPr lang="is-IS" baseline="0" dirty="0" smtClean="0"/>
              <a:t> addiciton counselors. </a:t>
            </a:r>
          </a:p>
          <a:p>
            <a:r>
              <a:rPr lang="is-IS" baseline="0" dirty="0" smtClean="0"/>
              <a:t>Two-year on site training and systematic curriculum.</a:t>
            </a:r>
          </a:p>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479628C7-501F-4C8E-95D1-9BCD00A3A0B4}" type="slidenum">
              <a:rPr lang="en-US" smtClean="0"/>
              <a:t>21</a:t>
            </a:fld>
            <a:endParaRPr lang="en-US"/>
          </a:p>
        </p:txBody>
      </p:sp>
    </p:spTree>
    <p:extLst>
      <p:ext uri="{BB962C8B-B14F-4D97-AF65-F5344CB8AC3E}">
        <p14:creationId xmlns:p14="http://schemas.microsoft.com/office/powerpoint/2010/main" val="626637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7250" y="685800"/>
            <a:ext cx="51435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lstStyle/>
          <a:p>
            <a:r>
              <a:rPr lang="is-IS" dirty="0" smtClean="0"/>
              <a:t>Referral after</a:t>
            </a:r>
            <a:r>
              <a:rPr lang="is-IS" baseline="0" dirty="0" smtClean="0"/>
              <a:t> detox depends on many factors:</a:t>
            </a:r>
          </a:p>
          <a:p>
            <a:r>
              <a:rPr lang="is-IS" baseline="0" dirty="0" smtClean="0"/>
              <a:t> - Trmt providers endorse residential treatment</a:t>
            </a:r>
          </a:p>
          <a:p>
            <a:r>
              <a:rPr lang="is-IS" baseline="0" dirty="0" smtClean="0"/>
              <a:t> -  Patient preference and motivation decides</a:t>
            </a:r>
          </a:p>
          <a:p>
            <a:r>
              <a:rPr lang="is-IS" baseline="0" dirty="0" smtClean="0"/>
              <a:t>Less stable environment </a:t>
            </a:r>
            <a:r>
              <a:rPr lang="is-IS" baseline="0" dirty="0" smtClean="0">
                <a:sym typeface="Wingdings" pitchFamily="2" charset="2"/>
              </a:rPr>
              <a:t>residential</a:t>
            </a:r>
          </a:p>
          <a:p>
            <a:r>
              <a:rPr lang="is-IS" baseline="0" dirty="0" smtClean="0">
                <a:sym typeface="Wingdings" pitchFamily="2" charset="2"/>
              </a:rPr>
              <a:t>Less motivation or insight  outpatient e.g.</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479628C7-501F-4C8E-95D1-9BCD00A3A0B4}" type="slidenum">
              <a:rPr lang="en-US" smtClean="0"/>
              <a:t>22</a:t>
            </a:fld>
            <a:endParaRPr lang="en-US"/>
          </a:p>
        </p:txBody>
      </p:sp>
    </p:spTree>
    <p:extLst>
      <p:ext uri="{BB962C8B-B14F-4D97-AF65-F5344CB8AC3E}">
        <p14:creationId xmlns:p14="http://schemas.microsoft.com/office/powerpoint/2010/main" val="1566852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7250" y="685800"/>
            <a:ext cx="51435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lstStyle/>
          <a:p>
            <a:r>
              <a:rPr lang="is-IS" dirty="0" smtClean="0"/>
              <a:t>Less than</a:t>
            </a:r>
            <a:r>
              <a:rPr lang="is-IS" baseline="0" dirty="0" smtClean="0"/>
              <a:t> four : 29% trmt 21% placebo</a:t>
            </a:r>
          </a:p>
          <a:p>
            <a:r>
              <a:rPr lang="is-IS" baseline="0" dirty="0" smtClean="0"/>
              <a:t>Four or more: 22% trmt 28% placebo</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479628C7-501F-4C8E-95D1-9BCD00A3A0B4}" type="slidenum">
              <a:rPr lang="en-US" smtClean="0"/>
              <a:t>25</a:t>
            </a:fld>
            <a:endParaRPr lang="en-US"/>
          </a:p>
        </p:txBody>
      </p:sp>
    </p:spTree>
    <p:extLst>
      <p:ext uri="{BB962C8B-B14F-4D97-AF65-F5344CB8AC3E}">
        <p14:creationId xmlns:p14="http://schemas.microsoft.com/office/powerpoint/2010/main" val="2573464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539288" cy="6173788"/>
            <a:chOff x="0" y="0"/>
            <a:chExt cx="5341" cy="3889"/>
          </a:xfrm>
        </p:grpSpPr>
        <p:sp>
          <p:nvSpPr>
            <p:cNvPr id="5" name="Freeform 2"/>
            <p:cNvSpPr>
              <a:spLocks/>
            </p:cNvSpPr>
            <p:nvPr/>
          </p:nvSpPr>
          <p:spPr bwMode="ltGray">
            <a:xfrm>
              <a:off x="0" y="0"/>
              <a:ext cx="3863" cy="3889"/>
            </a:xfrm>
            <a:custGeom>
              <a:avLst/>
              <a:gdLst>
                <a:gd name="T0" fmla="*/ 3862 w 3863"/>
                <a:gd name="T1" fmla="*/ 3418 h 3889"/>
                <a:gd name="T2" fmla="*/ 457 w 3863"/>
                <a:gd name="T3" fmla="*/ 0 h 3889"/>
                <a:gd name="T4" fmla="*/ 0 w 3863"/>
                <a:gd name="T5" fmla="*/ 0 h 3889"/>
                <a:gd name="T6" fmla="*/ 0 w 3863"/>
                <a:gd name="T7" fmla="*/ 481 h 3889"/>
                <a:gd name="T8" fmla="*/ 3394 w 3863"/>
                <a:gd name="T9" fmla="*/ 3888 h 3889"/>
                <a:gd name="T10" fmla="*/ 3862 w 3863"/>
                <a:gd name="T11" fmla="*/ 3418 h 388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195"/>
              </a:schemeClr>
            </a:solidFill>
            <a:ln w="9525" cap="rnd">
              <a:noFill/>
              <a:round/>
              <a:headEnd/>
              <a:tailEnd/>
            </a:ln>
            <a:effectLst/>
          </p:spPr>
          <p:txBody>
            <a:bodyPr/>
            <a:lstStyle/>
            <a:p>
              <a:pPr>
                <a:defRPr/>
              </a:pPr>
              <a:endParaRPr lang="en-US"/>
            </a:p>
          </p:txBody>
        </p:sp>
        <p:sp>
          <p:nvSpPr>
            <p:cNvPr id="6" name="Freeform 3"/>
            <p:cNvSpPr>
              <a:spLocks/>
            </p:cNvSpPr>
            <p:nvPr/>
          </p:nvSpPr>
          <p:spPr bwMode="ltGray">
            <a:xfrm>
              <a:off x="860" y="0"/>
              <a:ext cx="3394" cy="3223"/>
            </a:xfrm>
            <a:custGeom>
              <a:avLst/>
              <a:gdLst>
                <a:gd name="T0" fmla="*/ 370 w 3394"/>
                <a:gd name="T1" fmla="*/ 0 h 3223"/>
                <a:gd name="T2" fmla="*/ 3393 w 3394"/>
                <a:gd name="T3" fmla="*/ 3036 h 3223"/>
                <a:gd name="T4" fmla="*/ 3208 w 3394"/>
                <a:gd name="T5" fmla="*/ 3222 h 3223"/>
                <a:gd name="T6" fmla="*/ 0 w 3394"/>
                <a:gd name="T7" fmla="*/ 0 h 3223"/>
                <a:gd name="T8" fmla="*/ 370 w 3394"/>
                <a:gd name="T9" fmla="*/ 0 h 32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4" h="3223">
                  <a:moveTo>
                    <a:pt x="370" y="0"/>
                  </a:moveTo>
                  <a:lnTo>
                    <a:pt x="3393" y="3036"/>
                  </a:lnTo>
                  <a:lnTo>
                    <a:pt x="3208" y="3222"/>
                  </a:lnTo>
                  <a:lnTo>
                    <a:pt x="0" y="0"/>
                  </a:lnTo>
                  <a:lnTo>
                    <a:pt x="370" y="0"/>
                  </a:lnTo>
                </a:path>
              </a:pathLst>
            </a:custGeom>
            <a:solidFill>
              <a:schemeClr val="bg1">
                <a:alpha val="50195"/>
              </a:schemeClr>
            </a:solidFill>
            <a:ln w="9525" cap="rnd">
              <a:noFill/>
              <a:round/>
              <a:headEnd/>
              <a:tailEnd/>
            </a:ln>
            <a:effectLst/>
          </p:spPr>
          <p:txBody>
            <a:bodyPr/>
            <a:lstStyle/>
            <a:p>
              <a:pPr>
                <a:defRPr/>
              </a:pPr>
              <a:endParaRPr lang="en-US"/>
            </a:p>
          </p:txBody>
        </p:sp>
        <p:sp>
          <p:nvSpPr>
            <p:cNvPr id="7" name="Freeform 4"/>
            <p:cNvSpPr>
              <a:spLocks/>
            </p:cNvSpPr>
            <p:nvPr/>
          </p:nvSpPr>
          <p:spPr bwMode="ltGray">
            <a:xfrm>
              <a:off x="2187" y="0"/>
              <a:ext cx="2858" cy="2556"/>
            </a:xfrm>
            <a:custGeom>
              <a:avLst/>
              <a:gdLst>
                <a:gd name="T0" fmla="*/ 630 w 2859"/>
                <a:gd name="T1" fmla="*/ 0 h 2556"/>
                <a:gd name="T2" fmla="*/ 2858 w 2859"/>
                <a:gd name="T3" fmla="*/ 2238 h 2556"/>
                <a:gd name="T4" fmla="*/ 2543 w 2859"/>
                <a:gd name="T5" fmla="*/ 2555 h 2556"/>
                <a:gd name="T6" fmla="*/ 0 w 2859"/>
                <a:gd name="T7" fmla="*/ 0 h 2556"/>
                <a:gd name="T8" fmla="*/ 630 w 2859"/>
                <a:gd name="T9" fmla="*/ 0 h 25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9" h="2556">
                  <a:moveTo>
                    <a:pt x="630" y="0"/>
                  </a:moveTo>
                  <a:lnTo>
                    <a:pt x="2858" y="2238"/>
                  </a:lnTo>
                  <a:lnTo>
                    <a:pt x="2543" y="2555"/>
                  </a:lnTo>
                  <a:lnTo>
                    <a:pt x="0" y="0"/>
                  </a:lnTo>
                  <a:lnTo>
                    <a:pt x="630" y="0"/>
                  </a:lnTo>
                </a:path>
              </a:pathLst>
            </a:custGeom>
            <a:solidFill>
              <a:schemeClr val="bg1">
                <a:alpha val="50195"/>
              </a:schemeClr>
            </a:solidFill>
            <a:ln w="9525" cap="rnd">
              <a:noFill/>
              <a:round/>
              <a:headEnd/>
              <a:tailEnd/>
            </a:ln>
            <a:effectLst/>
          </p:spPr>
          <p:txBody>
            <a:bodyPr/>
            <a:lstStyle/>
            <a:p>
              <a:pPr>
                <a:defRPr/>
              </a:pPr>
              <a:endParaRPr lang="en-US"/>
            </a:p>
          </p:txBody>
        </p:sp>
        <p:sp>
          <p:nvSpPr>
            <p:cNvPr id="8" name="Freeform 5"/>
            <p:cNvSpPr>
              <a:spLocks/>
            </p:cNvSpPr>
            <p:nvPr/>
          </p:nvSpPr>
          <p:spPr bwMode="ltGray">
            <a:xfrm>
              <a:off x="3055" y="0"/>
              <a:ext cx="2286" cy="2121"/>
            </a:xfrm>
            <a:custGeom>
              <a:avLst/>
              <a:gdLst>
                <a:gd name="T0" fmla="*/ 0 w 2286"/>
                <a:gd name="T1" fmla="*/ 0 h 2121"/>
                <a:gd name="T2" fmla="*/ 2111 w 2286"/>
                <a:gd name="T3" fmla="*/ 2120 h 2121"/>
                <a:gd name="T4" fmla="*/ 2285 w 2286"/>
                <a:gd name="T5" fmla="*/ 1945 h 2121"/>
                <a:gd name="T6" fmla="*/ 348 w 2286"/>
                <a:gd name="T7" fmla="*/ 0 h 2121"/>
                <a:gd name="T8" fmla="*/ 0 w 2286"/>
                <a:gd name="T9" fmla="*/ 0 h 2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6" h="2121">
                  <a:moveTo>
                    <a:pt x="0" y="0"/>
                  </a:moveTo>
                  <a:lnTo>
                    <a:pt x="2111" y="2120"/>
                  </a:lnTo>
                  <a:lnTo>
                    <a:pt x="2285" y="1945"/>
                  </a:lnTo>
                  <a:lnTo>
                    <a:pt x="348" y="0"/>
                  </a:lnTo>
                  <a:lnTo>
                    <a:pt x="0" y="0"/>
                  </a:lnTo>
                </a:path>
              </a:pathLst>
            </a:custGeom>
            <a:solidFill>
              <a:schemeClr val="bg1">
                <a:alpha val="50195"/>
              </a:schemeClr>
            </a:solidFill>
            <a:ln w="9525" cap="rnd">
              <a:noFill/>
              <a:round/>
              <a:headEnd/>
              <a:tailEnd/>
            </a:ln>
            <a:effectLst/>
          </p:spPr>
          <p:txBody>
            <a:bodyPr/>
            <a:lstStyle/>
            <a:p>
              <a:pPr>
                <a:defRPr/>
              </a:pPr>
              <a:endParaRPr lang="en-US"/>
            </a:p>
          </p:txBody>
        </p:sp>
      </p:grpSp>
      <p:sp>
        <p:nvSpPr>
          <p:cNvPr id="3079" name="Rectangle 7"/>
          <p:cNvSpPr>
            <a:spLocks noGrp="1" noChangeArrowheads="1"/>
          </p:cNvSpPr>
          <p:nvPr>
            <p:ph type="ctrTitle" sz="quarter"/>
          </p:nvPr>
        </p:nvSpPr>
        <p:spPr>
          <a:xfrm>
            <a:off x="771525" y="1143000"/>
            <a:ext cx="8743950" cy="1143000"/>
          </a:xfrm>
        </p:spPr>
        <p:txBody>
          <a:bodyPr/>
          <a:lstStyle>
            <a:lvl1pPr>
              <a:defRPr/>
            </a:lvl1pPr>
          </a:lstStyle>
          <a:p>
            <a:pPr lvl="0"/>
            <a:r>
              <a:rPr lang="en-US" noProof="0" smtClean="0"/>
              <a:t>Click to edit Master title style</a:t>
            </a:r>
          </a:p>
        </p:txBody>
      </p:sp>
      <p:sp>
        <p:nvSpPr>
          <p:cNvPr id="3080" name="Rectangle 8"/>
          <p:cNvSpPr>
            <a:spLocks noGrp="1" noChangeArrowheads="1"/>
          </p:cNvSpPr>
          <p:nvPr>
            <p:ph type="subTitle" sz="quarter" idx="1"/>
          </p:nvPr>
        </p:nvSpPr>
        <p:spPr>
          <a:xfrm>
            <a:off x="1543050" y="2819400"/>
            <a:ext cx="7200900" cy="1752600"/>
          </a:xfrm>
        </p:spPr>
        <p:txBody>
          <a:bodyPr/>
          <a:lstStyle>
            <a:lvl1pPr marL="0" indent="0" algn="ctr">
              <a:buFont typeface="Monotype Sorts" pitchFamily="2" charset="2"/>
              <a:buNone/>
              <a:defRPr/>
            </a:lvl1pPr>
          </a:lstStyle>
          <a:p>
            <a:pPr lvl="0"/>
            <a:r>
              <a:rPr lang="en-US" noProof="0" smtClean="0"/>
              <a:t>Click to edit Master subtitle style</a:t>
            </a:r>
          </a:p>
        </p:txBody>
      </p:sp>
      <p:sp>
        <p:nvSpPr>
          <p:cNvPr id="9" name="Rectangle 9"/>
          <p:cNvSpPr>
            <a:spLocks noGrp="1" noChangeArrowheads="1"/>
          </p:cNvSpPr>
          <p:nvPr>
            <p:ph type="dt" sz="quarter" idx="10"/>
          </p:nvPr>
        </p:nvSpPr>
        <p:spPr/>
        <p:txBody>
          <a:bodyPr/>
          <a:lstStyle>
            <a:lvl1pPr>
              <a:defRPr/>
            </a:lvl1pPr>
          </a:lstStyle>
          <a:p>
            <a:pPr>
              <a:defRPr/>
            </a:pPr>
            <a:endParaRPr lang="en-US"/>
          </a:p>
        </p:txBody>
      </p:sp>
      <p:sp>
        <p:nvSpPr>
          <p:cNvPr id="10" name="Rectangle 10"/>
          <p:cNvSpPr>
            <a:spLocks noGrp="1" noChangeArrowheads="1"/>
          </p:cNvSpPr>
          <p:nvPr>
            <p:ph type="ftr" sz="quarter" idx="11"/>
          </p:nvPr>
        </p:nvSpPr>
        <p:spPr/>
        <p:txBody>
          <a:bodyPr/>
          <a:lstStyle>
            <a:lvl1pPr>
              <a:defRPr/>
            </a:lvl1pPr>
          </a:lstStyle>
          <a:p>
            <a:pPr>
              <a:defRPr/>
            </a:pPr>
            <a:endParaRPr lang="en-US"/>
          </a:p>
        </p:txBody>
      </p:sp>
      <p:sp>
        <p:nvSpPr>
          <p:cNvPr id="11" name="Rectangle 11"/>
          <p:cNvSpPr>
            <a:spLocks noGrp="1" noChangeArrowheads="1"/>
          </p:cNvSpPr>
          <p:nvPr>
            <p:ph type="sldNum" sz="quarter" idx="12"/>
          </p:nvPr>
        </p:nvSpPr>
        <p:spPr/>
        <p:txBody>
          <a:bodyPr/>
          <a:lstStyle>
            <a:lvl1pPr>
              <a:defRPr/>
            </a:lvl1pPr>
          </a:lstStyle>
          <a:p>
            <a:pPr>
              <a:defRPr/>
            </a:pPr>
            <a:fld id="{E8EC2F8C-B740-46BD-AB0C-6D4B2B78C93B}" type="slidenum">
              <a:rPr lang="en-US"/>
              <a:pPr>
                <a:defRPr/>
              </a:pPr>
              <a:t>‹#›</a:t>
            </a:fld>
            <a:endParaRPr lang="en-US"/>
          </a:p>
        </p:txBody>
      </p:sp>
    </p:spTree>
  </p:cSld>
  <p:clrMapOvr>
    <a:masterClrMapping/>
  </p:clrMapOvr>
  <p:transition xmlns:p14="http://schemas.microsoft.com/office/powerpoint/2010/mai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57E2F28F-C973-4E63-9211-C814922D288C}" type="slidenum">
              <a:rPr lang="en-US"/>
              <a:pPr>
                <a:defRPr/>
              </a:pPr>
              <a:t>‹#›</a:t>
            </a:fld>
            <a:endParaRPr lang="en-US"/>
          </a:p>
        </p:txBody>
      </p:sp>
    </p:spTree>
  </p:cSld>
  <p:clrMapOvr>
    <a:masterClrMapping/>
  </p:clrMapOvr>
  <p:transition xmlns:p14="http://schemas.microsoft.com/office/powerpoint/2010/mai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9488" y="228600"/>
            <a:ext cx="218598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71525" y="228600"/>
            <a:ext cx="6405563"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36E23848-8C77-4254-BE7A-AEEC03A551C4}" type="slidenum">
              <a:rPr lang="en-US"/>
              <a:pPr>
                <a:defRPr/>
              </a:pPr>
              <a:t>‹#›</a:t>
            </a:fld>
            <a:endParaRPr lang="en-US"/>
          </a:p>
        </p:txBody>
      </p:sp>
    </p:spTree>
  </p:cSld>
  <p:clrMapOvr>
    <a:masterClrMapping/>
  </p:clrMapOvr>
  <p:transition xmlns:p14="http://schemas.microsoft.com/office/powerpoint/2010/mai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71525" y="228600"/>
            <a:ext cx="8743950" cy="12192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771525" y="1828800"/>
            <a:ext cx="8743950" cy="4114800"/>
          </a:xfrm>
        </p:spPr>
        <p:txBody>
          <a:bodyPr/>
          <a:lstStyle/>
          <a:p>
            <a:pPr lvl="0"/>
            <a:endParaRPr lang="en-US" noProof="0" smtClean="0"/>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723C1562-2D0F-45C2-95ED-92781D4773F9}" type="slidenum">
              <a:rPr lang="en-US"/>
              <a:pPr>
                <a:defRPr/>
              </a:pPr>
              <a:t>‹#›</a:t>
            </a:fld>
            <a:endParaRPr lang="en-US"/>
          </a:p>
        </p:txBody>
      </p:sp>
    </p:spTree>
  </p:cSld>
  <p:clrMapOvr>
    <a:masterClrMapping/>
  </p:clrMapOvr>
  <p:transition xmlns:p14="http://schemas.microsoft.com/office/powerpoint/2010/mai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AC4D35DC-974D-499C-A165-F01015023AC3}" type="slidenum">
              <a:rPr lang="en-US"/>
              <a:pPr>
                <a:defRPr/>
              </a:pPr>
              <a:t>‹#›</a:t>
            </a:fld>
            <a:endParaRPr lang="en-US"/>
          </a:p>
        </p:txBody>
      </p:sp>
    </p:spTree>
  </p:cSld>
  <p:clrMapOvr>
    <a:masterClrMapping/>
  </p:clrMapOvr>
  <p:transition xmlns:p14="http://schemas.microsoft.com/office/powerpoint/2010/mai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0" y="4406900"/>
            <a:ext cx="87439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CF8C17DE-1A80-4EE5-A33E-504A2A7044BE}" type="slidenum">
              <a:rPr lang="en-US"/>
              <a:pPr>
                <a:defRPr/>
              </a:pPr>
              <a:t>‹#›</a:t>
            </a:fld>
            <a:endParaRPr lang="en-US"/>
          </a:p>
        </p:txBody>
      </p:sp>
    </p:spTree>
  </p:cSld>
  <p:clrMapOvr>
    <a:masterClrMapping/>
  </p:clrMapOvr>
  <p:transition xmlns:p14="http://schemas.microsoft.com/office/powerpoint/2010/mai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1525" y="1828800"/>
            <a:ext cx="4295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828800"/>
            <a:ext cx="4295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19BE7FEA-56D0-4598-8DDF-3A8C692CE08C}" type="slidenum">
              <a:rPr lang="en-US"/>
              <a:pPr>
                <a:defRPr/>
              </a:pPr>
              <a:t>‹#›</a:t>
            </a:fld>
            <a:endParaRPr lang="en-US"/>
          </a:p>
        </p:txBody>
      </p:sp>
    </p:spTree>
  </p:cSld>
  <p:clrMapOvr>
    <a:masterClrMapping/>
  </p:clrMapOvr>
  <p:transition xmlns:p14="http://schemas.microsoft.com/office/powerpoint/2010/mai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4E1B6906-6071-4941-9A35-49E83082C33E}" type="slidenum">
              <a:rPr lang="en-US"/>
              <a:pPr>
                <a:defRPr/>
              </a:pPr>
              <a:t>‹#›</a:t>
            </a:fld>
            <a:endParaRPr lang="en-US"/>
          </a:p>
        </p:txBody>
      </p:sp>
    </p:spTree>
  </p:cSld>
  <p:clrMapOvr>
    <a:masterClrMapping/>
  </p:clrMapOvr>
  <p:transition xmlns:p14="http://schemas.microsoft.com/office/powerpoint/2010/mai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D8675F8B-3B1A-4786-9412-D4FDE5F62651}" type="slidenum">
              <a:rPr lang="en-US"/>
              <a:pPr>
                <a:defRPr/>
              </a:pPr>
              <a:t>‹#›</a:t>
            </a:fld>
            <a:endParaRPr lang="en-US"/>
          </a:p>
        </p:txBody>
      </p:sp>
    </p:spTree>
  </p:cSld>
  <p:clrMapOvr>
    <a:masterClrMapping/>
  </p:clrMapOvr>
  <p:transition xmlns:p14="http://schemas.microsoft.com/office/powerpoint/2010/mai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71C19803-6562-4DC7-983B-FF91DDD3F423}" type="slidenum">
              <a:rPr lang="en-US"/>
              <a:pPr>
                <a:defRPr/>
              </a:pPr>
              <a:t>‹#›</a:t>
            </a:fld>
            <a:endParaRPr lang="en-US"/>
          </a:p>
        </p:txBody>
      </p:sp>
    </p:spTree>
  </p:cSld>
  <p:clrMapOvr>
    <a:masterClrMapping/>
  </p:clrMapOvr>
  <p:transition xmlns:p14="http://schemas.microsoft.com/office/powerpoint/2010/mai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3050"/>
            <a:ext cx="338455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022725" y="273050"/>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350" y="1435100"/>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67C68FA3-44E4-443A-9703-FC5B9E418DF6}" type="slidenum">
              <a:rPr lang="en-US"/>
              <a:pPr>
                <a:defRPr/>
              </a:pPr>
              <a:t>‹#›</a:t>
            </a:fld>
            <a:endParaRPr lang="en-US"/>
          </a:p>
        </p:txBody>
      </p:sp>
    </p:spTree>
  </p:cSld>
  <p:clrMapOvr>
    <a:masterClrMapping/>
  </p:clrMapOvr>
  <p:transition xmlns:p14="http://schemas.microsoft.com/office/powerpoint/2010/mai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125" y="4800600"/>
            <a:ext cx="6172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63EAC6E6-9C05-4138-A9A9-ADB2F0B7B966}" type="slidenum">
              <a:rPr lang="en-US"/>
              <a:pPr>
                <a:defRPr/>
              </a:pPr>
              <a:t>‹#›</a:t>
            </a:fld>
            <a:endParaRPr lang="en-US"/>
          </a:p>
        </p:txBody>
      </p:sp>
    </p:spTree>
  </p:cSld>
  <p:clrMapOvr>
    <a:masterClrMapping/>
  </p:clrMapOvr>
  <p:transition xmlns:p14="http://schemas.microsoft.com/office/powerpoint/2010/main">
    <p:random/>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3074" name="Group 6"/>
          <p:cNvGrpSpPr>
            <a:grpSpLocks/>
          </p:cNvGrpSpPr>
          <p:nvPr/>
        </p:nvGrpSpPr>
        <p:grpSpPr bwMode="auto">
          <a:xfrm>
            <a:off x="0" y="0"/>
            <a:ext cx="9539288" cy="6173788"/>
            <a:chOff x="0" y="0"/>
            <a:chExt cx="5341" cy="3889"/>
          </a:xfrm>
        </p:grpSpPr>
        <p:sp>
          <p:nvSpPr>
            <p:cNvPr id="2" name="Freeform 2"/>
            <p:cNvSpPr>
              <a:spLocks/>
            </p:cNvSpPr>
            <p:nvPr/>
          </p:nvSpPr>
          <p:spPr bwMode="ltGray">
            <a:xfrm>
              <a:off x="0" y="0"/>
              <a:ext cx="3863" cy="3889"/>
            </a:xfrm>
            <a:custGeom>
              <a:avLst/>
              <a:gdLst>
                <a:gd name="T0" fmla="*/ 3862 w 3863"/>
                <a:gd name="T1" fmla="*/ 3418 h 3889"/>
                <a:gd name="T2" fmla="*/ 457 w 3863"/>
                <a:gd name="T3" fmla="*/ 0 h 3889"/>
                <a:gd name="T4" fmla="*/ 0 w 3863"/>
                <a:gd name="T5" fmla="*/ 0 h 3889"/>
                <a:gd name="T6" fmla="*/ 0 w 3863"/>
                <a:gd name="T7" fmla="*/ 481 h 3889"/>
                <a:gd name="T8" fmla="*/ 3394 w 3863"/>
                <a:gd name="T9" fmla="*/ 3888 h 3889"/>
                <a:gd name="T10" fmla="*/ 3862 w 3863"/>
                <a:gd name="T11" fmla="*/ 3418 h 388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195"/>
              </a:schemeClr>
            </a:solidFill>
            <a:ln w="9525" cap="rnd">
              <a:noFill/>
              <a:round/>
              <a:headEnd/>
              <a:tailEnd/>
            </a:ln>
            <a:effectLst/>
          </p:spPr>
          <p:txBody>
            <a:bodyPr/>
            <a:lstStyle/>
            <a:p>
              <a:pPr>
                <a:defRPr/>
              </a:pPr>
              <a:endParaRPr lang="en-US"/>
            </a:p>
          </p:txBody>
        </p:sp>
        <p:sp>
          <p:nvSpPr>
            <p:cNvPr id="3" name="Freeform 3"/>
            <p:cNvSpPr>
              <a:spLocks/>
            </p:cNvSpPr>
            <p:nvPr/>
          </p:nvSpPr>
          <p:spPr bwMode="ltGray">
            <a:xfrm>
              <a:off x="860" y="0"/>
              <a:ext cx="3394" cy="3223"/>
            </a:xfrm>
            <a:custGeom>
              <a:avLst/>
              <a:gdLst>
                <a:gd name="T0" fmla="*/ 370 w 3394"/>
                <a:gd name="T1" fmla="*/ 0 h 3223"/>
                <a:gd name="T2" fmla="*/ 3393 w 3394"/>
                <a:gd name="T3" fmla="*/ 3036 h 3223"/>
                <a:gd name="T4" fmla="*/ 3208 w 3394"/>
                <a:gd name="T5" fmla="*/ 3222 h 3223"/>
                <a:gd name="T6" fmla="*/ 0 w 3394"/>
                <a:gd name="T7" fmla="*/ 0 h 3223"/>
                <a:gd name="T8" fmla="*/ 370 w 3394"/>
                <a:gd name="T9" fmla="*/ 0 h 32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4" h="3223">
                  <a:moveTo>
                    <a:pt x="370" y="0"/>
                  </a:moveTo>
                  <a:lnTo>
                    <a:pt x="3393" y="3036"/>
                  </a:lnTo>
                  <a:lnTo>
                    <a:pt x="3208" y="3222"/>
                  </a:lnTo>
                  <a:lnTo>
                    <a:pt x="0" y="0"/>
                  </a:lnTo>
                  <a:lnTo>
                    <a:pt x="370" y="0"/>
                  </a:lnTo>
                </a:path>
              </a:pathLst>
            </a:custGeom>
            <a:solidFill>
              <a:schemeClr val="bg1">
                <a:alpha val="50195"/>
              </a:schemeClr>
            </a:solidFill>
            <a:ln w="9525" cap="rnd">
              <a:noFill/>
              <a:round/>
              <a:headEnd/>
              <a:tailEnd/>
            </a:ln>
            <a:effectLst/>
          </p:spPr>
          <p:txBody>
            <a:bodyPr/>
            <a:lstStyle/>
            <a:p>
              <a:pPr>
                <a:defRPr/>
              </a:pPr>
              <a:endParaRPr lang="en-US"/>
            </a:p>
          </p:txBody>
        </p:sp>
        <p:sp>
          <p:nvSpPr>
            <p:cNvPr id="4" name="Freeform 4"/>
            <p:cNvSpPr>
              <a:spLocks/>
            </p:cNvSpPr>
            <p:nvPr/>
          </p:nvSpPr>
          <p:spPr bwMode="ltGray">
            <a:xfrm>
              <a:off x="2187" y="0"/>
              <a:ext cx="2858" cy="2556"/>
            </a:xfrm>
            <a:custGeom>
              <a:avLst/>
              <a:gdLst>
                <a:gd name="T0" fmla="*/ 630 w 2859"/>
                <a:gd name="T1" fmla="*/ 0 h 2556"/>
                <a:gd name="T2" fmla="*/ 2858 w 2859"/>
                <a:gd name="T3" fmla="*/ 2238 h 2556"/>
                <a:gd name="T4" fmla="*/ 2543 w 2859"/>
                <a:gd name="T5" fmla="*/ 2555 h 2556"/>
                <a:gd name="T6" fmla="*/ 0 w 2859"/>
                <a:gd name="T7" fmla="*/ 0 h 2556"/>
                <a:gd name="T8" fmla="*/ 630 w 2859"/>
                <a:gd name="T9" fmla="*/ 0 h 25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9" h="2556">
                  <a:moveTo>
                    <a:pt x="630" y="0"/>
                  </a:moveTo>
                  <a:lnTo>
                    <a:pt x="2858" y="2238"/>
                  </a:lnTo>
                  <a:lnTo>
                    <a:pt x="2543" y="2555"/>
                  </a:lnTo>
                  <a:lnTo>
                    <a:pt x="0" y="0"/>
                  </a:lnTo>
                  <a:lnTo>
                    <a:pt x="630" y="0"/>
                  </a:lnTo>
                </a:path>
              </a:pathLst>
            </a:custGeom>
            <a:solidFill>
              <a:schemeClr val="bg1">
                <a:alpha val="50195"/>
              </a:schemeClr>
            </a:solidFill>
            <a:ln w="9525" cap="rnd">
              <a:noFill/>
              <a:round/>
              <a:headEnd/>
              <a:tailEnd/>
            </a:ln>
            <a:effectLst/>
          </p:spPr>
          <p:txBody>
            <a:bodyPr/>
            <a:lstStyle/>
            <a:p>
              <a:pPr>
                <a:defRPr/>
              </a:pPr>
              <a:endParaRPr lang="en-US"/>
            </a:p>
          </p:txBody>
        </p:sp>
        <p:sp>
          <p:nvSpPr>
            <p:cNvPr id="5" name="Freeform 5"/>
            <p:cNvSpPr>
              <a:spLocks/>
            </p:cNvSpPr>
            <p:nvPr/>
          </p:nvSpPr>
          <p:spPr bwMode="ltGray">
            <a:xfrm>
              <a:off x="3055" y="0"/>
              <a:ext cx="2286" cy="2121"/>
            </a:xfrm>
            <a:custGeom>
              <a:avLst/>
              <a:gdLst>
                <a:gd name="T0" fmla="*/ 0 w 2286"/>
                <a:gd name="T1" fmla="*/ 0 h 2121"/>
                <a:gd name="T2" fmla="*/ 2111 w 2286"/>
                <a:gd name="T3" fmla="*/ 2120 h 2121"/>
                <a:gd name="T4" fmla="*/ 2285 w 2286"/>
                <a:gd name="T5" fmla="*/ 1945 h 2121"/>
                <a:gd name="T6" fmla="*/ 348 w 2286"/>
                <a:gd name="T7" fmla="*/ 0 h 2121"/>
                <a:gd name="T8" fmla="*/ 0 w 2286"/>
                <a:gd name="T9" fmla="*/ 0 h 2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6" h="2121">
                  <a:moveTo>
                    <a:pt x="0" y="0"/>
                  </a:moveTo>
                  <a:lnTo>
                    <a:pt x="2111" y="2120"/>
                  </a:lnTo>
                  <a:lnTo>
                    <a:pt x="2285" y="1945"/>
                  </a:lnTo>
                  <a:lnTo>
                    <a:pt x="348" y="0"/>
                  </a:lnTo>
                  <a:lnTo>
                    <a:pt x="0" y="0"/>
                  </a:lnTo>
                </a:path>
              </a:pathLst>
            </a:custGeom>
            <a:solidFill>
              <a:schemeClr val="bg1">
                <a:alpha val="50195"/>
              </a:schemeClr>
            </a:solidFill>
            <a:ln w="9525" cap="rnd">
              <a:noFill/>
              <a:round/>
              <a:headEnd/>
              <a:tailEnd/>
            </a:ln>
            <a:effectLst/>
          </p:spPr>
          <p:txBody>
            <a:bodyPr/>
            <a:lstStyle/>
            <a:p>
              <a:pPr>
                <a:defRPr/>
              </a:pPr>
              <a:endParaRPr lang="en-US"/>
            </a:p>
          </p:txBody>
        </p:sp>
      </p:grpSp>
      <p:sp>
        <p:nvSpPr>
          <p:cNvPr id="1031" name="Rectangle 7"/>
          <p:cNvSpPr>
            <a:spLocks noGrp="1" noChangeArrowheads="1"/>
          </p:cNvSpPr>
          <p:nvPr>
            <p:ph type="title"/>
          </p:nvPr>
        </p:nvSpPr>
        <p:spPr bwMode="auto">
          <a:xfrm>
            <a:off x="771525" y="228600"/>
            <a:ext cx="8743950" cy="1219200"/>
          </a:xfrm>
          <a:prstGeom prst="rect">
            <a:avLst/>
          </a:prstGeom>
          <a:noFill/>
          <a:ln>
            <a:noFill/>
          </a:ln>
          <a:effectLs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32" name="Rectangle 8"/>
          <p:cNvSpPr>
            <a:spLocks noGrp="1" noChangeArrowheads="1"/>
          </p:cNvSpPr>
          <p:nvPr>
            <p:ph type="body" idx="1"/>
          </p:nvPr>
        </p:nvSpPr>
        <p:spPr bwMode="auto">
          <a:xfrm>
            <a:off x="771525" y="1828800"/>
            <a:ext cx="8743950" cy="4114800"/>
          </a:xfrm>
          <a:prstGeom prst="rect">
            <a:avLst/>
          </a:prstGeom>
          <a:noFill/>
          <a:ln>
            <a:noFill/>
          </a:ln>
          <a:effectLs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3" name="Rectangle 9"/>
          <p:cNvSpPr>
            <a:spLocks noGrp="1" noChangeArrowheads="1"/>
          </p:cNvSpPr>
          <p:nvPr>
            <p:ph type="dt" sz="half" idx="2"/>
          </p:nvPr>
        </p:nvSpPr>
        <p:spPr bwMode="auto">
          <a:xfrm>
            <a:off x="771525" y="6248400"/>
            <a:ext cx="2143125"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defRPr sz="1400">
                <a:latin typeface="+mn-lt"/>
              </a:defRPr>
            </a:lvl1pPr>
          </a:lstStyle>
          <a:p>
            <a:pPr>
              <a:defRPr/>
            </a:pPr>
            <a:endParaRPr lang="en-US"/>
          </a:p>
        </p:txBody>
      </p:sp>
      <p:sp>
        <p:nvSpPr>
          <p:cNvPr id="1034" name="Rectangle 10"/>
          <p:cNvSpPr>
            <a:spLocks noGrp="1" noChangeArrowheads="1"/>
          </p:cNvSpPr>
          <p:nvPr>
            <p:ph type="ftr" sz="quarter" idx="3"/>
          </p:nvPr>
        </p:nvSpPr>
        <p:spPr bwMode="auto">
          <a:xfrm>
            <a:off x="3514725" y="6248400"/>
            <a:ext cx="325755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ctr">
              <a:defRPr sz="1400">
                <a:latin typeface="+mn-lt"/>
              </a:defRPr>
            </a:lvl1pPr>
          </a:lstStyle>
          <a:p>
            <a:pPr>
              <a:defRPr/>
            </a:pPr>
            <a:endParaRPr lang="en-US"/>
          </a:p>
        </p:txBody>
      </p:sp>
      <p:sp>
        <p:nvSpPr>
          <p:cNvPr id="1035" name="Rectangle 11"/>
          <p:cNvSpPr>
            <a:spLocks noGrp="1" noChangeArrowheads="1"/>
          </p:cNvSpPr>
          <p:nvPr>
            <p:ph type="sldNum" sz="quarter" idx="4"/>
          </p:nvPr>
        </p:nvSpPr>
        <p:spPr bwMode="auto">
          <a:xfrm>
            <a:off x="7372350" y="6248400"/>
            <a:ext cx="2143125"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latin typeface="+mn-lt"/>
              </a:defRPr>
            </a:lvl1pPr>
          </a:lstStyle>
          <a:p>
            <a:pPr>
              <a:defRPr/>
            </a:pPr>
            <a:fld id="{1A7D731B-4943-4848-905D-0DCE634DE295}"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xmlns:p14="http://schemas.microsoft.com/office/powerpoint/2010/main">
    <p:random/>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65000"/>
        <a:buFont typeface="Monotype Sort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images.google.is/imgres?imgurl=http://larahanna.blog.is/img/tncache/500x500/3b/larahanna/img/g_myndir_blogg_ymislegt_jon_steinar_s_580130.gif&amp;imgrefurl=http://larahanna.blog.is/blog/larahanna/image/580130/&amp;usg=__EjeroILsPm-wB7BmXe6hu-WnY98=&amp;h=489&amp;w=500&amp;sz=272&amp;hl=is&amp;start=34&amp;um=1&amp;tbnid=_2JY6BlhctfNPM:&amp;tbnh=127&amp;tbnw=130&amp;prev=/images?q=S%C3%81%C3%81&amp;ndsp=20&amp;hl=is&amp;lr=&amp;sa=N&amp;start=20&amp;u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chart" Target="../charts/char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2.bin"/><Relationship Id="rId5"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800100" y="990600"/>
            <a:ext cx="8743950" cy="1219200"/>
          </a:xfrm>
        </p:spPr>
        <p:txBody>
          <a:bodyPr/>
          <a:lstStyle/>
          <a:p>
            <a:r>
              <a:rPr lang="en-US" sz="3600" dirty="0">
                <a:effectLst/>
                <a:latin typeface="Arial" panose="020B0604020202020204" pitchFamily="34" charset="0"/>
                <a:cs typeface="Arial" panose="020B0604020202020204" pitchFamily="34" charset="0"/>
              </a:rPr>
              <a:t>Measuring Outcome  in the Treatment of Cocaine Dependence</a:t>
            </a:r>
          </a:p>
        </p:txBody>
      </p:sp>
      <p:sp>
        <p:nvSpPr>
          <p:cNvPr id="180227" name="Rectangle 3"/>
          <p:cNvSpPr>
            <a:spLocks noGrp="1" noChangeArrowheads="1"/>
          </p:cNvSpPr>
          <p:nvPr>
            <p:ph type="body" idx="1"/>
          </p:nvPr>
        </p:nvSpPr>
        <p:spPr>
          <a:xfrm>
            <a:off x="723900" y="2667000"/>
            <a:ext cx="8743950" cy="1143000"/>
          </a:xfrm>
        </p:spPr>
        <p:txBody>
          <a:bodyPr/>
          <a:lstStyle/>
          <a:p>
            <a:pPr algn="ctr">
              <a:spcBef>
                <a:spcPct val="0"/>
              </a:spcBef>
              <a:buSzPct val="40000"/>
              <a:buFont typeface="Wingdings" pitchFamily="2" charset="2"/>
              <a:buNone/>
              <a:defRPr/>
            </a:pPr>
            <a:r>
              <a:rPr lang="en-US" b="1" dirty="0" smtClean="0">
                <a:latin typeface="Arial" charset="0"/>
              </a:rPr>
              <a:t>Paul Crits-Christoph, Ph.D.</a:t>
            </a:r>
          </a:p>
          <a:p>
            <a:pPr algn="ctr">
              <a:spcBef>
                <a:spcPct val="0"/>
              </a:spcBef>
              <a:buSzPct val="40000"/>
              <a:buFont typeface="Wingdings" pitchFamily="2" charset="2"/>
              <a:buNone/>
              <a:defRPr/>
            </a:pPr>
            <a:r>
              <a:rPr lang="en-US" b="1" dirty="0" smtClean="0">
                <a:latin typeface="Arial" charset="0"/>
              </a:rPr>
              <a:t>Mary Beth Connolly Gibbons, Ph.D.</a:t>
            </a:r>
          </a:p>
          <a:p>
            <a:pPr algn="ctr">
              <a:spcBef>
                <a:spcPct val="0"/>
              </a:spcBef>
              <a:buSzPct val="40000"/>
              <a:buFont typeface="Wingdings" pitchFamily="2" charset="2"/>
              <a:buNone/>
              <a:defRPr/>
            </a:pPr>
            <a:r>
              <a:rPr lang="en-US" b="1" dirty="0" smtClean="0">
                <a:latin typeface="Arial" charset="0"/>
              </a:rPr>
              <a:t>Robert Gallop, Ph.D.</a:t>
            </a:r>
          </a:p>
          <a:p>
            <a:pPr algn="ctr">
              <a:spcBef>
                <a:spcPct val="0"/>
              </a:spcBef>
              <a:buSzPct val="40000"/>
              <a:buFont typeface="Wingdings" pitchFamily="2" charset="2"/>
              <a:buNone/>
              <a:defRPr/>
            </a:pPr>
            <a:r>
              <a:rPr lang="en-US" b="1" dirty="0" smtClean="0">
                <a:latin typeface="Arial" charset="0"/>
              </a:rPr>
              <a:t>Jaclyn S. </a:t>
            </a:r>
            <a:r>
              <a:rPr lang="en-US" b="1" dirty="0" err="1" smtClean="0">
                <a:latin typeface="Arial" charset="0"/>
              </a:rPr>
              <a:t>Sadicario</a:t>
            </a:r>
            <a:r>
              <a:rPr lang="en-US" b="1" dirty="0" smtClean="0">
                <a:latin typeface="Arial" charset="0"/>
              </a:rPr>
              <a:t>, B.A.</a:t>
            </a:r>
          </a:p>
          <a:p>
            <a:pPr algn="ctr">
              <a:spcBef>
                <a:spcPct val="0"/>
              </a:spcBef>
              <a:buSzPct val="40000"/>
              <a:buFont typeface="Wingdings" pitchFamily="2" charset="2"/>
              <a:buNone/>
              <a:defRPr/>
            </a:pPr>
            <a:r>
              <a:rPr lang="en-US" b="1" dirty="0" smtClean="0">
                <a:latin typeface="Arial" charset="0"/>
              </a:rPr>
              <a:t>George Woody, M.D.</a:t>
            </a:r>
          </a:p>
          <a:p>
            <a:pPr algn="ctr">
              <a:spcBef>
                <a:spcPct val="0"/>
              </a:spcBef>
              <a:buSzPct val="40000"/>
              <a:buFont typeface="Wingdings" pitchFamily="2" charset="2"/>
              <a:buNone/>
              <a:defRPr/>
            </a:pPr>
            <a:endParaRPr lang="en-US" b="1" dirty="0" smtClean="0">
              <a:latin typeface="Arial" charset="0"/>
            </a:endParaRPr>
          </a:p>
          <a:p>
            <a:pPr algn="ctr">
              <a:spcBef>
                <a:spcPct val="0"/>
              </a:spcBef>
              <a:buSzPct val="40000"/>
              <a:buFont typeface="Wingdings" pitchFamily="2" charset="2"/>
              <a:buNone/>
              <a:defRPr/>
            </a:pPr>
            <a:r>
              <a:rPr lang="en-US" b="1" dirty="0" smtClean="0">
                <a:latin typeface="Arial" charset="0"/>
              </a:rPr>
              <a:t>Department of Psychiatry</a:t>
            </a:r>
          </a:p>
          <a:p>
            <a:pPr algn="ctr">
              <a:spcBef>
                <a:spcPct val="0"/>
              </a:spcBef>
              <a:buSzPct val="40000"/>
              <a:buFont typeface="Wingdings" pitchFamily="2" charset="2"/>
              <a:buNone/>
              <a:defRPr/>
            </a:pPr>
            <a:r>
              <a:rPr lang="en-US" b="1" dirty="0" smtClean="0">
                <a:latin typeface="Arial" charset="0"/>
              </a:rPr>
              <a:t>University of Pennsylvania  </a:t>
            </a:r>
          </a:p>
        </p:txBody>
      </p:sp>
    </p:spTree>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647700" y="381000"/>
            <a:ext cx="9086850" cy="1143000"/>
          </a:xfrm>
          <a:prstGeom prst="rect">
            <a:avLst/>
          </a:prstGeom>
          <a:noFill/>
          <a:ln>
            <a:noFill/>
          </a:ln>
          <a:effectLst/>
          <a:extLst/>
        </p:spPr>
        <p:txBody>
          <a:bodyPr anchor="ctr"/>
          <a:lstStyle/>
          <a:p>
            <a:pPr algn="ctr">
              <a:defRPr/>
            </a:pPr>
            <a:r>
              <a:rPr lang="en-US" sz="3200" b="1" dirty="0">
                <a:solidFill>
                  <a:srgbClr val="FFFF00"/>
                </a:solidFill>
                <a:effectLst>
                  <a:outerShdw blurRad="38100" dist="38100" dir="2700000" algn="tl">
                    <a:srgbClr val="000000"/>
                  </a:outerShdw>
                </a:effectLst>
              </a:rPr>
              <a:t>Question: How best to measure outcome</a:t>
            </a:r>
          </a:p>
          <a:p>
            <a:pPr algn="ctr">
              <a:defRPr/>
            </a:pPr>
            <a:r>
              <a:rPr lang="en-US" sz="3200" b="1" dirty="0">
                <a:solidFill>
                  <a:srgbClr val="FFFF00"/>
                </a:solidFill>
                <a:effectLst>
                  <a:outerShdw blurRad="38100" dist="38100" dir="2700000" algn="tl">
                    <a:srgbClr val="000000"/>
                  </a:outerShdw>
                </a:effectLst>
              </a:rPr>
              <a:t>in the treatment of cocaine dependence?</a:t>
            </a:r>
          </a:p>
        </p:txBody>
      </p:sp>
      <p:sp>
        <p:nvSpPr>
          <p:cNvPr id="2" name="TextBox 1"/>
          <p:cNvSpPr txBox="1"/>
          <p:nvPr/>
        </p:nvSpPr>
        <p:spPr>
          <a:xfrm>
            <a:off x="647700" y="1371600"/>
            <a:ext cx="8801100" cy="4894263"/>
          </a:xfrm>
          <a:prstGeom prst="rect">
            <a:avLst/>
          </a:prstGeom>
          <a:noFill/>
        </p:spPr>
        <p:txBody>
          <a:bodyPr wrap="none">
            <a:spAutoFit/>
          </a:bodyPr>
          <a:lstStyle/>
          <a:p>
            <a:pPr>
              <a:defRPr/>
            </a:pPr>
            <a:endParaRPr lang="en-US" sz="3200" b="1" dirty="0"/>
          </a:p>
          <a:p>
            <a:pPr marL="457200" indent="-457200">
              <a:buFontTx/>
              <a:buAutoNum type="arabicPeriod"/>
              <a:defRPr/>
            </a:pPr>
            <a:r>
              <a:rPr lang="en-US" sz="2800" dirty="0"/>
              <a:t>What measures of during-treatment cocaine use </a:t>
            </a:r>
          </a:p>
          <a:p>
            <a:pPr>
              <a:defRPr/>
            </a:pPr>
            <a:r>
              <a:rPr lang="en-US" sz="2800" dirty="0"/>
              <a:t>     best predict end-of-treatment functional outcomes?</a:t>
            </a:r>
          </a:p>
          <a:p>
            <a:pPr>
              <a:defRPr/>
            </a:pPr>
            <a:endParaRPr lang="en-US" sz="2800" dirty="0"/>
          </a:p>
          <a:p>
            <a:pPr>
              <a:defRPr/>
            </a:pPr>
            <a:r>
              <a:rPr lang="en-US" sz="2800" dirty="0"/>
              <a:t>2. What measures of during-treatment cocaine use </a:t>
            </a:r>
          </a:p>
          <a:p>
            <a:pPr>
              <a:defRPr/>
            </a:pPr>
            <a:r>
              <a:rPr lang="en-US" sz="2800" dirty="0"/>
              <a:t>     best predict drug use outcomes at follow-up?</a:t>
            </a:r>
          </a:p>
          <a:p>
            <a:pPr>
              <a:defRPr/>
            </a:pPr>
            <a:endParaRPr lang="en-US" sz="2800" dirty="0"/>
          </a:p>
          <a:p>
            <a:pPr marL="514350" indent="-514350">
              <a:buFontTx/>
              <a:buAutoNum type="arabicPeriod" startAt="3"/>
              <a:defRPr/>
            </a:pPr>
            <a:r>
              <a:rPr lang="en-US" sz="2800" dirty="0"/>
              <a:t>What measures of during-treatment cocaine use </a:t>
            </a:r>
          </a:p>
          <a:p>
            <a:pPr>
              <a:defRPr/>
            </a:pPr>
            <a:r>
              <a:rPr lang="en-US" sz="2800" dirty="0"/>
              <a:t>      best predict functional outcomes at follow-up?</a:t>
            </a:r>
          </a:p>
          <a:p>
            <a:pPr>
              <a:defRPr/>
            </a:pPr>
            <a:endParaRPr lang="en-US" sz="2800" dirty="0"/>
          </a:p>
          <a:p>
            <a:pPr>
              <a:defRPr/>
            </a:pPr>
            <a:endParaRPr lang="en-US" sz="2800" dirty="0"/>
          </a:p>
        </p:txBody>
      </p:sp>
    </p:spTree>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17662530"/>
              </p:ext>
            </p:extLst>
          </p:nvPr>
        </p:nvGraphicFramePr>
        <p:xfrm>
          <a:off x="1104900" y="990600"/>
          <a:ext cx="8915401" cy="5192622"/>
        </p:xfrm>
        <a:graphic>
          <a:graphicData uri="http://schemas.openxmlformats.org/drawingml/2006/table">
            <a:tbl>
              <a:tblPr firstRow="1" bandRow="1">
                <a:tableStyleId>{5C22544A-7EE6-4342-B048-85BDC9FD1C3A}</a:tableStyleId>
              </a:tblPr>
              <a:tblGrid>
                <a:gridCol w="3488799"/>
                <a:gridCol w="966381"/>
                <a:gridCol w="1189392"/>
                <a:gridCol w="1115056"/>
                <a:gridCol w="966381"/>
                <a:gridCol w="1189392"/>
              </a:tblGrid>
              <a:tr h="312306">
                <a:tc>
                  <a:txBody>
                    <a:bodyPr/>
                    <a:lstStyle/>
                    <a:p>
                      <a:pPr marL="0" marR="0">
                        <a:lnSpc>
                          <a:spcPct val="115000"/>
                        </a:lnSpc>
                        <a:spcBef>
                          <a:spcPts val="0"/>
                        </a:spcBef>
                        <a:spcAft>
                          <a:spcPts val="1000"/>
                        </a:spcAft>
                      </a:pPr>
                      <a:r>
                        <a:rPr lang="en-US" sz="2400" dirty="0">
                          <a:effectLst/>
                          <a:latin typeface="Calibri"/>
                          <a:ea typeface="Calibri"/>
                          <a:cs typeface="Times New Roman"/>
                        </a:rPr>
                        <a:t> </a:t>
                      </a:r>
                    </a:p>
                  </a:txBody>
                  <a:tcPr marL="0" marR="0" marT="0" marB="0"/>
                </a:tc>
                <a:tc gridSpan="5">
                  <a:txBody>
                    <a:bodyPr/>
                    <a:lstStyle/>
                    <a:p>
                      <a:pPr marL="1193800" marR="1181100" algn="ctr">
                        <a:lnSpc>
                          <a:spcPct val="115000"/>
                        </a:lnSpc>
                        <a:spcBef>
                          <a:spcPts val="130"/>
                        </a:spcBef>
                        <a:spcAft>
                          <a:spcPts val="0"/>
                        </a:spcAft>
                      </a:pPr>
                      <a:r>
                        <a:rPr lang="en-US" sz="1200" b="1">
                          <a:solidFill>
                            <a:srgbClr val="231F20"/>
                          </a:solidFill>
                          <a:effectLst/>
                          <a:latin typeface="Arial"/>
                          <a:ea typeface="Arial"/>
                          <a:cs typeface="Times New Roman"/>
                        </a:rPr>
                        <a:t>ASI</a:t>
                      </a:r>
                      <a:r>
                        <a:rPr lang="en-US" sz="1200" b="1" spc="-10">
                          <a:solidFill>
                            <a:srgbClr val="231F20"/>
                          </a:solidFill>
                          <a:effectLst/>
                          <a:latin typeface="Arial"/>
                          <a:ea typeface="Arial"/>
                          <a:cs typeface="Times New Roman"/>
                        </a:rPr>
                        <a:t> </a:t>
                      </a:r>
                      <a:r>
                        <a:rPr lang="en-US" sz="1200" b="1">
                          <a:solidFill>
                            <a:srgbClr val="231F20"/>
                          </a:solidFill>
                          <a:effectLst/>
                          <a:latin typeface="Arial"/>
                          <a:ea typeface="Arial"/>
                          <a:cs typeface="Times New Roman"/>
                        </a:rPr>
                        <a:t>Scales at 12 Months</a:t>
                      </a:r>
                      <a:endParaRPr lang="en-US" sz="2400">
                        <a:effectLst/>
                        <a:latin typeface="Calibri"/>
                        <a:ea typeface="Calibri"/>
                        <a:cs typeface="Times New Roman"/>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3075">
                <a:tc>
                  <a:txBody>
                    <a:bodyPr/>
                    <a:lstStyle/>
                    <a:p>
                      <a:pPr marL="42545" marR="0">
                        <a:lnSpc>
                          <a:spcPct val="115000"/>
                        </a:lnSpc>
                        <a:spcBef>
                          <a:spcPts val="130"/>
                        </a:spcBef>
                        <a:spcAft>
                          <a:spcPts val="0"/>
                        </a:spcAft>
                      </a:pPr>
                      <a:r>
                        <a:rPr lang="en-US" sz="1200" b="1" dirty="0">
                          <a:solidFill>
                            <a:srgbClr val="231F20"/>
                          </a:solidFill>
                          <a:effectLst/>
                          <a:latin typeface="Arial"/>
                          <a:ea typeface="Arial"/>
                          <a:cs typeface="Times New Roman"/>
                        </a:rPr>
                        <a:t>Within-Treatment</a:t>
                      </a:r>
                      <a:r>
                        <a:rPr lang="en-US" sz="1200" b="1" spc="-60" dirty="0">
                          <a:solidFill>
                            <a:srgbClr val="231F20"/>
                          </a:solidFill>
                          <a:effectLst/>
                          <a:latin typeface="Arial"/>
                          <a:ea typeface="Arial"/>
                          <a:cs typeface="Times New Roman"/>
                        </a:rPr>
                        <a:t> </a:t>
                      </a:r>
                      <a:r>
                        <a:rPr lang="en-US" sz="1200" b="1" dirty="0">
                          <a:solidFill>
                            <a:srgbClr val="231F20"/>
                          </a:solidFill>
                          <a:effectLst/>
                          <a:latin typeface="Arial"/>
                          <a:ea typeface="Arial"/>
                          <a:cs typeface="Times New Roman"/>
                        </a:rPr>
                        <a:t>Outcome</a:t>
                      </a:r>
                      <a:endParaRPr lang="en-US" sz="2400" b="1" dirty="0">
                        <a:effectLst/>
                        <a:latin typeface="Calibri"/>
                        <a:ea typeface="Calibri"/>
                        <a:cs typeface="Times New Roman"/>
                      </a:endParaRPr>
                    </a:p>
                  </a:txBody>
                  <a:tcPr marL="0" marR="0" marT="0" marB="0"/>
                </a:tc>
                <a:tc>
                  <a:txBody>
                    <a:bodyPr/>
                    <a:lstStyle/>
                    <a:p>
                      <a:pPr marL="250190" marR="237490" algn="ctr">
                        <a:lnSpc>
                          <a:spcPct val="115000"/>
                        </a:lnSpc>
                        <a:spcBef>
                          <a:spcPts val="130"/>
                        </a:spcBef>
                        <a:spcAft>
                          <a:spcPts val="0"/>
                        </a:spcAft>
                      </a:pPr>
                      <a:r>
                        <a:rPr lang="en-US" sz="1200" b="1">
                          <a:solidFill>
                            <a:srgbClr val="231F20"/>
                          </a:solidFill>
                          <a:effectLst/>
                          <a:latin typeface="Arial"/>
                          <a:ea typeface="Arial"/>
                          <a:cs typeface="Times New Roman"/>
                        </a:rPr>
                        <a:t>Psych</a:t>
                      </a:r>
                      <a:endParaRPr lang="en-US" sz="2400" b="1">
                        <a:effectLst/>
                        <a:latin typeface="Calibri"/>
                        <a:ea typeface="Calibri"/>
                        <a:cs typeface="Times New Roman"/>
                      </a:endParaRPr>
                    </a:p>
                  </a:txBody>
                  <a:tcPr marL="0" marR="0" marT="0" marB="0"/>
                </a:tc>
                <a:tc>
                  <a:txBody>
                    <a:bodyPr/>
                    <a:lstStyle/>
                    <a:p>
                      <a:pPr marL="58420" marR="0">
                        <a:lnSpc>
                          <a:spcPct val="115000"/>
                        </a:lnSpc>
                        <a:spcBef>
                          <a:spcPts val="130"/>
                        </a:spcBef>
                        <a:spcAft>
                          <a:spcPts val="0"/>
                        </a:spcAft>
                      </a:pPr>
                      <a:r>
                        <a:rPr lang="en-US" sz="1200" b="1">
                          <a:solidFill>
                            <a:srgbClr val="231F20"/>
                          </a:solidFill>
                          <a:effectLst/>
                          <a:latin typeface="Arial"/>
                          <a:ea typeface="Arial"/>
                          <a:cs typeface="Times New Roman"/>
                        </a:rPr>
                        <a:t>Family/Social</a:t>
                      </a:r>
                      <a:endParaRPr lang="en-US" sz="2400" b="1">
                        <a:effectLst/>
                        <a:latin typeface="Calibri"/>
                        <a:ea typeface="Calibri"/>
                        <a:cs typeface="Times New Roman"/>
                      </a:endParaRPr>
                    </a:p>
                  </a:txBody>
                  <a:tcPr marL="0" marR="0" marT="0" marB="0"/>
                </a:tc>
                <a:tc>
                  <a:txBody>
                    <a:bodyPr/>
                    <a:lstStyle/>
                    <a:p>
                      <a:pPr marL="122555" marR="0">
                        <a:lnSpc>
                          <a:spcPct val="115000"/>
                        </a:lnSpc>
                        <a:spcBef>
                          <a:spcPts val="130"/>
                        </a:spcBef>
                        <a:spcAft>
                          <a:spcPts val="0"/>
                        </a:spcAft>
                      </a:pPr>
                      <a:r>
                        <a:rPr lang="en-US" sz="1200" b="1">
                          <a:solidFill>
                            <a:srgbClr val="231F20"/>
                          </a:solidFill>
                          <a:effectLst/>
                          <a:latin typeface="Arial"/>
                          <a:ea typeface="Arial"/>
                          <a:cs typeface="Times New Roman"/>
                        </a:rPr>
                        <a:t>Medical</a:t>
                      </a:r>
                      <a:endParaRPr lang="en-US" sz="2400" b="1">
                        <a:effectLst/>
                        <a:latin typeface="Calibri"/>
                        <a:ea typeface="Calibri"/>
                        <a:cs typeface="Times New Roman"/>
                      </a:endParaRPr>
                    </a:p>
                  </a:txBody>
                  <a:tcPr marL="0" marR="0" marT="0" marB="0"/>
                </a:tc>
                <a:tc>
                  <a:txBody>
                    <a:bodyPr/>
                    <a:lstStyle/>
                    <a:p>
                      <a:pPr marL="235585" marR="222885" algn="ctr">
                        <a:lnSpc>
                          <a:spcPct val="115000"/>
                        </a:lnSpc>
                        <a:spcBef>
                          <a:spcPts val="130"/>
                        </a:spcBef>
                        <a:spcAft>
                          <a:spcPts val="0"/>
                        </a:spcAft>
                      </a:pPr>
                      <a:r>
                        <a:rPr lang="en-US" sz="1200" b="1">
                          <a:solidFill>
                            <a:srgbClr val="231F20"/>
                          </a:solidFill>
                          <a:effectLst/>
                          <a:latin typeface="Arial"/>
                          <a:ea typeface="Arial"/>
                          <a:cs typeface="Times New Roman"/>
                        </a:rPr>
                        <a:t>Legal</a:t>
                      </a:r>
                      <a:endParaRPr lang="en-US" sz="2400" b="1">
                        <a:effectLst/>
                        <a:latin typeface="Calibri"/>
                        <a:ea typeface="Calibri"/>
                        <a:cs typeface="Times New Roman"/>
                      </a:endParaRPr>
                    </a:p>
                  </a:txBody>
                  <a:tcPr marL="0" marR="0" marT="0" marB="0"/>
                </a:tc>
                <a:tc>
                  <a:txBody>
                    <a:bodyPr/>
                    <a:lstStyle/>
                    <a:p>
                      <a:pPr marL="56515" marR="0">
                        <a:lnSpc>
                          <a:spcPct val="115000"/>
                        </a:lnSpc>
                        <a:spcBef>
                          <a:spcPts val="130"/>
                        </a:spcBef>
                        <a:spcAft>
                          <a:spcPts val="0"/>
                        </a:spcAft>
                      </a:pPr>
                      <a:r>
                        <a:rPr lang="en-US" sz="1200" b="1">
                          <a:solidFill>
                            <a:srgbClr val="231F20"/>
                          </a:solidFill>
                          <a:effectLst/>
                          <a:latin typeface="Arial"/>
                          <a:ea typeface="Arial"/>
                          <a:cs typeface="Times New Roman"/>
                        </a:rPr>
                        <a:t>Employment</a:t>
                      </a:r>
                      <a:endParaRPr lang="en-US" sz="2400" b="1">
                        <a:effectLst/>
                        <a:latin typeface="Calibri"/>
                        <a:ea typeface="Calibri"/>
                        <a:cs typeface="Times New Roman"/>
                      </a:endParaRPr>
                    </a:p>
                  </a:txBody>
                  <a:tcPr marL="0" marR="0" marT="0" marB="0"/>
                </a:tc>
              </a:tr>
              <a:tr h="393075">
                <a:tc>
                  <a:txBody>
                    <a:bodyPr/>
                    <a:lstStyle/>
                    <a:p>
                      <a:pPr marL="17780" marR="0">
                        <a:lnSpc>
                          <a:spcPct val="115000"/>
                        </a:lnSpc>
                        <a:spcBef>
                          <a:spcPts val="135"/>
                        </a:spcBef>
                        <a:spcAft>
                          <a:spcPts val="0"/>
                        </a:spcAft>
                      </a:pPr>
                      <a:r>
                        <a:rPr lang="en-US" sz="1200" b="1" dirty="0">
                          <a:solidFill>
                            <a:srgbClr val="231F20"/>
                          </a:solidFill>
                          <a:effectLst/>
                          <a:latin typeface="Arial"/>
                          <a:ea typeface="Arial"/>
                          <a:cs typeface="Times New Roman"/>
                        </a:rPr>
                        <a:t>Average times used cocaine past week</a:t>
                      </a:r>
                      <a:endParaRPr lang="en-US" sz="2400" b="1" dirty="0">
                        <a:effectLst/>
                        <a:latin typeface="Calibri"/>
                        <a:ea typeface="Calibri"/>
                        <a:cs typeface="Times New Roman"/>
                      </a:endParaRPr>
                    </a:p>
                  </a:txBody>
                  <a:tcPr marL="0" marR="0" marT="0" marB="0"/>
                </a:tc>
                <a:tc>
                  <a:txBody>
                    <a:bodyPr/>
                    <a:lstStyle/>
                    <a:p>
                      <a:pPr marL="327025" marR="264795" algn="ctr">
                        <a:lnSpc>
                          <a:spcPct val="115000"/>
                        </a:lnSpc>
                        <a:spcBef>
                          <a:spcPts val="135"/>
                        </a:spcBef>
                        <a:spcAft>
                          <a:spcPts val="0"/>
                        </a:spcAft>
                      </a:pPr>
                      <a:r>
                        <a:rPr lang="en-US" sz="1400" b="0" dirty="0" smtClean="0">
                          <a:solidFill>
                            <a:srgbClr val="231F20"/>
                          </a:solidFill>
                          <a:effectLst/>
                          <a:latin typeface="Arial"/>
                          <a:ea typeface="Arial"/>
                          <a:cs typeface="Times New Roman"/>
                        </a:rPr>
                        <a:t> .</a:t>
                      </a:r>
                      <a:r>
                        <a:rPr lang="en-US" sz="1400" b="0" dirty="0">
                          <a:solidFill>
                            <a:srgbClr val="231F20"/>
                          </a:solidFill>
                          <a:effectLst/>
                          <a:latin typeface="Arial"/>
                          <a:ea typeface="Arial"/>
                          <a:cs typeface="Times New Roman"/>
                        </a:rPr>
                        <a:t>13*</a:t>
                      </a:r>
                      <a:endParaRPr lang="en-US" sz="2800" b="0" dirty="0">
                        <a:effectLst/>
                        <a:latin typeface="Calibri"/>
                        <a:ea typeface="Calibri"/>
                        <a:cs typeface="Times New Roman"/>
                      </a:endParaRPr>
                    </a:p>
                  </a:txBody>
                  <a:tcPr marL="0" marR="0" marT="0" marB="0"/>
                </a:tc>
                <a:tc>
                  <a:txBody>
                    <a:bodyPr/>
                    <a:lstStyle/>
                    <a:p>
                      <a:pPr marL="273685" marR="236220" algn="ctr">
                        <a:lnSpc>
                          <a:spcPct val="115000"/>
                        </a:lnSpc>
                        <a:spcBef>
                          <a:spcPts val="135"/>
                        </a:spcBef>
                        <a:spcAft>
                          <a:spcPts val="0"/>
                        </a:spcAft>
                      </a:pPr>
                      <a:r>
                        <a:rPr lang="en-US" sz="1400" b="0" dirty="0" smtClean="0">
                          <a:solidFill>
                            <a:srgbClr val="231F20"/>
                          </a:solidFill>
                          <a:effectLst/>
                          <a:latin typeface="Arial"/>
                          <a:ea typeface="Arial"/>
                          <a:cs typeface="Times New Roman"/>
                        </a:rPr>
                        <a:t> .</a:t>
                      </a:r>
                      <a:r>
                        <a:rPr lang="en-US" sz="1400" b="0" dirty="0">
                          <a:solidFill>
                            <a:srgbClr val="231F20"/>
                          </a:solidFill>
                          <a:effectLst/>
                          <a:latin typeface="Arial"/>
                          <a:ea typeface="Arial"/>
                          <a:cs typeface="Times New Roman"/>
                        </a:rPr>
                        <a:t>09</a:t>
                      </a:r>
                      <a:endParaRPr lang="en-US" sz="2800" b="0" dirty="0">
                        <a:effectLst/>
                        <a:latin typeface="Calibri"/>
                        <a:ea typeface="Calibri"/>
                        <a:cs typeface="Times New Roman"/>
                      </a:endParaRPr>
                    </a:p>
                  </a:txBody>
                  <a:tcPr marL="0" marR="0" marT="0" marB="0"/>
                </a:tc>
                <a:tc>
                  <a:txBody>
                    <a:bodyPr/>
                    <a:lstStyle/>
                    <a:p>
                      <a:pPr marL="189230" marR="176530" algn="ctr">
                        <a:lnSpc>
                          <a:spcPct val="115000"/>
                        </a:lnSpc>
                        <a:spcBef>
                          <a:spcPts val="135"/>
                        </a:spcBef>
                        <a:spcAft>
                          <a:spcPts val="0"/>
                        </a:spcAft>
                      </a:pPr>
                      <a:r>
                        <a:rPr lang="en-US" sz="1400" b="0">
                          <a:solidFill>
                            <a:srgbClr val="231F20"/>
                          </a:solidFill>
                          <a:effectLst/>
                          <a:latin typeface="Arial"/>
                          <a:ea typeface="Arial"/>
                          <a:cs typeface="Times New Roman"/>
                        </a:rPr>
                        <a:t>-.05</a:t>
                      </a:r>
                      <a:endParaRPr lang="en-US" sz="2800" b="0">
                        <a:effectLst/>
                        <a:latin typeface="Calibri"/>
                        <a:ea typeface="Calibri"/>
                        <a:cs typeface="Times New Roman"/>
                      </a:endParaRPr>
                    </a:p>
                  </a:txBody>
                  <a:tcPr marL="0" marR="0" marT="0" marB="0"/>
                </a:tc>
                <a:tc>
                  <a:txBody>
                    <a:bodyPr/>
                    <a:lstStyle/>
                    <a:p>
                      <a:pPr marL="324485" marR="0">
                        <a:lnSpc>
                          <a:spcPct val="115000"/>
                        </a:lnSpc>
                        <a:spcBef>
                          <a:spcPts val="135"/>
                        </a:spcBef>
                        <a:spcAft>
                          <a:spcPts val="0"/>
                        </a:spcAft>
                      </a:pPr>
                      <a:r>
                        <a:rPr lang="en-US" sz="1400" b="0" dirty="0" smtClean="0">
                          <a:solidFill>
                            <a:srgbClr val="231F20"/>
                          </a:solidFill>
                          <a:effectLst/>
                          <a:latin typeface="Arial"/>
                          <a:ea typeface="Arial"/>
                          <a:cs typeface="Times New Roman"/>
                        </a:rPr>
                        <a:t> .</a:t>
                      </a:r>
                      <a:r>
                        <a:rPr lang="en-US" sz="1400" b="0" dirty="0">
                          <a:solidFill>
                            <a:srgbClr val="231F20"/>
                          </a:solidFill>
                          <a:effectLst/>
                          <a:latin typeface="Arial"/>
                          <a:ea typeface="Arial"/>
                          <a:cs typeface="Times New Roman"/>
                        </a:rPr>
                        <a:t>15**</a:t>
                      </a:r>
                      <a:endParaRPr lang="en-US" sz="2800" b="0" dirty="0">
                        <a:effectLst/>
                        <a:latin typeface="Calibri"/>
                        <a:ea typeface="Calibri"/>
                        <a:cs typeface="Times New Roman"/>
                      </a:endParaRPr>
                    </a:p>
                  </a:txBody>
                  <a:tcPr marL="0" marR="0" marT="0" marB="0"/>
                </a:tc>
                <a:tc>
                  <a:txBody>
                    <a:bodyPr/>
                    <a:lstStyle/>
                    <a:p>
                      <a:pPr marL="224790" marR="212090" algn="ctr">
                        <a:lnSpc>
                          <a:spcPct val="115000"/>
                        </a:lnSpc>
                        <a:spcBef>
                          <a:spcPts val="135"/>
                        </a:spcBef>
                        <a:spcAft>
                          <a:spcPts val="0"/>
                        </a:spcAft>
                      </a:pPr>
                      <a:r>
                        <a:rPr lang="en-US" sz="1400" b="0" dirty="0" smtClean="0">
                          <a:solidFill>
                            <a:srgbClr val="231F20"/>
                          </a:solidFill>
                          <a:effectLst/>
                          <a:latin typeface="Arial"/>
                          <a:ea typeface="Arial"/>
                          <a:cs typeface="Times New Roman"/>
                        </a:rPr>
                        <a:t>  .</a:t>
                      </a:r>
                      <a:r>
                        <a:rPr lang="en-US" sz="1400" b="0" dirty="0">
                          <a:solidFill>
                            <a:srgbClr val="231F20"/>
                          </a:solidFill>
                          <a:effectLst/>
                          <a:latin typeface="Arial"/>
                          <a:ea typeface="Arial"/>
                          <a:cs typeface="Times New Roman"/>
                        </a:rPr>
                        <a:t>14*</a:t>
                      </a:r>
                      <a:endParaRPr lang="en-US" sz="2800" b="0" dirty="0">
                        <a:effectLst/>
                        <a:latin typeface="Calibri"/>
                        <a:ea typeface="Calibri"/>
                        <a:cs typeface="Times New Roman"/>
                      </a:endParaRPr>
                    </a:p>
                  </a:txBody>
                  <a:tcPr marL="0" marR="0" marT="0" marB="0"/>
                </a:tc>
              </a:tr>
              <a:tr h="393075">
                <a:tc>
                  <a:txBody>
                    <a:bodyPr/>
                    <a:lstStyle/>
                    <a:p>
                      <a:pPr marL="17780" marR="0">
                        <a:lnSpc>
                          <a:spcPct val="115000"/>
                        </a:lnSpc>
                        <a:spcBef>
                          <a:spcPts val="135"/>
                        </a:spcBef>
                        <a:spcAft>
                          <a:spcPts val="0"/>
                        </a:spcAft>
                      </a:pPr>
                      <a:r>
                        <a:rPr lang="en-US" sz="1200" b="1" dirty="0">
                          <a:solidFill>
                            <a:srgbClr val="231F20"/>
                          </a:solidFill>
                          <a:effectLst/>
                          <a:latin typeface="Arial"/>
                          <a:ea typeface="Arial"/>
                          <a:cs typeface="Times New Roman"/>
                        </a:rPr>
                        <a:t>Max.</a:t>
                      </a:r>
                      <a:r>
                        <a:rPr lang="en-US" sz="1200" b="1" spc="-15" dirty="0">
                          <a:solidFill>
                            <a:srgbClr val="231F20"/>
                          </a:solidFill>
                          <a:effectLst/>
                          <a:latin typeface="Arial"/>
                          <a:ea typeface="Arial"/>
                          <a:cs typeface="Times New Roman"/>
                        </a:rPr>
                        <a:t> </a:t>
                      </a:r>
                      <a:r>
                        <a:rPr lang="en-US" sz="1200" b="1" dirty="0">
                          <a:solidFill>
                            <a:srgbClr val="231F20"/>
                          </a:solidFill>
                          <a:effectLst/>
                          <a:latin typeface="Arial"/>
                          <a:ea typeface="Arial"/>
                          <a:cs typeface="Times New Roman"/>
                        </a:rPr>
                        <a:t>consecutive days abstinent from cocaine from self-report</a:t>
                      </a:r>
                      <a:endParaRPr lang="en-US" sz="2400" b="1" dirty="0">
                        <a:effectLst/>
                        <a:latin typeface="Calibri"/>
                        <a:ea typeface="Calibri"/>
                        <a:cs typeface="Times New Roman"/>
                      </a:endParaRPr>
                    </a:p>
                  </a:txBody>
                  <a:tcPr marL="0" marR="0" marT="0" marB="0"/>
                </a:tc>
                <a:tc>
                  <a:txBody>
                    <a:bodyPr/>
                    <a:lstStyle/>
                    <a:p>
                      <a:pPr marL="304800" marR="292100" algn="ctr">
                        <a:lnSpc>
                          <a:spcPct val="115000"/>
                        </a:lnSpc>
                        <a:spcBef>
                          <a:spcPts val="135"/>
                        </a:spcBef>
                        <a:spcAft>
                          <a:spcPts val="0"/>
                        </a:spcAft>
                      </a:pPr>
                      <a:r>
                        <a:rPr lang="en-US" sz="1400" b="0">
                          <a:solidFill>
                            <a:srgbClr val="231F20"/>
                          </a:solidFill>
                          <a:effectLst/>
                          <a:latin typeface="Arial"/>
                          <a:ea typeface="Arial"/>
                          <a:cs typeface="Times New Roman"/>
                        </a:rPr>
                        <a:t>-.00</a:t>
                      </a:r>
                      <a:endParaRPr lang="en-US" sz="2800" b="0">
                        <a:effectLst/>
                        <a:latin typeface="Calibri"/>
                        <a:ea typeface="Calibri"/>
                        <a:cs typeface="Times New Roman"/>
                      </a:endParaRPr>
                    </a:p>
                  </a:txBody>
                  <a:tcPr marL="0" marR="0" marT="0" marB="0"/>
                </a:tc>
                <a:tc>
                  <a:txBody>
                    <a:bodyPr/>
                    <a:lstStyle/>
                    <a:p>
                      <a:pPr marL="246380" marR="233680" algn="ctr">
                        <a:lnSpc>
                          <a:spcPct val="115000"/>
                        </a:lnSpc>
                        <a:spcBef>
                          <a:spcPts val="135"/>
                        </a:spcBef>
                        <a:spcAft>
                          <a:spcPts val="0"/>
                        </a:spcAft>
                      </a:pPr>
                      <a:r>
                        <a:rPr lang="en-US" sz="1400" b="0">
                          <a:solidFill>
                            <a:srgbClr val="231F20"/>
                          </a:solidFill>
                          <a:effectLst/>
                          <a:latin typeface="Arial"/>
                          <a:ea typeface="Arial"/>
                          <a:cs typeface="Times New Roman"/>
                        </a:rPr>
                        <a:t>-.11</a:t>
                      </a:r>
                      <a:endParaRPr lang="en-US" sz="2800" b="0">
                        <a:effectLst/>
                        <a:latin typeface="Calibri"/>
                        <a:ea typeface="Calibri"/>
                        <a:cs typeface="Times New Roman"/>
                      </a:endParaRPr>
                    </a:p>
                  </a:txBody>
                  <a:tcPr marL="0" marR="0" marT="0" marB="0"/>
                </a:tc>
                <a:tc>
                  <a:txBody>
                    <a:bodyPr/>
                    <a:lstStyle/>
                    <a:p>
                      <a:pPr marL="216535" marR="179070" algn="ctr">
                        <a:lnSpc>
                          <a:spcPct val="115000"/>
                        </a:lnSpc>
                        <a:spcBef>
                          <a:spcPts val="135"/>
                        </a:spcBef>
                        <a:spcAft>
                          <a:spcPts val="0"/>
                        </a:spcAft>
                      </a:pPr>
                      <a:r>
                        <a:rPr lang="en-US" sz="1400" b="0" dirty="0" smtClean="0">
                          <a:solidFill>
                            <a:srgbClr val="231F20"/>
                          </a:solidFill>
                          <a:effectLst/>
                          <a:latin typeface="Arial"/>
                          <a:ea typeface="Arial"/>
                          <a:cs typeface="Times New Roman"/>
                        </a:rPr>
                        <a:t>  .</a:t>
                      </a:r>
                      <a:r>
                        <a:rPr lang="en-US" sz="1400" b="0" dirty="0">
                          <a:solidFill>
                            <a:srgbClr val="231F20"/>
                          </a:solidFill>
                          <a:effectLst/>
                          <a:latin typeface="Arial"/>
                          <a:ea typeface="Arial"/>
                          <a:cs typeface="Times New Roman"/>
                        </a:rPr>
                        <a:t>04</a:t>
                      </a:r>
                      <a:endParaRPr lang="en-US" sz="2800" b="0" dirty="0">
                        <a:effectLst/>
                        <a:latin typeface="Calibri"/>
                        <a:ea typeface="Calibri"/>
                        <a:cs typeface="Times New Roman"/>
                      </a:endParaRPr>
                    </a:p>
                  </a:txBody>
                  <a:tcPr marL="0" marR="0" marT="0" marB="0"/>
                </a:tc>
                <a:tc>
                  <a:txBody>
                    <a:bodyPr/>
                    <a:lstStyle/>
                    <a:p>
                      <a:pPr marL="274955" marR="262255" algn="ctr">
                        <a:lnSpc>
                          <a:spcPct val="115000"/>
                        </a:lnSpc>
                        <a:spcBef>
                          <a:spcPts val="135"/>
                        </a:spcBef>
                        <a:spcAft>
                          <a:spcPts val="0"/>
                        </a:spcAft>
                      </a:pPr>
                      <a:r>
                        <a:rPr lang="en-US" sz="1400" b="0">
                          <a:solidFill>
                            <a:srgbClr val="231F20"/>
                          </a:solidFill>
                          <a:effectLst/>
                          <a:latin typeface="Arial"/>
                          <a:ea typeface="Arial"/>
                          <a:cs typeface="Times New Roman"/>
                        </a:rPr>
                        <a:t>-.10</a:t>
                      </a:r>
                      <a:endParaRPr lang="en-US" sz="2800" b="0">
                        <a:effectLst/>
                        <a:latin typeface="Calibri"/>
                        <a:ea typeface="Calibri"/>
                        <a:cs typeface="Times New Roman"/>
                      </a:endParaRPr>
                    </a:p>
                  </a:txBody>
                  <a:tcPr marL="0" marR="0" marT="0" marB="0"/>
                </a:tc>
                <a:tc>
                  <a:txBody>
                    <a:bodyPr/>
                    <a:lstStyle/>
                    <a:p>
                      <a:pPr marL="227330" marR="214630" algn="ctr">
                        <a:lnSpc>
                          <a:spcPct val="115000"/>
                        </a:lnSpc>
                        <a:spcBef>
                          <a:spcPts val="135"/>
                        </a:spcBef>
                        <a:spcAft>
                          <a:spcPts val="0"/>
                        </a:spcAft>
                      </a:pPr>
                      <a:r>
                        <a:rPr lang="en-US" sz="1400" b="0" dirty="0">
                          <a:solidFill>
                            <a:srgbClr val="231F20"/>
                          </a:solidFill>
                          <a:effectLst/>
                          <a:latin typeface="Arial"/>
                          <a:ea typeface="Arial"/>
                          <a:cs typeface="Times New Roman"/>
                        </a:rPr>
                        <a:t>-.05</a:t>
                      </a:r>
                      <a:endParaRPr lang="en-US" sz="2800" b="0" dirty="0">
                        <a:effectLst/>
                        <a:latin typeface="Calibri"/>
                        <a:ea typeface="Calibri"/>
                        <a:cs typeface="Times New Roman"/>
                      </a:endParaRPr>
                    </a:p>
                  </a:txBody>
                  <a:tcPr marL="0" marR="0" marT="0" marB="0"/>
                </a:tc>
              </a:tr>
              <a:tr h="393075">
                <a:tc>
                  <a:txBody>
                    <a:bodyPr/>
                    <a:lstStyle/>
                    <a:p>
                      <a:pPr marL="17780" marR="0">
                        <a:lnSpc>
                          <a:spcPct val="115000"/>
                        </a:lnSpc>
                        <a:spcBef>
                          <a:spcPts val="135"/>
                        </a:spcBef>
                        <a:spcAft>
                          <a:spcPts val="0"/>
                        </a:spcAft>
                      </a:pPr>
                      <a:r>
                        <a:rPr lang="en-US" sz="1200" b="1">
                          <a:solidFill>
                            <a:srgbClr val="231F20"/>
                          </a:solidFill>
                          <a:effectLst/>
                          <a:latin typeface="Arial"/>
                          <a:ea typeface="Arial"/>
                          <a:cs typeface="Times New Roman"/>
                        </a:rPr>
                        <a:t>Completely abstinent (urine +</a:t>
                      </a:r>
                      <a:r>
                        <a:rPr lang="en-US" sz="1200" b="1" spc="-5">
                          <a:solidFill>
                            <a:srgbClr val="231F20"/>
                          </a:solidFill>
                          <a:effectLst/>
                          <a:latin typeface="Arial"/>
                          <a:ea typeface="Arial"/>
                          <a:cs typeface="Times New Roman"/>
                        </a:rPr>
                        <a:t> </a:t>
                      </a:r>
                      <a:r>
                        <a:rPr lang="en-US" sz="1200" b="1">
                          <a:solidFill>
                            <a:srgbClr val="231F20"/>
                          </a:solidFill>
                          <a:effectLst/>
                          <a:latin typeface="Arial"/>
                          <a:ea typeface="Arial"/>
                          <a:cs typeface="Times New Roman"/>
                        </a:rPr>
                        <a:t>self-report)</a:t>
                      </a:r>
                      <a:endParaRPr lang="en-US" sz="2400" b="1">
                        <a:effectLst/>
                        <a:latin typeface="Calibri"/>
                        <a:ea typeface="Calibri"/>
                        <a:cs typeface="Times New Roman"/>
                      </a:endParaRPr>
                    </a:p>
                  </a:txBody>
                  <a:tcPr marL="0" marR="0" marT="0" marB="0"/>
                </a:tc>
                <a:tc>
                  <a:txBody>
                    <a:bodyPr/>
                    <a:lstStyle/>
                    <a:p>
                      <a:pPr marL="304800" marR="292100" algn="ctr">
                        <a:lnSpc>
                          <a:spcPct val="115000"/>
                        </a:lnSpc>
                        <a:spcBef>
                          <a:spcPts val="135"/>
                        </a:spcBef>
                        <a:spcAft>
                          <a:spcPts val="0"/>
                        </a:spcAft>
                      </a:pPr>
                      <a:r>
                        <a:rPr lang="en-US" sz="1400" b="0">
                          <a:solidFill>
                            <a:srgbClr val="231F20"/>
                          </a:solidFill>
                          <a:effectLst/>
                          <a:latin typeface="Arial"/>
                          <a:ea typeface="Arial"/>
                          <a:cs typeface="Times New Roman"/>
                        </a:rPr>
                        <a:t>-.02</a:t>
                      </a:r>
                      <a:endParaRPr lang="en-US" sz="2800" b="0">
                        <a:effectLst/>
                        <a:latin typeface="Calibri"/>
                        <a:ea typeface="Calibri"/>
                        <a:cs typeface="Times New Roman"/>
                      </a:endParaRPr>
                    </a:p>
                  </a:txBody>
                  <a:tcPr marL="0" marR="0" marT="0" marB="0"/>
                </a:tc>
                <a:tc>
                  <a:txBody>
                    <a:bodyPr/>
                    <a:lstStyle/>
                    <a:p>
                      <a:pPr marL="247015" marR="233680" algn="ctr">
                        <a:lnSpc>
                          <a:spcPct val="115000"/>
                        </a:lnSpc>
                        <a:spcBef>
                          <a:spcPts val="135"/>
                        </a:spcBef>
                        <a:spcAft>
                          <a:spcPts val="0"/>
                        </a:spcAft>
                      </a:pPr>
                      <a:r>
                        <a:rPr lang="en-US" sz="1400" b="0">
                          <a:solidFill>
                            <a:srgbClr val="231F20"/>
                          </a:solidFill>
                          <a:effectLst/>
                          <a:latin typeface="Arial"/>
                          <a:ea typeface="Arial"/>
                          <a:cs typeface="Times New Roman"/>
                        </a:rPr>
                        <a:t>-.10</a:t>
                      </a:r>
                      <a:endParaRPr lang="en-US" sz="2800" b="0">
                        <a:effectLst/>
                        <a:latin typeface="Calibri"/>
                        <a:ea typeface="Calibri"/>
                        <a:cs typeface="Times New Roman"/>
                      </a:endParaRPr>
                    </a:p>
                  </a:txBody>
                  <a:tcPr marL="0" marR="0" marT="0" marB="0"/>
                </a:tc>
                <a:tc>
                  <a:txBody>
                    <a:bodyPr/>
                    <a:lstStyle/>
                    <a:p>
                      <a:pPr marL="216535" marR="179070" algn="ctr">
                        <a:lnSpc>
                          <a:spcPct val="115000"/>
                        </a:lnSpc>
                        <a:spcBef>
                          <a:spcPts val="135"/>
                        </a:spcBef>
                        <a:spcAft>
                          <a:spcPts val="0"/>
                        </a:spcAft>
                      </a:pPr>
                      <a:r>
                        <a:rPr lang="en-US" sz="1400" b="0" dirty="0" smtClean="0">
                          <a:solidFill>
                            <a:srgbClr val="231F20"/>
                          </a:solidFill>
                          <a:effectLst/>
                          <a:latin typeface="Arial"/>
                          <a:ea typeface="Arial"/>
                          <a:cs typeface="Times New Roman"/>
                        </a:rPr>
                        <a:t>  .</a:t>
                      </a:r>
                      <a:r>
                        <a:rPr lang="en-US" sz="1400" b="0" dirty="0">
                          <a:solidFill>
                            <a:srgbClr val="231F20"/>
                          </a:solidFill>
                          <a:effectLst/>
                          <a:latin typeface="Arial"/>
                          <a:ea typeface="Arial"/>
                          <a:cs typeface="Times New Roman"/>
                        </a:rPr>
                        <a:t>07</a:t>
                      </a:r>
                      <a:endParaRPr lang="en-US" sz="2800" b="0" dirty="0">
                        <a:effectLst/>
                        <a:latin typeface="Calibri"/>
                        <a:ea typeface="Calibri"/>
                        <a:cs typeface="Times New Roman"/>
                      </a:endParaRPr>
                    </a:p>
                  </a:txBody>
                  <a:tcPr marL="0" marR="0" marT="0" marB="0"/>
                </a:tc>
                <a:tc>
                  <a:txBody>
                    <a:bodyPr/>
                    <a:lstStyle/>
                    <a:p>
                      <a:pPr marL="275590" marR="262255" algn="ctr">
                        <a:lnSpc>
                          <a:spcPct val="115000"/>
                        </a:lnSpc>
                        <a:spcBef>
                          <a:spcPts val="135"/>
                        </a:spcBef>
                        <a:spcAft>
                          <a:spcPts val="0"/>
                        </a:spcAft>
                      </a:pPr>
                      <a:r>
                        <a:rPr lang="en-US" sz="1400" b="0">
                          <a:solidFill>
                            <a:srgbClr val="231F20"/>
                          </a:solidFill>
                          <a:effectLst/>
                          <a:latin typeface="Arial"/>
                          <a:ea typeface="Arial"/>
                          <a:cs typeface="Times New Roman"/>
                        </a:rPr>
                        <a:t>-.08</a:t>
                      </a:r>
                      <a:endParaRPr lang="en-US" sz="2800" b="0">
                        <a:effectLst/>
                        <a:latin typeface="Calibri"/>
                        <a:ea typeface="Calibri"/>
                        <a:cs typeface="Times New Roman"/>
                      </a:endParaRPr>
                    </a:p>
                  </a:txBody>
                  <a:tcPr marL="0" marR="0" marT="0" marB="0"/>
                </a:tc>
                <a:tc>
                  <a:txBody>
                    <a:bodyPr/>
                    <a:lstStyle/>
                    <a:p>
                      <a:pPr marL="227330" marR="214630" algn="ctr">
                        <a:lnSpc>
                          <a:spcPct val="115000"/>
                        </a:lnSpc>
                        <a:spcBef>
                          <a:spcPts val="135"/>
                        </a:spcBef>
                        <a:spcAft>
                          <a:spcPts val="0"/>
                        </a:spcAft>
                      </a:pPr>
                      <a:r>
                        <a:rPr lang="en-US" sz="1400" b="0">
                          <a:solidFill>
                            <a:srgbClr val="231F20"/>
                          </a:solidFill>
                          <a:effectLst/>
                          <a:latin typeface="Arial"/>
                          <a:ea typeface="Arial"/>
                          <a:cs typeface="Times New Roman"/>
                        </a:rPr>
                        <a:t>-.03</a:t>
                      </a:r>
                      <a:endParaRPr lang="en-US" sz="2800" b="0">
                        <a:effectLst/>
                        <a:latin typeface="Calibri"/>
                        <a:ea typeface="Calibri"/>
                        <a:cs typeface="Times New Roman"/>
                      </a:endParaRPr>
                    </a:p>
                  </a:txBody>
                  <a:tcPr marL="0" marR="0" marT="0" marB="0"/>
                </a:tc>
              </a:tr>
              <a:tr h="393075">
                <a:tc>
                  <a:txBody>
                    <a:bodyPr/>
                    <a:lstStyle/>
                    <a:p>
                      <a:pPr marL="17780" marR="0">
                        <a:lnSpc>
                          <a:spcPct val="115000"/>
                        </a:lnSpc>
                        <a:spcBef>
                          <a:spcPts val="135"/>
                        </a:spcBef>
                        <a:spcAft>
                          <a:spcPts val="0"/>
                        </a:spcAft>
                      </a:pPr>
                      <a:r>
                        <a:rPr lang="en-US" sz="1200" b="1" dirty="0">
                          <a:solidFill>
                            <a:srgbClr val="231F20"/>
                          </a:solidFill>
                          <a:effectLst/>
                          <a:latin typeface="Arial"/>
                          <a:ea typeface="Arial"/>
                          <a:cs typeface="Times New Roman"/>
                        </a:rPr>
                        <a:t>4+ weeks of</a:t>
                      </a:r>
                      <a:r>
                        <a:rPr lang="en-US" sz="1200" b="1" spc="-5" dirty="0">
                          <a:solidFill>
                            <a:srgbClr val="231F20"/>
                          </a:solidFill>
                          <a:effectLst/>
                          <a:latin typeface="Arial"/>
                          <a:ea typeface="Arial"/>
                          <a:cs typeface="Times New Roman"/>
                        </a:rPr>
                        <a:t> </a:t>
                      </a:r>
                      <a:r>
                        <a:rPr lang="en-US" sz="1200" b="1" dirty="0">
                          <a:solidFill>
                            <a:srgbClr val="231F20"/>
                          </a:solidFill>
                          <a:effectLst/>
                          <a:latin typeface="Arial"/>
                          <a:ea typeface="Arial"/>
                          <a:cs typeface="Times New Roman"/>
                        </a:rPr>
                        <a:t>abstinence (urine +</a:t>
                      </a:r>
                      <a:r>
                        <a:rPr lang="en-US" sz="1200" b="1" spc="-5" dirty="0">
                          <a:solidFill>
                            <a:srgbClr val="231F20"/>
                          </a:solidFill>
                          <a:effectLst/>
                          <a:latin typeface="Arial"/>
                          <a:ea typeface="Arial"/>
                          <a:cs typeface="Times New Roman"/>
                        </a:rPr>
                        <a:t> </a:t>
                      </a:r>
                      <a:r>
                        <a:rPr lang="en-US" sz="1200" b="1" dirty="0">
                          <a:solidFill>
                            <a:srgbClr val="231F20"/>
                          </a:solidFill>
                          <a:effectLst/>
                          <a:latin typeface="Arial"/>
                          <a:ea typeface="Arial"/>
                          <a:cs typeface="Times New Roman"/>
                        </a:rPr>
                        <a:t>self-report)</a:t>
                      </a:r>
                      <a:endParaRPr lang="en-US" sz="2400" b="1" dirty="0">
                        <a:effectLst/>
                        <a:latin typeface="Calibri"/>
                        <a:ea typeface="Calibri"/>
                        <a:cs typeface="Times New Roman"/>
                      </a:endParaRPr>
                    </a:p>
                  </a:txBody>
                  <a:tcPr marL="0" marR="0" marT="0" marB="0"/>
                </a:tc>
                <a:tc>
                  <a:txBody>
                    <a:bodyPr/>
                    <a:lstStyle/>
                    <a:p>
                      <a:pPr marL="332105" marR="294005" algn="ctr">
                        <a:lnSpc>
                          <a:spcPct val="115000"/>
                        </a:lnSpc>
                        <a:spcBef>
                          <a:spcPts val="135"/>
                        </a:spcBef>
                        <a:spcAft>
                          <a:spcPts val="0"/>
                        </a:spcAft>
                      </a:pPr>
                      <a:r>
                        <a:rPr lang="en-US" sz="1400" b="0" dirty="0" smtClean="0">
                          <a:solidFill>
                            <a:srgbClr val="231F20"/>
                          </a:solidFill>
                          <a:effectLst/>
                          <a:latin typeface="Arial"/>
                          <a:ea typeface="Arial"/>
                          <a:cs typeface="Times New Roman"/>
                        </a:rPr>
                        <a:t> .</a:t>
                      </a:r>
                      <a:r>
                        <a:rPr lang="en-US" sz="1400" b="0" dirty="0">
                          <a:solidFill>
                            <a:srgbClr val="231F20"/>
                          </a:solidFill>
                          <a:effectLst/>
                          <a:latin typeface="Arial"/>
                          <a:ea typeface="Arial"/>
                          <a:cs typeface="Times New Roman"/>
                        </a:rPr>
                        <a:t>02</a:t>
                      </a:r>
                      <a:endParaRPr lang="en-US" sz="2800" b="0" dirty="0">
                        <a:effectLst/>
                        <a:latin typeface="Calibri"/>
                        <a:ea typeface="Calibri"/>
                        <a:cs typeface="Times New Roman"/>
                      </a:endParaRPr>
                    </a:p>
                  </a:txBody>
                  <a:tcPr marL="0" marR="0" marT="0" marB="0"/>
                </a:tc>
                <a:tc>
                  <a:txBody>
                    <a:bodyPr/>
                    <a:lstStyle/>
                    <a:p>
                      <a:pPr marL="247015" marR="233680" algn="ctr">
                        <a:lnSpc>
                          <a:spcPct val="115000"/>
                        </a:lnSpc>
                        <a:spcBef>
                          <a:spcPts val="135"/>
                        </a:spcBef>
                        <a:spcAft>
                          <a:spcPts val="0"/>
                        </a:spcAft>
                      </a:pPr>
                      <a:r>
                        <a:rPr lang="en-US" sz="1400" b="0">
                          <a:solidFill>
                            <a:srgbClr val="231F20"/>
                          </a:solidFill>
                          <a:effectLst/>
                          <a:latin typeface="Arial"/>
                          <a:ea typeface="Arial"/>
                          <a:cs typeface="Times New Roman"/>
                        </a:rPr>
                        <a:t>-.05</a:t>
                      </a:r>
                      <a:endParaRPr lang="en-US" sz="2800" b="0">
                        <a:effectLst/>
                        <a:latin typeface="Calibri"/>
                        <a:ea typeface="Calibri"/>
                        <a:cs typeface="Times New Roman"/>
                      </a:endParaRPr>
                    </a:p>
                  </a:txBody>
                  <a:tcPr marL="0" marR="0" marT="0" marB="0"/>
                </a:tc>
                <a:tc>
                  <a:txBody>
                    <a:bodyPr/>
                    <a:lstStyle/>
                    <a:p>
                      <a:pPr marL="189865" marR="176530" algn="ctr">
                        <a:lnSpc>
                          <a:spcPct val="115000"/>
                        </a:lnSpc>
                        <a:spcBef>
                          <a:spcPts val="135"/>
                        </a:spcBef>
                        <a:spcAft>
                          <a:spcPts val="0"/>
                        </a:spcAft>
                      </a:pPr>
                      <a:r>
                        <a:rPr lang="en-US" sz="1400" b="0">
                          <a:solidFill>
                            <a:srgbClr val="231F20"/>
                          </a:solidFill>
                          <a:effectLst/>
                          <a:latin typeface="Arial"/>
                          <a:ea typeface="Arial"/>
                          <a:cs typeface="Times New Roman"/>
                        </a:rPr>
                        <a:t>-.05</a:t>
                      </a:r>
                      <a:endParaRPr lang="en-US" sz="2800" b="0">
                        <a:effectLst/>
                        <a:latin typeface="Calibri"/>
                        <a:ea typeface="Calibri"/>
                        <a:cs typeface="Times New Roman"/>
                      </a:endParaRPr>
                    </a:p>
                  </a:txBody>
                  <a:tcPr marL="0" marR="0" marT="0" marB="0"/>
                </a:tc>
                <a:tc>
                  <a:txBody>
                    <a:bodyPr/>
                    <a:lstStyle/>
                    <a:p>
                      <a:pPr marL="270510" marR="233045" algn="ctr">
                        <a:lnSpc>
                          <a:spcPct val="115000"/>
                        </a:lnSpc>
                        <a:spcBef>
                          <a:spcPts val="135"/>
                        </a:spcBef>
                        <a:spcAft>
                          <a:spcPts val="0"/>
                        </a:spcAft>
                      </a:pPr>
                      <a:r>
                        <a:rPr lang="en-US" sz="1400" b="0">
                          <a:solidFill>
                            <a:srgbClr val="231F20"/>
                          </a:solidFill>
                          <a:effectLst/>
                          <a:latin typeface="Arial"/>
                          <a:ea typeface="Arial"/>
                          <a:cs typeface="Times New Roman"/>
                        </a:rPr>
                        <a:t>-.14*</a:t>
                      </a:r>
                      <a:endParaRPr lang="en-US" sz="2800" b="0">
                        <a:effectLst/>
                        <a:latin typeface="Calibri"/>
                        <a:ea typeface="Calibri"/>
                        <a:cs typeface="Times New Roman"/>
                      </a:endParaRPr>
                    </a:p>
                  </a:txBody>
                  <a:tcPr marL="0" marR="0" marT="0" marB="0"/>
                </a:tc>
                <a:tc>
                  <a:txBody>
                    <a:bodyPr/>
                    <a:lstStyle/>
                    <a:p>
                      <a:pPr marL="254635" marR="217170" algn="ctr">
                        <a:lnSpc>
                          <a:spcPct val="115000"/>
                        </a:lnSpc>
                        <a:spcBef>
                          <a:spcPts val="135"/>
                        </a:spcBef>
                        <a:spcAft>
                          <a:spcPts val="0"/>
                        </a:spcAft>
                      </a:pPr>
                      <a:r>
                        <a:rPr lang="en-US" sz="1400" b="0" dirty="0" smtClean="0">
                          <a:solidFill>
                            <a:srgbClr val="231F20"/>
                          </a:solidFill>
                          <a:effectLst/>
                          <a:latin typeface="Arial"/>
                          <a:ea typeface="Arial"/>
                          <a:cs typeface="Times New Roman"/>
                        </a:rPr>
                        <a:t> .</a:t>
                      </a:r>
                      <a:r>
                        <a:rPr lang="en-US" sz="1400" b="0" dirty="0">
                          <a:solidFill>
                            <a:srgbClr val="231F20"/>
                          </a:solidFill>
                          <a:effectLst/>
                          <a:latin typeface="Arial"/>
                          <a:ea typeface="Arial"/>
                          <a:cs typeface="Times New Roman"/>
                        </a:rPr>
                        <a:t>09</a:t>
                      </a:r>
                      <a:endParaRPr lang="en-US" sz="2800" b="0" dirty="0">
                        <a:effectLst/>
                        <a:latin typeface="Calibri"/>
                        <a:ea typeface="Calibri"/>
                        <a:cs typeface="Times New Roman"/>
                      </a:endParaRPr>
                    </a:p>
                  </a:txBody>
                  <a:tcPr marL="0" marR="0" marT="0" marB="0"/>
                </a:tc>
              </a:tr>
              <a:tr h="393075">
                <a:tc>
                  <a:txBody>
                    <a:bodyPr/>
                    <a:lstStyle/>
                    <a:p>
                      <a:pPr marL="17780" marR="0">
                        <a:lnSpc>
                          <a:spcPct val="115000"/>
                        </a:lnSpc>
                        <a:spcBef>
                          <a:spcPts val="135"/>
                        </a:spcBef>
                        <a:spcAft>
                          <a:spcPts val="0"/>
                        </a:spcAft>
                      </a:pPr>
                      <a:r>
                        <a:rPr lang="en-US" sz="1200" b="1" dirty="0">
                          <a:solidFill>
                            <a:srgbClr val="231F20"/>
                          </a:solidFill>
                          <a:effectLst/>
                          <a:latin typeface="Arial"/>
                          <a:ea typeface="Arial"/>
                          <a:cs typeface="Times New Roman"/>
                        </a:rPr>
                        <a:t>3+ weeks of</a:t>
                      </a:r>
                      <a:r>
                        <a:rPr lang="en-US" sz="1200" b="1" spc="-5" dirty="0">
                          <a:solidFill>
                            <a:srgbClr val="231F20"/>
                          </a:solidFill>
                          <a:effectLst/>
                          <a:latin typeface="Arial"/>
                          <a:ea typeface="Arial"/>
                          <a:cs typeface="Times New Roman"/>
                        </a:rPr>
                        <a:t> </a:t>
                      </a:r>
                      <a:r>
                        <a:rPr lang="en-US" sz="1200" b="1" dirty="0">
                          <a:solidFill>
                            <a:srgbClr val="231F20"/>
                          </a:solidFill>
                          <a:effectLst/>
                          <a:latin typeface="Arial"/>
                          <a:ea typeface="Arial"/>
                          <a:cs typeface="Times New Roman"/>
                        </a:rPr>
                        <a:t>abstinence (urine +</a:t>
                      </a:r>
                      <a:r>
                        <a:rPr lang="en-US" sz="1200" b="1" spc="-5" dirty="0">
                          <a:solidFill>
                            <a:srgbClr val="231F20"/>
                          </a:solidFill>
                          <a:effectLst/>
                          <a:latin typeface="Arial"/>
                          <a:ea typeface="Arial"/>
                          <a:cs typeface="Times New Roman"/>
                        </a:rPr>
                        <a:t> </a:t>
                      </a:r>
                      <a:r>
                        <a:rPr lang="en-US" sz="1200" b="1" dirty="0">
                          <a:solidFill>
                            <a:srgbClr val="231F20"/>
                          </a:solidFill>
                          <a:effectLst/>
                          <a:latin typeface="Arial"/>
                          <a:ea typeface="Arial"/>
                          <a:cs typeface="Times New Roman"/>
                        </a:rPr>
                        <a:t>self-report)</a:t>
                      </a:r>
                      <a:endParaRPr lang="en-US" sz="2400" b="1" dirty="0">
                        <a:effectLst/>
                        <a:latin typeface="Calibri"/>
                        <a:ea typeface="Calibri"/>
                        <a:cs typeface="Times New Roman"/>
                      </a:endParaRPr>
                    </a:p>
                  </a:txBody>
                  <a:tcPr marL="0" marR="0" marT="0" marB="0"/>
                </a:tc>
                <a:tc>
                  <a:txBody>
                    <a:bodyPr/>
                    <a:lstStyle/>
                    <a:p>
                      <a:pPr marL="304800" marR="292100" algn="ctr">
                        <a:lnSpc>
                          <a:spcPct val="115000"/>
                        </a:lnSpc>
                        <a:spcBef>
                          <a:spcPts val="135"/>
                        </a:spcBef>
                        <a:spcAft>
                          <a:spcPts val="0"/>
                        </a:spcAft>
                      </a:pPr>
                      <a:r>
                        <a:rPr lang="en-US" sz="1400" b="0" dirty="0">
                          <a:solidFill>
                            <a:srgbClr val="231F20"/>
                          </a:solidFill>
                          <a:effectLst/>
                          <a:latin typeface="Arial"/>
                          <a:ea typeface="Arial"/>
                          <a:cs typeface="Times New Roman"/>
                        </a:rPr>
                        <a:t>-.03</a:t>
                      </a:r>
                      <a:endParaRPr lang="en-US" sz="2800" b="0" dirty="0">
                        <a:effectLst/>
                        <a:latin typeface="Calibri"/>
                        <a:ea typeface="Calibri"/>
                        <a:cs typeface="Times New Roman"/>
                      </a:endParaRPr>
                    </a:p>
                  </a:txBody>
                  <a:tcPr marL="0" marR="0" marT="0" marB="0"/>
                </a:tc>
                <a:tc>
                  <a:txBody>
                    <a:bodyPr/>
                    <a:lstStyle/>
                    <a:p>
                      <a:pPr marL="247015" marR="233680" algn="ctr">
                        <a:lnSpc>
                          <a:spcPct val="115000"/>
                        </a:lnSpc>
                        <a:spcBef>
                          <a:spcPts val="135"/>
                        </a:spcBef>
                        <a:spcAft>
                          <a:spcPts val="0"/>
                        </a:spcAft>
                      </a:pPr>
                      <a:r>
                        <a:rPr lang="en-US" sz="1400" b="0">
                          <a:solidFill>
                            <a:srgbClr val="231F20"/>
                          </a:solidFill>
                          <a:effectLst/>
                          <a:latin typeface="Arial"/>
                          <a:ea typeface="Arial"/>
                          <a:cs typeface="Times New Roman"/>
                        </a:rPr>
                        <a:t>-.03</a:t>
                      </a:r>
                      <a:endParaRPr lang="en-US" sz="2800" b="0">
                        <a:effectLst/>
                        <a:latin typeface="Calibri"/>
                        <a:ea typeface="Calibri"/>
                        <a:cs typeface="Times New Roman"/>
                      </a:endParaRPr>
                    </a:p>
                  </a:txBody>
                  <a:tcPr marL="0" marR="0" marT="0" marB="0"/>
                </a:tc>
                <a:tc>
                  <a:txBody>
                    <a:bodyPr/>
                    <a:lstStyle/>
                    <a:p>
                      <a:pPr marL="189865" marR="176530" algn="ctr">
                        <a:lnSpc>
                          <a:spcPct val="115000"/>
                        </a:lnSpc>
                        <a:spcBef>
                          <a:spcPts val="135"/>
                        </a:spcBef>
                        <a:spcAft>
                          <a:spcPts val="0"/>
                        </a:spcAft>
                      </a:pPr>
                      <a:r>
                        <a:rPr lang="en-US" sz="1400" b="0" dirty="0">
                          <a:solidFill>
                            <a:srgbClr val="231F20"/>
                          </a:solidFill>
                          <a:effectLst/>
                          <a:latin typeface="Arial"/>
                          <a:ea typeface="Arial"/>
                          <a:cs typeface="Times New Roman"/>
                        </a:rPr>
                        <a:t>-.09</a:t>
                      </a:r>
                      <a:endParaRPr lang="en-US" sz="2800" b="0" dirty="0">
                        <a:effectLst/>
                        <a:latin typeface="Calibri"/>
                        <a:ea typeface="Calibri"/>
                        <a:cs typeface="Times New Roman"/>
                      </a:endParaRPr>
                    </a:p>
                  </a:txBody>
                  <a:tcPr marL="0" marR="0" marT="0" marB="0"/>
                </a:tc>
                <a:tc>
                  <a:txBody>
                    <a:bodyPr/>
                    <a:lstStyle/>
                    <a:p>
                      <a:pPr marL="297180" marR="0">
                        <a:lnSpc>
                          <a:spcPct val="115000"/>
                        </a:lnSpc>
                        <a:spcBef>
                          <a:spcPts val="135"/>
                        </a:spcBef>
                        <a:spcAft>
                          <a:spcPts val="0"/>
                        </a:spcAft>
                      </a:pPr>
                      <a:r>
                        <a:rPr lang="en-US" sz="1400" b="0">
                          <a:solidFill>
                            <a:srgbClr val="231F20"/>
                          </a:solidFill>
                          <a:effectLst/>
                          <a:latin typeface="Arial"/>
                          <a:ea typeface="Arial"/>
                          <a:cs typeface="Times New Roman"/>
                        </a:rPr>
                        <a:t>-.16**</a:t>
                      </a:r>
                      <a:endParaRPr lang="en-US" sz="2800" b="0">
                        <a:effectLst/>
                        <a:latin typeface="Calibri"/>
                        <a:ea typeface="Calibri"/>
                        <a:cs typeface="Times New Roman"/>
                      </a:endParaRPr>
                    </a:p>
                  </a:txBody>
                  <a:tcPr marL="0" marR="0" marT="0" marB="0"/>
                </a:tc>
                <a:tc>
                  <a:txBody>
                    <a:bodyPr/>
                    <a:lstStyle/>
                    <a:p>
                      <a:pPr marL="227330" marR="214630" algn="ctr">
                        <a:lnSpc>
                          <a:spcPct val="115000"/>
                        </a:lnSpc>
                        <a:spcBef>
                          <a:spcPts val="135"/>
                        </a:spcBef>
                        <a:spcAft>
                          <a:spcPts val="0"/>
                        </a:spcAft>
                      </a:pPr>
                      <a:r>
                        <a:rPr lang="en-US" sz="1400" b="0">
                          <a:solidFill>
                            <a:srgbClr val="231F20"/>
                          </a:solidFill>
                          <a:effectLst/>
                          <a:latin typeface="Arial"/>
                          <a:ea typeface="Arial"/>
                          <a:cs typeface="Times New Roman"/>
                        </a:rPr>
                        <a:t>-.10</a:t>
                      </a:r>
                      <a:endParaRPr lang="en-US" sz="2800" b="0">
                        <a:effectLst/>
                        <a:latin typeface="Calibri"/>
                        <a:ea typeface="Calibri"/>
                        <a:cs typeface="Times New Roman"/>
                      </a:endParaRPr>
                    </a:p>
                  </a:txBody>
                  <a:tcPr marL="0" marR="0" marT="0" marB="0"/>
                </a:tc>
              </a:tr>
              <a:tr h="393075">
                <a:tc>
                  <a:txBody>
                    <a:bodyPr/>
                    <a:lstStyle/>
                    <a:p>
                      <a:pPr marL="17780" marR="0">
                        <a:lnSpc>
                          <a:spcPct val="115000"/>
                        </a:lnSpc>
                        <a:spcBef>
                          <a:spcPts val="135"/>
                        </a:spcBef>
                        <a:spcAft>
                          <a:spcPts val="0"/>
                        </a:spcAft>
                      </a:pPr>
                      <a:r>
                        <a:rPr lang="en-US" sz="1200" b="1" dirty="0">
                          <a:solidFill>
                            <a:srgbClr val="231F20"/>
                          </a:solidFill>
                          <a:effectLst/>
                          <a:latin typeface="Arial"/>
                          <a:ea typeface="Arial"/>
                          <a:cs typeface="Times New Roman"/>
                        </a:rPr>
                        <a:t>2+ weeks of</a:t>
                      </a:r>
                      <a:r>
                        <a:rPr lang="en-US" sz="1200" b="1" spc="-5" dirty="0">
                          <a:solidFill>
                            <a:srgbClr val="231F20"/>
                          </a:solidFill>
                          <a:effectLst/>
                          <a:latin typeface="Arial"/>
                          <a:ea typeface="Arial"/>
                          <a:cs typeface="Times New Roman"/>
                        </a:rPr>
                        <a:t> </a:t>
                      </a:r>
                      <a:r>
                        <a:rPr lang="en-US" sz="1200" b="1" dirty="0">
                          <a:solidFill>
                            <a:srgbClr val="231F20"/>
                          </a:solidFill>
                          <a:effectLst/>
                          <a:latin typeface="Arial"/>
                          <a:ea typeface="Arial"/>
                          <a:cs typeface="Times New Roman"/>
                        </a:rPr>
                        <a:t>abstinence (urine +</a:t>
                      </a:r>
                      <a:r>
                        <a:rPr lang="en-US" sz="1200" b="1" spc="-5" dirty="0">
                          <a:solidFill>
                            <a:srgbClr val="231F20"/>
                          </a:solidFill>
                          <a:effectLst/>
                          <a:latin typeface="Arial"/>
                          <a:ea typeface="Arial"/>
                          <a:cs typeface="Times New Roman"/>
                        </a:rPr>
                        <a:t> </a:t>
                      </a:r>
                      <a:r>
                        <a:rPr lang="en-US" sz="1200" b="1" dirty="0">
                          <a:solidFill>
                            <a:srgbClr val="231F20"/>
                          </a:solidFill>
                          <a:effectLst/>
                          <a:latin typeface="Arial"/>
                          <a:ea typeface="Arial"/>
                          <a:cs typeface="Times New Roman"/>
                        </a:rPr>
                        <a:t>self-report)</a:t>
                      </a:r>
                      <a:endParaRPr lang="en-US" sz="2400" b="1" dirty="0">
                        <a:effectLst/>
                        <a:latin typeface="Calibri"/>
                        <a:ea typeface="Calibri"/>
                        <a:cs typeface="Times New Roman"/>
                      </a:endParaRPr>
                    </a:p>
                  </a:txBody>
                  <a:tcPr marL="0" marR="0" marT="0" marB="0"/>
                </a:tc>
                <a:tc>
                  <a:txBody>
                    <a:bodyPr/>
                    <a:lstStyle/>
                    <a:p>
                      <a:pPr marL="332105" marR="294640" algn="ctr">
                        <a:lnSpc>
                          <a:spcPct val="115000"/>
                        </a:lnSpc>
                        <a:spcBef>
                          <a:spcPts val="135"/>
                        </a:spcBef>
                        <a:spcAft>
                          <a:spcPts val="0"/>
                        </a:spcAft>
                      </a:pPr>
                      <a:r>
                        <a:rPr lang="en-US" sz="1400" b="0" dirty="0" smtClean="0">
                          <a:solidFill>
                            <a:srgbClr val="231F20"/>
                          </a:solidFill>
                          <a:effectLst/>
                          <a:latin typeface="Arial"/>
                          <a:ea typeface="Arial"/>
                          <a:cs typeface="Times New Roman"/>
                        </a:rPr>
                        <a:t> .</a:t>
                      </a:r>
                      <a:r>
                        <a:rPr lang="en-US" sz="1400" b="0" dirty="0">
                          <a:solidFill>
                            <a:srgbClr val="231F20"/>
                          </a:solidFill>
                          <a:effectLst/>
                          <a:latin typeface="Arial"/>
                          <a:ea typeface="Arial"/>
                          <a:cs typeface="Times New Roman"/>
                        </a:rPr>
                        <a:t>02</a:t>
                      </a:r>
                      <a:endParaRPr lang="en-US" sz="2800" b="0" dirty="0">
                        <a:effectLst/>
                        <a:latin typeface="Calibri"/>
                        <a:ea typeface="Calibri"/>
                        <a:cs typeface="Times New Roman"/>
                      </a:endParaRPr>
                    </a:p>
                  </a:txBody>
                  <a:tcPr marL="0" marR="0" marT="0" marB="0"/>
                </a:tc>
                <a:tc>
                  <a:txBody>
                    <a:bodyPr/>
                    <a:lstStyle/>
                    <a:p>
                      <a:pPr marL="246380" marR="233680" algn="ctr">
                        <a:lnSpc>
                          <a:spcPct val="115000"/>
                        </a:lnSpc>
                        <a:spcBef>
                          <a:spcPts val="135"/>
                        </a:spcBef>
                        <a:spcAft>
                          <a:spcPts val="0"/>
                        </a:spcAft>
                      </a:pPr>
                      <a:r>
                        <a:rPr lang="en-US" sz="1400" b="0">
                          <a:solidFill>
                            <a:srgbClr val="231F20"/>
                          </a:solidFill>
                          <a:effectLst/>
                          <a:latin typeface="Arial"/>
                          <a:ea typeface="Arial"/>
                          <a:cs typeface="Times New Roman"/>
                        </a:rPr>
                        <a:t>-.06</a:t>
                      </a:r>
                      <a:endParaRPr lang="en-US" sz="2800" b="0">
                        <a:effectLst/>
                        <a:latin typeface="Calibri"/>
                        <a:ea typeface="Calibri"/>
                        <a:cs typeface="Times New Roman"/>
                      </a:endParaRPr>
                    </a:p>
                  </a:txBody>
                  <a:tcPr marL="0" marR="0" marT="0" marB="0"/>
                </a:tc>
                <a:tc>
                  <a:txBody>
                    <a:bodyPr/>
                    <a:lstStyle/>
                    <a:p>
                      <a:pPr marL="216535" marR="179070" algn="ctr">
                        <a:lnSpc>
                          <a:spcPct val="115000"/>
                        </a:lnSpc>
                        <a:spcBef>
                          <a:spcPts val="135"/>
                        </a:spcBef>
                        <a:spcAft>
                          <a:spcPts val="0"/>
                        </a:spcAft>
                      </a:pPr>
                      <a:r>
                        <a:rPr lang="en-US" sz="1400" b="0" dirty="0" smtClean="0">
                          <a:solidFill>
                            <a:srgbClr val="231F20"/>
                          </a:solidFill>
                          <a:effectLst/>
                          <a:latin typeface="Arial"/>
                          <a:ea typeface="Arial"/>
                          <a:cs typeface="Times New Roman"/>
                        </a:rPr>
                        <a:t> .</a:t>
                      </a:r>
                      <a:r>
                        <a:rPr lang="en-US" sz="1400" b="0" dirty="0">
                          <a:solidFill>
                            <a:srgbClr val="231F20"/>
                          </a:solidFill>
                          <a:effectLst/>
                          <a:latin typeface="Arial"/>
                          <a:ea typeface="Arial"/>
                          <a:cs typeface="Times New Roman"/>
                        </a:rPr>
                        <a:t>10</a:t>
                      </a:r>
                      <a:endParaRPr lang="en-US" sz="2800" b="0" dirty="0">
                        <a:effectLst/>
                        <a:latin typeface="Calibri"/>
                        <a:ea typeface="Calibri"/>
                        <a:cs typeface="Times New Roman"/>
                      </a:endParaRPr>
                    </a:p>
                  </a:txBody>
                  <a:tcPr marL="0" marR="0" marT="0" marB="0"/>
                </a:tc>
                <a:tc>
                  <a:txBody>
                    <a:bodyPr/>
                    <a:lstStyle/>
                    <a:p>
                      <a:pPr marL="297180" marR="0">
                        <a:lnSpc>
                          <a:spcPct val="115000"/>
                        </a:lnSpc>
                        <a:spcBef>
                          <a:spcPts val="135"/>
                        </a:spcBef>
                        <a:spcAft>
                          <a:spcPts val="0"/>
                        </a:spcAft>
                      </a:pPr>
                      <a:r>
                        <a:rPr lang="en-US" sz="1400" b="0">
                          <a:solidFill>
                            <a:srgbClr val="231F20"/>
                          </a:solidFill>
                          <a:effectLst/>
                          <a:latin typeface="Arial"/>
                          <a:ea typeface="Arial"/>
                          <a:cs typeface="Times New Roman"/>
                        </a:rPr>
                        <a:t>-.17**</a:t>
                      </a:r>
                      <a:endParaRPr lang="en-US" sz="2800" b="0">
                        <a:effectLst/>
                        <a:latin typeface="Calibri"/>
                        <a:ea typeface="Calibri"/>
                        <a:cs typeface="Times New Roman"/>
                      </a:endParaRPr>
                    </a:p>
                  </a:txBody>
                  <a:tcPr marL="0" marR="0" marT="0" marB="0"/>
                </a:tc>
                <a:tc>
                  <a:txBody>
                    <a:bodyPr/>
                    <a:lstStyle/>
                    <a:p>
                      <a:pPr marL="227330" marR="214630" algn="ctr">
                        <a:lnSpc>
                          <a:spcPct val="115000"/>
                        </a:lnSpc>
                        <a:spcBef>
                          <a:spcPts val="135"/>
                        </a:spcBef>
                        <a:spcAft>
                          <a:spcPts val="0"/>
                        </a:spcAft>
                      </a:pPr>
                      <a:r>
                        <a:rPr lang="en-US" sz="1400" b="0">
                          <a:solidFill>
                            <a:srgbClr val="231F20"/>
                          </a:solidFill>
                          <a:effectLst/>
                          <a:latin typeface="Arial"/>
                          <a:ea typeface="Arial"/>
                          <a:cs typeface="Times New Roman"/>
                        </a:rPr>
                        <a:t>-.03</a:t>
                      </a:r>
                      <a:endParaRPr lang="en-US" sz="2800" b="0">
                        <a:effectLst/>
                        <a:latin typeface="Calibri"/>
                        <a:ea typeface="Calibri"/>
                        <a:cs typeface="Times New Roman"/>
                      </a:endParaRPr>
                    </a:p>
                  </a:txBody>
                  <a:tcPr marL="0" marR="0" marT="0" marB="0"/>
                </a:tc>
              </a:tr>
              <a:tr h="393075">
                <a:tc>
                  <a:txBody>
                    <a:bodyPr/>
                    <a:lstStyle/>
                    <a:p>
                      <a:pPr marL="17780" marR="0">
                        <a:lnSpc>
                          <a:spcPct val="115000"/>
                        </a:lnSpc>
                        <a:spcBef>
                          <a:spcPts val="135"/>
                        </a:spcBef>
                        <a:spcAft>
                          <a:spcPts val="0"/>
                        </a:spcAft>
                      </a:pPr>
                      <a:r>
                        <a:rPr lang="en-US" sz="1200" b="1" dirty="0">
                          <a:solidFill>
                            <a:srgbClr val="231F20"/>
                          </a:solidFill>
                          <a:effectLst/>
                          <a:latin typeface="Arial"/>
                          <a:ea typeface="Arial"/>
                          <a:cs typeface="Times New Roman"/>
                        </a:rPr>
                        <a:t>1+ weeks of</a:t>
                      </a:r>
                      <a:r>
                        <a:rPr lang="en-US" sz="1200" b="1" spc="-5" dirty="0">
                          <a:solidFill>
                            <a:srgbClr val="231F20"/>
                          </a:solidFill>
                          <a:effectLst/>
                          <a:latin typeface="Arial"/>
                          <a:ea typeface="Arial"/>
                          <a:cs typeface="Times New Roman"/>
                        </a:rPr>
                        <a:t> </a:t>
                      </a:r>
                      <a:r>
                        <a:rPr lang="en-US" sz="1200" b="1" dirty="0">
                          <a:solidFill>
                            <a:srgbClr val="231F20"/>
                          </a:solidFill>
                          <a:effectLst/>
                          <a:latin typeface="Arial"/>
                          <a:ea typeface="Arial"/>
                          <a:cs typeface="Times New Roman"/>
                        </a:rPr>
                        <a:t>abstinence (urine +</a:t>
                      </a:r>
                      <a:r>
                        <a:rPr lang="en-US" sz="1200" b="1" spc="-5" dirty="0">
                          <a:solidFill>
                            <a:srgbClr val="231F20"/>
                          </a:solidFill>
                          <a:effectLst/>
                          <a:latin typeface="Arial"/>
                          <a:ea typeface="Arial"/>
                          <a:cs typeface="Times New Roman"/>
                        </a:rPr>
                        <a:t> </a:t>
                      </a:r>
                      <a:r>
                        <a:rPr lang="en-US" sz="1200" b="1" dirty="0">
                          <a:solidFill>
                            <a:srgbClr val="231F20"/>
                          </a:solidFill>
                          <a:effectLst/>
                          <a:latin typeface="Arial"/>
                          <a:ea typeface="Arial"/>
                          <a:cs typeface="Times New Roman"/>
                        </a:rPr>
                        <a:t>self-report)</a:t>
                      </a:r>
                      <a:endParaRPr lang="en-US" sz="2400" b="1" dirty="0">
                        <a:effectLst/>
                        <a:latin typeface="Calibri"/>
                        <a:ea typeface="Calibri"/>
                        <a:cs typeface="Times New Roman"/>
                      </a:endParaRPr>
                    </a:p>
                  </a:txBody>
                  <a:tcPr marL="0" marR="0" marT="0" marB="0"/>
                </a:tc>
                <a:tc>
                  <a:txBody>
                    <a:bodyPr/>
                    <a:lstStyle/>
                    <a:p>
                      <a:pPr marL="304800" marR="292100" algn="ctr">
                        <a:lnSpc>
                          <a:spcPct val="115000"/>
                        </a:lnSpc>
                        <a:spcBef>
                          <a:spcPts val="135"/>
                        </a:spcBef>
                        <a:spcAft>
                          <a:spcPts val="0"/>
                        </a:spcAft>
                      </a:pPr>
                      <a:r>
                        <a:rPr lang="en-US" sz="1400" b="0">
                          <a:solidFill>
                            <a:srgbClr val="231F20"/>
                          </a:solidFill>
                          <a:effectLst/>
                          <a:latin typeface="Arial"/>
                          <a:ea typeface="Arial"/>
                          <a:cs typeface="Times New Roman"/>
                        </a:rPr>
                        <a:t>-.02</a:t>
                      </a:r>
                      <a:endParaRPr lang="en-US" sz="2800" b="0">
                        <a:effectLst/>
                        <a:latin typeface="Calibri"/>
                        <a:ea typeface="Calibri"/>
                        <a:cs typeface="Times New Roman"/>
                      </a:endParaRPr>
                    </a:p>
                  </a:txBody>
                  <a:tcPr marL="0" marR="0" marT="0" marB="0"/>
                </a:tc>
                <a:tc>
                  <a:txBody>
                    <a:bodyPr/>
                    <a:lstStyle/>
                    <a:p>
                      <a:pPr marL="246380" marR="233680" algn="ctr">
                        <a:lnSpc>
                          <a:spcPct val="115000"/>
                        </a:lnSpc>
                        <a:spcBef>
                          <a:spcPts val="135"/>
                        </a:spcBef>
                        <a:spcAft>
                          <a:spcPts val="0"/>
                        </a:spcAft>
                      </a:pPr>
                      <a:r>
                        <a:rPr lang="en-US" sz="1400" b="0">
                          <a:solidFill>
                            <a:srgbClr val="231F20"/>
                          </a:solidFill>
                          <a:effectLst/>
                          <a:latin typeface="Arial"/>
                          <a:ea typeface="Arial"/>
                          <a:cs typeface="Times New Roman"/>
                        </a:rPr>
                        <a:t>-.07</a:t>
                      </a:r>
                      <a:endParaRPr lang="en-US" sz="2800" b="0">
                        <a:effectLst/>
                        <a:latin typeface="Calibri"/>
                        <a:ea typeface="Calibri"/>
                        <a:cs typeface="Times New Roman"/>
                      </a:endParaRPr>
                    </a:p>
                  </a:txBody>
                  <a:tcPr marL="0" marR="0" marT="0" marB="0"/>
                </a:tc>
                <a:tc>
                  <a:txBody>
                    <a:bodyPr/>
                    <a:lstStyle/>
                    <a:p>
                      <a:pPr marL="189230" marR="176530" algn="ctr">
                        <a:lnSpc>
                          <a:spcPct val="115000"/>
                        </a:lnSpc>
                        <a:spcBef>
                          <a:spcPts val="135"/>
                        </a:spcBef>
                        <a:spcAft>
                          <a:spcPts val="0"/>
                        </a:spcAft>
                      </a:pPr>
                      <a:r>
                        <a:rPr lang="en-US" sz="1400" b="0">
                          <a:solidFill>
                            <a:srgbClr val="231F20"/>
                          </a:solidFill>
                          <a:effectLst/>
                          <a:latin typeface="Arial"/>
                          <a:ea typeface="Arial"/>
                          <a:cs typeface="Times New Roman"/>
                        </a:rPr>
                        <a:t>-.04</a:t>
                      </a:r>
                      <a:endParaRPr lang="en-US" sz="2800" b="0">
                        <a:effectLst/>
                        <a:latin typeface="Calibri"/>
                        <a:ea typeface="Calibri"/>
                        <a:cs typeface="Times New Roman"/>
                      </a:endParaRPr>
                    </a:p>
                  </a:txBody>
                  <a:tcPr marL="0" marR="0" marT="0" marB="0"/>
                </a:tc>
                <a:tc>
                  <a:txBody>
                    <a:bodyPr/>
                    <a:lstStyle/>
                    <a:p>
                      <a:pPr marL="297180" marR="0">
                        <a:lnSpc>
                          <a:spcPct val="115000"/>
                        </a:lnSpc>
                        <a:spcBef>
                          <a:spcPts val="135"/>
                        </a:spcBef>
                        <a:spcAft>
                          <a:spcPts val="0"/>
                        </a:spcAft>
                      </a:pPr>
                      <a:r>
                        <a:rPr lang="en-US" sz="1400" b="0">
                          <a:solidFill>
                            <a:srgbClr val="231F20"/>
                          </a:solidFill>
                          <a:effectLst/>
                          <a:latin typeface="Arial"/>
                          <a:ea typeface="Arial"/>
                          <a:cs typeface="Times New Roman"/>
                        </a:rPr>
                        <a:t>-.15**</a:t>
                      </a:r>
                      <a:endParaRPr lang="en-US" sz="2800" b="0">
                        <a:effectLst/>
                        <a:latin typeface="Calibri"/>
                        <a:ea typeface="Calibri"/>
                        <a:cs typeface="Times New Roman"/>
                      </a:endParaRPr>
                    </a:p>
                  </a:txBody>
                  <a:tcPr marL="0" marR="0" marT="0" marB="0"/>
                </a:tc>
                <a:tc>
                  <a:txBody>
                    <a:bodyPr/>
                    <a:lstStyle/>
                    <a:p>
                      <a:pPr marL="227330" marR="214630" algn="ctr">
                        <a:lnSpc>
                          <a:spcPct val="115000"/>
                        </a:lnSpc>
                        <a:spcBef>
                          <a:spcPts val="135"/>
                        </a:spcBef>
                        <a:spcAft>
                          <a:spcPts val="0"/>
                        </a:spcAft>
                      </a:pPr>
                      <a:r>
                        <a:rPr lang="en-US" sz="1400" b="0">
                          <a:solidFill>
                            <a:srgbClr val="231F20"/>
                          </a:solidFill>
                          <a:effectLst/>
                          <a:latin typeface="Arial"/>
                          <a:ea typeface="Arial"/>
                          <a:cs typeface="Times New Roman"/>
                        </a:rPr>
                        <a:t>-.05</a:t>
                      </a:r>
                      <a:endParaRPr lang="en-US" sz="2800" b="0">
                        <a:effectLst/>
                        <a:latin typeface="Calibri"/>
                        <a:ea typeface="Calibri"/>
                        <a:cs typeface="Times New Roman"/>
                      </a:endParaRPr>
                    </a:p>
                  </a:txBody>
                  <a:tcPr marL="0" marR="0" marT="0" marB="0"/>
                </a:tc>
              </a:tr>
              <a:tr h="393075">
                <a:tc>
                  <a:txBody>
                    <a:bodyPr/>
                    <a:lstStyle/>
                    <a:p>
                      <a:pPr marL="17780" marR="0">
                        <a:lnSpc>
                          <a:spcPct val="115000"/>
                        </a:lnSpc>
                        <a:spcBef>
                          <a:spcPts val="135"/>
                        </a:spcBef>
                        <a:spcAft>
                          <a:spcPts val="0"/>
                        </a:spcAft>
                      </a:pPr>
                      <a:r>
                        <a:rPr lang="en-US" sz="1200" b="1" dirty="0">
                          <a:solidFill>
                            <a:srgbClr val="231F20"/>
                          </a:solidFill>
                          <a:effectLst/>
                          <a:latin typeface="Arial"/>
                          <a:ea typeface="Arial"/>
                          <a:cs typeface="Times New Roman"/>
                        </a:rPr>
                        <a:t>Percent reduction in cocaine use from baseline to</a:t>
                      </a:r>
                      <a:r>
                        <a:rPr lang="en-US" sz="1200" b="1" spc="-5" dirty="0">
                          <a:solidFill>
                            <a:srgbClr val="231F20"/>
                          </a:solidFill>
                          <a:effectLst/>
                          <a:latin typeface="Arial"/>
                          <a:ea typeface="Arial"/>
                          <a:cs typeface="Times New Roman"/>
                        </a:rPr>
                        <a:t> </a:t>
                      </a:r>
                      <a:r>
                        <a:rPr lang="en-US" sz="1200" b="1" dirty="0">
                          <a:solidFill>
                            <a:srgbClr val="231F20"/>
                          </a:solidFill>
                          <a:effectLst/>
                          <a:latin typeface="Arial"/>
                          <a:ea typeface="Arial"/>
                          <a:cs typeface="Times New Roman"/>
                        </a:rPr>
                        <a:t>month 6 (self-report)</a:t>
                      </a:r>
                      <a:endParaRPr lang="en-US" sz="2400" b="1" dirty="0">
                        <a:effectLst/>
                        <a:latin typeface="Calibri"/>
                        <a:ea typeface="Calibri"/>
                        <a:cs typeface="Times New Roman"/>
                      </a:endParaRPr>
                    </a:p>
                  </a:txBody>
                  <a:tcPr marL="0" marR="0" marT="0" marB="0"/>
                </a:tc>
                <a:tc>
                  <a:txBody>
                    <a:bodyPr/>
                    <a:lstStyle/>
                    <a:p>
                      <a:pPr marL="299720" marR="262255" algn="ctr">
                        <a:lnSpc>
                          <a:spcPct val="115000"/>
                        </a:lnSpc>
                        <a:spcBef>
                          <a:spcPts val="135"/>
                        </a:spcBef>
                        <a:spcAft>
                          <a:spcPts val="0"/>
                        </a:spcAft>
                      </a:pPr>
                      <a:r>
                        <a:rPr lang="en-US" sz="1400" b="0" dirty="0" smtClean="0">
                          <a:solidFill>
                            <a:srgbClr val="231F20"/>
                          </a:solidFill>
                          <a:effectLst/>
                          <a:latin typeface="Arial"/>
                          <a:ea typeface="Arial"/>
                          <a:cs typeface="Times New Roman"/>
                        </a:rPr>
                        <a:t>-.</a:t>
                      </a:r>
                      <a:r>
                        <a:rPr lang="en-US" sz="1400" b="0" dirty="0">
                          <a:solidFill>
                            <a:srgbClr val="231F20"/>
                          </a:solidFill>
                          <a:effectLst/>
                          <a:latin typeface="Arial"/>
                          <a:ea typeface="Arial"/>
                          <a:cs typeface="Times New Roman"/>
                        </a:rPr>
                        <a:t>13*</a:t>
                      </a:r>
                      <a:endParaRPr lang="en-US" sz="2800" b="0" dirty="0">
                        <a:effectLst/>
                        <a:latin typeface="Calibri"/>
                        <a:ea typeface="Calibri"/>
                        <a:cs typeface="Times New Roman"/>
                      </a:endParaRPr>
                    </a:p>
                  </a:txBody>
                  <a:tcPr marL="0" marR="0" marT="0" marB="0"/>
                </a:tc>
                <a:tc>
                  <a:txBody>
                    <a:bodyPr/>
                    <a:lstStyle/>
                    <a:p>
                      <a:pPr marL="246380" marR="233680" algn="ctr">
                        <a:lnSpc>
                          <a:spcPct val="115000"/>
                        </a:lnSpc>
                        <a:spcBef>
                          <a:spcPts val="135"/>
                        </a:spcBef>
                        <a:spcAft>
                          <a:spcPts val="0"/>
                        </a:spcAft>
                      </a:pPr>
                      <a:r>
                        <a:rPr lang="en-US" sz="1400" b="0">
                          <a:solidFill>
                            <a:srgbClr val="231F20"/>
                          </a:solidFill>
                          <a:effectLst/>
                          <a:latin typeface="Arial"/>
                          <a:ea typeface="Arial"/>
                          <a:cs typeface="Times New Roman"/>
                        </a:rPr>
                        <a:t>-.07</a:t>
                      </a:r>
                      <a:endParaRPr lang="en-US" sz="2800" b="0">
                        <a:effectLst/>
                        <a:latin typeface="Calibri"/>
                        <a:ea typeface="Calibri"/>
                        <a:cs typeface="Times New Roman"/>
                      </a:endParaRPr>
                    </a:p>
                  </a:txBody>
                  <a:tcPr marL="0" marR="0" marT="0" marB="0"/>
                </a:tc>
                <a:tc>
                  <a:txBody>
                    <a:bodyPr/>
                    <a:lstStyle/>
                    <a:p>
                      <a:pPr marL="189230" marR="176530" algn="ctr">
                        <a:lnSpc>
                          <a:spcPct val="115000"/>
                        </a:lnSpc>
                        <a:spcBef>
                          <a:spcPts val="135"/>
                        </a:spcBef>
                        <a:spcAft>
                          <a:spcPts val="0"/>
                        </a:spcAft>
                      </a:pPr>
                      <a:r>
                        <a:rPr lang="en-US" sz="1400" b="0" dirty="0">
                          <a:solidFill>
                            <a:srgbClr val="231F20"/>
                          </a:solidFill>
                          <a:effectLst/>
                          <a:latin typeface="Arial"/>
                          <a:ea typeface="Arial"/>
                          <a:cs typeface="Times New Roman"/>
                        </a:rPr>
                        <a:t>-.01</a:t>
                      </a:r>
                      <a:endParaRPr lang="en-US" sz="2800" b="0" dirty="0">
                        <a:effectLst/>
                        <a:latin typeface="Calibri"/>
                        <a:ea typeface="Calibri"/>
                        <a:cs typeface="Times New Roman"/>
                      </a:endParaRPr>
                    </a:p>
                  </a:txBody>
                  <a:tcPr marL="0" marR="0" marT="0" marB="0"/>
                </a:tc>
                <a:tc>
                  <a:txBody>
                    <a:bodyPr/>
                    <a:lstStyle/>
                    <a:p>
                      <a:pPr marL="282575" marR="220345" algn="ctr">
                        <a:lnSpc>
                          <a:spcPct val="115000"/>
                        </a:lnSpc>
                        <a:spcBef>
                          <a:spcPts val="135"/>
                        </a:spcBef>
                        <a:spcAft>
                          <a:spcPts val="0"/>
                        </a:spcAft>
                      </a:pPr>
                      <a:r>
                        <a:rPr lang="en-US" sz="1400" b="0">
                          <a:solidFill>
                            <a:srgbClr val="231F20"/>
                          </a:solidFill>
                          <a:effectLst/>
                          <a:latin typeface="Arial"/>
                          <a:ea typeface="Arial"/>
                          <a:cs typeface="Times New Roman"/>
                        </a:rPr>
                        <a:t>-.14*</a:t>
                      </a:r>
                      <a:endParaRPr lang="en-US" sz="2800" b="0">
                        <a:effectLst/>
                        <a:latin typeface="Calibri"/>
                        <a:ea typeface="Calibri"/>
                        <a:cs typeface="Times New Roman"/>
                      </a:endParaRPr>
                    </a:p>
                  </a:txBody>
                  <a:tcPr marL="0" marR="0" marT="0" marB="0"/>
                </a:tc>
                <a:tc>
                  <a:txBody>
                    <a:bodyPr/>
                    <a:lstStyle/>
                    <a:p>
                      <a:pPr marL="222250" marR="185420" algn="ctr">
                        <a:lnSpc>
                          <a:spcPct val="115000"/>
                        </a:lnSpc>
                        <a:spcBef>
                          <a:spcPts val="135"/>
                        </a:spcBef>
                        <a:spcAft>
                          <a:spcPts val="0"/>
                        </a:spcAft>
                      </a:pPr>
                      <a:r>
                        <a:rPr lang="en-US" sz="1400" b="0">
                          <a:solidFill>
                            <a:srgbClr val="231F20"/>
                          </a:solidFill>
                          <a:effectLst/>
                          <a:latin typeface="Arial"/>
                          <a:ea typeface="Arial"/>
                          <a:cs typeface="Times New Roman"/>
                        </a:rPr>
                        <a:t>-.14*</a:t>
                      </a:r>
                      <a:endParaRPr lang="en-US" sz="2800" b="0">
                        <a:effectLst/>
                        <a:latin typeface="Calibri"/>
                        <a:ea typeface="Calibri"/>
                        <a:cs typeface="Times New Roman"/>
                      </a:endParaRPr>
                    </a:p>
                  </a:txBody>
                  <a:tcPr marL="0" marR="0" marT="0" marB="0"/>
                </a:tc>
              </a:tr>
              <a:tr h="393075">
                <a:tc>
                  <a:txBody>
                    <a:bodyPr/>
                    <a:lstStyle/>
                    <a:p>
                      <a:pPr marL="17780" marR="0">
                        <a:lnSpc>
                          <a:spcPct val="115000"/>
                        </a:lnSpc>
                        <a:spcBef>
                          <a:spcPts val="135"/>
                        </a:spcBef>
                        <a:spcAft>
                          <a:spcPts val="0"/>
                        </a:spcAft>
                      </a:pPr>
                      <a:r>
                        <a:rPr lang="en-US" sz="1200" b="1">
                          <a:solidFill>
                            <a:srgbClr val="231F20"/>
                          </a:solidFill>
                          <a:effectLst/>
                          <a:latin typeface="Arial"/>
                          <a:ea typeface="Arial"/>
                          <a:cs typeface="Times New Roman"/>
                        </a:rPr>
                        <a:t>50% reduction from baseline (yes/no)</a:t>
                      </a:r>
                      <a:endParaRPr lang="en-US" sz="2400" b="1">
                        <a:effectLst/>
                        <a:latin typeface="Calibri"/>
                        <a:ea typeface="Calibri"/>
                        <a:cs typeface="Times New Roman"/>
                      </a:endParaRPr>
                    </a:p>
                  </a:txBody>
                  <a:tcPr marL="0" marR="0" marT="0" marB="0"/>
                </a:tc>
                <a:tc>
                  <a:txBody>
                    <a:bodyPr/>
                    <a:lstStyle/>
                    <a:p>
                      <a:pPr marL="314325" marR="0">
                        <a:lnSpc>
                          <a:spcPct val="115000"/>
                        </a:lnSpc>
                        <a:spcBef>
                          <a:spcPts val="135"/>
                        </a:spcBef>
                        <a:spcAft>
                          <a:spcPts val="0"/>
                        </a:spcAft>
                      </a:pPr>
                      <a:r>
                        <a:rPr lang="en-US" sz="1400" b="0" dirty="0">
                          <a:solidFill>
                            <a:srgbClr val="231F20"/>
                          </a:solidFill>
                          <a:effectLst/>
                          <a:latin typeface="Arial"/>
                          <a:ea typeface="Arial"/>
                          <a:cs typeface="Times New Roman"/>
                        </a:rPr>
                        <a:t>-.16**</a:t>
                      </a:r>
                      <a:endParaRPr lang="en-US" sz="2800" b="0" dirty="0">
                        <a:effectLst/>
                        <a:latin typeface="Calibri"/>
                        <a:ea typeface="Calibri"/>
                        <a:cs typeface="Times New Roman"/>
                      </a:endParaRPr>
                    </a:p>
                  </a:txBody>
                  <a:tcPr marL="0" marR="0" marT="0" marB="0"/>
                </a:tc>
                <a:tc>
                  <a:txBody>
                    <a:bodyPr/>
                    <a:lstStyle/>
                    <a:p>
                      <a:pPr marL="246380" marR="234315" algn="ctr">
                        <a:lnSpc>
                          <a:spcPct val="115000"/>
                        </a:lnSpc>
                        <a:spcBef>
                          <a:spcPts val="135"/>
                        </a:spcBef>
                        <a:spcAft>
                          <a:spcPts val="0"/>
                        </a:spcAft>
                      </a:pPr>
                      <a:r>
                        <a:rPr lang="en-US" sz="1400" b="0" dirty="0">
                          <a:solidFill>
                            <a:srgbClr val="231F20"/>
                          </a:solidFill>
                          <a:effectLst/>
                          <a:latin typeface="Arial"/>
                          <a:ea typeface="Arial"/>
                          <a:cs typeface="Times New Roman"/>
                        </a:rPr>
                        <a:t>-.10</a:t>
                      </a:r>
                      <a:endParaRPr lang="en-US" sz="2800" b="0" dirty="0">
                        <a:effectLst/>
                        <a:latin typeface="Calibri"/>
                        <a:ea typeface="Calibri"/>
                        <a:cs typeface="Times New Roman"/>
                      </a:endParaRPr>
                    </a:p>
                  </a:txBody>
                  <a:tcPr marL="0" marR="0" marT="0" marB="0"/>
                </a:tc>
                <a:tc>
                  <a:txBody>
                    <a:bodyPr/>
                    <a:lstStyle/>
                    <a:p>
                      <a:pPr marL="216535" marR="179070" algn="ctr">
                        <a:lnSpc>
                          <a:spcPct val="115000"/>
                        </a:lnSpc>
                        <a:spcBef>
                          <a:spcPts val="135"/>
                        </a:spcBef>
                        <a:spcAft>
                          <a:spcPts val="0"/>
                        </a:spcAft>
                      </a:pPr>
                      <a:r>
                        <a:rPr lang="en-US" sz="1400" b="0" dirty="0" smtClean="0">
                          <a:solidFill>
                            <a:srgbClr val="231F20"/>
                          </a:solidFill>
                          <a:effectLst/>
                          <a:latin typeface="Arial"/>
                          <a:ea typeface="Arial"/>
                          <a:cs typeface="Times New Roman"/>
                        </a:rPr>
                        <a:t>  .</a:t>
                      </a:r>
                      <a:r>
                        <a:rPr lang="en-US" sz="1400" b="0" dirty="0">
                          <a:solidFill>
                            <a:srgbClr val="231F20"/>
                          </a:solidFill>
                          <a:effectLst/>
                          <a:latin typeface="Arial"/>
                          <a:ea typeface="Arial"/>
                          <a:cs typeface="Times New Roman"/>
                        </a:rPr>
                        <a:t>00</a:t>
                      </a:r>
                      <a:endParaRPr lang="en-US" sz="2800" b="0" dirty="0">
                        <a:effectLst/>
                        <a:latin typeface="Calibri"/>
                        <a:ea typeface="Calibri"/>
                        <a:cs typeface="Times New Roman"/>
                      </a:endParaRPr>
                    </a:p>
                  </a:txBody>
                  <a:tcPr marL="0" marR="0" marT="0" marB="0"/>
                </a:tc>
                <a:tc>
                  <a:txBody>
                    <a:bodyPr/>
                    <a:lstStyle/>
                    <a:p>
                      <a:pPr marL="297180" marR="0">
                        <a:lnSpc>
                          <a:spcPct val="115000"/>
                        </a:lnSpc>
                        <a:spcBef>
                          <a:spcPts val="135"/>
                        </a:spcBef>
                        <a:spcAft>
                          <a:spcPts val="0"/>
                        </a:spcAft>
                      </a:pPr>
                      <a:r>
                        <a:rPr lang="en-US" sz="1400" b="0">
                          <a:solidFill>
                            <a:srgbClr val="231F20"/>
                          </a:solidFill>
                          <a:effectLst/>
                          <a:latin typeface="Arial"/>
                          <a:ea typeface="Arial"/>
                          <a:cs typeface="Times New Roman"/>
                        </a:rPr>
                        <a:t>-.17**</a:t>
                      </a:r>
                      <a:endParaRPr lang="en-US" sz="2800" b="0">
                        <a:effectLst/>
                        <a:latin typeface="Calibri"/>
                        <a:ea typeface="Calibri"/>
                        <a:cs typeface="Times New Roman"/>
                      </a:endParaRPr>
                    </a:p>
                  </a:txBody>
                  <a:tcPr marL="0" marR="0" marT="0" marB="0"/>
                </a:tc>
                <a:tc>
                  <a:txBody>
                    <a:bodyPr/>
                    <a:lstStyle/>
                    <a:p>
                      <a:pPr marL="227330" marR="214630" algn="ctr">
                        <a:lnSpc>
                          <a:spcPct val="115000"/>
                        </a:lnSpc>
                        <a:spcBef>
                          <a:spcPts val="135"/>
                        </a:spcBef>
                        <a:spcAft>
                          <a:spcPts val="0"/>
                        </a:spcAft>
                      </a:pPr>
                      <a:r>
                        <a:rPr lang="en-US" sz="1400" b="0">
                          <a:solidFill>
                            <a:srgbClr val="231F20"/>
                          </a:solidFill>
                          <a:effectLst/>
                          <a:latin typeface="Arial"/>
                          <a:ea typeface="Arial"/>
                          <a:cs typeface="Times New Roman"/>
                        </a:rPr>
                        <a:t>-.06</a:t>
                      </a:r>
                      <a:endParaRPr lang="en-US" sz="2800" b="0">
                        <a:effectLst/>
                        <a:latin typeface="Calibri"/>
                        <a:ea typeface="Calibri"/>
                        <a:cs typeface="Times New Roman"/>
                      </a:endParaRPr>
                    </a:p>
                  </a:txBody>
                  <a:tcPr marL="0" marR="0" marT="0" marB="0"/>
                </a:tc>
              </a:tr>
              <a:tr h="393075">
                <a:tc>
                  <a:txBody>
                    <a:bodyPr/>
                    <a:lstStyle/>
                    <a:p>
                      <a:pPr marL="17780" marR="0">
                        <a:lnSpc>
                          <a:spcPct val="115000"/>
                        </a:lnSpc>
                        <a:spcBef>
                          <a:spcPts val="135"/>
                        </a:spcBef>
                        <a:spcAft>
                          <a:spcPts val="0"/>
                        </a:spcAft>
                      </a:pPr>
                      <a:r>
                        <a:rPr lang="en-US" sz="1200" b="1">
                          <a:solidFill>
                            <a:srgbClr val="231F20"/>
                          </a:solidFill>
                          <a:effectLst/>
                          <a:latin typeface="Arial"/>
                          <a:ea typeface="Arial"/>
                          <a:cs typeface="Times New Roman"/>
                        </a:rPr>
                        <a:t>% (of</a:t>
                      </a:r>
                      <a:r>
                        <a:rPr lang="en-US" sz="1200" b="1" spc="-10">
                          <a:solidFill>
                            <a:srgbClr val="231F20"/>
                          </a:solidFill>
                          <a:effectLst/>
                          <a:latin typeface="Arial"/>
                          <a:ea typeface="Arial"/>
                          <a:cs typeface="Times New Roman"/>
                        </a:rPr>
                        <a:t> </a:t>
                      </a:r>
                      <a:r>
                        <a:rPr lang="en-US" sz="1200" b="1">
                          <a:solidFill>
                            <a:srgbClr val="231F20"/>
                          </a:solidFill>
                          <a:effectLst/>
                          <a:latin typeface="Arial"/>
                          <a:ea typeface="Arial"/>
                          <a:cs typeface="Times New Roman"/>
                        </a:rPr>
                        <a:t>available) Negative Urines for</a:t>
                      </a:r>
                      <a:r>
                        <a:rPr lang="en-US" sz="1200" b="1" spc="-10">
                          <a:solidFill>
                            <a:srgbClr val="231F20"/>
                          </a:solidFill>
                          <a:effectLst/>
                          <a:latin typeface="Arial"/>
                          <a:ea typeface="Arial"/>
                          <a:cs typeface="Times New Roman"/>
                        </a:rPr>
                        <a:t> </a:t>
                      </a:r>
                      <a:r>
                        <a:rPr lang="en-US" sz="1200" b="1">
                          <a:solidFill>
                            <a:srgbClr val="231F20"/>
                          </a:solidFill>
                          <a:effectLst/>
                          <a:latin typeface="Arial"/>
                          <a:ea typeface="Arial"/>
                          <a:cs typeface="Times New Roman"/>
                        </a:rPr>
                        <a:t>cocaine</a:t>
                      </a:r>
                      <a:endParaRPr lang="en-US" sz="2400" b="1">
                        <a:effectLst/>
                        <a:latin typeface="Calibri"/>
                        <a:ea typeface="Calibri"/>
                        <a:cs typeface="Times New Roman"/>
                      </a:endParaRPr>
                    </a:p>
                  </a:txBody>
                  <a:tcPr marL="0" marR="0" marT="0" marB="0"/>
                </a:tc>
                <a:tc>
                  <a:txBody>
                    <a:bodyPr/>
                    <a:lstStyle/>
                    <a:p>
                      <a:pPr marL="304800" marR="292100" algn="ctr">
                        <a:lnSpc>
                          <a:spcPct val="115000"/>
                        </a:lnSpc>
                        <a:spcBef>
                          <a:spcPts val="135"/>
                        </a:spcBef>
                        <a:spcAft>
                          <a:spcPts val="0"/>
                        </a:spcAft>
                      </a:pPr>
                      <a:r>
                        <a:rPr lang="en-US" sz="1400" b="0" dirty="0">
                          <a:solidFill>
                            <a:srgbClr val="231F20"/>
                          </a:solidFill>
                          <a:effectLst/>
                          <a:latin typeface="Arial"/>
                          <a:ea typeface="Arial"/>
                          <a:cs typeface="Times New Roman"/>
                        </a:rPr>
                        <a:t>-.04</a:t>
                      </a:r>
                      <a:endParaRPr lang="en-US" sz="2800" b="0" dirty="0">
                        <a:effectLst/>
                        <a:latin typeface="Calibri"/>
                        <a:ea typeface="Calibri"/>
                        <a:cs typeface="Times New Roman"/>
                      </a:endParaRPr>
                    </a:p>
                  </a:txBody>
                  <a:tcPr marL="0" marR="0" marT="0" marB="0"/>
                </a:tc>
                <a:tc>
                  <a:txBody>
                    <a:bodyPr/>
                    <a:lstStyle/>
                    <a:p>
                      <a:pPr marL="246380" marR="234315" algn="ctr">
                        <a:lnSpc>
                          <a:spcPct val="115000"/>
                        </a:lnSpc>
                        <a:spcBef>
                          <a:spcPts val="135"/>
                        </a:spcBef>
                        <a:spcAft>
                          <a:spcPts val="0"/>
                        </a:spcAft>
                      </a:pPr>
                      <a:r>
                        <a:rPr lang="en-US" sz="1400" b="0" dirty="0">
                          <a:solidFill>
                            <a:srgbClr val="231F20"/>
                          </a:solidFill>
                          <a:effectLst/>
                          <a:latin typeface="Arial"/>
                          <a:ea typeface="Arial"/>
                          <a:cs typeface="Times New Roman"/>
                        </a:rPr>
                        <a:t>-.06</a:t>
                      </a:r>
                      <a:endParaRPr lang="en-US" sz="2800" b="0" dirty="0">
                        <a:effectLst/>
                        <a:latin typeface="Calibri"/>
                        <a:ea typeface="Calibri"/>
                        <a:cs typeface="Times New Roman"/>
                      </a:endParaRPr>
                    </a:p>
                  </a:txBody>
                  <a:tcPr marL="0" marR="0" marT="0" marB="0"/>
                </a:tc>
                <a:tc>
                  <a:txBody>
                    <a:bodyPr/>
                    <a:lstStyle/>
                    <a:p>
                      <a:pPr marL="189230" marR="177165" algn="ctr">
                        <a:lnSpc>
                          <a:spcPct val="115000"/>
                        </a:lnSpc>
                        <a:spcBef>
                          <a:spcPts val="135"/>
                        </a:spcBef>
                        <a:spcAft>
                          <a:spcPts val="0"/>
                        </a:spcAft>
                      </a:pPr>
                      <a:r>
                        <a:rPr lang="en-US" sz="1400" b="0">
                          <a:solidFill>
                            <a:srgbClr val="231F20"/>
                          </a:solidFill>
                          <a:effectLst/>
                          <a:latin typeface="Arial"/>
                          <a:ea typeface="Arial"/>
                          <a:cs typeface="Times New Roman"/>
                        </a:rPr>
                        <a:t>-.01</a:t>
                      </a:r>
                      <a:endParaRPr lang="en-US" sz="2800" b="0">
                        <a:effectLst/>
                        <a:latin typeface="Calibri"/>
                        <a:ea typeface="Calibri"/>
                        <a:cs typeface="Times New Roman"/>
                      </a:endParaRPr>
                    </a:p>
                  </a:txBody>
                  <a:tcPr marL="0" marR="0" marT="0" marB="0"/>
                </a:tc>
                <a:tc>
                  <a:txBody>
                    <a:bodyPr/>
                    <a:lstStyle/>
                    <a:p>
                      <a:pPr marL="269875" marR="233045" algn="ctr">
                        <a:lnSpc>
                          <a:spcPct val="115000"/>
                        </a:lnSpc>
                        <a:spcBef>
                          <a:spcPts val="135"/>
                        </a:spcBef>
                        <a:spcAft>
                          <a:spcPts val="0"/>
                        </a:spcAft>
                      </a:pPr>
                      <a:r>
                        <a:rPr lang="en-US" sz="1400" b="0">
                          <a:solidFill>
                            <a:srgbClr val="231F20"/>
                          </a:solidFill>
                          <a:effectLst/>
                          <a:latin typeface="Arial"/>
                          <a:ea typeface="Arial"/>
                          <a:cs typeface="Times New Roman"/>
                        </a:rPr>
                        <a:t>-.12*</a:t>
                      </a:r>
                      <a:endParaRPr lang="en-US" sz="2800" b="0">
                        <a:effectLst/>
                        <a:latin typeface="Calibri"/>
                        <a:ea typeface="Calibri"/>
                        <a:cs typeface="Times New Roman"/>
                      </a:endParaRPr>
                    </a:p>
                  </a:txBody>
                  <a:tcPr marL="0" marR="0" marT="0" marB="0"/>
                </a:tc>
                <a:tc>
                  <a:txBody>
                    <a:bodyPr/>
                    <a:lstStyle/>
                    <a:p>
                      <a:pPr marL="254000" marR="217170" algn="ctr">
                        <a:lnSpc>
                          <a:spcPct val="115000"/>
                        </a:lnSpc>
                        <a:spcBef>
                          <a:spcPts val="135"/>
                        </a:spcBef>
                        <a:spcAft>
                          <a:spcPts val="0"/>
                        </a:spcAft>
                      </a:pPr>
                      <a:r>
                        <a:rPr lang="en-US" sz="1400" b="0" dirty="0" smtClean="0">
                          <a:solidFill>
                            <a:srgbClr val="231F20"/>
                          </a:solidFill>
                          <a:effectLst/>
                          <a:latin typeface="Arial"/>
                          <a:ea typeface="Arial"/>
                          <a:cs typeface="Times New Roman"/>
                        </a:rPr>
                        <a:t>  .</a:t>
                      </a:r>
                      <a:r>
                        <a:rPr lang="en-US" sz="1400" b="0" dirty="0">
                          <a:solidFill>
                            <a:srgbClr val="231F20"/>
                          </a:solidFill>
                          <a:effectLst/>
                          <a:latin typeface="Arial"/>
                          <a:ea typeface="Arial"/>
                          <a:cs typeface="Times New Roman"/>
                        </a:rPr>
                        <a:t>07</a:t>
                      </a:r>
                      <a:endParaRPr lang="en-US" sz="2800" b="0" dirty="0">
                        <a:effectLst/>
                        <a:latin typeface="Calibri"/>
                        <a:ea typeface="Calibri"/>
                        <a:cs typeface="Times New Roman"/>
                      </a:endParaRPr>
                    </a:p>
                  </a:txBody>
                  <a:tcPr marL="0" marR="0" marT="0" marB="0"/>
                </a:tc>
              </a:tr>
              <a:tr h="393075">
                <a:tc>
                  <a:txBody>
                    <a:bodyPr/>
                    <a:lstStyle/>
                    <a:p>
                      <a:pPr marL="17780" marR="0">
                        <a:lnSpc>
                          <a:spcPct val="115000"/>
                        </a:lnSpc>
                        <a:spcBef>
                          <a:spcPts val="135"/>
                        </a:spcBef>
                        <a:spcAft>
                          <a:spcPts val="0"/>
                        </a:spcAft>
                      </a:pPr>
                      <a:r>
                        <a:rPr lang="en-US" sz="1200" b="1">
                          <a:solidFill>
                            <a:srgbClr val="231F20"/>
                          </a:solidFill>
                          <a:effectLst/>
                          <a:latin typeface="Arial"/>
                          <a:ea typeface="Arial"/>
                          <a:cs typeface="Times New Roman"/>
                        </a:rPr>
                        <a:t>% (scheduled) Negative Urines for</a:t>
                      </a:r>
                      <a:r>
                        <a:rPr lang="en-US" sz="1200" b="1" spc="-10">
                          <a:solidFill>
                            <a:srgbClr val="231F20"/>
                          </a:solidFill>
                          <a:effectLst/>
                          <a:latin typeface="Arial"/>
                          <a:ea typeface="Arial"/>
                          <a:cs typeface="Times New Roman"/>
                        </a:rPr>
                        <a:t> </a:t>
                      </a:r>
                      <a:r>
                        <a:rPr lang="en-US" sz="1200" b="1">
                          <a:solidFill>
                            <a:srgbClr val="231F20"/>
                          </a:solidFill>
                          <a:effectLst/>
                          <a:latin typeface="Arial"/>
                          <a:ea typeface="Arial"/>
                          <a:cs typeface="Times New Roman"/>
                        </a:rPr>
                        <a:t>cocaine</a:t>
                      </a:r>
                      <a:endParaRPr lang="en-US" sz="2400" b="1">
                        <a:effectLst/>
                        <a:latin typeface="Calibri"/>
                        <a:ea typeface="Calibri"/>
                        <a:cs typeface="Times New Roman"/>
                      </a:endParaRPr>
                    </a:p>
                  </a:txBody>
                  <a:tcPr marL="0" marR="0" marT="0" marB="0"/>
                </a:tc>
                <a:tc>
                  <a:txBody>
                    <a:bodyPr/>
                    <a:lstStyle/>
                    <a:p>
                      <a:pPr marL="304800" marR="292100" algn="ctr">
                        <a:lnSpc>
                          <a:spcPct val="115000"/>
                        </a:lnSpc>
                        <a:spcBef>
                          <a:spcPts val="135"/>
                        </a:spcBef>
                        <a:spcAft>
                          <a:spcPts val="0"/>
                        </a:spcAft>
                      </a:pPr>
                      <a:r>
                        <a:rPr lang="en-US" sz="1400" b="0">
                          <a:solidFill>
                            <a:srgbClr val="231F20"/>
                          </a:solidFill>
                          <a:effectLst/>
                          <a:latin typeface="Arial"/>
                          <a:ea typeface="Arial"/>
                          <a:cs typeface="Times New Roman"/>
                        </a:rPr>
                        <a:t>-.02</a:t>
                      </a:r>
                      <a:endParaRPr lang="en-US" sz="2800" b="0">
                        <a:effectLst/>
                        <a:latin typeface="Calibri"/>
                        <a:ea typeface="Calibri"/>
                        <a:cs typeface="Times New Roman"/>
                      </a:endParaRPr>
                    </a:p>
                  </a:txBody>
                  <a:tcPr marL="0" marR="0" marT="0" marB="0"/>
                </a:tc>
                <a:tc>
                  <a:txBody>
                    <a:bodyPr/>
                    <a:lstStyle/>
                    <a:p>
                      <a:pPr marL="246380" marR="234315" algn="ctr">
                        <a:lnSpc>
                          <a:spcPct val="115000"/>
                        </a:lnSpc>
                        <a:spcBef>
                          <a:spcPts val="135"/>
                        </a:spcBef>
                        <a:spcAft>
                          <a:spcPts val="0"/>
                        </a:spcAft>
                      </a:pPr>
                      <a:r>
                        <a:rPr lang="en-US" sz="1400" b="0">
                          <a:solidFill>
                            <a:srgbClr val="231F20"/>
                          </a:solidFill>
                          <a:effectLst/>
                          <a:latin typeface="Arial"/>
                          <a:ea typeface="Arial"/>
                          <a:cs typeface="Times New Roman"/>
                        </a:rPr>
                        <a:t>-.09</a:t>
                      </a:r>
                      <a:endParaRPr lang="en-US" sz="2800" b="0">
                        <a:effectLst/>
                        <a:latin typeface="Calibri"/>
                        <a:ea typeface="Calibri"/>
                        <a:cs typeface="Times New Roman"/>
                      </a:endParaRPr>
                    </a:p>
                  </a:txBody>
                  <a:tcPr marL="0" marR="0" marT="0" marB="0"/>
                </a:tc>
                <a:tc>
                  <a:txBody>
                    <a:bodyPr/>
                    <a:lstStyle/>
                    <a:p>
                      <a:pPr marL="216535" marR="179070" algn="ctr">
                        <a:lnSpc>
                          <a:spcPct val="115000"/>
                        </a:lnSpc>
                        <a:spcBef>
                          <a:spcPts val="135"/>
                        </a:spcBef>
                        <a:spcAft>
                          <a:spcPts val="0"/>
                        </a:spcAft>
                      </a:pPr>
                      <a:r>
                        <a:rPr lang="en-US" sz="1400" b="0" dirty="0" smtClean="0">
                          <a:solidFill>
                            <a:srgbClr val="231F20"/>
                          </a:solidFill>
                          <a:effectLst/>
                          <a:latin typeface="Arial"/>
                          <a:ea typeface="Arial"/>
                          <a:cs typeface="Times New Roman"/>
                        </a:rPr>
                        <a:t> .</a:t>
                      </a:r>
                      <a:r>
                        <a:rPr lang="en-US" sz="1400" b="0" dirty="0">
                          <a:solidFill>
                            <a:srgbClr val="231F20"/>
                          </a:solidFill>
                          <a:effectLst/>
                          <a:latin typeface="Arial"/>
                          <a:ea typeface="Arial"/>
                          <a:cs typeface="Times New Roman"/>
                        </a:rPr>
                        <a:t>04</a:t>
                      </a:r>
                      <a:endParaRPr lang="en-US" sz="2800" b="0" dirty="0">
                        <a:effectLst/>
                        <a:latin typeface="Calibri"/>
                        <a:ea typeface="Calibri"/>
                        <a:cs typeface="Times New Roman"/>
                      </a:endParaRPr>
                    </a:p>
                  </a:txBody>
                  <a:tcPr marL="0" marR="0" marT="0" marB="0"/>
                </a:tc>
                <a:tc>
                  <a:txBody>
                    <a:bodyPr/>
                    <a:lstStyle/>
                    <a:p>
                      <a:pPr marL="269875" marR="233045" algn="ctr">
                        <a:lnSpc>
                          <a:spcPct val="115000"/>
                        </a:lnSpc>
                        <a:spcBef>
                          <a:spcPts val="135"/>
                        </a:spcBef>
                        <a:spcAft>
                          <a:spcPts val="0"/>
                        </a:spcAft>
                      </a:pPr>
                      <a:r>
                        <a:rPr lang="en-US" sz="1400" b="0" dirty="0">
                          <a:solidFill>
                            <a:srgbClr val="231F20"/>
                          </a:solidFill>
                          <a:effectLst/>
                          <a:latin typeface="Arial"/>
                          <a:ea typeface="Arial"/>
                          <a:cs typeface="Times New Roman"/>
                        </a:rPr>
                        <a:t>-.15*</a:t>
                      </a:r>
                      <a:endParaRPr lang="en-US" sz="2800" b="0" dirty="0">
                        <a:effectLst/>
                        <a:latin typeface="Calibri"/>
                        <a:ea typeface="Calibri"/>
                        <a:cs typeface="Times New Roman"/>
                      </a:endParaRPr>
                    </a:p>
                  </a:txBody>
                  <a:tcPr marL="0" marR="0" marT="0" marB="0"/>
                </a:tc>
                <a:tc>
                  <a:txBody>
                    <a:bodyPr/>
                    <a:lstStyle/>
                    <a:p>
                      <a:pPr marL="227330" marR="214630" algn="ctr">
                        <a:lnSpc>
                          <a:spcPct val="115000"/>
                        </a:lnSpc>
                        <a:spcBef>
                          <a:spcPts val="135"/>
                        </a:spcBef>
                        <a:spcAft>
                          <a:spcPts val="0"/>
                        </a:spcAft>
                      </a:pPr>
                      <a:r>
                        <a:rPr lang="en-US" sz="1400" b="0" dirty="0">
                          <a:solidFill>
                            <a:srgbClr val="231F20"/>
                          </a:solidFill>
                          <a:effectLst/>
                          <a:latin typeface="Arial"/>
                          <a:ea typeface="Arial"/>
                          <a:cs typeface="Times New Roman"/>
                        </a:rPr>
                        <a:t>-.03</a:t>
                      </a:r>
                      <a:endParaRPr lang="en-US" sz="2800" b="0" dirty="0">
                        <a:effectLst/>
                        <a:latin typeface="Calibri"/>
                        <a:ea typeface="Calibri"/>
                        <a:cs typeface="Times New Roman"/>
                      </a:endParaRPr>
                    </a:p>
                  </a:txBody>
                  <a:tcPr marL="0" marR="0" marT="0" marB="0"/>
                </a:tc>
              </a:tr>
            </a:tbl>
          </a:graphicData>
        </a:graphic>
      </p:graphicFrame>
      <p:sp>
        <p:nvSpPr>
          <p:cNvPr id="13411" name="TextBox 3"/>
          <p:cNvSpPr txBox="1">
            <a:spLocks noChangeArrowheads="1"/>
          </p:cNvSpPr>
          <p:nvPr/>
        </p:nvSpPr>
        <p:spPr bwMode="auto">
          <a:xfrm>
            <a:off x="12701" y="6300735"/>
            <a:ext cx="10172700" cy="276999"/>
          </a:xfrm>
          <a:prstGeom prst="rect">
            <a:avLst/>
          </a:prstGeom>
          <a:noFill/>
          <a:ln w="9525">
            <a:noFill/>
            <a:miter lim="800000"/>
            <a:headEnd/>
            <a:tailEnd/>
          </a:ln>
        </p:spPr>
        <p:txBody>
          <a:bodyPr wrap="square">
            <a:spAutoFit/>
          </a:bodyPr>
          <a:lstStyle/>
          <a:p>
            <a:r>
              <a:rPr lang="en-US" sz="1200" dirty="0"/>
              <a:t>Note</a:t>
            </a:r>
            <a:r>
              <a:rPr lang="en-US" sz="1200" dirty="0" smtClean="0"/>
              <a:t>. Partial </a:t>
            </a:r>
            <a:r>
              <a:rPr lang="en-US" sz="1200" dirty="0"/>
              <a:t>correlations shown with treatment group, site, and baseline ASI scores as covariate. N’s vary from 337 to 363</a:t>
            </a:r>
            <a:r>
              <a:rPr lang="en-US" sz="1200" dirty="0" smtClean="0"/>
              <a:t>.</a:t>
            </a:r>
            <a:endParaRPr lang="en-US" sz="1200" dirty="0"/>
          </a:p>
        </p:txBody>
      </p:sp>
      <p:sp>
        <p:nvSpPr>
          <p:cNvPr id="5" name="TextBox 2"/>
          <p:cNvSpPr txBox="1">
            <a:spLocks noChangeArrowheads="1"/>
          </p:cNvSpPr>
          <p:nvPr/>
        </p:nvSpPr>
        <p:spPr bwMode="auto">
          <a:xfrm>
            <a:off x="222251" y="63329"/>
            <a:ext cx="9753600" cy="830997"/>
          </a:xfrm>
          <a:prstGeom prst="rect">
            <a:avLst/>
          </a:prstGeom>
          <a:noFill/>
          <a:ln w="9525">
            <a:noFill/>
            <a:miter lim="800000"/>
            <a:headEnd/>
            <a:tailEnd/>
          </a:ln>
        </p:spPr>
        <p:txBody>
          <a:bodyPr wrap="square">
            <a:spAutoFit/>
          </a:bodyPr>
          <a:lstStyle/>
          <a:p>
            <a:pPr algn="ctr"/>
            <a:r>
              <a:rPr lang="en-US" b="1" dirty="0" smtClean="0">
                <a:solidFill>
                  <a:srgbClr val="FFFF00"/>
                </a:solidFill>
              </a:rPr>
              <a:t>Within-treatment </a:t>
            </a:r>
            <a:r>
              <a:rPr lang="en-US" b="1" dirty="0">
                <a:solidFill>
                  <a:srgbClr val="FFFF00"/>
                </a:solidFill>
              </a:rPr>
              <a:t>cocaine outcomes (months 1 to 6) predicting 12 month (after baseline</a:t>
            </a:r>
            <a:r>
              <a:rPr lang="en-US" b="1" dirty="0" smtClean="0">
                <a:solidFill>
                  <a:srgbClr val="FFFF00"/>
                </a:solidFill>
              </a:rPr>
              <a:t>) follow</a:t>
            </a:r>
            <a:r>
              <a:rPr lang="en-US" b="1" dirty="0">
                <a:solidFill>
                  <a:srgbClr val="FFFF00"/>
                </a:solidFill>
              </a:rPr>
              <a:t>-up </a:t>
            </a:r>
            <a:r>
              <a:rPr lang="en-US" b="1" dirty="0" smtClean="0">
                <a:solidFill>
                  <a:srgbClr val="FFFF00"/>
                </a:solidFill>
              </a:rPr>
              <a:t>functioning</a:t>
            </a:r>
            <a:endParaRPr lang="en-US" b="1" dirty="0">
              <a:solidFill>
                <a:srgbClr val="FFFF00"/>
              </a:solidFill>
            </a:endParaRPr>
          </a:p>
        </p:txBody>
      </p:sp>
    </p:spTree>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24068130"/>
              </p:ext>
            </p:extLst>
          </p:nvPr>
        </p:nvGraphicFramePr>
        <p:xfrm>
          <a:off x="941387" y="990600"/>
          <a:ext cx="8839199" cy="5152960"/>
        </p:xfrm>
        <a:graphic>
          <a:graphicData uri="http://schemas.openxmlformats.org/drawingml/2006/table">
            <a:tbl>
              <a:tblPr firstRow="1" bandRow="1">
                <a:tableStyleId>{5C22544A-7EE6-4342-B048-85BDC9FD1C3A}</a:tableStyleId>
              </a:tblPr>
              <a:tblGrid>
                <a:gridCol w="3287713"/>
                <a:gridCol w="1129388"/>
                <a:gridCol w="1179226"/>
                <a:gridCol w="967986"/>
                <a:gridCol w="1095660"/>
                <a:gridCol w="1179226"/>
              </a:tblGrid>
              <a:tr h="294640">
                <a:tc>
                  <a:txBody>
                    <a:bodyPr/>
                    <a:lstStyle/>
                    <a:p>
                      <a:pPr marL="0" marR="0">
                        <a:lnSpc>
                          <a:spcPct val="115000"/>
                        </a:lnSpc>
                        <a:spcBef>
                          <a:spcPts val="0"/>
                        </a:spcBef>
                        <a:spcAft>
                          <a:spcPts val="1000"/>
                        </a:spcAft>
                      </a:pPr>
                      <a:r>
                        <a:rPr lang="en-US" sz="2000" dirty="0">
                          <a:effectLst/>
                          <a:latin typeface="Calibri"/>
                          <a:ea typeface="Calibri"/>
                          <a:cs typeface="Times New Roman"/>
                        </a:rPr>
                        <a:t> </a:t>
                      </a:r>
                    </a:p>
                  </a:txBody>
                  <a:tcPr marL="0" marR="0" marT="0" marB="0"/>
                </a:tc>
                <a:tc gridSpan="5">
                  <a:txBody>
                    <a:bodyPr/>
                    <a:lstStyle/>
                    <a:p>
                      <a:pPr marL="1137285" marR="0">
                        <a:lnSpc>
                          <a:spcPct val="115000"/>
                        </a:lnSpc>
                        <a:spcBef>
                          <a:spcPts val="130"/>
                        </a:spcBef>
                        <a:spcAft>
                          <a:spcPts val="0"/>
                        </a:spcAft>
                      </a:pPr>
                      <a:r>
                        <a:rPr lang="en-US" sz="1400" b="1" dirty="0">
                          <a:solidFill>
                            <a:srgbClr val="231F20"/>
                          </a:solidFill>
                          <a:effectLst/>
                          <a:latin typeface="Arial"/>
                          <a:ea typeface="Arial"/>
                          <a:cs typeface="Times New Roman"/>
                        </a:rPr>
                        <a:t>Drug Use Outcomes at 12 Months</a:t>
                      </a:r>
                      <a:endParaRPr lang="en-US" sz="2800" dirty="0">
                        <a:effectLst/>
                        <a:latin typeface="Calibri"/>
                        <a:ea typeface="Calibri"/>
                        <a:cs typeface="Times New Roman"/>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marL="0" marR="0">
                        <a:lnSpc>
                          <a:spcPts val="950"/>
                        </a:lnSpc>
                        <a:spcBef>
                          <a:spcPts val="25"/>
                        </a:spcBef>
                        <a:spcAft>
                          <a:spcPts val="0"/>
                        </a:spcAft>
                      </a:pPr>
                      <a:r>
                        <a:rPr lang="en-US" sz="1800">
                          <a:effectLst/>
                          <a:latin typeface="Calibri"/>
                          <a:ea typeface="Calibri"/>
                          <a:cs typeface="Times New Roman"/>
                        </a:rPr>
                        <a:t> </a:t>
                      </a:r>
                      <a:endParaRPr lang="en-US" sz="2800">
                        <a:effectLst/>
                        <a:latin typeface="Calibri"/>
                        <a:ea typeface="Calibri"/>
                        <a:cs typeface="Times New Roman"/>
                      </a:endParaRPr>
                    </a:p>
                    <a:p>
                      <a:pPr marL="17780" marR="0">
                        <a:lnSpc>
                          <a:spcPct val="115000"/>
                        </a:lnSpc>
                        <a:spcBef>
                          <a:spcPts val="0"/>
                        </a:spcBef>
                        <a:spcAft>
                          <a:spcPts val="0"/>
                        </a:spcAft>
                      </a:pPr>
                      <a:r>
                        <a:rPr lang="en-US" sz="1400" b="1">
                          <a:solidFill>
                            <a:srgbClr val="231F20"/>
                          </a:solidFill>
                          <a:effectLst/>
                          <a:latin typeface="Arial"/>
                          <a:ea typeface="Arial"/>
                          <a:cs typeface="Times New Roman"/>
                        </a:rPr>
                        <a:t>Within-Treatment</a:t>
                      </a:r>
                      <a:r>
                        <a:rPr lang="en-US" sz="1400" b="1" spc="-60">
                          <a:solidFill>
                            <a:srgbClr val="231F20"/>
                          </a:solidFill>
                          <a:effectLst/>
                          <a:latin typeface="Arial"/>
                          <a:ea typeface="Arial"/>
                          <a:cs typeface="Times New Roman"/>
                        </a:rPr>
                        <a:t> </a:t>
                      </a:r>
                      <a:r>
                        <a:rPr lang="en-US" sz="1400" b="1">
                          <a:solidFill>
                            <a:srgbClr val="231F20"/>
                          </a:solidFill>
                          <a:effectLst/>
                          <a:latin typeface="Arial"/>
                          <a:ea typeface="Arial"/>
                          <a:cs typeface="Times New Roman"/>
                        </a:rPr>
                        <a:t>Outcome</a:t>
                      </a:r>
                      <a:endParaRPr lang="en-US" sz="2800">
                        <a:effectLst/>
                        <a:latin typeface="Calibri"/>
                        <a:ea typeface="Calibri"/>
                        <a:cs typeface="Times New Roman"/>
                      </a:endParaRPr>
                    </a:p>
                  </a:txBody>
                  <a:tcPr marL="0" marR="0" marT="0" marB="0"/>
                </a:tc>
                <a:tc>
                  <a:txBody>
                    <a:bodyPr/>
                    <a:lstStyle/>
                    <a:p>
                      <a:pPr marL="116840" marR="0">
                        <a:lnSpc>
                          <a:spcPct val="115000"/>
                        </a:lnSpc>
                        <a:spcBef>
                          <a:spcPts val="135"/>
                        </a:spcBef>
                        <a:spcAft>
                          <a:spcPts val="0"/>
                        </a:spcAft>
                      </a:pPr>
                      <a:r>
                        <a:rPr lang="en-US" sz="1400" b="1">
                          <a:solidFill>
                            <a:srgbClr val="231F20"/>
                          </a:solidFill>
                          <a:effectLst/>
                          <a:latin typeface="Arial"/>
                          <a:ea typeface="Arial"/>
                          <a:cs typeface="Times New Roman"/>
                        </a:rPr>
                        <a:t>Mean (SD)</a:t>
                      </a:r>
                      <a:endParaRPr lang="en-US" sz="2800">
                        <a:effectLst/>
                        <a:latin typeface="Calibri"/>
                        <a:ea typeface="Calibri"/>
                        <a:cs typeface="Times New Roman"/>
                      </a:endParaRPr>
                    </a:p>
                    <a:p>
                      <a:pPr marL="128905" marR="0">
                        <a:lnSpc>
                          <a:spcPct val="115000"/>
                        </a:lnSpc>
                        <a:spcBef>
                          <a:spcPts val="35"/>
                        </a:spcBef>
                        <a:spcAft>
                          <a:spcPts val="0"/>
                        </a:spcAft>
                      </a:pPr>
                      <a:r>
                        <a:rPr lang="en-US" sz="1400" b="1">
                          <a:solidFill>
                            <a:srgbClr val="231F20"/>
                          </a:solidFill>
                          <a:effectLst/>
                          <a:latin typeface="Arial"/>
                          <a:ea typeface="Arial"/>
                          <a:cs typeface="Times New Roman"/>
                        </a:rPr>
                        <a:t>or percent</a:t>
                      </a:r>
                      <a:endParaRPr lang="en-US" sz="2800">
                        <a:effectLst/>
                        <a:latin typeface="Calibri"/>
                        <a:ea typeface="Calibri"/>
                        <a:cs typeface="Times New Roman"/>
                      </a:endParaRPr>
                    </a:p>
                  </a:txBody>
                  <a:tcPr marL="0" marR="0" marT="0" marB="0"/>
                </a:tc>
                <a:tc>
                  <a:txBody>
                    <a:bodyPr/>
                    <a:lstStyle/>
                    <a:p>
                      <a:pPr marL="34925" marR="22860" algn="ctr">
                        <a:lnSpc>
                          <a:spcPct val="115000"/>
                        </a:lnSpc>
                        <a:spcBef>
                          <a:spcPts val="135"/>
                        </a:spcBef>
                        <a:spcAft>
                          <a:spcPts val="0"/>
                        </a:spcAft>
                      </a:pPr>
                      <a:r>
                        <a:rPr lang="en-US" sz="1400" b="1">
                          <a:solidFill>
                            <a:srgbClr val="231F20"/>
                          </a:solidFill>
                          <a:effectLst/>
                          <a:latin typeface="Arial"/>
                          <a:ea typeface="Arial"/>
                          <a:cs typeface="Times New Roman"/>
                        </a:rPr>
                        <a:t>Days Using</a:t>
                      </a:r>
                      <a:r>
                        <a:rPr lang="en-US" sz="1400" b="1" spc="-20">
                          <a:solidFill>
                            <a:srgbClr val="231F20"/>
                          </a:solidFill>
                          <a:effectLst/>
                          <a:latin typeface="Arial"/>
                          <a:ea typeface="Arial"/>
                          <a:cs typeface="Times New Roman"/>
                        </a:rPr>
                        <a:t> </a:t>
                      </a:r>
                      <a:r>
                        <a:rPr lang="en-US" sz="1400" b="1">
                          <a:solidFill>
                            <a:srgbClr val="231F20"/>
                          </a:solidFill>
                          <a:effectLst/>
                          <a:latin typeface="Arial"/>
                          <a:ea typeface="Arial"/>
                          <a:cs typeface="Times New Roman"/>
                        </a:rPr>
                        <a:t>Cocaine</a:t>
                      </a:r>
                      <a:endParaRPr lang="en-US" sz="2800">
                        <a:effectLst/>
                        <a:latin typeface="Calibri"/>
                        <a:ea typeface="Calibri"/>
                        <a:cs typeface="Times New Roman"/>
                      </a:endParaRPr>
                    </a:p>
                    <a:p>
                      <a:pPr marL="224155" marR="211455" algn="ctr">
                        <a:lnSpc>
                          <a:spcPct val="115000"/>
                        </a:lnSpc>
                        <a:spcBef>
                          <a:spcPts val="35"/>
                        </a:spcBef>
                        <a:spcAft>
                          <a:spcPts val="0"/>
                        </a:spcAft>
                      </a:pPr>
                      <a:r>
                        <a:rPr lang="en-US" sz="1400" b="1">
                          <a:solidFill>
                            <a:srgbClr val="231F20"/>
                          </a:solidFill>
                          <a:effectLst/>
                          <a:latin typeface="Arial"/>
                          <a:ea typeface="Arial"/>
                          <a:cs typeface="Times New Roman"/>
                        </a:rPr>
                        <a:t>Past Month</a:t>
                      </a:r>
                      <a:endParaRPr lang="en-US" sz="2800">
                        <a:effectLst/>
                        <a:latin typeface="Calibri"/>
                        <a:ea typeface="Calibri"/>
                        <a:cs typeface="Times New Roman"/>
                      </a:endParaRPr>
                    </a:p>
                  </a:txBody>
                  <a:tcPr marL="0" marR="0" marT="0" marB="0"/>
                </a:tc>
                <a:tc>
                  <a:txBody>
                    <a:bodyPr/>
                    <a:lstStyle/>
                    <a:p>
                      <a:pPr marL="234315" marR="33655" indent="-172720">
                        <a:lnSpc>
                          <a:spcPct val="104000"/>
                        </a:lnSpc>
                        <a:spcBef>
                          <a:spcPts val="135"/>
                        </a:spcBef>
                        <a:spcAft>
                          <a:spcPts val="0"/>
                        </a:spcAft>
                      </a:pPr>
                      <a:r>
                        <a:rPr lang="en-US" sz="1400" b="1">
                          <a:solidFill>
                            <a:srgbClr val="231F20"/>
                          </a:solidFill>
                          <a:effectLst/>
                          <a:latin typeface="Arial"/>
                          <a:ea typeface="Arial"/>
                          <a:cs typeface="Times New Roman"/>
                        </a:rPr>
                        <a:t>Abstinent</a:t>
                      </a:r>
                      <a:r>
                        <a:rPr lang="en-US" sz="1400" b="1" spc="-30">
                          <a:solidFill>
                            <a:srgbClr val="231F20"/>
                          </a:solidFill>
                          <a:effectLst/>
                          <a:latin typeface="Arial"/>
                          <a:ea typeface="Arial"/>
                          <a:cs typeface="Times New Roman"/>
                        </a:rPr>
                        <a:t> </a:t>
                      </a:r>
                      <a:r>
                        <a:rPr lang="en-US" sz="1400" b="1">
                          <a:solidFill>
                            <a:srgbClr val="231F20"/>
                          </a:solidFill>
                          <a:effectLst/>
                          <a:latin typeface="Arial"/>
                          <a:ea typeface="Arial"/>
                          <a:cs typeface="Times New Roman"/>
                        </a:rPr>
                        <a:t>past month</a:t>
                      </a:r>
                      <a:endParaRPr lang="en-US" sz="2800">
                        <a:effectLst/>
                        <a:latin typeface="Calibri"/>
                        <a:ea typeface="Calibri"/>
                        <a:cs typeface="Times New Roman"/>
                      </a:endParaRPr>
                    </a:p>
                  </a:txBody>
                  <a:tcPr marL="0" marR="0" marT="0" marB="0"/>
                </a:tc>
                <a:tc>
                  <a:txBody>
                    <a:bodyPr/>
                    <a:lstStyle/>
                    <a:p>
                      <a:pPr marL="246380" marR="33020" indent="-185420">
                        <a:lnSpc>
                          <a:spcPct val="104000"/>
                        </a:lnSpc>
                        <a:spcBef>
                          <a:spcPts val="135"/>
                        </a:spcBef>
                        <a:spcAft>
                          <a:spcPts val="0"/>
                        </a:spcAft>
                      </a:pPr>
                      <a:r>
                        <a:rPr lang="en-US" sz="1400" b="1">
                          <a:solidFill>
                            <a:srgbClr val="231F20"/>
                          </a:solidFill>
                          <a:effectLst/>
                          <a:latin typeface="Arial"/>
                          <a:ea typeface="Arial"/>
                          <a:cs typeface="Times New Roman"/>
                        </a:rPr>
                        <a:t>Abstinent</a:t>
                      </a:r>
                      <a:r>
                        <a:rPr lang="en-US" sz="1400" b="1" spc="-30">
                          <a:solidFill>
                            <a:srgbClr val="231F20"/>
                          </a:solidFill>
                          <a:effectLst/>
                          <a:latin typeface="Arial"/>
                          <a:ea typeface="Arial"/>
                          <a:cs typeface="Times New Roman"/>
                        </a:rPr>
                        <a:t> </a:t>
                      </a:r>
                      <a:r>
                        <a:rPr lang="en-US" sz="1400" b="1">
                          <a:solidFill>
                            <a:srgbClr val="231F20"/>
                          </a:solidFill>
                          <a:effectLst/>
                          <a:latin typeface="Arial"/>
                          <a:ea typeface="Arial"/>
                          <a:cs typeface="Times New Roman"/>
                        </a:rPr>
                        <a:t>past 3 months</a:t>
                      </a:r>
                      <a:endParaRPr lang="en-US" sz="2800">
                        <a:effectLst/>
                        <a:latin typeface="Calibri"/>
                        <a:ea typeface="Calibri"/>
                        <a:cs typeface="Times New Roman"/>
                      </a:endParaRPr>
                    </a:p>
                  </a:txBody>
                  <a:tcPr marL="0" marR="0" marT="0" marB="0"/>
                </a:tc>
                <a:tc>
                  <a:txBody>
                    <a:bodyPr/>
                    <a:lstStyle/>
                    <a:p>
                      <a:pPr marL="55880" marR="27940" indent="123190">
                        <a:lnSpc>
                          <a:spcPct val="104000"/>
                        </a:lnSpc>
                        <a:spcBef>
                          <a:spcPts val="135"/>
                        </a:spcBef>
                        <a:spcAft>
                          <a:spcPts val="0"/>
                        </a:spcAft>
                      </a:pPr>
                      <a:r>
                        <a:rPr lang="en-US" sz="1400" b="1" dirty="0">
                          <a:solidFill>
                            <a:srgbClr val="231F20"/>
                          </a:solidFill>
                          <a:effectLst/>
                          <a:latin typeface="Arial"/>
                          <a:ea typeface="Arial"/>
                          <a:cs typeface="Times New Roman"/>
                        </a:rPr>
                        <a:t>ASI Drug Use</a:t>
                      </a:r>
                      <a:endParaRPr lang="en-US" sz="2800" dirty="0">
                        <a:effectLst/>
                        <a:latin typeface="Calibri"/>
                        <a:ea typeface="Calibri"/>
                        <a:cs typeface="Times New Roman"/>
                      </a:endParaRPr>
                    </a:p>
                  </a:txBody>
                  <a:tcPr marL="0" marR="0" marT="0" marB="0"/>
                </a:tc>
              </a:tr>
              <a:tr h="304609">
                <a:tc>
                  <a:txBody>
                    <a:bodyPr/>
                    <a:lstStyle/>
                    <a:p>
                      <a:pPr marL="17780" marR="0">
                        <a:lnSpc>
                          <a:spcPct val="115000"/>
                        </a:lnSpc>
                        <a:spcBef>
                          <a:spcPts val="135"/>
                        </a:spcBef>
                        <a:spcAft>
                          <a:spcPts val="0"/>
                        </a:spcAft>
                      </a:pPr>
                      <a:r>
                        <a:rPr lang="en-US" sz="1200" dirty="0">
                          <a:solidFill>
                            <a:srgbClr val="231F20"/>
                          </a:solidFill>
                          <a:effectLst/>
                          <a:latin typeface="Arial"/>
                          <a:ea typeface="Arial"/>
                          <a:cs typeface="Times New Roman"/>
                        </a:rPr>
                        <a:t>Average times used cocaine past week</a:t>
                      </a:r>
                      <a:endParaRPr lang="en-US" sz="2400" dirty="0">
                        <a:effectLst/>
                        <a:latin typeface="Calibri"/>
                        <a:ea typeface="Calibri"/>
                        <a:cs typeface="Times New Roman"/>
                      </a:endParaRPr>
                    </a:p>
                  </a:txBody>
                  <a:tcPr marL="0" marR="0" marT="0" marB="0"/>
                </a:tc>
                <a:tc>
                  <a:txBody>
                    <a:bodyPr/>
                    <a:lstStyle/>
                    <a:p>
                      <a:pPr marL="119380" marR="0" algn="l">
                        <a:lnSpc>
                          <a:spcPct val="115000"/>
                        </a:lnSpc>
                        <a:spcBef>
                          <a:spcPts val="135"/>
                        </a:spcBef>
                        <a:spcAft>
                          <a:spcPts val="0"/>
                        </a:spcAft>
                      </a:pPr>
                      <a:r>
                        <a:rPr lang="en-US" sz="1200" dirty="0">
                          <a:solidFill>
                            <a:srgbClr val="231F20"/>
                          </a:solidFill>
                          <a:effectLst/>
                          <a:latin typeface="Arial"/>
                          <a:ea typeface="Arial"/>
                          <a:cs typeface="Times New Roman"/>
                        </a:rPr>
                        <a:t>0.75 (1.10)</a:t>
                      </a:r>
                      <a:endParaRPr lang="en-US" sz="2400" dirty="0">
                        <a:effectLst/>
                        <a:latin typeface="Calibri"/>
                        <a:ea typeface="Calibri"/>
                        <a:cs typeface="Times New Roman"/>
                      </a:endParaRPr>
                    </a:p>
                  </a:txBody>
                  <a:tcPr marL="0" marR="0" marT="0" marB="0" anchor="ctr"/>
                </a:tc>
                <a:tc>
                  <a:txBody>
                    <a:bodyPr/>
                    <a:lstStyle/>
                    <a:p>
                      <a:pPr marL="401955" marR="389255" algn="l">
                        <a:lnSpc>
                          <a:spcPct val="115000"/>
                        </a:lnSpc>
                        <a:spcBef>
                          <a:spcPts val="135"/>
                        </a:spcBef>
                        <a:spcAft>
                          <a:spcPts val="0"/>
                        </a:spcAft>
                      </a:pPr>
                      <a:r>
                        <a:rPr lang="en-US" sz="1200" dirty="0" smtClean="0">
                          <a:solidFill>
                            <a:srgbClr val="231F20"/>
                          </a:solidFill>
                          <a:effectLst/>
                          <a:latin typeface="Arial"/>
                          <a:ea typeface="Arial"/>
                          <a:cs typeface="Times New Roman"/>
                        </a:rPr>
                        <a:t> .</a:t>
                      </a:r>
                      <a:r>
                        <a:rPr lang="en-US" sz="1200" dirty="0">
                          <a:solidFill>
                            <a:srgbClr val="231F20"/>
                          </a:solidFill>
                          <a:effectLst/>
                          <a:latin typeface="Arial"/>
                          <a:ea typeface="Arial"/>
                          <a:cs typeface="Times New Roman"/>
                        </a:rPr>
                        <a:t>27</a:t>
                      </a:r>
                      <a:endParaRPr lang="en-US" sz="2400" dirty="0">
                        <a:effectLst/>
                        <a:latin typeface="Calibri"/>
                        <a:ea typeface="Calibri"/>
                        <a:cs typeface="Times New Roman"/>
                      </a:endParaRPr>
                    </a:p>
                  </a:txBody>
                  <a:tcPr marL="0" marR="0" marT="0" marB="0" anchor="ctr"/>
                </a:tc>
                <a:tc>
                  <a:txBody>
                    <a:bodyPr/>
                    <a:lstStyle/>
                    <a:p>
                      <a:pPr marL="274320" marR="261620" algn="l">
                        <a:lnSpc>
                          <a:spcPct val="115000"/>
                        </a:lnSpc>
                        <a:spcBef>
                          <a:spcPts val="135"/>
                        </a:spcBef>
                        <a:spcAft>
                          <a:spcPts val="0"/>
                        </a:spcAft>
                      </a:pPr>
                      <a:r>
                        <a:rPr lang="en-US" sz="1200" dirty="0">
                          <a:solidFill>
                            <a:srgbClr val="231F20"/>
                          </a:solidFill>
                          <a:effectLst/>
                          <a:latin typeface="Arial"/>
                          <a:ea typeface="Arial"/>
                          <a:cs typeface="Times New Roman"/>
                        </a:rPr>
                        <a:t>-.27</a:t>
                      </a:r>
                      <a:endParaRPr lang="en-US" sz="2400" dirty="0">
                        <a:effectLst/>
                        <a:latin typeface="Calibri"/>
                        <a:ea typeface="Calibri"/>
                        <a:cs typeface="Times New Roman"/>
                      </a:endParaRPr>
                    </a:p>
                  </a:txBody>
                  <a:tcPr marL="0" marR="0" marT="0" marB="0" anchor="ctr"/>
                </a:tc>
                <a:tc>
                  <a:txBody>
                    <a:bodyPr/>
                    <a:lstStyle/>
                    <a:p>
                      <a:pPr marL="310515" marR="297815" algn="l">
                        <a:lnSpc>
                          <a:spcPct val="115000"/>
                        </a:lnSpc>
                        <a:spcBef>
                          <a:spcPts val="135"/>
                        </a:spcBef>
                        <a:spcAft>
                          <a:spcPts val="0"/>
                        </a:spcAft>
                      </a:pPr>
                      <a:r>
                        <a:rPr lang="en-US" sz="1200" dirty="0">
                          <a:solidFill>
                            <a:srgbClr val="231F20"/>
                          </a:solidFill>
                          <a:effectLst/>
                          <a:latin typeface="Arial"/>
                          <a:ea typeface="Arial"/>
                          <a:cs typeface="Times New Roman"/>
                        </a:rPr>
                        <a:t>-.25</a:t>
                      </a:r>
                      <a:endParaRPr lang="en-US" sz="2400" dirty="0">
                        <a:effectLst/>
                        <a:latin typeface="Calibri"/>
                        <a:ea typeface="Calibri"/>
                        <a:cs typeface="Times New Roman"/>
                      </a:endParaRPr>
                    </a:p>
                  </a:txBody>
                  <a:tcPr marL="0" marR="0" marT="0" marB="0" anchor="ctr"/>
                </a:tc>
                <a:tc>
                  <a:txBody>
                    <a:bodyPr/>
                    <a:lstStyle/>
                    <a:p>
                      <a:pPr marL="184785" marR="147320" algn="l">
                        <a:lnSpc>
                          <a:spcPct val="115000"/>
                        </a:lnSpc>
                        <a:spcBef>
                          <a:spcPts val="135"/>
                        </a:spcBef>
                        <a:spcAft>
                          <a:spcPts val="0"/>
                        </a:spcAft>
                      </a:pPr>
                      <a:r>
                        <a:rPr lang="en-US" sz="1200" dirty="0">
                          <a:solidFill>
                            <a:srgbClr val="231F20"/>
                          </a:solidFill>
                          <a:effectLst/>
                          <a:latin typeface="Arial"/>
                          <a:ea typeface="Arial"/>
                          <a:cs typeface="Times New Roman"/>
                        </a:rPr>
                        <a:t>.24</a:t>
                      </a:r>
                      <a:endParaRPr lang="en-US" sz="2400" dirty="0">
                        <a:effectLst/>
                        <a:latin typeface="Calibri"/>
                        <a:ea typeface="Calibri"/>
                        <a:cs typeface="Times New Roman"/>
                      </a:endParaRPr>
                    </a:p>
                  </a:txBody>
                  <a:tcPr marL="0" marR="0" marT="0" marB="0" anchor="ctr"/>
                </a:tc>
              </a:tr>
              <a:tr h="370840">
                <a:tc>
                  <a:txBody>
                    <a:bodyPr/>
                    <a:lstStyle/>
                    <a:p>
                      <a:pPr marL="17780" marR="0">
                        <a:lnSpc>
                          <a:spcPct val="115000"/>
                        </a:lnSpc>
                        <a:spcBef>
                          <a:spcPts val="135"/>
                        </a:spcBef>
                        <a:spcAft>
                          <a:spcPts val="0"/>
                        </a:spcAft>
                      </a:pPr>
                      <a:r>
                        <a:rPr lang="en-US" sz="1200" dirty="0">
                          <a:solidFill>
                            <a:srgbClr val="231F20"/>
                          </a:solidFill>
                          <a:effectLst/>
                          <a:latin typeface="Arial"/>
                          <a:ea typeface="Arial"/>
                          <a:cs typeface="Times New Roman"/>
                        </a:rPr>
                        <a:t>Max.</a:t>
                      </a:r>
                      <a:r>
                        <a:rPr lang="en-US" sz="1200" spc="-15" dirty="0">
                          <a:solidFill>
                            <a:srgbClr val="231F20"/>
                          </a:solidFill>
                          <a:effectLst/>
                          <a:latin typeface="Arial"/>
                          <a:ea typeface="Arial"/>
                          <a:cs typeface="Times New Roman"/>
                        </a:rPr>
                        <a:t> </a:t>
                      </a:r>
                      <a:r>
                        <a:rPr lang="en-US" sz="1200" dirty="0">
                          <a:solidFill>
                            <a:srgbClr val="231F20"/>
                          </a:solidFill>
                          <a:effectLst/>
                          <a:latin typeface="Arial"/>
                          <a:ea typeface="Arial"/>
                          <a:cs typeface="Times New Roman"/>
                        </a:rPr>
                        <a:t>consecutive days abstinent from cocaine from self-report</a:t>
                      </a:r>
                      <a:endParaRPr lang="en-US" sz="2400" dirty="0">
                        <a:effectLst/>
                        <a:latin typeface="Calibri"/>
                        <a:ea typeface="Calibri"/>
                        <a:cs typeface="Times New Roman"/>
                      </a:endParaRPr>
                    </a:p>
                  </a:txBody>
                  <a:tcPr marL="0" marR="0" marT="0" marB="0"/>
                </a:tc>
                <a:tc>
                  <a:txBody>
                    <a:bodyPr/>
                    <a:lstStyle/>
                    <a:p>
                      <a:pPr marL="119380" marR="0" algn="l">
                        <a:lnSpc>
                          <a:spcPct val="115000"/>
                        </a:lnSpc>
                        <a:spcBef>
                          <a:spcPts val="135"/>
                        </a:spcBef>
                        <a:spcAft>
                          <a:spcPts val="0"/>
                        </a:spcAft>
                      </a:pPr>
                      <a:r>
                        <a:rPr lang="en-US" sz="1200" dirty="0">
                          <a:solidFill>
                            <a:srgbClr val="231F20"/>
                          </a:solidFill>
                          <a:effectLst/>
                          <a:latin typeface="Arial"/>
                          <a:ea typeface="Arial"/>
                          <a:cs typeface="Times New Roman"/>
                        </a:rPr>
                        <a:t>60.7 (63.7)</a:t>
                      </a:r>
                      <a:endParaRPr lang="en-US" sz="2400" dirty="0">
                        <a:effectLst/>
                        <a:latin typeface="Calibri"/>
                        <a:ea typeface="Calibri"/>
                        <a:cs typeface="Times New Roman"/>
                      </a:endParaRPr>
                    </a:p>
                  </a:txBody>
                  <a:tcPr marL="0" marR="0" marT="0" marB="0" anchor="ctr"/>
                </a:tc>
                <a:tc>
                  <a:txBody>
                    <a:bodyPr/>
                    <a:lstStyle/>
                    <a:p>
                      <a:pPr marL="386715" marR="374015" algn="l">
                        <a:lnSpc>
                          <a:spcPct val="115000"/>
                        </a:lnSpc>
                        <a:spcBef>
                          <a:spcPts val="135"/>
                        </a:spcBef>
                        <a:spcAft>
                          <a:spcPts val="0"/>
                        </a:spcAft>
                      </a:pPr>
                      <a:r>
                        <a:rPr lang="en-US" sz="1200">
                          <a:solidFill>
                            <a:srgbClr val="231F20"/>
                          </a:solidFill>
                          <a:effectLst/>
                          <a:latin typeface="Arial"/>
                          <a:ea typeface="Arial"/>
                          <a:cs typeface="Times New Roman"/>
                        </a:rPr>
                        <a:t>-.22</a:t>
                      </a:r>
                      <a:endParaRPr lang="en-US" sz="2400">
                        <a:effectLst/>
                        <a:latin typeface="Calibri"/>
                        <a:ea typeface="Calibri"/>
                        <a:cs typeface="Times New Roman"/>
                      </a:endParaRPr>
                    </a:p>
                  </a:txBody>
                  <a:tcPr marL="0" marR="0" marT="0" marB="0" anchor="ctr"/>
                </a:tc>
                <a:tc>
                  <a:txBody>
                    <a:bodyPr/>
                    <a:lstStyle/>
                    <a:p>
                      <a:pPr marL="288925" marR="276225" algn="l">
                        <a:lnSpc>
                          <a:spcPct val="115000"/>
                        </a:lnSpc>
                        <a:spcBef>
                          <a:spcPts val="135"/>
                        </a:spcBef>
                        <a:spcAft>
                          <a:spcPts val="0"/>
                        </a:spcAft>
                      </a:pPr>
                      <a:r>
                        <a:rPr lang="en-US" sz="1200" dirty="0" smtClean="0">
                          <a:solidFill>
                            <a:srgbClr val="231F20"/>
                          </a:solidFill>
                          <a:effectLst/>
                          <a:latin typeface="Arial"/>
                          <a:ea typeface="Arial"/>
                          <a:cs typeface="Times New Roman"/>
                        </a:rPr>
                        <a:t>.</a:t>
                      </a:r>
                      <a:r>
                        <a:rPr lang="en-US" sz="1200" dirty="0">
                          <a:solidFill>
                            <a:srgbClr val="231F20"/>
                          </a:solidFill>
                          <a:effectLst/>
                          <a:latin typeface="Arial"/>
                          <a:ea typeface="Arial"/>
                          <a:cs typeface="Times New Roman"/>
                        </a:rPr>
                        <a:t>32</a:t>
                      </a:r>
                      <a:endParaRPr lang="en-US" sz="2400" dirty="0">
                        <a:effectLst/>
                        <a:latin typeface="Calibri"/>
                        <a:ea typeface="Calibri"/>
                        <a:cs typeface="Times New Roman"/>
                      </a:endParaRPr>
                    </a:p>
                  </a:txBody>
                  <a:tcPr marL="0" marR="0" marT="0" marB="0" anchor="ctr"/>
                </a:tc>
                <a:tc>
                  <a:txBody>
                    <a:bodyPr/>
                    <a:lstStyle/>
                    <a:p>
                      <a:pPr marL="325755" marR="313055" algn="l">
                        <a:lnSpc>
                          <a:spcPct val="115000"/>
                        </a:lnSpc>
                        <a:spcBef>
                          <a:spcPts val="135"/>
                        </a:spcBef>
                        <a:spcAft>
                          <a:spcPts val="0"/>
                        </a:spcAft>
                      </a:pPr>
                      <a:r>
                        <a:rPr lang="en-US" sz="1200" dirty="0" smtClean="0">
                          <a:solidFill>
                            <a:srgbClr val="231F20"/>
                          </a:solidFill>
                          <a:effectLst/>
                          <a:latin typeface="Arial"/>
                          <a:ea typeface="Arial"/>
                          <a:cs typeface="Times New Roman"/>
                        </a:rPr>
                        <a:t> .</a:t>
                      </a:r>
                      <a:r>
                        <a:rPr lang="en-US" sz="1200" dirty="0">
                          <a:solidFill>
                            <a:srgbClr val="231F20"/>
                          </a:solidFill>
                          <a:effectLst/>
                          <a:latin typeface="Arial"/>
                          <a:ea typeface="Arial"/>
                          <a:cs typeface="Times New Roman"/>
                        </a:rPr>
                        <a:t>40</a:t>
                      </a:r>
                      <a:endParaRPr lang="en-US" sz="2400" dirty="0">
                        <a:effectLst/>
                        <a:latin typeface="Calibri"/>
                        <a:ea typeface="Calibri"/>
                        <a:cs typeface="Times New Roman"/>
                      </a:endParaRPr>
                    </a:p>
                  </a:txBody>
                  <a:tcPr marL="0" marR="0" marT="0" marB="0" anchor="ctr"/>
                </a:tc>
                <a:tc>
                  <a:txBody>
                    <a:bodyPr/>
                    <a:lstStyle/>
                    <a:p>
                      <a:pPr marL="157480" marR="144780" algn="l">
                        <a:lnSpc>
                          <a:spcPct val="115000"/>
                        </a:lnSpc>
                        <a:spcBef>
                          <a:spcPts val="135"/>
                        </a:spcBef>
                        <a:spcAft>
                          <a:spcPts val="0"/>
                        </a:spcAft>
                      </a:pPr>
                      <a:r>
                        <a:rPr lang="en-US" sz="1200" dirty="0" smtClean="0">
                          <a:solidFill>
                            <a:srgbClr val="231F20"/>
                          </a:solidFill>
                          <a:effectLst/>
                          <a:latin typeface="Arial"/>
                          <a:ea typeface="Arial"/>
                          <a:cs typeface="Times New Roman"/>
                        </a:rPr>
                        <a:t>-.</a:t>
                      </a:r>
                      <a:r>
                        <a:rPr lang="en-US" sz="1200" dirty="0">
                          <a:solidFill>
                            <a:srgbClr val="231F20"/>
                          </a:solidFill>
                          <a:effectLst/>
                          <a:latin typeface="Arial"/>
                          <a:ea typeface="Arial"/>
                          <a:cs typeface="Times New Roman"/>
                        </a:rPr>
                        <a:t>27</a:t>
                      </a:r>
                      <a:endParaRPr lang="en-US" sz="2400" dirty="0">
                        <a:effectLst/>
                        <a:latin typeface="Calibri"/>
                        <a:ea typeface="Calibri"/>
                        <a:cs typeface="Times New Roman"/>
                      </a:endParaRPr>
                    </a:p>
                  </a:txBody>
                  <a:tcPr marL="0" marR="0" marT="0" marB="0" anchor="ctr"/>
                </a:tc>
              </a:tr>
              <a:tr h="278701">
                <a:tc>
                  <a:txBody>
                    <a:bodyPr/>
                    <a:lstStyle/>
                    <a:p>
                      <a:pPr marL="17780" marR="0">
                        <a:lnSpc>
                          <a:spcPct val="115000"/>
                        </a:lnSpc>
                        <a:spcBef>
                          <a:spcPts val="135"/>
                        </a:spcBef>
                        <a:spcAft>
                          <a:spcPts val="0"/>
                        </a:spcAft>
                      </a:pPr>
                      <a:r>
                        <a:rPr lang="en-US" sz="1200">
                          <a:solidFill>
                            <a:srgbClr val="231F20"/>
                          </a:solidFill>
                          <a:effectLst/>
                          <a:latin typeface="Arial"/>
                          <a:ea typeface="Arial"/>
                          <a:cs typeface="Times New Roman"/>
                        </a:rPr>
                        <a:t>Completely abstinent (urine +</a:t>
                      </a:r>
                      <a:r>
                        <a:rPr lang="en-US" sz="1200" spc="-5">
                          <a:solidFill>
                            <a:srgbClr val="231F20"/>
                          </a:solidFill>
                          <a:effectLst/>
                          <a:latin typeface="Arial"/>
                          <a:ea typeface="Arial"/>
                          <a:cs typeface="Times New Roman"/>
                        </a:rPr>
                        <a:t> </a:t>
                      </a:r>
                      <a:r>
                        <a:rPr lang="en-US" sz="1200">
                          <a:solidFill>
                            <a:srgbClr val="231F20"/>
                          </a:solidFill>
                          <a:effectLst/>
                          <a:latin typeface="Arial"/>
                          <a:ea typeface="Arial"/>
                          <a:cs typeface="Times New Roman"/>
                        </a:rPr>
                        <a:t>self-report)</a:t>
                      </a:r>
                      <a:endParaRPr lang="en-US" sz="2400">
                        <a:effectLst/>
                        <a:latin typeface="Calibri"/>
                        <a:ea typeface="Calibri"/>
                        <a:cs typeface="Times New Roman"/>
                      </a:endParaRPr>
                    </a:p>
                  </a:txBody>
                  <a:tcPr marL="0" marR="0" marT="0" marB="0"/>
                </a:tc>
                <a:tc>
                  <a:txBody>
                    <a:bodyPr/>
                    <a:lstStyle/>
                    <a:p>
                      <a:pPr marL="208280" marR="0" algn="l">
                        <a:lnSpc>
                          <a:spcPct val="115000"/>
                        </a:lnSpc>
                        <a:spcBef>
                          <a:spcPts val="135"/>
                        </a:spcBef>
                        <a:spcAft>
                          <a:spcPts val="0"/>
                        </a:spcAft>
                      </a:pPr>
                      <a:r>
                        <a:rPr lang="en-US" sz="1200" dirty="0">
                          <a:solidFill>
                            <a:srgbClr val="231F20"/>
                          </a:solidFill>
                          <a:effectLst/>
                          <a:latin typeface="Arial"/>
                          <a:ea typeface="Arial"/>
                          <a:cs typeface="Times New Roman"/>
                        </a:rPr>
                        <a:t>11.8%</a:t>
                      </a:r>
                      <a:endParaRPr lang="en-US" sz="2400" dirty="0">
                        <a:effectLst/>
                        <a:latin typeface="Calibri"/>
                        <a:ea typeface="Calibri"/>
                        <a:cs typeface="Times New Roman"/>
                      </a:endParaRPr>
                    </a:p>
                  </a:txBody>
                  <a:tcPr marL="0" marR="0" marT="0" marB="0" anchor="ctr"/>
                </a:tc>
                <a:tc>
                  <a:txBody>
                    <a:bodyPr/>
                    <a:lstStyle/>
                    <a:p>
                      <a:pPr marL="386715" marR="374015" algn="l">
                        <a:lnSpc>
                          <a:spcPct val="115000"/>
                        </a:lnSpc>
                        <a:spcBef>
                          <a:spcPts val="135"/>
                        </a:spcBef>
                        <a:spcAft>
                          <a:spcPts val="0"/>
                        </a:spcAft>
                      </a:pPr>
                      <a:r>
                        <a:rPr lang="en-US" sz="1200" dirty="0">
                          <a:solidFill>
                            <a:srgbClr val="231F20"/>
                          </a:solidFill>
                          <a:effectLst/>
                          <a:latin typeface="Arial"/>
                          <a:ea typeface="Arial"/>
                          <a:cs typeface="Times New Roman"/>
                        </a:rPr>
                        <a:t>-.18</a:t>
                      </a:r>
                      <a:endParaRPr lang="en-US" sz="2400" dirty="0">
                        <a:effectLst/>
                        <a:latin typeface="Calibri"/>
                        <a:ea typeface="Calibri"/>
                        <a:cs typeface="Times New Roman"/>
                      </a:endParaRPr>
                    </a:p>
                  </a:txBody>
                  <a:tcPr marL="0" marR="0" marT="0" marB="0" anchor="ctr"/>
                </a:tc>
                <a:tc>
                  <a:txBody>
                    <a:bodyPr/>
                    <a:lstStyle/>
                    <a:p>
                      <a:pPr marL="288925" marR="276225" algn="l">
                        <a:lnSpc>
                          <a:spcPct val="115000"/>
                        </a:lnSpc>
                        <a:spcBef>
                          <a:spcPts val="135"/>
                        </a:spcBef>
                        <a:spcAft>
                          <a:spcPts val="0"/>
                        </a:spcAft>
                      </a:pPr>
                      <a:r>
                        <a:rPr lang="en-US" sz="1200" dirty="0" smtClean="0">
                          <a:solidFill>
                            <a:srgbClr val="231F20"/>
                          </a:solidFill>
                          <a:effectLst/>
                          <a:latin typeface="Arial"/>
                          <a:ea typeface="Arial"/>
                          <a:cs typeface="Times New Roman"/>
                        </a:rPr>
                        <a:t>.</a:t>
                      </a:r>
                      <a:r>
                        <a:rPr lang="en-US" sz="1200" dirty="0">
                          <a:solidFill>
                            <a:srgbClr val="231F20"/>
                          </a:solidFill>
                          <a:effectLst/>
                          <a:latin typeface="Arial"/>
                          <a:ea typeface="Arial"/>
                          <a:cs typeface="Times New Roman"/>
                        </a:rPr>
                        <a:t>31</a:t>
                      </a:r>
                      <a:endParaRPr lang="en-US" sz="2400" dirty="0">
                        <a:effectLst/>
                        <a:latin typeface="Calibri"/>
                        <a:ea typeface="Calibri"/>
                        <a:cs typeface="Times New Roman"/>
                      </a:endParaRPr>
                    </a:p>
                  </a:txBody>
                  <a:tcPr marL="0" marR="0" marT="0" marB="0" anchor="ctr"/>
                </a:tc>
                <a:tc>
                  <a:txBody>
                    <a:bodyPr/>
                    <a:lstStyle/>
                    <a:p>
                      <a:pPr marL="325755" marR="313055" algn="l">
                        <a:lnSpc>
                          <a:spcPct val="115000"/>
                        </a:lnSpc>
                        <a:spcBef>
                          <a:spcPts val="135"/>
                        </a:spcBef>
                        <a:spcAft>
                          <a:spcPts val="0"/>
                        </a:spcAft>
                      </a:pPr>
                      <a:r>
                        <a:rPr lang="en-US" sz="1200" dirty="0" smtClean="0">
                          <a:solidFill>
                            <a:srgbClr val="231F20"/>
                          </a:solidFill>
                          <a:effectLst/>
                          <a:latin typeface="Arial"/>
                          <a:ea typeface="Arial"/>
                          <a:cs typeface="Times New Roman"/>
                        </a:rPr>
                        <a:t> .</a:t>
                      </a:r>
                      <a:r>
                        <a:rPr lang="en-US" sz="1200" dirty="0">
                          <a:solidFill>
                            <a:srgbClr val="231F20"/>
                          </a:solidFill>
                          <a:effectLst/>
                          <a:latin typeface="Arial"/>
                          <a:ea typeface="Arial"/>
                          <a:cs typeface="Times New Roman"/>
                        </a:rPr>
                        <a:t>38</a:t>
                      </a:r>
                      <a:endParaRPr lang="en-US" sz="2400" dirty="0">
                        <a:effectLst/>
                        <a:latin typeface="Calibri"/>
                        <a:ea typeface="Calibri"/>
                        <a:cs typeface="Times New Roman"/>
                      </a:endParaRPr>
                    </a:p>
                  </a:txBody>
                  <a:tcPr marL="0" marR="0" marT="0" marB="0" anchor="ctr"/>
                </a:tc>
                <a:tc>
                  <a:txBody>
                    <a:bodyPr/>
                    <a:lstStyle/>
                    <a:p>
                      <a:pPr marL="157480" marR="144780" algn="l">
                        <a:lnSpc>
                          <a:spcPct val="115000"/>
                        </a:lnSpc>
                        <a:spcBef>
                          <a:spcPts val="135"/>
                        </a:spcBef>
                        <a:spcAft>
                          <a:spcPts val="0"/>
                        </a:spcAft>
                      </a:pPr>
                      <a:r>
                        <a:rPr lang="en-US" sz="1200" dirty="0" smtClean="0">
                          <a:solidFill>
                            <a:srgbClr val="231F20"/>
                          </a:solidFill>
                          <a:effectLst/>
                          <a:latin typeface="Arial"/>
                          <a:ea typeface="Arial"/>
                          <a:cs typeface="Times New Roman"/>
                        </a:rPr>
                        <a:t>-.</a:t>
                      </a:r>
                      <a:r>
                        <a:rPr lang="en-US" sz="1200" dirty="0">
                          <a:solidFill>
                            <a:srgbClr val="231F20"/>
                          </a:solidFill>
                          <a:effectLst/>
                          <a:latin typeface="Arial"/>
                          <a:ea typeface="Arial"/>
                          <a:cs typeface="Times New Roman"/>
                        </a:rPr>
                        <a:t>21</a:t>
                      </a:r>
                      <a:endParaRPr lang="en-US" sz="2400" dirty="0">
                        <a:effectLst/>
                        <a:latin typeface="Calibri"/>
                        <a:ea typeface="Calibri"/>
                        <a:cs typeface="Times New Roman"/>
                      </a:endParaRPr>
                    </a:p>
                  </a:txBody>
                  <a:tcPr marL="0" marR="0" marT="0" marB="0" anchor="ctr"/>
                </a:tc>
              </a:tr>
              <a:tr h="304800">
                <a:tc>
                  <a:txBody>
                    <a:bodyPr/>
                    <a:lstStyle/>
                    <a:p>
                      <a:pPr marL="17780" marR="0">
                        <a:lnSpc>
                          <a:spcPct val="115000"/>
                        </a:lnSpc>
                        <a:spcBef>
                          <a:spcPts val="135"/>
                        </a:spcBef>
                        <a:spcAft>
                          <a:spcPts val="0"/>
                        </a:spcAft>
                      </a:pPr>
                      <a:r>
                        <a:rPr lang="en-US" sz="1200">
                          <a:solidFill>
                            <a:srgbClr val="231F20"/>
                          </a:solidFill>
                          <a:effectLst/>
                          <a:latin typeface="Arial"/>
                          <a:ea typeface="Arial"/>
                          <a:cs typeface="Times New Roman"/>
                        </a:rPr>
                        <a:t>4+ weeks of</a:t>
                      </a:r>
                      <a:r>
                        <a:rPr lang="en-US" sz="1200" spc="-5">
                          <a:solidFill>
                            <a:srgbClr val="231F20"/>
                          </a:solidFill>
                          <a:effectLst/>
                          <a:latin typeface="Arial"/>
                          <a:ea typeface="Arial"/>
                          <a:cs typeface="Times New Roman"/>
                        </a:rPr>
                        <a:t> </a:t>
                      </a:r>
                      <a:r>
                        <a:rPr lang="en-US" sz="1200">
                          <a:solidFill>
                            <a:srgbClr val="231F20"/>
                          </a:solidFill>
                          <a:effectLst/>
                          <a:latin typeface="Arial"/>
                          <a:ea typeface="Arial"/>
                          <a:cs typeface="Times New Roman"/>
                        </a:rPr>
                        <a:t>abstinence (urine +</a:t>
                      </a:r>
                      <a:r>
                        <a:rPr lang="en-US" sz="1200" spc="-5">
                          <a:solidFill>
                            <a:srgbClr val="231F20"/>
                          </a:solidFill>
                          <a:effectLst/>
                          <a:latin typeface="Arial"/>
                          <a:ea typeface="Arial"/>
                          <a:cs typeface="Times New Roman"/>
                        </a:rPr>
                        <a:t> </a:t>
                      </a:r>
                      <a:r>
                        <a:rPr lang="en-US" sz="1200">
                          <a:solidFill>
                            <a:srgbClr val="231F20"/>
                          </a:solidFill>
                          <a:effectLst/>
                          <a:latin typeface="Arial"/>
                          <a:ea typeface="Arial"/>
                          <a:cs typeface="Times New Roman"/>
                        </a:rPr>
                        <a:t>self-report)</a:t>
                      </a:r>
                      <a:endParaRPr lang="en-US" sz="2400">
                        <a:effectLst/>
                        <a:latin typeface="Calibri"/>
                        <a:ea typeface="Calibri"/>
                        <a:cs typeface="Times New Roman"/>
                      </a:endParaRPr>
                    </a:p>
                  </a:txBody>
                  <a:tcPr marL="0" marR="0" marT="0" marB="0"/>
                </a:tc>
                <a:tc>
                  <a:txBody>
                    <a:bodyPr/>
                    <a:lstStyle/>
                    <a:p>
                      <a:pPr marL="208280" marR="0" algn="l">
                        <a:lnSpc>
                          <a:spcPct val="115000"/>
                        </a:lnSpc>
                        <a:spcBef>
                          <a:spcPts val="135"/>
                        </a:spcBef>
                        <a:spcAft>
                          <a:spcPts val="0"/>
                        </a:spcAft>
                      </a:pPr>
                      <a:r>
                        <a:rPr lang="en-US" sz="1200">
                          <a:solidFill>
                            <a:srgbClr val="231F20"/>
                          </a:solidFill>
                          <a:effectLst/>
                          <a:latin typeface="Arial"/>
                          <a:ea typeface="Arial"/>
                          <a:cs typeface="Times New Roman"/>
                        </a:rPr>
                        <a:t>51.3%</a:t>
                      </a:r>
                      <a:endParaRPr lang="en-US" sz="2400">
                        <a:effectLst/>
                        <a:latin typeface="Calibri"/>
                        <a:ea typeface="Calibri"/>
                        <a:cs typeface="Times New Roman"/>
                      </a:endParaRPr>
                    </a:p>
                  </a:txBody>
                  <a:tcPr marL="0" marR="0" marT="0" marB="0" anchor="ctr"/>
                </a:tc>
                <a:tc>
                  <a:txBody>
                    <a:bodyPr/>
                    <a:lstStyle/>
                    <a:p>
                      <a:pPr marL="352425" marR="339725" algn="l">
                        <a:lnSpc>
                          <a:spcPct val="115000"/>
                        </a:lnSpc>
                        <a:spcBef>
                          <a:spcPts val="135"/>
                        </a:spcBef>
                        <a:spcAft>
                          <a:spcPts val="0"/>
                        </a:spcAft>
                      </a:pPr>
                      <a:r>
                        <a:rPr lang="en-US" sz="1200">
                          <a:solidFill>
                            <a:srgbClr val="231F20"/>
                          </a:solidFill>
                          <a:effectLst/>
                          <a:latin typeface="Arial"/>
                          <a:ea typeface="Arial"/>
                          <a:cs typeface="Times New Roman"/>
                        </a:rPr>
                        <a:t>-.15**</a:t>
                      </a:r>
                      <a:endParaRPr lang="en-US" sz="2400">
                        <a:effectLst/>
                        <a:latin typeface="Calibri"/>
                        <a:ea typeface="Calibri"/>
                        <a:cs typeface="Times New Roman"/>
                      </a:endParaRPr>
                    </a:p>
                  </a:txBody>
                  <a:tcPr marL="0" marR="0" marT="0" marB="0" anchor="ctr"/>
                </a:tc>
                <a:tc>
                  <a:txBody>
                    <a:bodyPr/>
                    <a:lstStyle/>
                    <a:p>
                      <a:pPr marL="271780" marR="259080" algn="l">
                        <a:lnSpc>
                          <a:spcPct val="115000"/>
                        </a:lnSpc>
                        <a:spcBef>
                          <a:spcPts val="135"/>
                        </a:spcBef>
                        <a:spcAft>
                          <a:spcPts val="0"/>
                        </a:spcAft>
                      </a:pPr>
                      <a:r>
                        <a:rPr lang="en-US" sz="1200" dirty="0" smtClean="0">
                          <a:solidFill>
                            <a:srgbClr val="231F20"/>
                          </a:solidFill>
                          <a:effectLst/>
                          <a:latin typeface="Arial"/>
                          <a:ea typeface="Arial"/>
                          <a:cs typeface="Times New Roman"/>
                        </a:rPr>
                        <a:t>.</a:t>
                      </a:r>
                      <a:r>
                        <a:rPr lang="en-US" sz="1200" dirty="0">
                          <a:solidFill>
                            <a:srgbClr val="231F20"/>
                          </a:solidFill>
                          <a:effectLst/>
                          <a:latin typeface="Arial"/>
                          <a:ea typeface="Arial"/>
                          <a:cs typeface="Times New Roman"/>
                        </a:rPr>
                        <a:t>12*</a:t>
                      </a:r>
                      <a:endParaRPr lang="en-US" sz="2400" dirty="0">
                        <a:effectLst/>
                        <a:latin typeface="Calibri"/>
                        <a:ea typeface="Calibri"/>
                        <a:cs typeface="Times New Roman"/>
                      </a:endParaRPr>
                    </a:p>
                  </a:txBody>
                  <a:tcPr marL="0" marR="0" marT="0" marB="0" anchor="ctr"/>
                </a:tc>
                <a:tc>
                  <a:txBody>
                    <a:bodyPr/>
                    <a:lstStyle/>
                    <a:p>
                      <a:pPr marL="290830" marR="278130" algn="l">
                        <a:lnSpc>
                          <a:spcPct val="115000"/>
                        </a:lnSpc>
                        <a:spcBef>
                          <a:spcPts val="135"/>
                        </a:spcBef>
                        <a:spcAft>
                          <a:spcPts val="0"/>
                        </a:spcAft>
                      </a:pPr>
                      <a:r>
                        <a:rPr lang="en-US" sz="1200" dirty="0" smtClean="0">
                          <a:solidFill>
                            <a:srgbClr val="231F20"/>
                          </a:solidFill>
                          <a:effectLst/>
                          <a:latin typeface="Arial"/>
                          <a:ea typeface="Arial"/>
                          <a:cs typeface="Times New Roman"/>
                        </a:rPr>
                        <a:t> .</a:t>
                      </a:r>
                      <a:r>
                        <a:rPr lang="en-US" sz="1200" dirty="0">
                          <a:solidFill>
                            <a:srgbClr val="231F20"/>
                          </a:solidFill>
                          <a:effectLst/>
                          <a:latin typeface="Arial"/>
                          <a:ea typeface="Arial"/>
                          <a:cs typeface="Times New Roman"/>
                        </a:rPr>
                        <a:t>15**</a:t>
                      </a:r>
                      <a:endParaRPr lang="en-US" sz="2400" dirty="0">
                        <a:effectLst/>
                        <a:latin typeface="Calibri"/>
                        <a:ea typeface="Calibri"/>
                        <a:cs typeface="Times New Roman"/>
                      </a:endParaRPr>
                    </a:p>
                  </a:txBody>
                  <a:tcPr marL="0" marR="0" marT="0" marB="0" anchor="ctr"/>
                </a:tc>
                <a:tc>
                  <a:txBody>
                    <a:bodyPr/>
                    <a:lstStyle/>
                    <a:p>
                      <a:pPr marL="159385" marR="0" algn="l">
                        <a:lnSpc>
                          <a:spcPct val="115000"/>
                        </a:lnSpc>
                        <a:spcBef>
                          <a:spcPts val="135"/>
                        </a:spcBef>
                        <a:spcAft>
                          <a:spcPts val="0"/>
                        </a:spcAft>
                      </a:pPr>
                      <a:r>
                        <a:rPr lang="en-US" sz="1200" dirty="0" smtClean="0">
                          <a:solidFill>
                            <a:srgbClr val="231F20"/>
                          </a:solidFill>
                          <a:effectLst/>
                          <a:latin typeface="Arial"/>
                          <a:ea typeface="Arial"/>
                          <a:cs typeface="Times New Roman"/>
                        </a:rPr>
                        <a:t>-.</a:t>
                      </a:r>
                      <a:r>
                        <a:rPr lang="en-US" sz="1200" dirty="0">
                          <a:solidFill>
                            <a:srgbClr val="231F20"/>
                          </a:solidFill>
                          <a:effectLst/>
                          <a:latin typeface="Arial"/>
                          <a:ea typeface="Arial"/>
                          <a:cs typeface="Times New Roman"/>
                        </a:rPr>
                        <a:t>14*</a:t>
                      </a:r>
                      <a:endParaRPr lang="en-US" sz="2400" dirty="0">
                        <a:effectLst/>
                        <a:latin typeface="Calibri"/>
                        <a:ea typeface="Calibri"/>
                        <a:cs typeface="Times New Roman"/>
                      </a:endParaRPr>
                    </a:p>
                  </a:txBody>
                  <a:tcPr marL="0" marR="0" marT="0" marB="0" anchor="ctr"/>
                </a:tc>
              </a:tr>
              <a:tr h="370840">
                <a:tc>
                  <a:txBody>
                    <a:bodyPr/>
                    <a:lstStyle/>
                    <a:p>
                      <a:pPr marL="17780" marR="0">
                        <a:lnSpc>
                          <a:spcPct val="115000"/>
                        </a:lnSpc>
                        <a:spcBef>
                          <a:spcPts val="135"/>
                        </a:spcBef>
                        <a:spcAft>
                          <a:spcPts val="0"/>
                        </a:spcAft>
                      </a:pPr>
                      <a:r>
                        <a:rPr lang="en-US" sz="1200">
                          <a:solidFill>
                            <a:srgbClr val="231F20"/>
                          </a:solidFill>
                          <a:effectLst/>
                          <a:latin typeface="Arial"/>
                          <a:ea typeface="Arial"/>
                          <a:cs typeface="Times New Roman"/>
                        </a:rPr>
                        <a:t>3+ weeks of</a:t>
                      </a:r>
                      <a:r>
                        <a:rPr lang="en-US" sz="1200" spc="-5">
                          <a:solidFill>
                            <a:srgbClr val="231F20"/>
                          </a:solidFill>
                          <a:effectLst/>
                          <a:latin typeface="Arial"/>
                          <a:ea typeface="Arial"/>
                          <a:cs typeface="Times New Roman"/>
                        </a:rPr>
                        <a:t> </a:t>
                      </a:r>
                      <a:r>
                        <a:rPr lang="en-US" sz="1200">
                          <a:solidFill>
                            <a:srgbClr val="231F20"/>
                          </a:solidFill>
                          <a:effectLst/>
                          <a:latin typeface="Arial"/>
                          <a:ea typeface="Arial"/>
                          <a:cs typeface="Times New Roman"/>
                        </a:rPr>
                        <a:t>abstinence (urine +</a:t>
                      </a:r>
                      <a:r>
                        <a:rPr lang="en-US" sz="1200" spc="-5">
                          <a:solidFill>
                            <a:srgbClr val="231F20"/>
                          </a:solidFill>
                          <a:effectLst/>
                          <a:latin typeface="Arial"/>
                          <a:ea typeface="Arial"/>
                          <a:cs typeface="Times New Roman"/>
                        </a:rPr>
                        <a:t> </a:t>
                      </a:r>
                      <a:r>
                        <a:rPr lang="en-US" sz="1200">
                          <a:solidFill>
                            <a:srgbClr val="231F20"/>
                          </a:solidFill>
                          <a:effectLst/>
                          <a:latin typeface="Arial"/>
                          <a:ea typeface="Arial"/>
                          <a:cs typeface="Times New Roman"/>
                        </a:rPr>
                        <a:t>self-report)</a:t>
                      </a:r>
                      <a:endParaRPr lang="en-US" sz="2400">
                        <a:effectLst/>
                        <a:latin typeface="Calibri"/>
                        <a:ea typeface="Calibri"/>
                        <a:cs typeface="Times New Roman"/>
                      </a:endParaRPr>
                    </a:p>
                  </a:txBody>
                  <a:tcPr marL="0" marR="0" marT="0" marB="0"/>
                </a:tc>
                <a:tc>
                  <a:txBody>
                    <a:bodyPr/>
                    <a:lstStyle/>
                    <a:p>
                      <a:pPr marL="208280" marR="0" algn="l">
                        <a:lnSpc>
                          <a:spcPct val="115000"/>
                        </a:lnSpc>
                        <a:spcBef>
                          <a:spcPts val="135"/>
                        </a:spcBef>
                        <a:spcAft>
                          <a:spcPts val="0"/>
                        </a:spcAft>
                      </a:pPr>
                      <a:r>
                        <a:rPr lang="en-US" sz="1200">
                          <a:solidFill>
                            <a:srgbClr val="231F20"/>
                          </a:solidFill>
                          <a:effectLst/>
                          <a:latin typeface="Arial"/>
                          <a:ea typeface="Arial"/>
                          <a:cs typeface="Times New Roman"/>
                        </a:rPr>
                        <a:t>58.8%</a:t>
                      </a:r>
                      <a:endParaRPr lang="en-US" sz="2400">
                        <a:effectLst/>
                        <a:latin typeface="Calibri"/>
                        <a:ea typeface="Calibri"/>
                        <a:cs typeface="Times New Roman"/>
                      </a:endParaRPr>
                    </a:p>
                  </a:txBody>
                  <a:tcPr marL="0" marR="0" marT="0" marB="0" anchor="ctr"/>
                </a:tc>
                <a:tc>
                  <a:txBody>
                    <a:bodyPr/>
                    <a:lstStyle/>
                    <a:p>
                      <a:pPr marL="352425" marR="339725" algn="l">
                        <a:lnSpc>
                          <a:spcPct val="115000"/>
                        </a:lnSpc>
                        <a:spcBef>
                          <a:spcPts val="135"/>
                        </a:spcBef>
                        <a:spcAft>
                          <a:spcPts val="0"/>
                        </a:spcAft>
                      </a:pPr>
                      <a:r>
                        <a:rPr lang="en-US" sz="1200" dirty="0">
                          <a:solidFill>
                            <a:srgbClr val="231F20"/>
                          </a:solidFill>
                          <a:effectLst/>
                          <a:latin typeface="Arial"/>
                          <a:ea typeface="Arial"/>
                          <a:cs typeface="Times New Roman"/>
                        </a:rPr>
                        <a:t>-.17**</a:t>
                      </a:r>
                      <a:endParaRPr lang="en-US" sz="2400" dirty="0">
                        <a:effectLst/>
                        <a:latin typeface="Calibri"/>
                        <a:ea typeface="Calibri"/>
                        <a:cs typeface="Times New Roman"/>
                      </a:endParaRPr>
                    </a:p>
                  </a:txBody>
                  <a:tcPr marL="0" marR="0" marT="0" marB="0" anchor="ctr"/>
                </a:tc>
                <a:tc>
                  <a:txBody>
                    <a:bodyPr/>
                    <a:lstStyle/>
                    <a:p>
                      <a:pPr marL="271780" marR="259080" algn="l">
                        <a:lnSpc>
                          <a:spcPct val="115000"/>
                        </a:lnSpc>
                        <a:spcBef>
                          <a:spcPts val="135"/>
                        </a:spcBef>
                        <a:spcAft>
                          <a:spcPts val="0"/>
                        </a:spcAft>
                      </a:pPr>
                      <a:r>
                        <a:rPr lang="en-US" sz="1200">
                          <a:solidFill>
                            <a:srgbClr val="231F20"/>
                          </a:solidFill>
                          <a:effectLst/>
                          <a:latin typeface="Arial"/>
                          <a:ea typeface="Arial"/>
                          <a:cs typeface="Times New Roman"/>
                        </a:rPr>
                        <a:t>.12*</a:t>
                      </a:r>
                      <a:endParaRPr lang="en-US" sz="2400">
                        <a:effectLst/>
                        <a:latin typeface="Calibri"/>
                        <a:ea typeface="Calibri"/>
                        <a:cs typeface="Times New Roman"/>
                      </a:endParaRPr>
                    </a:p>
                  </a:txBody>
                  <a:tcPr marL="0" marR="0" marT="0" marB="0" anchor="ctr"/>
                </a:tc>
                <a:tc>
                  <a:txBody>
                    <a:bodyPr/>
                    <a:lstStyle/>
                    <a:p>
                      <a:pPr marL="290830" marR="278130" algn="l">
                        <a:lnSpc>
                          <a:spcPct val="115000"/>
                        </a:lnSpc>
                        <a:spcBef>
                          <a:spcPts val="135"/>
                        </a:spcBef>
                        <a:spcAft>
                          <a:spcPts val="0"/>
                        </a:spcAft>
                      </a:pPr>
                      <a:r>
                        <a:rPr lang="en-US" sz="1200" dirty="0" smtClean="0">
                          <a:solidFill>
                            <a:srgbClr val="231F20"/>
                          </a:solidFill>
                          <a:effectLst/>
                          <a:latin typeface="Arial"/>
                          <a:ea typeface="Arial"/>
                          <a:cs typeface="Times New Roman"/>
                        </a:rPr>
                        <a:t> .</a:t>
                      </a:r>
                      <a:r>
                        <a:rPr lang="en-US" sz="1200" dirty="0">
                          <a:solidFill>
                            <a:srgbClr val="231F20"/>
                          </a:solidFill>
                          <a:effectLst/>
                          <a:latin typeface="Arial"/>
                          <a:ea typeface="Arial"/>
                          <a:cs typeface="Times New Roman"/>
                        </a:rPr>
                        <a:t>15**</a:t>
                      </a:r>
                      <a:endParaRPr lang="en-US" sz="2400" dirty="0">
                        <a:effectLst/>
                        <a:latin typeface="Calibri"/>
                        <a:ea typeface="Calibri"/>
                        <a:cs typeface="Times New Roman"/>
                      </a:endParaRPr>
                    </a:p>
                  </a:txBody>
                  <a:tcPr marL="0" marR="0" marT="0" marB="0" anchor="ctr"/>
                </a:tc>
                <a:tc>
                  <a:txBody>
                    <a:bodyPr/>
                    <a:lstStyle/>
                    <a:p>
                      <a:pPr marL="160020" marR="0" algn="l">
                        <a:lnSpc>
                          <a:spcPct val="115000"/>
                        </a:lnSpc>
                        <a:spcBef>
                          <a:spcPts val="135"/>
                        </a:spcBef>
                        <a:spcAft>
                          <a:spcPts val="0"/>
                        </a:spcAft>
                      </a:pPr>
                      <a:r>
                        <a:rPr lang="en-US" sz="1200">
                          <a:solidFill>
                            <a:srgbClr val="231F20"/>
                          </a:solidFill>
                          <a:effectLst/>
                          <a:latin typeface="Arial"/>
                          <a:ea typeface="Arial"/>
                          <a:cs typeface="Times New Roman"/>
                        </a:rPr>
                        <a:t>-.14*</a:t>
                      </a:r>
                      <a:endParaRPr lang="en-US" sz="2400">
                        <a:effectLst/>
                        <a:latin typeface="Calibri"/>
                        <a:ea typeface="Calibri"/>
                        <a:cs typeface="Times New Roman"/>
                      </a:endParaRPr>
                    </a:p>
                  </a:txBody>
                  <a:tcPr marL="0" marR="0" marT="0" marB="0" anchor="ctr"/>
                </a:tc>
              </a:tr>
              <a:tr h="314960">
                <a:tc>
                  <a:txBody>
                    <a:bodyPr/>
                    <a:lstStyle/>
                    <a:p>
                      <a:pPr marL="17780" marR="0">
                        <a:lnSpc>
                          <a:spcPct val="115000"/>
                        </a:lnSpc>
                        <a:spcBef>
                          <a:spcPts val="135"/>
                        </a:spcBef>
                        <a:spcAft>
                          <a:spcPts val="0"/>
                        </a:spcAft>
                      </a:pPr>
                      <a:r>
                        <a:rPr lang="en-US" sz="1200">
                          <a:solidFill>
                            <a:srgbClr val="231F20"/>
                          </a:solidFill>
                          <a:effectLst/>
                          <a:latin typeface="Arial"/>
                          <a:ea typeface="Arial"/>
                          <a:cs typeface="Times New Roman"/>
                        </a:rPr>
                        <a:t>2+ weeks of</a:t>
                      </a:r>
                      <a:r>
                        <a:rPr lang="en-US" sz="1200" spc="-5">
                          <a:solidFill>
                            <a:srgbClr val="231F20"/>
                          </a:solidFill>
                          <a:effectLst/>
                          <a:latin typeface="Arial"/>
                          <a:ea typeface="Arial"/>
                          <a:cs typeface="Times New Roman"/>
                        </a:rPr>
                        <a:t> </a:t>
                      </a:r>
                      <a:r>
                        <a:rPr lang="en-US" sz="1200">
                          <a:solidFill>
                            <a:srgbClr val="231F20"/>
                          </a:solidFill>
                          <a:effectLst/>
                          <a:latin typeface="Arial"/>
                          <a:ea typeface="Arial"/>
                          <a:cs typeface="Times New Roman"/>
                        </a:rPr>
                        <a:t>abstinence (urine +</a:t>
                      </a:r>
                      <a:r>
                        <a:rPr lang="en-US" sz="1200" spc="-5">
                          <a:solidFill>
                            <a:srgbClr val="231F20"/>
                          </a:solidFill>
                          <a:effectLst/>
                          <a:latin typeface="Arial"/>
                          <a:ea typeface="Arial"/>
                          <a:cs typeface="Times New Roman"/>
                        </a:rPr>
                        <a:t> </a:t>
                      </a:r>
                      <a:r>
                        <a:rPr lang="en-US" sz="1200">
                          <a:solidFill>
                            <a:srgbClr val="231F20"/>
                          </a:solidFill>
                          <a:effectLst/>
                          <a:latin typeface="Arial"/>
                          <a:ea typeface="Arial"/>
                          <a:cs typeface="Times New Roman"/>
                        </a:rPr>
                        <a:t>self-report)</a:t>
                      </a:r>
                      <a:endParaRPr lang="en-US" sz="2400">
                        <a:effectLst/>
                        <a:latin typeface="Calibri"/>
                        <a:ea typeface="Calibri"/>
                        <a:cs typeface="Times New Roman"/>
                      </a:endParaRPr>
                    </a:p>
                  </a:txBody>
                  <a:tcPr marL="0" marR="0" marT="0" marB="0"/>
                </a:tc>
                <a:tc>
                  <a:txBody>
                    <a:bodyPr/>
                    <a:lstStyle/>
                    <a:p>
                      <a:pPr marL="208280" marR="0" algn="l">
                        <a:lnSpc>
                          <a:spcPct val="115000"/>
                        </a:lnSpc>
                        <a:spcBef>
                          <a:spcPts val="135"/>
                        </a:spcBef>
                        <a:spcAft>
                          <a:spcPts val="0"/>
                        </a:spcAft>
                      </a:pPr>
                      <a:r>
                        <a:rPr lang="en-US" sz="1200">
                          <a:solidFill>
                            <a:srgbClr val="231F20"/>
                          </a:solidFill>
                          <a:effectLst/>
                          <a:latin typeface="Arial"/>
                          <a:ea typeface="Arial"/>
                          <a:cs typeface="Times New Roman"/>
                        </a:rPr>
                        <a:t>70.6%</a:t>
                      </a:r>
                      <a:endParaRPr lang="en-US" sz="2400">
                        <a:effectLst/>
                        <a:latin typeface="Calibri"/>
                        <a:ea typeface="Calibri"/>
                        <a:cs typeface="Times New Roman"/>
                      </a:endParaRPr>
                    </a:p>
                  </a:txBody>
                  <a:tcPr marL="0" marR="0" marT="0" marB="0" anchor="ctr"/>
                </a:tc>
                <a:tc>
                  <a:txBody>
                    <a:bodyPr/>
                    <a:lstStyle/>
                    <a:p>
                      <a:pPr marL="387350" marR="374015" algn="l">
                        <a:lnSpc>
                          <a:spcPct val="115000"/>
                        </a:lnSpc>
                        <a:spcBef>
                          <a:spcPts val="135"/>
                        </a:spcBef>
                        <a:spcAft>
                          <a:spcPts val="0"/>
                        </a:spcAft>
                      </a:pPr>
                      <a:r>
                        <a:rPr lang="en-US" sz="1200" dirty="0">
                          <a:solidFill>
                            <a:srgbClr val="231F20"/>
                          </a:solidFill>
                          <a:effectLst/>
                          <a:latin typeface="Arial"/>
                          <a:ea typeface="Arial"/>
                          <a:cs typeface="Times New Roman"/>
                        </a:rPr>
                        <a:t>-.20</a:t>
                      </a:r>
                      <a:endParaRPr lang="en-US" sz="2400" dirty="0">
                        <a:effectLst/>
                        <a:latin typeface="Calibri"/>
                        <a:ea typeface="Calibri"/>
                        <a:cs typeface="Times New Roman"/>
                      </a:endParaRPr>
                    </a:p>
                  </a:txBody>
                  <a:tcPr marL="0" marR="0" marT="0" marB="0" anchor="ctr"/>
                </a:tc>
                <a:tc>
                  <a:txBody>
                    <a:bodyPr/>
                    <a:lstStyle/>
                    <a:p>
                      <a:pPr marL="254635" marR="241300" algn="l">
                        <a:lnSpc>
                          <a:spcPct val="115000"/>
                        </a:lnSpc>
                        <a:spcBef>
                          <a:spcPts val="135"/>
                        </a:spcBef>
                        <a:spcAft>
                          <a:spcPts val="0"/>
                        </a:spcAft>
                      </a:pPr>
                      <a:r>
                        <a:rPr lang="en-US" sz="1200" dirty="0" smtClean="0">
                          <a:solidFill>
                            <a:srgbClr val="231F20"/>
                          </a:solidFill>
                          <a:effectLst/>
                          <a:latin typeface="Arial"/>
                          <a:ea typeface="Arial"/>
                          <a:cs typeface="Times New Roman"/>
                        </a:rPr>
                        <a:t> .</a:t>
                      </a:r>
                      <a:r>
                        <a:rPr lang="en-US" sz="1200" dirty="0">
                          <a:solidFill>
                            <a:srgbClr val="231F20"/>
                          </a:solidFill>
                          <a:effectLst/>
                          <a:latin typeface="Arial"/>
                          <a:ea typeface="Arial"/>
                          <a:cs typeface="Times New Roman"/>
                        </a:rPr>
                        <a:t>16**</a:t>
                      </a:r>
                      <a:endParaRPr lang="en-US" sz="2400" dirty="0">
                        <a:effectLst/>
                        <a:latin typeface="Calibri"/>
                        <a:ea typeface="Calibri"/>
                        <a:cs typeface="Times New Roman"/>
                      </a:endParaRPr>
                    </a:p>
                  </a:txBody>
                  <a:tcPr marL="0" marR="0" marT="0" marB="0" anchor="ctr"/>
                </a:tc>
                <a:tc>
                  <a:txBody>
                    <a:bodyPr/>
                    <a:lstStyle/>
                    <a:p>
                      <a:pPr marL="291465" marR="278130" algn="l">
                        <a:lnSpc>
                          <a:spcPct val="115000"/>
                        </a:lnSpc>
                        <a:spcBef>
                          <a:spcPts val="135"/>
                        </a:spcBef>
                        <a:spcAft>
                          <a:spcPts val="0"/>
                        </a:spcAft>
                      </a:pPr>
                      <a:r>
                        <a:rPr lang="en-US" sz="1200" dirty="0" smtClean="0">
                          <a:solidFill>
                            <a:srgbClr val="231F20"/>
                          </a:solidFill>
                          <a:effectLst/>
                          <a:latin typeface="Arial"/>
                          <a:ea typeface="Arial"/>
                          <a:cs typeface="Times New Roman"/>
                        </a:rPr>
                        <a:t> .</a:t>
                      </a:r>
                      <a:r>
                        <a:rPr lang="en-US" sz="1200" dirty="0">
                          <a:solidFill>
                            <a:srgbClr val="231F20"/>
                          </a:solidFill>
                          <a:effectLst/>
                          <a:latin typeface="Arial"/>
                          <a:ea typeface="Arial"/>
                          <a:cs typeface="Times New Roman"/>
                        </a:rPr>
                        <a:t>15**</a:t>
                      </a:r>
                      <a:endParaRPr lang="en-US" sz="2400" dirty="0">
                        <a:effectLst/>
                        <a:latin typeface="Calibri"/>
                        <a:ea typeface="Calibri"/>
                        <a:cs typeface="Times New Roman"/>
                      </a:endParaRPr>
                    </a:p>
                  </a:txBody>
                  <a:tcPr marL="0" marR="0" marT="0" marB="0" anchor="ctr"/>
                </a:tc>
                <a:tc>
                  <a:txBody>
                    <a:bodyPr/>
                    <a:lstStyle/>
                    <a:p>
                      <a:pPr marL="142240" marR="0" algn="l">
                        <a:lnSpc>
                          <a:spcPct val="115000"/>
                        </a:lnSpc>
                        <a:spcBef>
                          <a:spcPts val="135"/>
                        </a:spcBef>
                        <a:spcAft>
                          <a:spcPts val="0"/>
                        </a:spcAft>
                      </a:pPr>
                      <a:r>
                        <a:rPr lang="en-US" sz="1200">
                          <a:solidFill>
                            <a:srgbClr val="231F20"/>
                          </a:solidFill>
                          <a:effectLst/>
                          <a:latin typeface="Arial"/>
                          <a:ea typeface="Arial"/>
                          <a:cs typeface="Times New Roman"/>
                        </a:rPr>
                        <a:t>-.16**</a:t>
                      </a:r>
                      <a:endParaRPr lang="en-US" sz="2400">
                        <a:effectLst/>
                        <a:latin typeface="Calibri"/>
                        <a:ea typeface="Calibri"/>
                        <a:cs typeface="Times New Roman"/>
                      </a:endParaRPr>
                    </a:p>
                  </a:txBody>
                  <a:tcPr marL="0" marR="0" marT="0" marB="0" anchor="ctr"/>
                </a:tc>
              </a:tr>
              <a:tr h="304800">
                <a:tc>
                  <a:txBody>
                    <a:bodyPr/>
                    <a:lstStyle/>
                    <a:p>
                      <a:pPr marL="17780" marR="0">
                        <a:lnSpc>
                          <a:spcPct val="115000"/>
                        </a:lnSpc>
                        <a:spcBef>
                          <a:spcPts val="270"/>
                        </a:spcBef>
                        <a:spcAft>
                          <a:spcPts val="0"/>
                        </a:spcAft>
                      </a:pPr>
                      <a:r>
                        <a:rPr lang="en-US" sz="1200" dirty="0">
                          <a:solidFill>
                            <a:srgbClr val="231F20"/>
                          </a:solidFill>
                          <a:effectLst/>
                          <a:latin typeface="Arial"/>
                          <a:ea typeface="Arial"/>
                          <a:cs typeface="Times New Roman"/>
                        </a:rPr>
                        <a:t>1+ weeks of</a:t>
                      </a:r>
                      <a:r>
                        <a:rPr lang="en-US" sz="1200" spc="-5" dirty="0">
                          <a:solidFill>
                            <a:srgbClr val="231F20"/>
                          </a:solidFill>
                          <a:effectLst/>
                          <a:latin typeface="Arial"/>
                          <a:ea typeface="Arial"/>
                          <a:cs typeface="Times New Roman"/>
                        </a:rPr>
                        <a:t> </a:t>
                      </a:r>
                      <a:r>
                        <a:rPr lang="en-US" sz="1200" dirty="0">
                          <a:solidFill>
                            <a:srgbClr val="231F20"/>
                          </a:solidFill>
                          <a:effectLst/>
                          <a:latin typeface="Arial"/>
                          <a:ea typeface="Arial"/>
                          <a:cs typeface="Times New Roman"/>
                        </a:rPr>
                        <a:t>abstinence (urine +</a:t>
                      </a:r>
                      <a:r>
                        <a:rPr lang="en-US" sz="1200" spc="-5" dirty="0">
                          <a:solidFill>
                            <a:srgbClr val="231F20"/>
                          </a:solidFill>
                          <a:effectLst/>
                          <a:latin typeface="Arial"/>
                          <a:ea typeface="Arial"/>
                          <a:cs typeface="Times New Roman"/>
                        </a:rPr>
                        <a:t> </a:t>
                      </a:r>
                      <a:r>
                        <a:rPr lang="en-US" sz="1200" dirty="0">
                          <a:solidFill>
                            <a:srgbClr val="231F20"/>
                          </a:solidFill>
                          <a:effectLst/>
                          <a:latin typeface="Arial"/>
                          <a:ea typeface="Arial"/>
                          <a:cs typeface="Times New Roman"/>
                        </a:rPr>
                        <a:t>self-report)</a:t>
                      </a:r>
                      <a:endParaRPr lang="en-US" sz="2400" dirty="0">
                        <a:effectLst/>
                        <a:latin typeface="Calibri"/>
                        <a:ea typeface="Calibri"/>
                        <a:cs typeface="Times New Roman"/>
                      </a:endParaRPr>
                    </a:p>
                  </a:txBody>
                  <a:tcPr marL="0" marR="0" marT="0" marB="0"/>
                </a:tc>
                <a:tc>
                  <a:txBody>
                    <a:bodyPr/>
                    <a:lstStyle/>
                    <a:p>
                      <a:pPr marL="208280" marR="0" algn="l">
                        <a:lnSpc>
                          <a:spcPct val="115000"/>
                        </a:lnSpc>
                        <a:spcBef>
                          <a:spcPts val="270"/>
                        </a:spcBef>
                        <a:spcAft>
                          <a:spcPts val="0"/>
                        </a:spcAft>
                      </a:pPr>
                      <a:r>
                        <a:rPr lang="en-US" sz="1200">
                          <a:solidFill>
                            <a:srgbClr val="231F20"/>
                          </a:solidFill>
                          <a:effectLst/>
                          <a:latin typeface="Arial"/>
                          <a:ea typeface="Arial"/>
                          <a:cs typeface="Times New Roman"/>
                        </a:rPr>
                        <a:t>81.9%</a:t>
                      </a:r>
                      <a:endParaRPr lang="en-US" sz="2400">
                        <a:effectLst/>
                        <a:latin typeface="Calibri"/>
                        <a:ea typeface="Calibri"/>
                        <a:cs typeface="Times New Roman"/>
                      </a:endParaRPr>
                    </a:p>
                  </a:txBody>
                  <a:tcPr marL="0" marR="0" marT="0" marB="0" anchor="ctr"/>
                </a:tc>
                <a:tc>
                  <a:txBody>
                    <a:bodyPr/>
                    <a:lstStyle/>
                    <a:p>
                      <a:pPr marL="369570" marR="356870" algn="l">
                        <a:lnSpc>
                          <a:spcPct val="115000"/>
                        </a:lnSpc>
                        <a:spcBef>
                          <a:spcPts val="270"/>
                        </a:spcBef>
                        <a:spcAft>
                          <a:spcPts val="0"/>
                        </a:spcAft>
                      </a:pPr>
                      <a:r>
                        <a:rPr lang="en-US" sz="1200">
                          <a:solidFill>
                            <a:srgbClr val="231F20"/>
                          </a:solidFill>
                          <a:effectLst/>
                          <a:latin typeface="Arial"/>
                          <a:ea typeface="Arial"/>
                          <a:cs typeface="Times New Roman"/>
                        </a:rPr>
                        <a:t>-.14*</a:t>
                      </a:r>
                      <a:endParaRPr lang="en-US" sz="2400">
                        <a:effectLst/>
                        <a:latin typeface="Calibri"/>
                        <a:ea typeface="Calibri"/>
                        <a:cs typeface="Times New Roman"/>
                      </a:endParaRPr>
                    </a:p>
                  </a:txBody>
                  <a:tcPr marL="0" marR="0" marT="0" marB="0" anchor="ctr"/>
                </a:tc>
                <a:tc>
                  <a:txBody>
                    <a:bodyPr/>
                    <a:lstStyle/>
                    <a:p>
                      <a:pPr marL="271780" marR="259080" algn="l">
                        <a:lnSpc>
                          <a:spcPct val="115000"/>
                        </a:lnSpc>
                        <a:spcBef>
                          <a:spcPts val="270"/>
                        </a:spcBef>
                        <a:spcAft>
                          <a:spcPts val="0"/>
                        </a:spcAft>
                      </a:pPr>
                      <a:r>
                        <a:rPr lang="en-US" sz="1200" dirty="0">
                          <a:solidFill>
                            <a:srgbClr val="231F20"/>
                          </a:solidFill>
                          <a:effectLst/>
                          <a:latin typeface="Arial"/>
                          <a:ea typeface="Arial"/>
                          <a:cs typeface="Times New Roman"/>
                        </a:rPr>
                        <a:t>.13*</a:t>
                      </a:r>
                      <a:endParaRPr lang="en-US" sz="2400" dirty="0">
                        <a:effectLst/>
                        <a:latin typeface="Calibri"/>
                        <a:ea typeface="Calibri"/>
                        <a:cs typeface="Times New Roman"/>
                      </a:endParaRPr>
                    </a:p>
                  </a:txBody>
                  <a:tcPr marL="0" marR="0" marT="0" marB="0" anchor="ctr"/>
                </a:tc>
                <a:tc>
                  <a:txBody>
                    <a:bodyPr/>
                    <a:lstStyle/>
                    <a:p>
                      <a:pPr marL="308610" marR="295275" algn="l">
                        <a:lnSpc>
                          <a:spcPct val="115000"/>
                        </a:lnSpc>
                        <a:spcBef>
                          <a:spcPts val="270"/>
                        </a:spcBef>
                        <a:spcAft>
                          <a:spcPts val="0"/>
                        </a:spcAft>
                      </a:pPr>
                      <a:r>
                        <a:rPr lang="en-US" sz="1200" dirty="0" smtClean="0">
                          <a:solidFill>
                            <a:srgbClr val="231F20"/>
                          </a:solidFill>
                          <a:effectLst/>
                          <a:latin typeface="Arial"/>
                          <a:ea typeface="Arial"/>
                          <a:cs typeface="Times New Roman"/>
                        </a:rPr>
                        <a:t> .</a:t>
                      </a:r>
                      <a:r>
                        <a:rPr lang="en-US" sz="1200" dirty="0">
                          <a:solidFill>
                            <a:srgbClr val="231F20"/>
                          </a:solidFill>
                          <a:effectLst/>
                          <a:latin typeface="Arial"/>
                          <a:ea typeface="Arial"/>
                          <a:cs typeface="Times New Roman"/>
                        </a:rPr>
                        <a:t>13*</a:t>
                      </a:r>
                      <a:endParaRPr lang="en-US" sz="2400" dirty="0">
                        <a:effectLst/>
                        <a:latin typeface="Calibri"/>
                        <a:ea typeface="Calibri"/>
                        <a:cs typeface="Times New Roman"/>
                      </a:endParaRPr>
                    </a:p>
                  </a:txBody>
                  <a:tcPr marL="0" marR="0" marT="0" marB="0" anchor="ctr"/>
                </a:tc>
                <a:tc>
                  <a:txBody>
                    <a:bodyPr/>
                    <a:lstStyle/>
                    <a:p>
                      <a:pPr marL="142240" marR="0" algn="l">
                        <a:lnSpc>
                          <a:spcPct val="115000"/>
                        </a:lnSpc>
                        <a:spcBef>
                          <a:spcPts val="270"/>
                        </a:spcBef>
                        <a:spcAft>
                          <a:spcPts val="0"/>
                        </a:spcAft>
                      </a:pPr>
                      <a:r>
                        <a:rPr lang="en-US" sz="1200">
                          <a:solidFill>
                            <a:srgbClr val="231F20"/>
                          </a:solidFill>
                          <a:effectLst/>
                          <a:latin typeface="Arial"/>
                          <a:ea typeface="Arial"/>
                          <a:cs typeface="Times New Roman"/>
                        </a:rPr>
                        <a:t>-.15**</a:t>
                      </a:r>
                      <a:endParaRPr lang="en-US" sz="2400">
                        <a:effectLst/>
                        <a:latin typeface="Calibri"/>
                        <a:ea typeface="Calibri"/>
                        <a:cs typeface="Times New Roman"/>
                      </a:endParaRPr>
                    </a:p>
                  </a:txBody>
                  <a:tcPr marL="0" marR="0" marT="0" marB="0" anchor="ctr"/>
                </a:tc>
              </a:tr>
              <a:tr h="370840">
                <a:tc>
                  <a:txBody>
                    <a:bodyPr/>
                    <a:lstStyle/>
                    <a:p>
                      <a:pPr marL="17780" marR="0">
                        <a:lnSpc>
                          <a:spcPct val="115000"/>
                        </a:lnSpc>
                        <a:spcBef>
                          <a:spcPts val="130"/>
                        </a:spcBef>
                        <a:spcAft>
                          <a:spcPts val="0"/>
                        </a:spcAft>
                      </a:pPr>
                      <a:r>
                        <a:rPr lang="en-US" sz="1200">
                          <a:solidFill>
                            <a:srgbClr val="231F20"/>
                          </a:solidFill>
                          <a:effectLst/>
                          <a:latin typeface="Arial"/>
                          <a:ea typeface="Arial"/>
                          <a:cs typeface="Times New Roman"/>
                        </a:rPr>
                        <a:t>Percent reduction in cocaine use from baseline to</a:t>
                      </a:r>
                      <a:r>
                        <a:rPr lang="en-US" sz="1200" spc="-5">
                          <a:solidFill>
                            <a:srgbClr val="231F20"/>
                          </a:solidFill>
                          <a:effectLst/>
                          <a:latin typeface="Arial"/>
                          <a:ea typeface="Arial"/>
                          <a:cs typeface="Times New Roman"/>
                        </a:rPr>
                        <a:t> </a:t>
                      </a:r>
                      <a:r>
                        <a:rPr lang="en-US" sz="1200">
                          <a:solidFill>
                            <a:srgbClr val="231F20"/>
                          </a:solidFill>
                          <a:effectLst/>
                          <a:latin typeface="Arial"/>
                          <a:ea typeface="Arial"/>
                          <a:cs typeface="Times New Roman"/>
                        </a:rPr>
                        <a:t>month 6 (self-report)</a:t>
                      </a:r>
                      <a:endParaRPr lang="en-US" sz="2400">
                        <a:effectLst/>
                        <a:latin typeface="Calibri"/>
                        <a:ea typeface="Calibri"/>
                        <a:cs typeface="Times New Roman"/>
                      </a:endParaRPr>
                    </a:p>
                  </a:txBody>
                  <a:tcPr marL="0" marR="0" marT="0" marB="0"/>
                </a:tc>
                <a:tc>
                  <a:txBody>
                    <a:bodyPr/>
                    <a:lstStyle/>
                    <a:p>
                      <a:pPr marL="119380" marR="0" algn="l">
                        <a:lnSpc>
                          <a:spcPct val="115000"/>
                        </a:lnSpc>
                        <a:spcBef>
                          <a:spcPts val="130"/>
                        </a:spcBef>
                        <a:spcAft>
                          <a:spcPts val="0"/>
                        </a:spcAft>
                      </a:pPr>
                      <a:r>
                        <a:rPr lang="en-US" sz="1200">
                          <a:solidFill>
                            <a:srgbClr val="231F20"/>
                          </a:solidFill>
                          <a:effectLst/>
                          <a:latin typeface="Arial"/>
                          <a:ea typeface="Arial"/>
                          <a:cs typeface="Times New Roman"/>
                        </a:rPr>
                        <a:t>67.7 (56.6)</a:t>
                      </a:r>
                      <a:endParaRPr lang="en-US" sz="2400">
                        <a:effectLst/>
                        <a:latin typeface="Calibri"/>
                        <a:ea typeface="Calibri"/>
                        <a:cs typeface="Times New Roman"/>
                      </a:endParaRPr>
                    </a:p>
                  </a:txBody>
                  <a:tcPr marL="0" marR="0" marT="0" marB="0" anchor="ctr"/>
                </a:tc>
                <a:tc>
                  <a:txBody>
                    <a:bodyPr/>
                    <a:lstStyle/>
                    <a:p>
                      <a:pPr marL="387350" marR="374015" algn="l">
                        <a:lnSpc>
                          <a:spcPct val="115000"/>
                        </a:lnSpc>
                        <a:spcBef>
                          <a:spcPts val="130"/>
                        </a:spcBef>
                        <a:spcAft>
                          <a:spcPts val="0"/>
                        </a:spcAft>
                      </a:pPr>
                      <a:r>
                        <a:rPr lang="en-US" sz="1200">
                          <a:solidFill>
                            <a:srgbClr val="231F20"/>
                          </a:solidFill>
                          <a:effectLst/>
                          <a:latin typeface="Arial"/>
                          <a:ea typeface="Arial"/>
                          <a:cs typeface="Times New Roman"/>
                        </a:rPr>
                        <a:t>-.23</a:t>
                      </a:r>
                      <a:endParaRPr lang="en-US" sz="2400">
                        <a:effectLst/>
                        <a:latin typeface="Calibri"/>
                        <a:ea typeface="Calibri"/>
                        <a:cs typeface="Times New Roman"/>
                      </a:endParaRPr>
                    </a:p>
                  </a:txBody>
                  <a:tcPr marL="0" marR="0" marT="0" marB="0" anchor="ctr"/>
                </a:tc>
                <a:tc>
                  <a:txBody>
                    <a:bodyPr/>
                    <a:lstStyle/>
                    <a:p>
                      <a:pPr marL="288925" marR="276225" algn="l">
                        <a:lnSpc>
                          <a:spcPct val="115000"/>
                        </a:lnSpc>
                        <a:spcBef>
                          <a:spcPts val="130"/>
                        </a:spcBef>
                        <a:spcAft>
                          <a:spcPts val="0"/>
                        </a:spcAft>
                      </a:pPr>
                      <a:r>
                        <a:rPr lang="en-US" sz="1200" dirty="0">
                          <a:solidFill>
                            <a:srgbClr val="231F20"/>
                          </a:solidFill>
                          <a:effectLst/>
                          <a:latin typeface="Arial"/>
                          <a:ea typeface="Arial"/>
                          <a:cs typeface="Times New Roman"/>
                        </a:rPr>
                        <a:t>.26</a:t>
                      </a:r>
                      <a:endParaRPr lang="en-US" sz="2400" dirty="0">
                        <a:effectLst/>
                        <a:latin typeface="Calibri"/>
                        <a:ea typeface="Calibri"/>
                        <a:cs typeface="Times New Roman"/>
                      </a:endParaRPr>
                    </a:p>
                  </a:txBody>
                  <a:tcPr marL="0" marR="0" marT="0" marB="0" anchor="ctr"/>
                </a:tc>
                <a:tc>
                  <a:txBody>
                    <a:bodyPr/>
                    <a:lstStyle/>
                    <a:p>
                      <a:pPr marL="325755" marR="313055" algn="l">
                        <a:lnSpc>
                          <a:spcPct val="115000"/>
                        </a:lnSpc>
                        <a:spcBef>
                          <a:spcPts val="130"/>
                        </a:spcBef>
                        <a:spcAft>
                          <a:spcPts val="0"/>
                        </a:spcAft>
                      </a:pPr>
                      <a:r>
                        <a:rPr lang="en-US" sz="1200" dirty="0" smtClean="0">
                          <a:solidFill>
                            <a:srgbClr val="231F20"/>
                          </a:solidFill>
                          <a:effectLst/>
                          <a:latin typeface="Arial"/>
                          <a:ea typeface="Arial"/>
                          <a:cs typeface="Times New Roman"/>
                        </a:rPr>
                        <a:t>.</a:t>
                      </a:r>
                      <a:r>
                        <a:rPr lang="en-US" sz="1200" dirty="0">
                          <a:solidFill>
                            <a:srgbClr val="231F20"/>
                          </a:solidFill>
                          <a:effectLst/>
                          <a:latin typeface="Arial"/>
                          <a:ea typeface="Arial"/>
                          <a:cs typeface="Times New Roman"/>
                        </a:rPr>
                        <a:t>31</a:t>
                      </a:r>
                      <a:endParaRPr lang="en-US" sz="2400" dirty="0">
                        <a:effectLst/>
                        <a:latin typeface="Calibri"/>
                        <a:ea typeface="Calibri"/>
                        <a:cs typeface="Times New Roman"/>
                      </a:endParaRPr>
                    </a:p>
                  </a:txBody>
                  <a:tcPr marL="0" marR="0" marT="0" marB="0" anchor="ctr"/>
                </a:tc>
                <a:tc>
                  <a:txBody>
                    <a:bodyPr/>
                    <a:lstStyle/>
                    <a:p>
                      <a:pPr marL="157480" marR="144780" algn="l">
                        <a:lnSpc>
                          <a:spcPct val="115000"/>
                        </a:lnSpc>
                        <a:spcBef>
                          <a:spcPts val="130"/>
                        </a:spcBef>
                        <a:spcAft>
                          <a:spcPts val="0"/>
                        </a:spcAft>
                      </a:pPr>
                      <a:r>
                        <a:rPr lang="en-US" sz="1200" dirty="0">
                          <a:solidFill>
                            <a:srgbClr val="231F20"/>
                          </a:solidFill>
                          <a:effectLst/>
                          <a:latin typeface="Arial"/>
                          <a:ea typeface="Arial"/>
                          <a:cs typeface="Times New Roman"/>
                        </a:rPr>
                        <a:t>-.27</a:t>
                      </a:r>
                      <a:endParaRPr lang="en-US" sz="2400" dirty="0">
                        <a:effectLst/>
                        <a:latin typeface="Calibri"/>
                        <a:ea typeface="Calibri"/>
                        <a:cs typeface="Times New Roman"/>
                      </a:endParaRPr>
                    </a:p>
                  </a:txBody>
                  <a:tcPr marL="0" marR="0" marT="0" marB="0" anchor="ctr"/>
                </a:tc>
              </a:tr>
              <a:tr h="354901">
                <a:tc>
                  <a:txBody>
                    <a:bodyPr/>
                    <a:lstStyle/>
                    <a:p>
                      <a:pPr marL="17780" marR="0">
                        <a:lnSpc>
                          <a:spcPct val="115000"/>
                        </a:lnSpc>
                        <a:spcBef>
                          <a:spcPts val="135"/>
                        </a:spcBef>
                        <a:spcAft>
                          <a:spcPts val="0"/>
                        </a:spcAft>
                      </a:pPr>
                      <a:r>
                        <a:rPr lang="en-US" sz="1200">
                          <a:solidFill>
                            <a:srgbClr val="231F20"/>
                          </a:solidFill>
                          <a:effectLst/>
                          <a:latin typeface="Arial"/>
                          <a:ea typeface="Arial"/>
                          <a:cs typeface="Times New Roman"/>
                        </a:rPr>
                        <a:t>50% reduction from baseline (yes/no)</a:t>
                      </a:r>
                      <a:endParaRPr lang="en-US" sz="2400">
                        <a:effectLst/>
                        <a:latin typeface="Calibri"/>
                        <a:ea typeface="Calibri"/>
                        <a:cs typeface="Times New Roman"/>
                      </a:endParaRPr>
                    </a:p>
                  </a:txBody>
                  <a:tcPr marL="0" marR="0" marT="0" marB="0"/>
                </a:tc>
                <a:tc>
                  <a:txBody>
                    <a:bodyPr/>
                    <a:lstStyle/>
                    <a:p>
                      <a:pPr marL="208280" marR="0" algn="l">
                        <a:lnSpc>
                          <a:spcPct val="115000"/>
                        </a:lnSpc>
                        <a:spcBef>
                          <a:spcPts val="135"/>
                        </a:spcBef>
                        <a:spcAft>
                          <a:spcPts val="0"/>
                        </a:spcAft>
                      </a:pPr>
                      <a:r>
                        <a:rPr lang="en-US" sz="1200">
                          <a:solidFill>
                            <a:srgbClr val="231F20"/>
                          </a:solidFill>
                          <a:effectLst/>
                          <a:latin typeface="Arial"/>
                          <a:ea typeface="Arial"/>
                          <a:cs typeface="Times New Roman"/>
                        </a:rPr>
                        <a:t>78.1%</a:t>
                      </a:r>
                      <a:endParaRPr lang="en-US" sz="2400">
                        <a:effectLst/>
                        <a:latin typeface="Calibri"/>
                        <a:ea typeface="Calibri"/>
                        <a:cs typeface="Times New Roman"/>
                      </a:endParaRPr>
                    </a:p>
                  </a:txBody>
                  <a:tcPr marL="0" marR="0" marT="0" marB="0" anchor="ctr"/>
                </a:tc>
                <a:tc>
                  <a:txBody>
                    <a:bodyPr/>
                    <a:lstStyle/>
                    <a:p>
                      <a:pPr marL="387350" marR="374015" algn="l">
                        <a:lnSpc>
                          <a:spcPct val="115000"/>
                        </a:lnSpc>
                        <a:spcBef>
                          <a:spcPts val="135"/>
                        </a:spcBef>
                        <a:spcAft>
                          <a:spcPts val="0"/>
                        </a:spcAft>
                      </a:pPr>
                      <a:r>
                        <a:rPr lang="en-US" sz="1200">
                          <a:solidFill>
                            <a:srgbClr val="231F20"/>
                          </a:solidFill>
                          <a:effectLst/>
                          <a:latin typeface="Arial"/>
                          <a:ea typeface="Arial"/>
                          <a:cs typeface="Times New Roman"/>
                        </a:rPr>
                        <a:t>-.23</a:t>
                      </a:r>
                      <a:endParaRPr lang="en-US" sz="2400">
                        <a:effectLst/>
                        <a:latin typeface="Calibri"/>
                        <a:ea typeface="Calibri"/>
                        <a:cs typeface="Times New Roman"/>
                      </a:endParaRPr>
                    </a:p>
                  </a:txBody>
                  <a:tcPr marL="0" marR="0" marT="0" marB="0" anchor="ctr"/>
                </a:tc>
                <a:tc>
                  <a:txBody>
                    <a:bodyPr/>
                    <a:lstStyle/>
                    <a:p>
                      <a:pPr marL="288925" marR="276225" algn="l">
                        <a:lnSpc>
                          <a:spcPct val="115000"/>
                        </a:lnSpc>
                        <a:spcBef>
                          <a:spcPts val="135"/>
                        </a:spcBef>
                        <a:spcAft>
                          <a:spcPts val="0"/>
                        </a:spcAft>
                      </a:pPr>
                      <a:r>
                        <a:rPr lang="en-US" sz="1200" dirty="0">
                          <a:solidFill>
                            <a:srgbClr val="231F20"/>
                          </a:solidFill>
                          <a:effectLst/>
                          <a:latin typeface="Arial"/>
                          <a:ea typeface="Arial"/>
                          <a:cs typeface="Times New Roman"/>
                        </a:rPr>
                        <a:t>.25</a:t>
                      </a:r>
                      <a:endParaRPr lang="en-US" sz="2400" dirty="0">
                        <a:effectLst/>
                        <a:latin typeface="Calibri"/>
                        <a:ea typeface="Calibri"/>
                        <a:cs typeface="Times New Roman"/>
                      </a:endParaRPr>
                    </a:p>
                  </a:txBody>
                  <a:tcPr marL="0" marR="0" marT="0" marB="0" anchor="ctr"/>
                </a:tc>
                <a:tc>
                  <a:txBody>
                    <a:bodyPr/>
                    <a:lstStyle/>
                    <a:p>
                      <a:pPr marL="325755" marR="313055" algn="l">
                        <a:lnSpc>
                          <a:spcPct val="115000"/>
                        </a:lnSpc>
                        <a:spcBef>
                          <a:spcPts val="135"/>
                        </a:spcBef>
                        <a:spcAft>
                          <a:spcPts val="0"/>
                        </a:spcAft>
                      </a:pPr>
                      <a:r>
                        <a:rPr lang="en-US" sz="1200" dirty="0" smtClean="0">
                          <a:solidFill>
                            <a:srgbClr val="231F20"/>
                          </a:solidFill>
                          <a:effectLst/>
                          <a:latin typeface="Arial"/>
                          <a:ea typeface="Arial"/>
                          <a:cs typeface="Times New Roman"/>
                        </a:rPr>
                        <a:t>.</a:t>
                      </a:r>
                      <a:r>
                        <a:rPr lang="en-US" sz="1200" dirty="0">
                          <a:solidFill>
                            <a:srgbClr val="231F20"/>
                          </a:solidFill>
                          <a:effectLst/>
                          <a:latin typeface="Arial"/>
                          <a:ea typeface="Arial"/>
                          <a:cs typeface="Times New Roman"/>
                        </a:rPr>
                        <a:t>29</a:t>
                      </a:r>
                      <a:endParaRPr lang="en-US" sz="2400" dirty="0">
                        <a:effectLst/>
                        <a:latin typeface="Calibri"/>
                        <a:ea typeface="Calibri"/>
                        <a:cs typeface="Times New Roman"/>
                      </a:endParaRPr>
                    </a:p>
                  </a:txBody>
                  <a:tcPr marL="0" marR="0" marT="0" marB="0" anchor="ctr"/>
                </a:tc>
                <a:tc>
                  <a:txBody>
                    <a:bodyPr/>
                    <a:lstStyle/>
                    <a:p>
                      <a:pPr marL="125095" marR="0" algn="l">
                        <a:lnSpc>
                          <a:spcPct val="115000"/>
                        </a:lnSpc>
                        <a:spcBef>
                          <a:spcPts val="135"/>
                        </a:spcBef>
                        <a:spcAft>
                          <a:spcPts val="0"/>
                        </a:spcAft>
                      </a:pPr>
                      <a:r>
                        <a:rPr lang="en-US" sz="1200">
                          <a:solidFill>
                            <a:srgbClr val="231F20"/>
                          </a:solidFill>
                          <a:effectLst/>
                          <a:latin typeface="Arial"/>
                          <a:ea typeface="Arial"/>
                          <a:cs typeface="Times New Roman"/>
                        </a:rPr>
                        <a:t>-.29***</a:t>
                      </a:r>
                      <a:endParaRPr lang="en-US" sz="2400">
                        <a:effectLst/>
                        <a:latin typeface="Calibri"/>
                        <a:ea typeface="Calibri"/>
                        <a:cs typeface="Times New Roman"/>
                      </a:endParaRPr>
                    </a:p>
                  </a:txBody>
                  <a:tcPr marL="0" marR="0" marT="0" marB="0" anchor="ctr"/>
                </a:tc>
              </a:tr>
              <a:tr h="370840">
                <a:tc>
                  <a:txBody>
                    <a:bodyPr/>
                    <a:lstStyle/>
                    <a:p>
                      <a:pPr marL="17780" marR="0">
                        <a:lnSpc>
                          <a:spcPct val="115000"/>
                        </a:lnSpc>
                        <a:spcBef>
                          <a:spcPts val="135"/>
                        </a:spcBef>
                        <a:spcAft>
                          <a:spcPts val="0"/>
                        </a:spcAft>
                      </a:pPr>
                      <a:r>
                        <a:rPr lang="en-US" sz="1200">
                          <a:solidFill>
                            <a:srgbClr val="231F20"/>
                          </a:solidFill>
                          <a:effectLst/>
                          <a:latin typeface="Arial"/>
                          <a:ea typeface="Arial"/>
                          <a:cs typeface="Times New Roman"/>
                        </a:rPr>
                        <a:t>% (of</a:t>
                      </a:r>
                      <a:r>
                        <a:rPr lang="en-US" sz="1200" spc="-10">
                          <a:solidFill>
                            <a:srgbClr val="231F20"/>
                          </a:solidFill>
                          <a:effectLst/>
                          <a:latin typeface="Arial"/>
                          <a:ea typeface="Arial"/>
                          <a:cs typeface="Times New Roman"/>
                        </a:rPr>
                        <a:t> </a:t>
                      </a:r>
                      <a:r>
                        <a:rPr lang="en-US" sz="1200">
                          <a:solidFill>
                            <a:srgbClr val="231F20"/>
                          </a:solidFill>
                          <a:effectLst/>
                          <a:latin typeface="Arial"/>
                          <a:ea typeface="Arial"/>
                          <a:cs typeface="Times New Roman"/>
                        </a:rPr>
                        <a:t>available) Negative Urines for</a:t>
                      </a:r>
                      <a:r>
                        <a:rPr lang="en-US" sz="1200" spc="-10">
                          <a:solidFill>
                            <a:srgbClr val="231F20"/>
                          </a:solidFill>
                          <a:effectLst/>
                          <a:latin typeface="Arial"/>
                          <a:ea typeface="Arial"/>
                          <a:cs typeface="Times New Roman"/>
                        </a:rPr>
                        <a:t> </a:t>
                      </a:r>
                      <a:r>
                        <a:rPr lang="en-US" sz="1200">
                          <a:solidFill>
                            <a:srgbClr val="231F20"/>
                          </a:solidFill>
                          <a:effectLst/>
                          <a:latin typeface="Arial"/>
                          <a:ea typeface="Arial"/>
                          <a:cs typeface="Times New Roman"/>
                        </a:rPr>
                        <a:t>cocaine</a:t>
                      </a:r>
                      <a:endParaRPr lang="en-US" sz="2400">
                        <a:effectLst/>
                        <a:latin typeface="Calibri"/>
                        <a:ea typeface="Calibri"/>
                        <a:cs typeface="Times New Roman"/>
                      </a:endParaRPr>
                    </a:p>
                  </a:txBody>
                  <a:tcPr marL="0" marR="0" marT="0" marB="0"/>
                </a:tc>
                <a:tc>
                  <a:txBody>
                    <a:bodyPr/>
                    <a:lstStyle/>
                    <a:p>
                      <a:pPr marL="119380" marR="0" algn="l">
                        <a:lnSpc>
                          <a:spcPct val="115000"/>
                        </a:lnSpc>
                        <a:spcBef>
                          <a:spcPts val="135"/>
                        </a:spcBef>
                        <a:spcAft>
                          <a:spcPts val="0"/>
                        </a:spcAft>
                      </a:pPr>
                      <a:r>
                        <a:rPr lang="en-US" sz="1200">
                          <a:solidFill>
                            <a:srgbClr val="231F20"/>
                          </a:solidFill>
                          <a:effectLst/>
                          <a:latin typeface="Arial"/>
                          <a:ea typeface="Arial"/>
                          <a:cs typeface="Times New Roman"/>
                        </a:rPr>
                        <a:t>0.67 (0.41)</a:t>
                      </a:r>
                      <a:endParaRPr lang="en-US" sz="2400">
                        <a:effectLst/>
                        <a:latin typeface="Calibri"/>
                        <a:ea typeface="Calibri"/>
                        <a:cs typeface="Times New Roman"/>
                      </a:endParaRPr>
                    </a:p>
                  </a:txBody>
                  <a:tcPr marL="0" marR="0" marT="0" marB="0" anchor="ctr"/>
                </a:tc>
                <a:tc>
                  <a:txBody>
                    <a:bodyPr/>
                    <a:lstStyle/>
                    <a:p>
                      <a:pPr marL="352425" marR="339725" algn="l">
                        <a:lnSpc>
                          <a:spcPct val="115000"/>
                        </a:lnSpc>
                        <a:spcBef>
                          <a:spcPts val="135"/>
                        </a:spcBef>
                        <a:spcAft>
                          <a:spcPts val="0"/>
                        </a:spcAft>
                      </a:pPr>
                      <a:r>
                        <a:rPr lang="en-US" sz="1200" dirty="0" smtClean="0">
                          <a:solidFill>
                            <a:srgbClr val="231F20"/>
                          </a:solidFill>
                          <a:effectLst/>
                          <a:latin typeface="Arial"/>
                          <a:ea typeface="Arial"/>
                          <a:cs typeface="Times New Roman"/>
                        </a:rPr>
                        <a:t> -.</a:t>
                      </a:r>
                      <a:r>
                        <a:rPr lang="en-US" sz="1200" dirty="0">
                          <a:solidFill>
                            <a:srgbClr val="231F20"/>
                          </a:solidFill>
                          <a:effectLst/>
                          <a:latin typeface="Arial"/>
                          <a:ea typeface="Arial"/>
                          <a:cs typeface="Times New Roman"/>
                        </a:rPr>
                        <a:t>18**</a:t>
                      </a:r>
                      <a:endParaRPr lang="en-US" sz="2400" dirty="0">
                        <a:effectLst/>
                        <a:latin typeface="Calibri"/>
                        <a:ea typeface="Calibri"/>
                        <a:cs typeface="Times New Roman"/>
                      </a:endParaRPr>
                    </a:p>
                  </a:txBody>
                  <a:tcPr marL="0" marR="0" marT="0" marB="0" anchor="ctr"/>
                </a:tc>
                <a:tc>
                  <a:txBody>
                    <a:bodyPr/>
                    <a:lstStyle/>
                    <a:p>
                      <a:pPr marL="288925" marR="276225" algn="l">
                        <a:lnSpc>
                          <a:spcPct val="115000"/>
                        </a:lnSpc>
                        <a:spcBef>
                          <a:spcPts val="135"/>
                        </a:spcBef>
                        <a:spcAft>
                          <a:spcPts val="0"/>
                        </a:spcAft>
                      </a:pPr>
                      <a:r>
                        <a:rPr lang="en-US" sz="1200" dirty="0">
                          <a:solidFill>
                            <a:srgbClr val="231F20"/>
                          </a:solidFill>
                          <a:effectLst/>
                          <a:latin typeface="Arial"/>
                          <a:ea typeface="Arial"/>
                          <a:cs typeface="Times New Roman"/>
                        </a:rPr>
                        <a:t>.25</a:t>
                      </a:r>
                      <a:endParaRPr lang="en-US" sz="2400" dirty="0">
                        <a:effectLst/>
                        <a:latin typeface="Calibri"/>
                        <a:ea typeface="Calibri"/>
                        <a:cs typeface="Times New Roman"/>
                      </a:endParaRPr>
                    </a:p>
                  </a:txBody>
                  <a:tcPr marL="0" marR="0" marT="0" marB="0" anchor="ctr"/>
                </a:tc>
                <a:tc>
                  <a:txBody>
                    <a:bodyPr/>
                    <a:lstStyle/>
                    <a:p>
                      <a:pPr marL="273685" marR="260985" algn="l">
                        <a:lnSpc>
                          <a:spcPct val="115000"/>
                        </a:lnSpc>
                        <a:spcBef>
                          <a:spcPts val="135"/>
                        </a:spcBef>
                        <a:spcAft>
                          <a:spcPts val="0"/>
                        </a:spcAft>
                      </a:pPr>
                      <a:r>
                        <a:rPr lang="en-US" sz="1200" baseline="0" dirty="0" smtClean="0">
                          <a:solidFill>
                            <a:srgbClr val="231F20"/>
                          </a:solidFill>
                          <a:effectLst/>
                          <a:latin typeface="Arial"/>
                          <a:ea typeface="Arial"/>
                          <a:cs typeface="Times New Roman"/>
                        </a:rPr>
                        <a:t> </a:t>
                      </a:r>
                      <a:r>
                        <a:rPr lang="en-US" sz="1200" dirty="0" smtClean="0">
                          <a:solidFill>
                            <a:srgbClr val="231F20"/>
                          </a:solidFill>
                          <a:effectLst/>
                          <a:latin typeface="Arial"/>
                          <a:ea typeface="Arial"/>
                          <a:cs typeface="Times New Roman"/>
                        </a:rPr>
                        <a:t>.28</a:t>
                      </a:r>
                      <a:r>
                        <a:rPr lang="en-US" sz="1200" dirty="0">
                          <a:solidFill>
                            <a:srgbClr val="231F20"/>
                          </a:solidFill>
                          <a:effectLst/>
                          <a:latin typeface="Arial"/>
                          <a:ea typeface="Arial"/>
                          <a:cs typeface="Times New Roman"/>
                        </a:rPr>
                        <a:t>***</a:t>
                      </a:r>
                      <a:endParaRPr lang="en-US" sz="2400" dirty="0">
                        <a:effectLst/>
                        <a:latin typeface="Calibri"/>
                        <a:ea typeface="Calibri"/>
                        <a:cs typeface="Times New Roman"/>
                      </a:endParaRPr>
                    </a:p>
                  </a:txBody>
                  <a:tcPr marL="0" marR="0" marT="0" marB="0" anchor="ctr"/>
                </a:tc>
                <a:tc>
                  <a:txBody>
                    <a:bodyPr/>
                    <a:lstStyle/>
                    <a:p>
                      <a:pPr marL="125095" marR="0" algn="l">
                        <a:lnSpc>
                          <a:spcPct val="115000"/>
                        </a:lnSpc>
                        <a:spcBef>
                          <a:spcPts val="135"/>
                        </a:spcBef>
                        <a:spcAft>
                          <a:spcPts val="0"/>
                        </a:spcAft>
                      </a:pPr>
                      <a:r>
                        <a:rPr lang="en-US" sz="1200">
                          <a:solidFill>
                            <a:srgbClr val="231F20"/>
                          </a:solidFill>
                          <a:effectLst/>
                          <a:latin typeface="Arial"/>
                          <a:ea typeface="Arial"/>
                          <a:cs typeface="Times New Roman"/>
                        </a:rPr>
                        <a:t>-.23***</a:t>
                      </a:r>
                      <a:endParaRPr lang="en-US" sz="2400">
                        <a:effectLst/>
                        <a:latin typeface="Calibri"/>
                        <a:ea typeface="Calibri"/>
                        <a:cs typeface="Times New Roman"/>
                      </a:endParaRPr>
                    </a:p>
                  </a:txBody>
                  <a:tcPr marL="0" marR="0" marT="0" marB="0" anchor="ctr"/>
                </a:tc>
              </a:tr>
              <a:tr h="370840">
                <a:tc>
                  <a:txBody>
                    <a:bodyPr/>
                    <a:lstStyle/>
                    <a:p>
                      <a:pPr marL="17780" marR="0">
                        <a:lnSpc>
                          <a:spcPct val="115000"/>
                        </a:lnSpc>
                        <a:spcBef>
                          <a:spcPts val="135"/>
                        </a:spcBef>
                        <a:spcAft>
                          <a:spcPts val="0"/>
                        </a:spcAft>
                      </a:pPr>
                      <a:r>
                        <a:rPr lang="en-US" sz="1200">
                          <a:solidFill>
                            <a:srgbClr val="231F20"/>
                          </a:solidFill>
                          <a:effectLst/>
                          <a:latin typeface="Arial"/>
                          <a:ea typeface="Arial"/>
                          <a:cs typeface="Times New Roman"/>
                        </a:rPr>
                        <a:t>% (scheduled) Negative Urines for</a:t>
                      </a:r>
                      <a:r>
                        <a:rPr lang="en-US" sz="1200" spc="-10">
                          <a:solidFill>
                            <a:srgbClr val="231F20"/>
                          </a:solidFill>
                          <a:effectLst/>
                          <a:latin typeface="Arial"/>
                          <a:ea typeface="Arial"/>
                          <a:cs typeface="Times New Roman"/>
                        </a:rPr>
                        <a:t> </a:t>
                      </a:r>
                      <a:r>
                        <a:rPr lang="en-US" sz="1200">
                          <a:solidFill>
                            <a:srgbClr val="231F20"/>
                          </a:solidFill>
                          <a:effectLst/>
                          <a:latin typeface="Arial"/>
                          <a:ea typeface="Arial"/>
                          <a:cs typeface="Times New Roman"/>
                        </a:rPr>
                        <a:t>cocaine</a:t>
                      </a:r>
                      <a:endParaRPr lang="en-US" sz="2400">
                        <a:effectLst/>
                        <a:latin typeface="Calibri"/>
                        <a:ea typeface="Calibri"/>
                        <a:cs typeface="Times New Roman"/>
                      </a:endParaRPr>
                    </a:p>
                  </a:txBody>
                  <a:tcPr marL="0" marR="0" marT="0" marB="0"/>
                </a:tc>
                <a:tc>
                  <a:txBody>
                    <a:bodyPr/>
                    <a:lstStyle/>
                    <a:p>
                      <a:pPr marL="119380" marR="0" algn="l">
                        <a:lnSpc>
                          <a:spcPct val="115000"/>
                        </a:lnSpc>
                        <a:spcBef>
                          <a:spcPts val="135"/>
                        </a:spcBef>
                        <a:spcAft>
                          <a:spcPts val="0"/>
                        </a:spcAft>
                      </a:pPr>
                      <a:r>
                        <a:rPr lang="en-US" sz="1200">
                          <a:solidFill>
                            <a:srgbClr val="231F20"/>
                          </a:solidFill>
                          <a:effectLst/>
                          <a:latin typeface="Arial"/>
                          <a:ea typeface="Arial"/>
                          <a:cs typeface="Times New Roman"/>
                        </a:rPr>
                        <a:t>0.49 (0.32)</a:t>
                      </a:r>
                      <a:endParaRPr lang="en-US" sz="2400">
                        <a:effectLst/>
                        <a:latin typeface="Calibri"/>
                        <a:ea typeface="Calibri"/>
                        <a:cs typeface="Times New Roman"/>
                      </a:endParaRPr>
                    </a:p>
                  </a:txBody>
                  <a:tcPr marL="0" marR="0" marT="0" marB="0" anchor="ctr"/>
                </a:tc>
                <a:tc>
                  <a:txBody>
                    <a:bodyPr/>
                    <a:lstStyle/>
                    <a:p>
                      <a:pPr marL="387350" marR="374015" algn="l">
                        <a:lnSpc>
                          <a:spcPct val="115000"/>
                        </a:lnSpc>
                        <a:spcBef>
                          <a:spcPts val="135"/>
                        </a:spcBef>
                        <a:spcAft>
                          <a:spcPts val="0"/>
                        </a:spcAft>
                      </a:pPr>
                      <a:r>
                        <a:rPr lang="en-US" sz="1200">
                          <a:solidFill>
                            <a:srgbClr val="231F20"/>
                          </a:solidFill>
                          <a:effectLst/>
                          <a:latin typeface="Arial"/>
                          <a:ea typeface="Arial"/>
                          <a:cs typeface="Times New Roman"/>
                        </a:rPr>
                        <a:t>-.20</a:t>
                      </a:r>
                      <a:endParaRPr lang="en-US" sz="2400">
                        <a:effectLst/>
                        <a:latin typeface="Calibri"/>
                        <a:ea typeface="Calibri"/>
                        <a:cs typeface="Times New Roman"/>
                      </a:endParaRPr>
                    </a:p>
                  </a:txBody>
                  <a:tcPr marL="0" marR="0" marT="0" marB="0" anchor="ctr"/>
                </a:tc>
                <a:tc>
                  <a:txBody>
                    <a:bodyPr/>
                    <a:lstStyle/>
                    <a:p>
                      <a:pPr marL="288925" marR="276225" algn="l">
                        <a:lnSpc>
                          <a:spcPct val="115000"/>
                        </a:lnSpc>
                        <a:spcBef>
                          <a:spcPts val="135"/>
                        </a:spcBef>
                        <a:spcAft>
                          <a:spcPts val="0"/>
                        </a:spcAft>
                      </a:pPr>
                      <a:r>
                        <a:rPr lang="en-US" sz="1200">
                          <a:solidFill>
                            <a:srgbClr val="231F20"/>
                          </a:solidFill>
                          <a:effectLst/>
                          <a:latin typeface="Arial"/>
                          <a:ea typeface="Arial"/>
                          <a:cs typeface="Times New Roman"/>
                        </a:rPr>
                        <a:t>.26</a:t>
                      </a:r>
                      <a:endParaRPr lang="en-US" sz="2400">
                        <a:effectLst/>
                        <a:latin typeface="Calibri"/>
                        <a:ea typeface="Calibri"/>
                        <a:cs typeface="Times New Roman"/>
                      </a:endParaRPr>
                    </a:p>
                  </a:txBody>
                  <a:tcPr marL="0" marR="0" marT="0" marB="0" anchor="ctr"/>
                </a:tc>
                <a:tc>
                  <a:txBody>
                    <a:bodyPr/>
                    <a:lstStyle/>
                    <a:p>
                      <a:pPr marL="273685" marR="260985" algn="l">
                        <a:lnSpc>
                          <a:spcPct val="115000"/>
                        </a:lnSpc>
                        <a:spcBef>
                          <a:spcPts val="135"/>
                        </a:spcBef>
                        <a:spcAft>
                          <a:spcPts val="0"/>
                        </a:spcAft>
                      </a:pPr>
                      <a:r>
                        <a:rPr lang="en-US" sz="1200" dirty="0" smtClean="0">
                          <a:solidFill>
                            <a:srgbClr val="231F20"/>
                          </a:solidFill>
                          <a:effectLst/>
                          <a:latin typeface="Arial"/>
                          <a:ea typeface="Arial"/>
                          <a:cs typeface="Times New Roman"/>
                        </a:rPr>
                        <a:t> .</a:t>
                      </a:r>
                      <a:r>
                        <a:rPr lang="en-US" sz="1200" dirty="0">
                          <a:solidFill>
                            <a:srgbClr val="231F20"/>
                          </a:solidFill>
                          <a:effectLst/>
                          <a:latin typeface="Arial"/>
                          <a:ea typeface="Arial"/>
                          <a:cs typeface="Times New Roman"/>
                        </a:rPr>
                        <a:t>28***</a:t>
                      </a:r>
                      <a:endParaRPr lang="en-US" sz="2400" dirty="0">
                        <a:effectLst/>
                        <a:latin typeface="Calibri"/>
                        <a:ea typeface="Calibri"/>
                        <a:cs typeface="Times New Roman"/>
                      </a:endParaRPr>
                    </a:p>
                  </a:txBody>
                  <a:tcPr marL="0" marR="0" marT="0" marB="0" anchor="ctr"/>
                </a:tc>
                <a:tc>
                  <a:txBody>
                    <a:bodyPr/>
                    <a:lstStyle/>
                    <a:p>
                      <a:pPr marL="125095" marR="0" algn="l">
                        <a:lnSpc>
                          <a:spcPct val="115000"/>
                        </a:lnSpc>
                        <a:spcBef>
                          <a:spcPts val="135"/>
                        </a:spcBef>
                        <a:spcAft>
                          <a:spcPts val="0"/>
                        </a:spcAft>
                      </a:pPr>
                      <a:r>
                        <a:rPr lang="en-US" sz="1200" dirty="0">
                          <a:solidFill>
                            <a:srgbClr val="231F20"/>
                          </a:solidFill>
                          <a:effectLst/>
                          <a:latin typeface="Arial"/>
                          <a:ea typeface="Arial"/>
                          <a:cs typeface="Times New Roman"/>
                        </a:rPr>
                        <a:t>-.22***</a:t>
                      </a:r>
                      <a:endParaRPr lang="en-US" sz="2400" dirty="0">
                        <a:effectLst/>
                        <a:latin typeface="Calibri"/>
                        <a:ea typeface="Calibri"/>
                        <a:cs typeface="Times New Roman"/>
                      </a:endParaRPr>
                    </a:p>
                  </a:txBody>
                  <a:tcPr marL="0" marR="0" marT="0" marB="0" anchor="ctr"/>
                </a:tc>
              </a:tr>
            </a:tbl>
          </a:graphicData>
        </a:graphic>
      </p:graphicFrame>
      <p:sp>
        <p:nvSpPr>
          <p:cNvPr id="15458" name="TextBox 2"/>
          <p:cNvSpPr txBox="1">
            <a:spLocks noChangeArrowheads="1"/>
          </p:cNvSpPr>
          <p:nvPr/>
        </p:nvSpPr>
        <p:spPr bwMode="auto">
          <a:xfrm>
            <a:off x="550246" y="152400"/>
            <a:ext cx="9274175" cy="830997"/>
          </a:xfrm>
          <a:prstGeom prst="rect">
            <a:avLst/>
          </a:prstGeom>
          <a:noFill/>
          <a:ln w="9525">
            <a:noFill/>
            <a:miter lim="800000"/>
            <a:headEnd/>
            <a:tailEnd/>
          </a:ln>
        </p:spPr>
        <p:txBody>
          <a:bodyPr wrap="square">
            <a:spAutoFit/>
          </a:bodyPr>
          <a:lstStyle/>
          <a:p>
            <a:pPr algn="ctr"/>
            <a:r>
              <a:rPr lang="en-US" b="1" dirty="0" smtClean="0">
                <a:solidFill>
                  <a:srgbClr val="FFFF00"/>
                </a:solidFill>
              </a:rPr>
              <a:t>Within-treatment </a:t>
            </a:r>
            <a:r>
              <a:rPr lang="en-US" b="1" dirty="0">
                <a:solidFill>
                  <a:srgbClr val="FFFF00"/>
                </a:solidFill>
              </a:rPr>
              <a:t>cocaine outcomes (months 1 to 6) predicting 12 month (after baseline) drug use outcomes.</a:t>
            </a:r>
          </a:p>
        </p:txBody>
      </p:sp>
      <p:sp>
        <p:nvSpPr>
          <p:cNvPr id="15459" name="TextBox 3"/>
          <p:cNvSpPr txBox="1">
            <a:spLocks noChangeArrowheads="1"/>
          </p:cNvSpPr>
          <p:nvPr/>
        </p:nvSpPr>
        <p:spPr bwMode="auto">
          <a:xfrm>
            <a:off x="266700" y="6096000"/>
            <a:ext cx="9841268" cy="646331"/>
          </a:xfrm>
          <a:prstGeom prst="rect">
            <a:avLst/>
          </a:prstGeom>
          <a:noFill/>
          <a:ln w="9525">
            <a:noFill/>
            <a:miter lim="800000"/>
            <a:headEnd/>
            <a:tailEnd/>
          </a:ln>
        </p:spPr>
        <p:txBody>
          <a:bodyPr wrap="square">
            <a:spAutoFit/>
          </a:bodyPr>
          <a:lstStyle/>
          <a:p>
            <a:r>
              <a:rPr lang="en-US" sz="1200" dirty="0"/>
              <a:t>Note. Partial correlations shown with treatment group and site used as covariates. Baseline scores for ASI Drug Use Composite and Days Used Past Month also used as covariates for those outcomes. Sample sizes vary from 337 to 363 due to missing data.</a:t>
            </a:r>
          </a:p>
          <a:p>
            <a:r>
              <a:rPr lang="en-US" sz="1200" dirty="0"/>
              <a:t>* </a:t>
            </a:r>
            <a:r>
              <a:rPr lang="en-US" sz="1200" i="1" dirty="0"/>
              <a:t>p</a:t>
            </a:r>
            <a:r>
              <a:rPr lang="en-US" sz="1200" dirty="0"/>
              <a:t>&lt; .05.  ** </a:t>
            </a:r>
            <a:r>
              <a:rPr lang="en-US" sz="1200" i="1" dirty="0"/>
              <a:t>p</a:t>
            </a:r>
            <a:r>
              <a:rPr lang="en-US" sz="1200" dirty="0"/>
              <a:t>&lt; .01.   </a:t>
            </a:r>
            <a:r>
              <a:rPr lang="en-US" sz="1200" i="1" dirty="0"/>
              <a:t>p</a:t>
            </a:r>
            <a:r>
              <a:rPr lang="en-US" sz="1200" dirty="0"/>
              <a:t>&lt;.001.</a:t>
            </a:r>
          </a:p>
        </p:txBody>
      </p:sp>
    </p:spTree>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419100" y="838200"/>
            <a:ext cx="9698489" cy="5355312"/>
          </a:xfrm>
          <a:prstGeom prst="rect">
            <a:avLst/>
          </a:prstGeom>
          <a:noFill/>
          <a:ln w="9525">
            <a:noFill/>
            <a:miter lim="800000"/>
            <a:headEnd/>
            <a:tailEnd/>
          </a:ln>
        </p:spPr>
        <p:txBody>
          <a:bodyPr wrap="none">
            <a:spAutoFit/>
          </a:bodyPr>
          <a:lstStyle/>
          <a:p>
            <a:r>
              <a:rPr lang="it-IT" sz="1800" b="1" dirty="0"/>
              <a:t>McCann, DJ., &amp; Li SH (2012).  </a:t>
            </a:r>
            <a:r>
              <a:rPr lang="en-US" sz="1800" b="1" dirty="0"/>
              <a:t>A Novel, </a:t>
            </a:r>
            <a:r>
              <a:rPr lang="en-US" sz="1800" b="1" dirty="0" err="1"/>
              <a:t>Nonbinary</a:t>
            </a:r>
            <a:r>
              <a:rPr lang="en-US" sz="1800" b="1" dirty="0"/>
              <a:t> </a:t>
            </a:r>
            <a:r>
              <a:rPr lang="en-US" sz="1800" b="1" dirty="0" smtClean="0"/>
              <a:t>Evaluation of </a:t>
            </a:r>
            <a:r>
              <a:rPr lang="en-US" sz="1800" b="1" dirty="0"/>
              <a:t>Success and Failure </a:t>
            </a:r>
            <a:endParaRPr lang="en-US" sz="1800" b="1" dirty="0" smtClean="0"/>
          </a:p>
          <a:p>
            <a:r>
              <a:rPr lang="en-US" sz="1800" b="1" dirty="0" smtClean="0"/>
              <a:t>Reveals </a:t>
            </a:r>
            <a:r>
              <a:rPr lang="fr-FR" sz="1800" b="1" dirty="0" err="1"/>
              <a:t>Bupropion</a:t>
            </a:r>
            <a:r>
              <a:rPr lang="fr-FR" sz="1800" b="1" dirty="0"/>
              <a:t> </a:t>
            </a:r>
            <a:r>
              <a:rPr lang="fr-FR" sz="1800" b="1" dirty="0" err="1"/>
              <a:t>Efficacy</a:t>
            </a:r>
            <a:r>
              <a:rPr lang="fr-FR" sz="1800" b="1" dirty="0"/>
              <a:t> Versus </a:t>
            </a:r>
            <a:r>
              <a:rPr lang="fr-FR" sz="1800" b="1" dirty="0" err="1" smtClean="0"/>
              <a:t>Methamphetamine</a:t>
            </a:r>
            <a:r>
              <a:rPr lang="fr-FR" sz="1800" b="1" dirty="0" smtClean="0"/>
              <a:t> </a:t>
            </a:r>
            <a:r>
              <a:rPr lang="fr-FR" sz="1800" b="1" dirty="0" err="1"/>
              <a:t>Dependence</a:t>
            </a:r>
            <a:r>
              <a:rPr lang="fr-FR" sz="1800" b="1" dirty="0"/>
              <a:t>: </a:t>
            </a:r>
            <a:endParaRPr lang="fr-FR" sz="1800" b="1" dirty="0" smtClean="0"/>
          </a:p>
          <a:p>
            <a:r>
              <a:rPr lang="en-US" sz="1800" b="1" dirty="0" smtClean="0"/>
              <a:t>Reanalysis </a:t>
            </a:r>
            <a:r>
              <a:rPr lang="en-US" sz="1800" b="1" dirty="0"/>
              <a:t>of a Multisite Trial. </a:t>
            </a:r>
            <a:r>
              <a:rPr lang="en-US" sz="1800" i="1" dirty="0" smtClean="0"/>
              <a:t>CNS </a:t>
            </a:r>
            <a:r>
              <a:rPr lang="en-US" sz="1800" i="1" dirty="0"/>
              <a:t>Neuroscience &amp; Therapeutics</a:t>
            </a:r>
            <a:r>
              <a:rPr lang="en-US" sz="1800" dirty="0"/>
              <a:t>, 18, 414–418.</a:t>
            </a:r>
          </a:p>
          <a:p>
            <a:endParaRPr lang="en-US" dirty="0"/>
          </a:p>
          <a:p>
            <a:r>
              <a:rPr lang="en-US" dirty="0"/>
              <a:t>EOSA = end of study abstinence.  </a:t>
            </a:r>
          </a:p>
          <a:p>
            <a:r>
              <a:rPr lang="en-US" dirty="0"/>
              <a:t>    e.g., 2+ weeks abstinent immediately prior to end of treatment </a:t>
            </a:r>
          </a:p>
          <a:p>
            <a:endParaRPr lang="en-US" dirty="0"/>
          </a:p>
          <a:p>
            <a:r>
              <a:rPr lang="en-US" dirty="0"/>
              <a:t>NOBWOS = number of beyond-threshold weeks of success. </a:t>
            </a:r>
          </a:p>
          <a:p>
            <a:r>
              <a:rPr lang="en-US" dirty="0"/>
              <a:t>    e.g.,  if threshold is 2 weeks abstinent prior to treatment end,</a:t>
            </a:r>
          </a:p>
          <a:p>
            <a:r>
              <a:rPr lang="en-US" dirty="0"/>
              <a:t>             patient has to achieve 3 or more weeks abstinent</a:t>
            </a:r>
          </a:p>
          <a:p>
            <a:endParaRPr lang="en-US" dirty="0" smtClean="0"/>
          </a:p>
          <a:p>
            <a:r>
              <a:rPr lang="en-US" dirty="0" smtClean="0"/>
              <a:t>We added:</a:t>
            </a:r>
          </a:p>
          <a:p>
            <a:endParaRPr lang="en-US" dirty="0"/>
          </a:p>
          <a:p>
            <a:r>
              <a:rPr lang="en-US" dirty="0" smtClean="0"/>
              <a:t>Number </a:t>
            </a:r>
            <a:r>
              <a:rPr lang="en-US" dirty="0"/>
              <a:t>of </a:t>
            </a:r>
            <a:r>
              <a:rPr lang="en-US" dirty="0" smtClean="0"/>
              <a:t>consecutive weeks of abstinence from </a:t>
            </a:r>
            <a:r>
              <a:rPr lang="en-US" dirty="0"/>
              <a:t>the </a:t>
            </a:r>
            <a:r>
              <a:rPr lang="en-US" dirty="0" smtClean="0"/>
              <a:t>end of </a:t>
            </a:r>
            <a:r>
              <a:rPr lang="en-US" dirty="0"/>
              <a:t>the study</a:t>
            </a:r>
          </a:p>
          <a:p>
            <a:endParaRPr lang="en-US" dirty="0"/>
          </a:p>
        </p:txBody>
      </p:sp>
      <p:sp>
        <p:nvSpPr>
          <p:cNvPr id="3" name="TextBox 2"/>
          <p:cNvSpPr txBox="1"/>
          <p:nvPr/>
        </p:nvSpPr>
        <p:spPr>
          <a:xfrm>
            <a:off x="342900" y="152400"/>
            <a:ext cx="8751563" cy="461665"/>
          </a:xfrm>
          <a:prstGeom prst="rect">
            <a:avLst/>
          </a:prstGeom>
          <a:noFill/>
        </p:spPr>
        <p:txBody>
          <a:bodyPr wrap="none" rtlCol="0">
            <a:spAutoFit/>
          </a:bodyPr>
          <a:lstStyle/>
          <a:p>
            <a:r>
              <a:rPr lang="en-US" b="1" dirty="0" smtClean="0">
                <a:solidFill>
                  <a:schemeClr val="tx2"/>
                </a:solidFill>
              </a:rPr>
              <a:t>Does Looking at Abstinence at the End of Treatment Help?</a:t>
            </a:r>
            <a:endParaRPr lang="en-US" b="1" dirty="0">
              <a:solidFill>
                <a:schemeClr val="tx2"/>
              </a:solidFill>
            </a:endParaRPr>
          </a:p>
        </p:txBody>
      </p:sp>
    </p:spTree>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67964669"/>
              </p:ext>
            </p:extLst>
          </p:nvPr>
        </p:nvGraphicFramePr>
        <p:xfrm>
          <a:off x="484188" y="1162356"/>
          <a:ext cx="9463087" cy="4476877"/>
        </p:xfrm>
        <a:graphic>
          <a:graphicData uri="http://schemas.openxmlformats.org/drawingml/2006/table">
            <a:tbl>
              <a:tblPr firstRow="1" bandRow="1">
                <a:tableStyleId>{5C22544A-7EE6-4342-B048-85BDC9FD1C3A}</a:tableStyleId>
              </a:tblPr>
              <a:tblGrid>
                <a:gridCol w="1687512"/>
                <a:gridCol w="1450975"/>
                <a:gridCol w="1828800"/>
                <a:gridCol w="1447800"/>
                <a:gridCol w="1447800"/>
                <a:gridCol w="1600200"/>
              </a:tblGrid>
              <a:tr h="416306">
                <a:tc>
                  <a:txBody>
                    <a:bodyPr/>
                    <a:lstStyle/>
                    <a:p>
                      <a:pPr marL="0" marR="0" algn="l">
                        <a:lnSpc>
                          <a:spcPct val="100000"/>
                        </a:lnSpc>
                        <a:spcBef>
                          <a:spcPts val="0"/>
                        </a:spcBef>
                        <a:spcAft>
                          <a:spcPts val="1000"/>
                        </a:spcAft>
                      </a:pPr>
                      <a:endParaRPr lang="en-US" sz="1100" dirty="0">
                        <a:effectLst/>
                        <a:latin typeface="Calibri"/>
                        <a:ea typeface="Calibri"/>
                        <a:cs typeface="Times New Roman"/>
                      </a:endParaRPr>
                    </a:p>
                  </a:txBody>
                  <a:tcPr marL="0" marR="0" marT="0" marB="0"/>
                </a:tc>
                <a:tc gridSpan="5">
                  <a:txBody>
                    <a:bodyPr/>
                    <a:lstStyle/>
                    <a:p>
                      <a:pPr marL="1613535" marR="0" algn="l">
                        <a:lnSpc>
                          <a:spcPct val="100000"/>
                        </a:lnSpc>
                        <a:spcBef>
                          <a:spcPts val="130"/>
                        </a:spcBef>
                        <a:spcAft>
                          <a:spcPts val="0"/>
                        </a:spcAft>
                      </a:pPr>
                      <a:r>
                        <a:rPr lang="en-US" sz="1600" b="1" dirty="0">
                          <a:solidFill>
                            <a:srgbClr val="231F20"/>
                          </a:solidFill>
                          <a:effectLst/>
                          <a:latin typeface="Arial"/>
                          <a:ea typeface="Arial"/>
                          <a:cs typeface="Times New Roman"/>
                        </a:rPr>
                        <a:t>Drug Use Measures at 12 Months</a:t>
                      </a:r>
                      <a:r>
                        <a:rPr lang="en-US" sz="1600" b="1" spc="-25" dirty="0">
                          <a:solidFill>
                            <a:srgbClr val="231F20"/>
                          </a:solidFill>
                          <a:effectLst/>
                          <a:latin typeface="Arial"/>
                          <a:ea typeface="Arial"/>
                          <a:cs typeface="Times New Roman"/>
                        </a:rPr>
                        <a:t> </a:t>
                      </a:r>
                      <a:r>
                        <a:rPr lang="en-US" sz="1600" b="1" dirty="0">
                          <a:solidFill>
                            <a:srgbClr val="231F20"/>
                          </a:solidFill>
                          <a:effectLst/>
                          <a:latin typeface="Arial"/>
                          <a:ea typeface="Arial"/>
                          <a:cs typeface="Times New Roman"/>
                        </a:rPr>
                        <a:t>(after baseline)</a:t>
                      </a:r>
                      <a:endParaRPr lang="en-US" sz="1600" dirty="0">
                        <a:effectLst/>
                        <a:latin typeface="Calibri"/>
                        <a:ea typeface="Calibri"/>
                        <a:cs typeface="Times New Roman"/>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marL="0" marR="0" algn="l">
                        <a:lnSpc>
                          <a:spcPct val="100000"/>
                        </a:lnSpc>
                        <a:spcBef>
                          <a:spcPts val="25"/>
                        </a:spcBef>
                        <a:spcAft>
                          <a:spcPts val="0"/>
                        </a:spcAft>
                      </a:pPr>
                      <a:r>
                        <a:rPr lang="en-US" sz="1400" dirty="0">
                          <a:effectLst/>
                          <a:latin typeface="Calibri"/>
                          <a:ea typeface="Calibri"/>
                          <a:cs typeface="Times New Roman"/>
                        </a:rPr>
                        <a:t> </a:t>
                      </a:r>
                    </a:p>
                    <a:p>
                      <a:pPr marL="17780" marR="0" algn="l">
                        <a:lnSpc>
                          <a:spcPct val="100000"/>
                        </a:lnSpc>
                        <a:spcBef>
                          <a:spcPts val="0"/>
                        </a:spcBef>
                        <a:spcAft>
                          <a:spcPts val="0"/>
                        </a:spcAft>
                      </a:pPr>
                      <a:r>
                        <a:rPr lang="en-US" sz="1400" b="1" dirty="0">
                          <a:solidFill>
                            <a:srgbClr val="231F20"/>
                          </a:solidFill>
                          <a:effectLst/>
                          <a:latin typeface="Arial"/>
                          <a:ea typeface="Arial"/>
                          <a:cs typeface="Times New Roman"/>
                        </a:rPr>
                        <a:t>McCann and</a:t>
                      </a:r>
                      <a:r>
                        <a:rPr lang="en-US" sz="1400" b="1" spc="-10" dirty="0">
                          <a:solidFill>
                            <a:srgbClr val="231F20"/>
                          </a:solidFill>
                          <a:effectLst/>
                          <a:latin typeface="Arial"/>
                          <a:ea typeface="Arial"/>
                          <a:cs typeface="Times New Roman"/>
                        </a:rPr>
                        <a:t> </a:t>
                      </a:r>
                      <a:r>
                        <a:rPr lang="en-US" sz="1400" b="1" dirty="0">
                          <a:solidFill>
                            <a:srgbClr val="231F20"/>
                          </a:solidFill>
                          <a:effectLst/>
                          <a:latin typeface="Arial"/>
                          <a:ea typeface="Arial"/>
                          <a:cs typeface="Times New Roman"/>
                        </a:rPr>
                        <a:t>Li</a:t>
                      </a:r>
                      <a:endParaRPr lang="en-US" sz="1400" dirty="0">
                        <a:effectLst/>
                        <a:latin typeface="Calibri"/>
                        <a:ea typeface="Calibri"/>
                        <a:cs typeface="Times New Roman"/>
                      </a:endParaRPr>
                    </a:p>
                    <a:p>
                      <a:pPr marL="17780" marR="0" algn="l">
                        <a:lnSpc>
                          <a:spcPct val="100000"/>
                        </a:lnSpc>
                        <a:spcBef>
                          <a:spcPts val="35"/>
                        </a:spcBef>
                        <a:spcAft>
                          <a:spcPts val="0"/>
                        </a:spcAft>
                      </a:pPr>
                      <a:r>
                        <a:rPr lang="en-US" sz="1400" b="1" dirty="0">
                          <a:solidFill>
                            <a:srgbClr val="231F20"/>
                          </a:solidFill>
                          <a:effectLst/>
                          <a:latin typeface="Arial"/>
                          <a:ea typeface="Arial"/>
                          <a:cs typeface="Times New Roman"/>
                        </a:rPr>
                        <a:t>Within-Treatment</a:t>
                      </a:r>
                      <a:r>
                        <a:rPr lang="en-US" sz="1400" b="1" spc="-60" dirty="0">
                          <a:solidFill>
                            <a:srgbClr val="231F20"/>
                          </a:solidFill>
                          <a:effectLst/>
                          <a:latin typeface="Arial"/>
                          <a:ea typeface="Arial"/>
                          <a:cs typeface="Times New Roman"/>
                        </a:rPr>
                        <a:t> </a:t>
                      </a:r>
                      <a:r>
                        <a:rPr lang="en-US" sz="1400" b="1" dirty="0">
                          <a:solidFill>
                            <a:srgbClr val="231F20"/>
                          </a:solidFill>
                          <a:effectLst/>
                          <a:latin typeface="Arial"/>
                          <a:ea typeface="Arial"/>
                          <a:cs typeface="Times New Roman"/>
                        </a:rPr>
                        <a:t>Outcomes</a:t>
                      </a:r>
                      <a:endParaRPr lang="en-US" sz="1400" dirty="0">
                        <a:effectLst/>
                        <a:latin typeface="Calibri"/>
                        <a:ea typeface="Calibri"/>
                        <a:cs typeface="Times New Roman"/>
                      </a:endParaRPr>
                    </a:p>
                  </a:txBody>
                  <a:tcPr marL="0" marR="0" marT="0" marB="0"/>
                </a:tc>
                <a:tc>
                  <a:txBody>
                    <a:bodyPr/>
                    <a:lstStyle/>
                    <a:p>
                      <a:pPr marL="0" marR="0" algn="l">
                        <a:lnSpc>
                          <a:spcPct val="100000"/>
                        </a:lnSpc>
                        <a:spcBef>
                          <a:spcPts val="5"/>
                        </a:spcBef>
                        <a:spcAft>
                          <a:spcPts val="0"/>
                        </a:spcAft>
                      </a:pPr>
                      <a:r>
                        <a:rPr lang="en-US" sz="1200" dirty="0">
                          <a:effectLst/>
                          <a:latin typeface="Calibri"/>
                          <a:ea typeface="Calibri"/>
                          <a:cs typeface="Times New Roman"/>
                        </a:rPr>
                        <a:t> </a:t>
                      </a:r>
                      <a:endParaRPr lang="en-US" sz="1200" dirty="0" smtClean="0">
                        <a:effectLst/>
                        <a:latin typeface="Calibri"/>
                        <a:ea typeface="Calibri"/>
                        <a:cs typeface="Times New Roman"/>
                      </a:endParaRPr>
                    </a:p>
                    <a:p>
                      <a:pPr marL="0" marR="0" algn="l">
                        <a:lnSpc>
                          <a:spcPct val="100000"/>
                        </a:lnSpc>
                        <a:spcBef>
                          <a:spcPts val="5"/>
                        </a:spcBef>
                        <a:spcAft>
                          <a:spcPts val="0"/>
                        </a:spcAft>
                      </a:pPr>
                      <a:r>
                        <a:rPr lang="en-US" sz="1200" b="1" dirty="0" smtClean="0">
                          <a:solidFill>
                            <a:srgbClr val="231F20"/>
                          </a:solidFill>
                          <a:effectLst/>
                          <a:latin typeface="Arial"/>
                          <a:ea typeface="Arial"/>
                          <a:cs typeface="Times New Roman"/>
                        </a:rPr>
                        <a:t>Mean Mean(SD)</a:t>
                      </a:r>
                      <a:r>
                        <a:rPr lang="en-US" sz="1200" b="1" baseline="0" dirty="0" smtClean="0">
                          <a:solidFill>
                            <a:srgbClr val="231F20"/>
                          </a:solidFill>
                          <a:effectLst/>
                          <a:latin typeface="Arial"/>
                          <a:ea typeface="Arial"/>
                          <a:cs typeface="Times New Roman"/>
                        </a:rPr>
                        <a:t> </a:t>
                      </a:r>
                      <a:r>
                        <a:rPr lang="en-US" sz="1200" b="1" dirty="0" smtClean="0">
                          <a:solidFill>
                            <a:srgbClr val="231F20"/>
                          </a:solidFill>
                          <a:effectLst/>
                          <a:latin typeface="Arial"/>
                          <a:ea typeface="Arial"/>
                          <a:cs typeface="Times New Roman"/>
                        </a:rPr>
                        <a:t>or </a:t>
                      </a:r>
                      <a:r>
                        <a:rPr lang="en-US" sz="1200" b="1" dirty="0">
                          <a:solidFill>
                            <a:srgbClr val="231F20"/>
                          </a:solidFill>
                          <a:effectLst/>
                          <a:latin typeface="Arial"/>
                          <a:ea typeface="Arial"/>
                          <a:cs typeface="Times New Roman"/>
                        </a:rPr>
                        <a:t>percent</a:t>
                      </a:r>
                      <a:endParaRPr lang="en-US" sz="1200" dirty="0">
                        <a:effectLst/>
                        <a:latin typeface="Calibri"/>
                        <a:ea typeface="Calibri"/>
                        <a:cs typeface="Times New Roman"/>
                      </a:endParaRPr>
                    </a:p>
                  </a:txBody>
                  <a:tcPr marL="0" marR="0" marT="0" marB="0"/>
                </a:tc>
                <a:tc>
                  <a:txBody>
                    <a:bodyPr/>
                    <a:lstStyle/>
                    <a:p>
                      <a:pPr marL="0" marR="0" algn="l">
                        <a:lnSpc>
                          <a:spcPct val="100000"/>
                        </a:lnSpc>
                        <a:spcBef>
                          <a:spcPts val="5"/>
                        </a:spcBef>
                        <a:spcAft>
                          <a:spcPts val="0"/>
                        </a:spcAft>
                      </a:pPr>
                      <a:r>
                        <a:rPr lang="en-US" sz="1200" dirty="0">
                          <a:effectLst/>
                          <a:latin typeface="Calibri"/>
                          <a:ea typeface="Calibri"/>
                          <a:cs typeface="Times New Roman"/>
                        </a:rPr>
                        <a:t> </a:t>
                      </a:r>
                      <a:endParaRPr lang="en-US" sz="1200" dirty="0" smtClean="0">
                        <a:effectLst/>
                        <a:latin typeface="Calibri"/>
                        <a:ea typeface="Calibri"/>
                        <a:cs typeface="Times New Roman"/>
                      </a:endParaRPr>
                    </a:p>
                    <a:p>
                      <a:pPr marL="0" marR="0" algn="l">
                        <a:lnSpc>
                          <a:spcPct val="100000"/>
                        </a:lnSpc>
                        <a:spcBef>
                          <a:spcPts val="5"/>
                        </a:spcBef>
                        <a:spcAft>
                          <a:spcPts val="0"/>
                        </a:spcAft>
                      </a:pPr>
                      <a:r>
                        <a:rPr lang="en-US" sz="1200" b="1" dirty="0" smtClean="0">
                          <a:solidFill>
                            <a:srgbClr val="231F20"/>
                          </a:solidFill>
                          <a:effectLst/>
                          <a:latin typeface="Arial"/>
                          <a:ea typeface="Arial"/>
                          <a:cs typeface="Times New Roman"/>
                        </a:rPr>
                        <a:t>Days </a:t>
                      </a:r>
                      <a:r>
                        <a:rPr lang="en-US" sz="1200" b="1" dirty="0">
                          <a:solidFill>
                            <a:srgbClr val="231F20"/>
                          </a:solidFill>
                          <a:effectLst/>
                          <a:latin typeface="Arial"/>
                          <a:ea typeface="Arial"/>
                          <a:cs typeface="Times New Roman"/>
                        </a:rPr>
                        <a:t>Using</a:t>
                      </a:r>
                      <a:r>
                        <a:rPr lang="en-US" sz="1200" b="1" spc="-20" dirty="0">
                          <a:solidFill>
                            <a:srgbClr val="231F20"/>
                          </a:solidFill>
                          <a:effectLst/>
                          <a:latin typeface="Arial"/>
                          <a:ea typeface="Arial"/>
                          <a:cs typeface="Times New Roman"/>
                        </a:rPr>
                        <a:t> </a:t>
                      </a:r>
                      <a:r>
                        <a:rPr lang="en-US" sz="1200" b="1" dirty="0">
                          <a:solidFill>
                            <a:srgbClr val="231F20"/>
                          </a:solidFill>
                          <a:effectLst/>
                          <a:latin typeface="Arial"/>
                          <a:ea typeface="Arial"/>
                          <a:cs typeface="Times New Roman"/>
                        </a:rPr>
                        <a:t>Cocaine </a:t>
                      </a:r>
                      <a:r>
                        <a:rPr lang="en-US" sz="1200" b="1" dirty="0" smtClean="0">
                          <a:solidFill>
                            <a:srgbClr val="231F20"/>
                          </a:solidFill>
                          <a:effectLst/>
                          <a:latin typeface="Arial"/>
                          <a:ea typeface="Arial"/>
                          <a:cs typeface="Times New Roman"/>
                        </a:rPr>
                        <a:t>in</a:t>
                      </a:r>
                      <a:r>
                        <a:rPr lang="en-US" sz="1200" b="1" baseline="0" dirty="0" smtClean="0">
                          <a:solidFill>
                            <a:srgbClr val="231F20"/>
                          </a:solidFill>
                          <a:effectLst/>
                          <a:latin typeface="Arial"/>
                          <a:ea typeface="Arial"/>
                          <a:cs typeface="Times New Roman"/>
                        </a:rPr>
                        <a:t> </a:t>
                      </a:r>
                    </a:p>
                    <a:p>
                      <a:pPr marL="0" marR="0" algn="l">
                        <a:lnSpc>
                          <a:spcPct val="100000"/>
                        </a:lnSpc>
                        <a:spcBef>
                          <a:spcPts val="5"/>
                        </a:spcBef>
                        <a:spcAft>
                          <a:spcPts val="0"/>
                        </a:spcAft>
                      </a:pPr>
                      <a:r>
                        <a:rPr lang="en-US" sz="1200" b="1" dirty="0" smtClean="0">
                          <a:solidFill>
                            <a:srgbClr val="231F20"/>
                          </a:solidFill>
                          <a:effectLst/>
                          <a:latin typeface="Arial"/>
                          <a:ea typeface="Arial"/>
                          <a:cs typeface="Times New Roman"/>
                        </a:rPr>
                        <a:t>Past </a:t>
                      </a:r>
                      <a:r>
                        <a:rPr lang="en-US" sz="1200" b="1" dirty="0">
                          <a:solidFill>
                            <a:srgbClr val="231F20"/>
                          </a:solidFill>
                          <a:effectLst/>
                          <a:latin typeface="Arial"/>
                          <a:ea typeface="Arial"/>
                          <a:cs typeface="Times New Roman"/>
                        </a:rPr>
                        <a:t>Month</a:t>
                      </a:r>
                      <a:endParaRPr lang="en-US" sz="1200" dirty="0">
                        <a:effectLst/>
                        <a:latin typeface="Calibri"/>
                        <a:ea typeface="Calibri"/>
                        <a:cs typeface="Times New Roman"/>
                      </a:endParaRPr>
                    </a:p>
                  </a:txBody>
                  <a:tcPr marL="0" marR="0" marT="0" marB="0"/>
                </a:tc>
                <a:tc>
                  <a:txBody>
                    <a:bodyPr/>
                    <a:lstStyle/>
                    <a:p>
                      <a:pPr marL="0" marR="0" algn="l">
                        <a:lnSpc>
                          <a:spcPct val="100000"/>
                        </a:lnSpc>
                        <a:spcBef>
                          <a:spcPts val="5"/>
                        </a:spcBef>
                        <a:spcAft>
                          <a:spcPts val="0"/>
                        </a:spcAft>
                      </a:pPr>
                      <a:r>
                        <a:rPr lang="en-US" sz="1200" dirty="0">
                          <a:effectLst/>
                          <a:latin typeface="Calibri"/>
                          <a:ea typeface="Calibri"/>
                          <a:cs typeface="Times New Roman"/>
                        </a:rPr>
                        <a:t> </a:t>
                      </a:r>
                      <a:endParaRPr lang="en-US" sz="1200" dirty="0" smtClean="0">
                        <a:effectLst/>
                        <a:latin typeface="Calibri"/>
                        <a:ea typeface="Calibri"/>
                        <a:cs typeface="Times New Roman"/>
                      </a:endParaRPr>
                    </a:p>
                    <a:p>
                      <a:pPr marL="0" marR="0" algn="l">
                        <a:lnSpc>
                          <a:spcPct val="100000"/>
                        </a:lnSpc>
                        <a:spcBef>
                          <a:spcPts val="5"/>
                        </a:spcBef>
                        <a:spcAft>
                          <a:spcPts val="0"/>
                        </a:spcAft>
                      </a:pPr>
                      <a:r>
                        <a:rPr lang="en-US" sz="1200" b="1" dirty="0" smtClean="0">
                          <a:solidFill>
                            <a:srgbClr val="231F20"/>
                          </a:solidFill>
                          <a:effectLst/>
                          <a:latin typeface="Arial"/>
                          <a:ea typeface="Arial"/>
                          <a:cs typeface="Times New Roman"/>
                        </a:rPr>
                        <a:t>Abstinent </a:t>
                      </a:r>
                      <a:r>
                        <a:rPr lang="en-US" sz="1200" b="1" dirty="0">
                          <a:solidFill>
                            <a:srgbClr val="231F20"/>
                          </a:solidFill>
                          <a:effectLst/>
                          <a:latin typeface="Arial"/>
                          <a:ea typeface="Arial"/>
                          <a:cs typeface="Times New Roman"/>
                        </a:rPr>
                        <a:t>during</a:t>
                      </a:r>
                      <a:r>
                        <a:rPr lang="en-US" sz="1200" b="1" spc="-20" dirty="0">
                          <a:solidFill>
                            <a:srgbClr val="231F20"/>
                          </a:solidFill>
                          <a:effectLst/>
                          <a:latin typeface="Arial"/>
                          <a:ea typeface="Arial"/>
                          <a:cs typeface="Times New Roman"/>
                        </a:rPr>
                        <a:t> </a:t>
                      </a:r>
                      <a:endParaRPr lang="en-US" sz="1200" b="1" spc="-20" dirty="0" smtClean="0">
                        <a:solidFill>
                          <a:srgbClr val="231F20"/>
                        </a:solidFill>
                        <a:effectLst/>
                        <a:latin typeface="Arial"/>
                        <a:ea typeface="Arial"/>
                        <a:cs typeface="Times New Roman"/>
                      </a:endParaRPr>
                    </a:p>
                    <a:p>
                      <a:pPr marL="0" marR="0" algn="l">
                        <a:lnSpc>
                          <a:spcPct val="100000"/>
                        </a:lnSpc>
                        <a:spcBef>
                          <a:spcPts val="5"/>
                        </a:spcBef>
                        <a:spcAft>
                          <a:spcPts val="0"/>
                        </a:spcAft>
                      </a:pPr>
                      <a:r>
                        <a:rPr lang="en-US" sz="1200" b="1" dirty="0" smtClean="0">
                          <a:solidFill>
                            <a:srgbClr val="231F20"/>
                          </a:solidFill>
                          <a:effectLst/>
                          <a:latin typeface="Arial"/>
                          <a:ea typeface="Arial"/>
                          <a:cs typeface="Times New Roman"/>
                        </a:rPr>
                        <a:t>Past </a:t>
                      </a:r>
                      <a:r>
                        <a:rPr lang="en-US" sz="1200" b="1" dirty="0">
                          <a:solidFill>
                            <a:srgbClr val="231F20"/>
                          </a:solidFill>
                          <a:effectLst/>
                          <a:latin typeface="Arial"/>
                          <a:ea typeface="Arial"/>
                          <a:cs typeface="Times New Roman"/>
                        </a:rPr>
                        <a:t>month</a:t>
                      </a:r>
                      <a:endParaRPr lang="en-US" sz="1200" dirty="0">
                        <a:effectLst/>
                        <a:latin typeface="Calibri"/>
                        <a:ea typeface="Calibri"/>
                        <a:cs typeface="Times New Roman"/>
                      </a:endParaRPr>
                    </a:p>
                  </a:txBody>
                  <a:tcPr marL="0" marR="0" marT="0" marB="0"/>
                </a:tc>
                <a:tc>
                  <a:txBody>
                    <a:bodyPr/>
                    <a:lstStyle/>
                    <a:p>
                      <a:pPr marL="0" marR="0" algn="l">
                        <a:lnSpc>
                          <a:spcPct val="100000"/>
                        </a:lnSpc>
                        <a:spcBef>
                          <a:spcPts val="5"/>
                        </a:spcBef>
                        <a:spcAft>
                          <a:spcPts val="0"/>
                        </a:spcAft>
                      </a:pPr>
                      <a:r>
                        <a:rPr lang="en-US" sz="1200" dirty="0">
                          <a:effectLst/>
                          <a:latin typeface="Calibri"/>
                          <a:ea typeface="Calibri"/>
                          <a:cs typeface="Times New Roman"/>
                        </a:rPr>
                        <a:t> </a:t>
                      </a:r>
                    </a:p>
                    <a:p>
                      <a:pPr marL="13335" marR="635" algn="l">
                        <a:lnSpc>
                          <a:spcPct val="100000"/>
                        </a:lnSpc>
                        <a:spcBef>
                          <a:spcPts val="0"/>
                        </a:spcBef>
                        <a:spcAft>
                          <a:spcPts val="0"/>
                        </a:spcAft>
                      </a:pPr>
                      <a:r>
                        <a:rPr lang="en-US" sz="1200" b="1" dirty="0">
                          <a:solidFill>
                            <a:srgbClr val="231F20"/>
                          </a:solidFill>
                          <a:effectLst/>
                          <a:latin typeface="Arial"/>
                          <a:ea typeface="Arial"/>
                          <a:cs typeface="Times New Roman"/>
                        </a:rPr>
                        <a:t>Abstinent</a:t>
                      </a:r>
                      <a:r>
                        <a:rPr lang="en-US" sz="1200" b="1" spc="-30" dirty="0">
                          <a:solidFill>
                            <a:srgbClr val="231F20"/>
                          </a:solidFill>
                          <a:effectLst/>
                          <a:latin typeface="Arial"/>
                          <a:ea typeface="Arial"/>
                          <a:cs typeface="Times New Roman"/>
                        </a:rPr>
                        <a:t> </a:t>
                      </a:r>
                      <a:r>
                        <a:rPr lang="en-US" sz="1200" b="1" dirty="0">
                          <a:solidFill>
                            <a:srgbClr val="231F20"/>
                          </a:solidFill>
                          <a:effectLst/>
                          <a:latin typeface="Arial"/>
                          <a:ea typeface="Arial"/>
                          <a:cs typeface="Times New Roman"/>
                        </a:rPr>
                        <a:t>during</a:t>
                      </a:r>
                      <a:r>
                        <a:rPr lang="en-US" sz="1200" b="1" spc="-20" dirty="0">
                          <a:solidFill>
                            <a:srgbClr val="231F20"/>
                          </a:solidFill>
                          <a:effectLst/>
                          <a:latin typeface="Arial"/>
                          <a:ea typeface="Arial"/>
                          <a:cs typeface="Times New Roman"/>
                        </a:rPr>
                        <a:t> </a:t>
                      </a:r>
                      <a:endParaRPr lang="en-US" sz="1200" b="1" spc="0" dirty="0" smtClean="0">
                        <a:solidFill>
                          <a:srgbClr val="231F20"/>
                        </a:solidFill>
                        <a:effectLst/>
                        <a:latin typeface="Arial"/>
                        <a:ea typeface="Arial"/>
                        <a:cs typeface="Times New Roman"/>
                      </a:endParaRPr>
                    </a:p>
                    <a:p>
                      <a:pPr marL="13335" marR="635" algn="l">
                        <a:lnSpc>
                          <a:spcPct val="100000"/>
                        </a:lnSpc>
                        <a:spcBef>
                          <a:spcPts val="0"/>
                        </a:spcBef>
                        <a:spcAft>
                          <a:spcPts val="0"/>
                        </a:spcAft>
                      </a:pPr>
                      <a:r>
                        <a:rPr lang="en-US" sz="1200" b="1" spc="0" dirty="0" smtClean="0">
                          <a:solidFill>
                            <a:srgbClr val="231F20"/>
                          </a:solidFill>
                          <a:effectLst/>
                          <a:latin typeface="Arial"/>
                          <a:ea typeface="Arial"/>
                          <a:cs typeface="Times New Roman"/>
                        </a:rPr>
                        <a:t>P</a:t>
                      </a:r>
                      <a:r>
                        <a:rPr lang="en-US" sz="1200" b="1" dirty="0" smtClean="0">
                          <a:solidFill>
                            <a:srgbClr val="231F20"/>
                          </a:solidFill>
                          <a:effectLst/>
                          <a:latin typeface="Arial"/>
                          <a:ea typeface="Arial"/>
                          <a:cs typeface="Times New Roman"/>
                        </a:rPr>
                        <a:t>ast</a:t>
                      </a:r>
                      <a:r>
                        <a:rPr lang="en-US" sz="1200" b="0" baseline="0" dirty="0" smtClean="0">
                          <a:solidFill>
                            <a:schemeClr val="dk1"/>
                          </a:solidFill>
                          <a:effectLst/>
                          <a:latin typeface="Calibri"/>
                          <a:ea typeface="Arial"/>
                          <a:cs typeface="Times New Roman"/>
                        </a:rPr>
                        <a:t> </a:t>
                      </a:r>
                      <a:r>
                        <a:rPr lang="en-US" sz="1200" b="1" dirty="0" smtClean="0">
                          <a:solidFill>
                            <a:srgbClr val="231F20"/>
                          </a:solidFill>
                          <a:effectLst/>
                          <a:latin typeface="Arial"/>
                          <a:ea typeface="Arial"/>
                          <a:cs typeface="Times New Roman"/>
                        </a:rPr>
                        <a:t>3 </a:t>
                      </a:r>
                      <a:r>
                        <a:rPr lang="en-US" sz="1200" b="1" dirty="0">
                          <a:solidFill>
                            <a:srgbClr val="231F20"/>
                          </a:solidFill>
                          <a:effectLst/>
                          <a:latin typeface="Arial"/>
                          <a:ea typeface="Arial"/>
                          <a:cs typeface="Times New Roman"/>
                        </a:rPr>
                        <a:t>months</a:t>
                      </a:r>
                      <a:endParaRPr lang="en-US" sz="1200" dirty="0">
                        <a:effectLst/>
                        <a:latin typeface="Calibri"/>
                        <a:ea typeface="Calibri"/>
                        <a:cs typeface="Times New Roman"/>
                      </a:endParaRPr>
                    </a:p>
                  </a:txBody>
                  <a:tcPr marL="0" marR="0" marT="0" marB="0"/>
                </a:tc>
                <a:tc>
                  <a:txBody>
                    <a:bodyPr/>
                    <a:lstStyle/>
                    <a:p>
                      <a:pPr marL="0" marR="0" algn="l">
                        <a:lnSpc>
                          <a:spcPct val="100000"/>
                        </a:lnSpc>
                        <a:spcBef>
                          <a:spcPts val="5"/>
                        </a:spcBef>
                        <a:spcAft>
                          <a:spcPts val="0"/>
                        </a:spcAft>
                      </a:pPr>
                      <a:r>
                        <a:rPr lang="en-US" sz="1200" dirty="0">
                          <a:effectLst/>
                          <a:latin typeface="Calibri"/>
                          <a:ea typeface="Calibri"/>
                          <a:cs typeface="Times New Roman"/>
                        </a:rPr>
                        <a:t> </a:t>
                      </a:r>
                    </a:p>
                    <a:p>
                      <a:pPr marL="307975" marR="0" indent="-276860" algn="l">
                        <a:lnSpc>
                          <a:spcPct val="100000"/>
                        </a:lnSpc>
                        <a:spcBef>
                          <a:spcPts val="0"/>
                        </a:spcBef>
                        <a:spcAft>
                          <a:spcPts val="0"/>
                        </a:spcAft>
                      </a:pPr>
                      <a:r>
                        <a:rPr lang="en-US" sz="1200" b="1" dirty="0">
                          <a:solidFill>
                            <a:srgbClr val="231F20"/>
                          </a:solidFill>
                          <a:effectLst/>
                          <a:latin typeface="Arial"/>
                          <a:ea typeface="Arial"/>
                          <a:cs typeface="Times New Roman"/>
                        </a:rPr>
                        <a:t>ASI</a:t>
                      </a:r>
                      <a:r>
                        <a:rPr lang="en-US" sz="1200" b="1" spc="-10" dirty="0">
                          <a:solidFill>
                            <a:srgbClr val="231F20"/>
                          </a:solidFill>
                          <a:effectLst/>
                          <a:latin typeface="Arial"/>
                          <a:ea typeface="Arial"/>
                          <a:cs typeface="Times New Roman"/>
                        </a:rPr>
                        <a:t> </a:t>
                      </a:r>
                      <a:r>
                        <a:rPr lang="en-US" sz="1200" b="1" dirty="0">
                          <a:solidFill>
                            <a:srgbClr val="231F20"/>
                          </a:solidFill>
                          <a:effectLst/>
                          <a:latin typeface="Arial"/>
                          <a:ea typeface="Arial"/>
                          <a:cs typeface="Times New Roman"/>
                        </a:rPr>
                        <a:t>Drug </a:t>
                      </a:r>
                      <a:r>
                        <a:rPr lang="en-US" sz="1200" b="1" dirty="0" smtClean="0">
                          <a:solidFill>
                            <a:srgbClr val="231F20"/>
                          </a:solidFill>
                          <a:effectLst/>
                          <a:latin typeface="Arial"/>
                          <a:ea typeface="Arial"/>
                          <a:cs typeface="Times New Roman"/>
                        </a:rPr>
                        <a:t>Use</a:t>
                      </a:r>
                      <a:endParaRPr lang="en-US" sz="1200" b="1" baseline="0" dirty="0" smtClean="0">
                        <a:solidFill>
                          <a:srgbClr val="231F20"/>
                        </a:solidFill>
                        <a:effectLst/>
                        <a:latin typeface="Arial"/>
                        <a:ea typeface="Arial"/>
                        <a:cs typeface="Times New Roman"/>
                      </a:endParaRPr>
                    </a:p>
                    <a:p>
                      <a:pPr marL="307975" marR="0" indent="-276860" algn="l">
                        <a:lnSpc>
                          <a:spcPct val="100000"/>
                        </a:lnSpc>
                        <a:spcBef>
                          <a:spcPts val="0"/>
                        </a:spcBef>
                        <a:spcAft>
                          <a:spcPts val="0"/>
                        </a:spcAft>
                      </a:pPr>
                      <a:r>
                        <a:rPr lang="en-US" sz="1200" b="1" dirty="0" smtClean="0">
                          <a:solidFill>
                            <a:srgbClr val="231F20"/>
                          </a:solidFill>
                          <a:effectLst/>
                          <a:latin typeface="Arial"/>
                          <a:ea typeface="Arial"/>
                          <a:cs typeface="Times New Roman"/>
                        </a:rPr>
                        <a:t>Composite </a:t>
                      </a:r>
                      <a:r>
                        <a:rPr lang="en-US" sz="1200" b="1" dirty="0">
                          <a:solidFill>
                            <a:srgbClr val="231F20"/>
                          </a:solidFill>
                          <a:effectLst/>
                          <a:latin typeface="Arial"/>
                          <a:ea typeface="Arial"/>
                          <a:cs typeface="Times New Roman"/>
                        </a:rPr>
                        <a:t>at 9 months</a:t>
                      </a:r>
                      <a:endParaRPr lang="en-US" sz="1200" dirty="0">
                        <a:effectLst/>
                        <a:latin typeface="Calibri"/>
                        <a:ea typeface="Calibri"/>
                        <a:cs typeface="Times New Roman"/>
                      </a:endParaRPr>
                    </a:p>
                  </a:txBody>
                  <a:tcPr marL="0" marR="0" marT="0" marB="0"/>
                </a:tc>
              </a:tr>
              <a:tr h="239014">
                <a:tc>
                  <a:txBody>
                    <a:bodyPr/>
                    <a:lstStyle/>
                    <a:p>
                      <a:pPr marL="17780" marR="0" algn="l">
                        <a:lnSpc>
                          <a:spcPct val="100000"/>
                        </a:lnSpc>
                        <a:spcBef>
                          <a:spcPts val="135"/>
                        </a:spcBef>
                        <a:spcAft>
                          <a:spcPts val="0"/>
                        </a:spcAft>
                      </a:pPr>
                      <a:r>
                        <a:rPr lang="en-US" sz="1200" b="1">
                          <a:solidFill>
                            <a:srgbClr val="231F20"/>
                          </a:solidFill>
                          <a:effectLst/>
                          <a:latin typeface="Arial"/>
                          <a:ea typeface="Arial"/>
                          <a:cs typeface="Times New Roman"/>
                        </a:rPr>
                        <a:t>EOSA</a:t>
                      </a:r>
                      <a:r>
                        <a:rPr lang="en-US" sz="1200" b="1" spc="-20">
                          <a:solidFill>
                            <a:srgbClr val="231F20"/>
                          </a:solidFill>
                          <a:effectLst/>
                          <a:latin typeface="Arial"/>
                          <a:ea typeface="Arial"/>
                          <a:cs typeface="Times New Roman"/>
                        </a:rPr>
                        <a:t> </a:t>
                      </a:r>
                      <a:r>
                        <a:rPr lang="en-US" sz="1200" b="1">
                          <a:solidFill>
                            <a:srgbClr val="231F20"/>
                          </a:solidFill>
                          <a:effectLst/>
                          <a:latin typeface="Arial"/>
                          <a:ea typeface="Arial"/>
                          <a:cs typeface="Times New Roman"/>
                        </a:rPr>
                        <a:t>– 1+ wks</a:t>
                      </a:r>
                      <a:endParaRPr lang="en-US" sz="1200">
                        <a:effectLst/>
                        <a:latin typeface="Calibri"/>
                        <a:ea typeface="Calibri"/>
                        <a:cs typeface="Times New Roman"/>
                      </a:endParaRPr>
                    </a:p>
                  </a:txBody>
                  <a:tcPr marL="0" marR="0" marT="0" marB="0"/>
                </a:tc>
                <a:tc>
                  <a:txBody>
                    <a:bodyPr/>
                    <a:lstStyle/>
                    <a:p>
                      <a:pPr marL="247015" marR="0" algn="l">
                        <a:lnSpc>
                          <a:spcPct val="100000"/>
                        </a:lnSpc>
                        <a:spcBef>
                          <a:spcPts val="135"/>
                        </a:spcBef>
                        <a:spcAft>
                          <a:spcPts val="0"/>
                        </a:spcAft>
                      </a:pPr>
                      <a:r>
                        <a:rPr lang="en-US" sz="1400" dirty="0">
                          <a:solidFill>
                            <a:srgbClr val="231F20"/>
                          </a:solidFill>
                          <a:effectLst/>
                          <a:latin typeface="Arial"/>
                          <a:ea typeface="Arial"/>
                          <a:cs typeface="Times New Roman"/>
                        </a:rPr>
                        <a:t>45.1</a:t>
                      </a:r>
                      <a:r>
                        <a:rPr lang="en-US" sz="1400" dirty="0" smtClean="0">
                          <a:solidFill>
                            <a:srgbClr val="231F20"/>
                          </a:solidFill>
                          <a:effectLst/>
                          <a:latin typeface="Arial"/>
                          <a:ea typeface="Arial"/>
                          <a:cs typeface="Times New Roman"/>
                        </a:rPr>
                        <a:t>%</a:t>
                      </a:r>
                      <a:r>
                        <a:rPr lang="en-US" sz="1400" baseline="0" dirty="0" smtClean="0">
                          <a:solidFill>
                            <a:srgbClr val="231F20"/>
                          </a:solidFill>
                          <a:effectLst/>
                          <a:latin typeface="Arial"/>
                          <a:ea typeface="Arial"/>
                          <a:cs typeface="Times New Roman"/>
                        </a:rPr>
                        <a:t> </a:t>
                      </a:r>
                      <a:r>
                        <a:rPr lang="en-US" sz="1400" dirty="0" smtClean="0">
                          <a:solidFill>
                            <a:srgbClr val="231F20"/>
                          </a:solidFill>
                          <a:effectLst/>
                          <a:latin typeface="Arial"/>
                          <a:ea typeface="Arial"/>
                          <a:cs typeface="Times New Roman"/>
                        </a:rPr>
                        <a:t>(</a:t>
                      </a:r>
                      <a:r>
                        <a:rPr lang="en-US" sz="1400" dirty="0">
                          <a:solidFill>
                            <a:srgbClr val="231F20"/>
                          </a:solidFill>
                          <a:effectLst/>
                          <a:latin typeface="Arial"/>
                          <a:ea typeface="Arial"/>
                          <a:cs typeface="Times New Roman"/>
                        </a:rPr>
                        <a:t>n=152)</a:t>
                      </a:r>
                      <a:endParaRPr lang="en-US" sz="1400" dirty="0">
                        <a:effectLst/>
                        <a:latin typeface="Calibri"/>
                        <a:ea typeface="Calibri"/>
                        <a:cs typeface="Times New Roman"/>
                      </a:endParaRPr>
                    </a:p>
                  </a:txBody>
                  <a:tcPr marL="0" marR="0" marT="0" marB="0" anchor="ctr"/>
                </a:tc>
                <a:tc>
                  <a:txBody>
                    <a:bodyPr/>
                    <a:lstStyle/>
                    <a:p>
                      <a:pPr marL="497840" marR="485140" algn="l">
                        <a:lnSpc>
                          <a:spcPct val="100000"/>
                        </a:lnSpc>
                        <a:spcBef>
                          <a:spcPts val="135"/>
                        </a:spcBef>
                        <a:spcAft>
                          <a:spcPts val="0"/>
                        </a:spcAft>
                      </a:pPr>
                      <a:r>
                        <a:rPr lang="en-US" sz="1400" dirty="0">
                          <a:solidFill>
                            <a:srgbClr val="231F20"/>
                          </a:solidFill>
                          <a:effectLst/>
                          <a:latin typeface="Arial"/>
                          <a:ea typeface="Arial"/>
                          <a:cs typeface="Times New Roman"/>
                        </a:rPr>
                        <a:t>-.04</a:t>
                      </a:r>
                      <a:endParaRPr lang="en-US" sz="1400" dirty="0">
                        <a:effectLst/>
                        <a:latin typeface="Calibri"/>
                        <a:ea typeface="Calibri"/>
                        <a:cs typeface="Times New Roman"/>
                      </a:endParaRPr>
                    </a:p>
                  </a:txBody>
                  <a:tcPr marL="0" marR="0" marT="0" marB="0" anchor="ctr"/>
                </a:tc>
                <a:tc>
                  <a:txBody>
                    <a:bodyPr/>
                    <a:lstStyle/>
                    <a:p>
                      <a:pPr marL="340995" marR="328295" algn="l">
                        <a:lnSpc>
                          <a:spcPct val="100000"/>
                        </a:lnSpc>
                        <a:spcBef>
                          <a:spcPts val="135"/>
                        </a:spcBef>
                        <a:spcAft>
                          <a:spcPts val="0"/>
                        </a:spcAft>
                      </a:pPr>
                      <a:r>
                        <a:rPr lang="en-US" sz="1400" dirty="0">
                          <a:solidFill>
                            <a:srgbClr val="231F20"/>
                          </a:solidFill>
                          <a:effectLst/>
                          <a:latin typeface="Arial"/>
                          <a:ea typeface="Arial"/>
                          <a:cs typeface="Times New Roman"/>
                        </a:rPr>
                        <a:t>.18**</a:t>
                      </a:r>
                      <a:endParaRPr lang="en-US" sz="1400" dirty="0">
                        <a:effectLst/>
                        <a:latin typeface="Calibri"/>
                        <a:ea typeface="Calibri"/>
                        <a:cs typeface="Times New Roman"/>
                      </a:endParaRPr>
                    </a:p>
                  </a:txBody>
                  <a:tcPr marL="0" marR="0" marT="0" marB="0" anchor="ctr"/>
                </a:tc>
                <a:tc>
                  <a:txBody>
                    <a:bodyPr/>
                    <a:lstStyle/>
                    <a:p>
                      <a:pPr marL="376555" marR="363220" algn="l">
                        <a:lnSpc>
                          <a:spcPct val="100000"/>
                        </a:lnSpc>
                        <a:spcBef>
                          <a:spcPts val="135"/>
                        </a:spcBef>
                        <a:spcAft>
                          <a:spcPts val="0"/>
                        </a:spcAft>
                      </a:pPr>
                      <a:r>
                        <a:rPr lang="en-US" sz="1400">
                          <a:solidFill>
                            <a:srgbClr val="231F20"/>
                          </a:solidFill>
                          <a:effectLst/>
                          <a:latin typeface="Arial"/>
                          <a:ea typeface="Arial"/>
                          <a:cs typeface="Times New Roman"/>
                        </a:rPr>
                        <a:t>.17**</a:t>
                      </a:r>
                      <a:endParaRPr lang="en-US" sz="1400">
                        <a:effectLst/>
                        <a:latin typeface="Calibri"/>
                        <a:ea typeface="Calibri"/>
                        <a:cs typeface="Times New Roman"/>
                      </a:endParaRPr>
                    </a:p>
                  </a:txBody>
                  <a:tcPr marL="0" marR="0" marT="0" marB="0" anchor="ctr"/>
                </a:tc>
                <a:tc>
                  <a:txBody>
                    <a:bodyPr/>
                    <a:lstStyle/>
                    <a:p>
                      <a:pPr marL="409575" marR="396875" algn="l">
                        <a:lnSpc>
                          <a:spcPct val="100000"/>
                        </a:lnSpc>
                        <a:spcBef>
                          <a:spcPts val="135"/>
                        </a:spcBef>
                        <a:spcAft>
                          <a:spcPts val="0"/>
                        </a:spcAft>
                      </a:pPr>
                      <a:r>
                        <a:rPr lang="en-US" sz="1400" dirty="0" smtClean="0">
                          <a:solidFill>
                            <a:srgbClr val="231F20"/>
                          </a:solidFill>
                          <a:effectLst/>
                          <a:latin typeface="Arial"/>
                          <a:ea typeface="Arial"/>
                          <a:cs typeface="Times New Roman"/>
                        </a:rPr>
                        <a:t> .20</a:t>
                      </a:r>
                      <a:r>
                        <a:rPr lang="en-US" sz="1400" dirty="0">
                          <a:solidFill>
                            <a:srgbClr val="231F20"/>
                          </a:solidFill>
                          <a:effectLst/>
                          <a:latin typeface="Arial"/>
                          <a:ea typeface="Arial"/>
                          <a:cs typeface="Times New Roman"/>
                        </a:rPr>
                        <a:t>***</a:t>
                      </a:r>
                      <a:endParaRPr lang="en-US" sz="1400" dirty="0">
                        <a:effectLst/>
                        <a:latin typeface="Calibri"/>
                        <a:ea typeface="Calibri"/>
                        <a:cs typeface="Times New Roman"/>
                      </a:endParaRPr>
                    </a:p>
                  </a:txBody>
                  <a:tcPr marL="0" marR="0" marT="0" marB="0" anchor="ctr"/>
                </a:tc>
              </a:tr>
              <a:tr h="370840">
                <a:tc>
                  <a:txBody>
                    <a:bodyPr/>
                    <a:lstStyle/>
                    <a:p>
                      <a:pPr marL="17780" marR="0" algn="l">
                        <a:lnSpc>
                          <a:spcPct val="100000"/>
                        </a:lnSpc>
                        <a:spcBef>
                          <a:spcPts val="135"/>
                        </a:spcBef>
                        <a:spcAft>
                          <a:spcPts val="0"/>
                        </a:spcAft>
                      </a:pPr>
                      <a:r>
                        <a:rPr lang="en-US" sz="1200" b="1">
                          <a:solidFill>
                            <a:srgbClr val="231F20"/>
                          </a:solidFill>
                          <a:effectLst/>
                          <a:latin typeface="Arial"/>
                          <a:ea typeface="Arial"/>
                          <a:cs typeface="Times New Roman"/>
                        </a:rPr>
                        <a:t>EOSA</a:t>
                      </a:r>
                      <a:r>
                        <a:rPr lang="en-US" sz="1200" b="1" spc="-20">
                          <a:solidFill>
                            <a:srgbClr val="231F20"/>
                          </a:solidFill>
                          <a:effectLst/>
                          <a:latin typeface="Arial"/>
                          <a:ea typeface="Arial"/>
                          <a:cs typeface="Times New Roman"/>
                        </a:rPr>
                        <a:t> </a:t>
                      </a:r>
                      <a:r>
                        <a:rPr lang="en-US" sz="1200" b="1">
                          <a:solidFill>
                            <a:srgbClr val="231F20"/>
                          </a:solidFill>
                          <a:effectLst/>
                          <a:latin typeface="Arial"/>
                          <a:ea typeface="Arial"/>
                          <a:cs typeface="Times New Roman"/>
                        </a:rPr>
                        <a:t>-2+ wks</a:t>
                      </a:r>
                      <a:endParaRPr lang="en-US" sz="1200">
                        <a:effectLst/>
                        <a:latin typeface="Calibri"/>
                        <a:ea typeface="Calibri"/>
                        <a:cs typeface="Times New Roman"/>
                      </a:endParaRPr>
                    </a:p>
                  </a:txBody>
                  <a:tcPr marL="0" marR="0" marT="0" marB="0"/>
                </a:tc>
                <a:tc>
                  <a:txBody>
                    <a:bodyPr/>
                    <a:lstStyle/>
                    <a:p>
                      <a:pPr marL="271780" marR="0" algn="l">
                        <a:lnSpc>
                          <a:spcPct val="100000"/>
                        </a:lnSpc>
                        <a:spcBef>
                          <a:spcPts val="135"/>
                        </a:spcBef>
                        <a:spcAft>
                          <a:spcPts val="0"/>
                        </a:spcAft>
                      </a:pPr>
                      <a:r>
                        <a:rPr lang="en-US" sz="1400" dirty="0">
                          <a:solidFill>
                            <a:srgbClr val="231F20"/>
                          </a:solidFill>
                          <a:effectLst/>
                          <a:latin typeface="Arial"/>
                          <a:ea typeface="Arial"/>
                          <a:cs typeface="Times New Roman"/>
                        </a:rPr>
                        <a:t>24.3% (n=82)</a:t>
                      </a:r>
                      <a:endParaRPr lang="en-US" sz="1400" dirty="0">
                        <a:effectLst/>
                        <a:latin typeface="Calibri"/>
                        <a:ea typeface="Calibri"/>
                        <a:cs typeface="Times New Roman"/>
                      </a:endParaRPr>
                    </a:p>
                  </a:txBody>
                  <a:tcPr marL="0" marR="0" marT="0" marB="0" anchor="ctr"/>
                </a:tc>
                <a:tc>
                  <a:txBody>
                    <a:bodyPr/>
                    <a:lstStyle/>
                    <a:p>
                      <a:pPr marL="463550" marR="450215" algn="l">
                        <a:lnSpc>
                          <a:spcPct val="100000"/>
                        </a:lnSpc>
                        <a:spcBef>
                          <a:spcPts val="135"/>
                        </a:spcBef>
                        <a:spcAft>
                          <a:spcPts val="0"/>
                        </a:spcAft>
                      </a:pPr>
                      <a:r>
                        <a:rPr lang="en-US" sz="1400" dirty="0">
                          <a:solidFill>
                            <a:srgbClr val="231F20"/>
                          </a:solidFill>
                          <a:effectLst/>
                          <a:latin typeface="Arial"/>
                          <a:ea typeface="Arial"/>
                          <a:cs typeface="Times New Roman"/>
                        </a:rPr>
                        <a:t>-.15**</a:t>
                      </a:r>
                      <a:endParaRPr lang="en-US" sz="1400" dirty="0">
                        <a:effectLst/>
                        <a:latin typeface="Calibri"/>
                        <a:ea typeface="Calibri"/>
                        <a:cs typeface="Times New Roman"/>
                      </a:endParaRPr>
                    </a:p>
                  </a:txBody>
                  <a:tcPr marL="0" marR="0" marT="0" marB="0" anchor="ctr"/>
                </a:tc>
                <a:tc>
                  <a:txBody>
                    <a:bodyPr/>
                    <a:lstStyle/>
                    <a:p>
                      <a:pPr marL="323850" marR="311150" algn="l">
                        <a:lnSpc>
                          <a:spcPct val="100000"/>
                        </a:lnSpc>
                        <a:spcBef>
                          <a:spcPts val="135"/>
                        </a:spcBef>
                        <a:spcAft>
                          <a:spcPts val="0"/>
                        </a:spcAft>
                      </a:pPr>
                      <a:r>
                        <a:rPr lang="en-US" sz="1400" dirty="0">
                          <a:solidFill>
                            <a:srgbClr val="231F20"/>
                          </a:solidFill>
                          <a:effectLst/>
                          <a:latin typeface="Arial"/>
                          <a:ea typeface="Arial"/>
                          <a:cs typeface="Times New Roman"/>
                        </a:rPr>
                        <a:t>.22***</a:t>
                      </a:r>
                      <a:endParaRPr lang="en-US" sz="1400" dirty="0">
                        <a:effectLst/>
                        <a:latin typeface="Calibri"/>
                        <a:ea typeface="Calibri"/>
                        <a:cs typeface="Times New Roman"/>
                      </a:endParaRPr>
                    </a:p>
                  </a:txBody>
                  <a:tcPr marL="0" marR="0" marT="0" marB="0" anchor="ctr"/>
                </a:tc>
                <a:tc>
                  <a:txBody>
                    <a:bodyPr/>
                    <a:lstStyle/>
                    <a:p>
                      <a:pPr marL="359410" marR="346075" algn="l">
                        <a:lnSpc>
                          <a:spcPct val="100000"/>
                        </a:lnSpc>
                        <a:spcBef>
                          <a:spcPts val="135"/>
                        </a:spcBef>
                        <a:spcAft>
                          <a:spcPts val="0"/>
                        </a:spcAft>
                      </a:pPr>
                      <a:r>
                        <a:rPr lang="en-US" sz="1400" dirty="0">
                          <a:solidFill>
                            <a:srgbClr val="231F20"/>
                          </a:solidFill>
                          <a:effectLst/>
                          <a:latin typeface="Arial"/>
                          <a:ea typeface="Arial"/>
                          <a:cs typeface="Times New Roman"/>
                        </a:rPr>
                        <a:t>.25***</a:t>
                      </a:r>
                      <a:endParaRPr lang="en-US" sz="1400" dirty="0">
                        <a:effectLst/>
                        <a:latin typeface="Calibri"/>
                        <a:ea typeface="Calibri"/>
                        <a:cs typeface="Times New Roman"/>
                      </a:endParaRPr>
                    </a:p>
                  </a:txBody>
                  <a:tcPr marL="0" marR="0" marT="0" marB="0" anchor="ctr">
                    <a:solidFill>
                      <a:schemeClr val="accent5">
                        <a:lumMod val="60000"/>
                        <a:lumOff val="40000"/>
                      </a:schemeClr>
                    </a:solidFill>
                  </a:tcPr>
                </a:tc>
                <a:tc>
                  <a:txBody>
                    <a:bodyPr/>
                    <a:lstStyle/>
                    <a:p>
                      <a:pPr marL="409575" marR="396875" algn="l">
                        <a:lnSpc>
                          <a:spcPct val="100000"/>
                        </a:lnSpc>
                        <a:spcBef>
                          <a:spcPts val="135"/>
                        </a:spcBef>
                        <a:spcAft>
                          <a:spcPts val="0"/>
                        </a:spcAft>
                      </a:pPr>
                      <a:r>
                        <a:rPr lang="en-US" sz="1400" dirty="0">
                          <a:solidFill>
                            <a:srgbClr val="231F20"/>
                          </a:solidFill>
                          <a:effectLst/>
                          <a:latin typeface="Arial"/>
                          <a:ea typeface="Arial"/>
                          <a:cs typeface="Times New Roman"/>
                        </a:rPr>
                        <a:t>-.26***</a:t>
                      </a:r>
                      <a:endParaRPr lang="en-US" sz="1400" dirty="0">
                        <a:effectLst/>
                        <a:latin typeface="Calibri"/>
                        <a:ea typeface="Calibri"/>
                        <a:cs typeface="Times New Roman"/>
                      </a:endParaRPr>
                    </a:p>
                  </a:txBody>
                  <a:tcPr marL="0" marR="0" marT="0" marB="0" anchor="ctr"/>
                </a:tc>
              </a:tr>
              <a:tr h="271272">
                <a:tc>
                  <a:txBody>
                    <a:bodyPr/>
                    <a:lstStyle/>
                    <a:p>
                      <a:pPr marL="17780" marR="0" algn="l">
                        <a:lnSpc>
                          <a:spcPct val="100000"/>
                        </a:lnSpc>
                        <a:spcBef>
                          <a:spcPts val="135"/>
                        </a:spcBef>
                        <a:spcAft>
                          <a:spcPts val="0"/>
                        </a:spcAft>
                      </a:pPr>
                      <a:r>
                        <a:rPr lang="en-US" sz="1200" b="1" dirty="0">
                          <a:solidFill>
                            <a:srgbClr val="231F20"/>
                          </a:solidFill>
                          <a:effectLst/>
                          <a:latin typeface="Arial"/>
                          <a:ea typeface="Arial"/>
                          <a:cs typeface="Times New Roman"/>
                        </a:rPr>
                        <a:t>EOSA</a:t>
                      </a:r>
                      <a:r>
                        <a:rPr lang="en-US" sz="1200" b="1" spc="-20" dirty="0">
                          <a:solidFill>
                            <a:srgbClr val="231F20"/>
                          </a:solidFill>
                          <a:effectLst/>
                          <a:latin typeface="Arial"/>
                          <a:ea typeface="Arial"/>
                          <a:cs typeface="Times New Roman"/>
                        </a:rPr>
                        <a:t> </a:t>
                      </a:r>
                      <a:r>
                        <a:rPr lang="en-US" sz="1200" b="1" dirty="0">
                          <a:solidFill>
                            <a:srgbClr val="231F20"/>
                          </a:solidFill>
                          <a:effectLst/>
                          <a:latin typeface="Arial"/>
                          <a:ea typeface="Arial"/>
                          <a:cs typeface="Times New Roman"/>
                        </a:rPr>
                        <a:t>-3+ </a:t>
                      </a:r>
                      <a:r>
                        <a:rPr lang="en-US" sz="1200" b="1" dirty="0" err="1">
                          <a:solidFill>
                            <a:srgbClr val="231F20"/>
                          </a:solidFill>
                          <a:effectLst/>
                          <a:latin typeface="Arial"/>
                          <a:ea typeface="Arial"/>
                          <a:cs typeface="Times New Roman"/>
                        </a:rPr>
                        <a:t>wks</a:t>
                      </a:r>
                      <a:endParaRPr lang="en-US" sz="1200" dirty="0">
                        <a:effectLst/>
                        <a:latin typeface="Calibri"/>
                        <a:ea typeface="Calibri"/>
                        <a:cs typeface="Times New Roman"/>
                      </a:endParaRPr>
                    </a:p>
                  </a:txBody>
                  <a:tcPr marL="0" marR="0" marT="0" marB="0"/>
                </a:tc>
                <a:tc>
                  <a:txBody>
                    <a:bodyPr/>
                    <a:lstStyle/>
                    <a:p>
                      <a:pPr marL="271780" marR="0" algn="l">
                        <a:lnSpc>
                          <a:spcPct val="100000"/>
                        </a:lnSpc>
                        <a:spcBef>
                          <a:spcPts val="135"/>
                        </a:spcBef>
                        <a:spcAft>
                          <a:spcPts val="0"/>
                        </a:spcAft>
                      </a:pPr>
                      <a:r>
                        <a:rPr lang="en-US" sz="1400" dirty="0">
                          <a:solidFill>
                            <a:srgbClr val="231F20"/>
                          </a:solidFill>
                          <a:effectLst/>
                          <a:latin typeface="Arial"/>
                          <a:ea typeface="Arial"/>
                          <a:cs typeface="Times New Roman"/>
                        </a:rPr>
                        <a:t>15.7% (n=53)</a:t>
                      </a:r>
                      <a:endParaRPr lang="en-US" sz="1400" dirty="0">
                        <a:effectLst/>
                        <a:latin typeface="Calibri"/>
                        <a:ea typeface="Calibri"/>
                        <a:cs typeface="Times New Roman"/>
                      </a:endParaRPr>
                    </a:p>
                  </a:txBody>
                  <a:tcPr marL="0" marR="0" marT="0" marB="0" anchor="ctr"/>
                </a:tc>
                <a:tc>
                  <a:txBody>
                    <a:bodyPr/>
                    <a:lstStyle/>
                    <a:p>
                      <a:pPr marL="480695" marR="467360" algn="l">
                        <a:lnSpc>
                          <a:spcPct val="100000"/>
                        </a:lnSpc>
                        <a:spcBef>
                          <a:spcPts val="135"/>
                        </a:spcBef>
                        <a:spcAft>
                          <a:spcPts val="0"/>
                        </a:spcAft>
                      </a:pPr>
                      <a:r>
                        <a:rPr lang="en-US" sz="1400" dirty="0">
                          <a:solidFill>
                            <a:srgbClr val="231F20"/>
                          </a:solidFill>
                          <a:effectLst/>
                          <a:latin typeface="Arial"/>
                          <a:ea typeface="Arial"/>
                          <a:cs typeface="Times New Roman"/>
                        </a:rPr>
                        <a:t>-.12*</a:t>
                      </a:r>
                      <a:endParaRPr lang="en-US" sz="1400" dirty="0">
                        <a:effectLst/>
                        <a:latin typeface="Calibri"/>
                        <a:ea typeface="Calibri"/>
                        <a:cs typeface="Times New Roman"/>
                      </a:endParaRPr>
                    </a:p>
                  </a:txBody>
                  <a:tcPr marL="0" marR="0" marT="0" marB="0" anchor="ctr"/>
                </a:tc>
                <a:tc>
                  <a:txBody>
                    <a:bodyPr/>
                    <a:lstStyle/>
                    <a:p>
                      <a:pPr marL="323850" marR="311150" algn="l">
                        <a:lnSpc>
                          <a:spcPct val="100000"/>
                        </a:lnSpc>
                        <a:spcBef>
                          <a:spcPts val="135"/>
                        </a:spcBef>
                        <a:spcAft>
                          <a:spcPts val="0"/>
                        </a:spcAft>
                      </a:pPr>
                      <a:r>
                        <a:rPr lang="en-US" sz="1400" dirty="0">
                          <a:solidFill>
                            <a:srgbClr val="231F20"/>
                          </a:solidFill>
                          <a:effectLst/>
                          <a:latin typeface="Arial"/>
                          <a:ea typeface="Arial"/>
                          <a:cs typeface="Times New Roman"/>
                        </a:rPr>
                        <a:t>.22***</a:t>
                      </a:r>
                      <a:endParaRPr lang="en-US" sz="1400" dirty="0">
                        <a:effectLst/>
                        <a:latin typeface="Calibri"/>
                        <a:ea typeface="Calibri"/>
                        <a:cs typeface="Times New Roman"/>
                      </a:endParaRPr>
                    </a:p>
                  </a:txBody>
                  <a:tcPr marL="0" marR="0" marT="0" marB="0" anchor="ctr"/>
                </a:tc>
                <a:tc>
                  <a:txBody>
                    <a:bodyPr/>
                    <a:lstStyle/>
                    <a:p>
                      <a:pPr marL="359410" marR="346075" algn="l">
                        <a:lnSpc>
                          <a:spcPct val="100000"/>
                        </a:lnSpc>
                        <a:spcBef>
                          <a:spcPts val="135"/>
                        </a:spcBef>
                        <a:spcAft>
                          <a:spcPts val="0"/>
                        </a:spcAft>
                      </a:pPr>
                      <a:r>
                        <a:rPr lang="en-US" sz="1400" dirty="0">
                          <a:solidFill>
                            <a:srgbClr val="231F20"/>
                          </a:solidFill>
                          <a:effectLst/>
                          <a:latin typeface="Arial"/>
                          <a:ea typeface="Arial"/>
                          <a:cs typeface="Times New Roman"/>
                        </a:rPr>
                        <a:t>.24***</a:t>
                      </a:r>
                      <a:endParaRPr lang="en-US" sz="1400" dirty="0">
                        <a:effectLst/>
                        <a:latin typeface="Calibri"/>
                        <a:ea typeface="Calibri"/>
                        <a:cs typeface="Times New Roman"/>
                      </a:endParaRPr>
                    </a:p>
                  </a:txBody>
                  <a:tcPr marL="0" marR="0" marT="0" marB="0" anchor="ctr">
                    <a:solidFill>
                      <a:schemeClr val="accent5">
                        <a:lumMod val="20000"/>
                        <a:lumOff val="80000"/>
                      </a:schemeClr>
                    </a:solidFill>
                  </a:tcPr>
                </a:tc>
                <a:tc>
                  <a:txBody>
                    <a:bodyPr/>
                    <a:lstStyle/>
                    <a:p>
                      <a:pPr marL="427355" marR="414020" algn="l">
                        <a:lnSpc>
                          <a:spcPct val="100000"/>
                        </a:lnSpc>
                        <a:spcBef>
                          <a:spcPts val="135"/>
                        </a:spcBef>
                        <a:spcAft>
                          <a:spcPts val="0"/>
                        </a:spcAft>
                      </a:pPr>
                      <a:r>
                        <a:rPr lang="en-US" sz="1400" dirty="0">
                          <a:solidFill>
                            <a:srgbClr val="231F20"/>
                          </a:solidFill>
                          <a:effectLst/>
                          <a:latin typeface="Arial"/>
                          <a:ea typeface="Arial"/>
                          <a:cs typeface="Times New Roman"/>
                        </a:rPr>
                        <a:t>-.18**</a:t>
                      </a:r>
                      <a:endParaRPr lang="en-US" sz="1400" dirty="0">
                        <a:effectLst/>
                        <a:latin typeface="Calibri"/>
                        <a:ea typeface="Calibri"/>
                        <a:cs typeface="Times New Roman"/>
                      </a:endParaRPr>
                    </a:p>
                  </a:txBody>
                  <a:tcPr marL="0" marR="0" marT="0" marB="0" anchor="ctr"/>
                </a:tc>
              </a:tr>
              <a:tr h="304800">
                <a:tc>
                  <a:txBody>
                    <a:bodyPr/>
                    <a:lstStyle/>
                    <a:p>
                      <a:pPr marL="17780" marR="0" algn="l">
                        <a:lnSpc>
                          <a:spcPct val="100000"/>
                        </a:lnSpc>
                        <a:spcBef>
                          <a:spcPts val="135"/>
                        </a:spcBef>
                        <a:spcAft>
                          <a:spcPts val="0"/>
                        </a:spcAft>
                      </a:pPr>
                      <a:r>
                        <a:rPr lang="en-US" sz="1200" b="1">
                          <a:solidFill>
                            <a:srgbClr val="231F20"/>
                          </a:solidFill>
                          <a:effectLst/>
                          <a:latin typeface="Arial"/>
                          <a:ea typeface="Arial"/>
                          <a:cs typeface="Times New Roman"/>
                        </a:rPr>
                        <a:t>EOSA</a:t>
                      </a:r>
                      <a:r>
                        <a:rPr lang="en-US" sz="1200" b="1" spc="-20">
                          <a:solidFill>
                            <a:srgbClr val="231F20"/>
                          </a:solidFill>
                          <a:effectLst/>
                          <a:latin typeface="Arial"/>
                          <a:ea typeface="Arial"/>
                          <a:cs typeface="Times New Roman"/>
                        </a:rPr>
                        <a:t> </a:t>
                      </a:r>
                      <a:r>
                        <a:rPr lang="en-US" sz="1200" b="1">
                          <a:solidFill>
                            <a:srgbClr val="231F20"/>
                          </a:solidFill>
                          <a:effectLst/>
                          <a:latin typeface="Arial"/>
                          <a:ea typeface="Arial"/>
                          <a:cs typeface="Times New Roman"/>
                        </a:rPr>
                        <a:t>– 4+ wks</a:t>
                      </a:r>
                      <a:endParaRPr lang="en-US" sz="1200">
                        <a:effectLst/>
                        <a:latin typeface="Calibri"/>
                        <a:ea typeface="Calibri"/>
                        <a:cs typeface="Times New Roman"/>
                      </a:endParaRPr>
                    </a:p>
                  </a:txBody>
                  <a:tcPr marL="0" marR="0" marT="0" marB="0"/>
                </a:tc>
                <a:tc>
                  <a:txBody>
                    <a:bodyPr/>
                    <a:lstStyle/>
                    <a:p>
                      <a:pPr marL="271780" marR="0" algn="l">
                        <a:lnSpc>
                          <a:spcPct val="100000"/>
                        </a:lnSpc>
                        <a:spcBef>
                          <a:spcPts val="135"/>
                        </a:spcBef>
                        <a:spcAft>
                          <a:spcPts val="0"/>
                        </a:spcAft>
                      </a:pPr>
                      <a:r>
                        <a:rPr lang="en-US" sz="1400">
                          <a:solidFill>
                            <a:srgbClr val="231F20"/>
                          </a:solidFill>
                          <a:effectLst/>
                          <a:latin typeface="Arial"/>
                          <a:ea typeface="Arial"/>
                          <a:cs typeface="Times New Roman"/>
                        </a:rPr>
                        <a:t>12.2% (n=41)</a:t>
                      </a:r>
                      <a:endParaRPr lang="en-US" sz="1400">
                        <a:effectLst/>
                        <a:latin typeface="Calibri"/>
                        <a:ea typeface="Calibri"/>
                        <a:cs typeface="Times New Roman"/>
                      </a:endParaRPr>
                    </a:p>
                  </a:txBody>
                  <a:tcPr marL="0" marR="0" marT="0" marB="0" anchor="ctr"/>
                </a:tc>
                <a:tc>
                  <a:txBody>
                    <a:bodyPr/>
                    <a:lstStyle/>
                    <a:p>
                      <a:pPr marL="463550" marR="450215" algn="l">
                        <a:lnSpc>
                          <a:spcPct val="100000"/>
                        </a:lnSpc>
                        <a:spcBef>
                          <a:spcPts val="135"/>
                        </a:spcBef>
                        <a:spcAft>
                          <a:spcPts val="0"/>
                        </a:spcAft>
                      </a:pPr>
                      <a:r>
                        <a:rPr lang="en-US" sz="1400" dirty="0">
                          <a:solidFill>
                            <a:srgbClr val="231F20"/>
                          </a:solidFill>
                          <a:effectLst/>
                          <a:latin typeface="Arial"/>
                          <a:ea typeface="Arial"/>
                          <a:cs typeface="Times New Roman"/>
                        </a:rPr>
                        <a:t>-.16**</a:t>
                      </a:r>
                      <a:endParaRPr lang="en-US" sz="1400" dirty="0">
                        <a:effectLst/>
                        <a:latin typeface="Calibri"/>
                        <a:ea typeface="Calibri"/>
                        <a:cs typeface="Times New Roman"/>
                      </a:endParaRPr>
                    </a:p>
                  </a:txBody>
                  <a:tcPr marL="0" marR="0" marT="0" marB="0" anchor="ctr"/>
                </a:tc>
                <a:tc>
                  <a:txBody>
                    <a:bodyPr/>
                    <a:lstStyle/>
                    <a:p>
                      <a:pPr marL="323850" marR="311150" algn="l">
                        <a:lnSpc>
                          <a:spcPct val="100000"/>
                        </a:lnSpc>
                        <a:spcBef>
                          <a:spcPts val="135"/>
                        </a:spcBef>
                        <a:spcAft>
                          <a:spcPts val="0"/>
                        </a:spcAft>
                      </a:pPr>
                      <a:r>
                        <a:rPr lang="en-US" sz="1400" dirty="0">
                          <a:solidFill>
                            <a:srgbClr val="231F20"/>
                          </a:solidFill>
                          <a:effectLst/>
                          <a:latin typeface="Arial"/>
                          <a:ea typeface="Arial"/>
                          <a:cs typeface="Times New Roman"/>
                        </a:rPr>
                        <a:t>.22***</a:t>
                      </a:r>
                      <a:endParaRPr lang="en-US" sz="1400" dirty="0">
                        <a:effectLst/>
                        <a:latin typeface="Calibri"/>
                        <a:ea typeface="Calibri"/>
                        <a:cs typeface="Times New Roman"/>
                      </a:endParaRPr>
                    </a:p>
                  </a:txBody>
                  <a:tcPr marL="0" marR="0" marT="0" marB="0" anchor="ctr"/>
                </a:tc>
                <a:tc>
                  <a:txBody>
                    <a:bodyPr/>
                    <a:lstStyle/>
                    <a:p>
                      <a:pPr marL="359410" marR="346075" algn="l">
                        <a:lnSpc>
                          <a:spcPct val="100000"/>
                        </a:lnSpc>
                        <a:spcBef>
                          <a:spcPts val="135"/>
                        </a:spcBef>
                        <a:spcAft>
                          <a:spcPts val="0"/>
                        </a:spcAft>
                      </a:pPr>
                      <a:r>
                        <a:rPr lang="en-US" sz="1400" dirty="0">
                          <a:solidFill>
                            <a:srgbClr val="231F20"/>
                          </a:solidFill>
                          <a:effectLst/>
                          <a:latin typeface="Arial"/>
                          <a:ea typeface="Arial"/>
                          <a:cs typeface="Times New Roman"/>
                        </a:rPr>
                        <a:t>.26***</a:t>
                      </a:r>
                      <a:endParaRPr lang="en-US" sz="1400" dirty="0">
                        <a:effectLst/>
                        <a:latin typeface="Calibri"/>
                        <a:ea typeface="Calibri"/>
                        <a:cs typeface="Times New Roman"/>
                      </a:endParaRPr>
                    </a:p>
                  </a:txBody>
                  <a:tcPr marL="0" marR="0" marT="0" marB="0" anchor="ctr"/>
                </a:tc>
                <a:tc>
                  <a:txBody>
                    <a:bodyPr/>
                    <a:lstStyle/>
                    <a:p>
                      <a:pPr marL="410210" marR="396875" algn="l">
                        <a:lnSpc>
                          <a:spcPct val="100000"/>
                        </a:lnSpc>
                        <a:spcBef>
                          <a:spcPts val="135"/>
                        </a:spcBef>
                        <a:spcAft>
                          <a:spcPts val="0"/>
                        </a:spcAft>
                      </a:pPr>
                      <a:r>
                        <a:rPr lang="en-US" sz="1400" dirty="0">
                          <a:solidFill>
                            <a:srgbClr val="231F20"/>
                          </a:solidFill>
                          <a:effectLst/>
                          <a:latin typeface="Arial"/>
                          <a:ea typeface="Arial"/>
                          <a:cs typeface="Times New Roman"/>
                        </a:rPr>
                        <a:t>-.20***</a:t>
                      </a:r>
                      <a:endParaRPr lang="en-US" sz="1400" dirty="0">
                        <a:effectLst/>
                        <a:latin typeface="Calibri"/>
                        <a:ea typeface="Calibri"/>
                        <a:cs typeface="Times New Roman"/>
                      </a:endParaRPr>
                    </a:p>
                  </a:txBody>
                  <a:tcPr marL="0" marR="0" marT="0" marB="0" anchor="ctr"/>
                </a:tc>
              </a:tr>
              <a:tr h="304800">
                <a:tc>
                  <a:txBody>
                    <a:bodyPr/>
                    <a:lstStyle/>
                    <a:p>
                      <a:pPr marL="17780" marR="0" algn="l">
                        <a:lnSpc>
                          <a:spcPct val="100000"/>
                        </a:lnSpc>
                        <a:spcBef>
                          <a:spcPts val="135"/>
                        </a:spcBef>
                        <a:spcAft>
                          <a:spcPts val="0"/>
                        </a:spcAft>
                      </a:pPr>
                      <a:r>
                        <a:rPr lang="en-US" sz="1200" b="1">
                          <a:solidFill>
                            <a:srgbClr val="231F20"/>
                          </a:solidFill>
                          <a:effectLst/>
                          <a:latin typeface="Arial"/>
                          <a:ea typeface="Arial"/>
                          <a:cs typeface="Times New Roman"/>
                        </a:rPr>
                        <a:t>NOBWOS</a:t>
                      </a:r>
                      <a:r>
                        <a:rPr lang="en-US" sz="1200" b="1" spc="-30">
                          <a:solidFill>
                            <a:srgbClr val="231F20"/>
                          </a:solidFill>
                          <a:effectLst/>
                          <a:latin typeface="Arial"/>
                          <a:ea typeface="Arial"/>
                          <a:cs typeface="Times New Roman"/>
                        </a:rPr>
                        <a:t> </a:t>
                      </a:r>
                      <a:r>
                        <a:rPr lang="en-US" sz="1200" b="1">
                          <a:solidFill>
                            <a:srgbClr val="231F20"/>
                          </a:solidFill>
                          <a:effectLst/>
                          <a:latin typeface="Arial"/>
                          <a:ea typeface="Arial"/>
                          <a:cs typeface="Times New Roman"/>
                        </a:rPr>
                        <a:t>– 1+ wks</a:t>
                      </a:r>
                      <a:endParaRPr lang="en-US" sz="1200">
                        <a:effectLst/>
                        <a:latin typeface="Calibri"/>
                        <a:ea typeface="Calibri"/>
                        <a:cs typeface="Times New Roman"/>
                      </a:endParaRPr>
                    </a:p>
                  </a:txBody>
                  <a:tcPr marL="0" marR="0" marT="0" marB="0"/>
                </a:tc>
                <a:tc>
                  <a:txBody>
                    <a:bodyPr/>
                    <a:lstStyle/>
                    <a:p>
                      <a:pPr marL="325120" marR="0" algn="l">
                        <a:lnSpc>
                          <a:spcPct val="100000"/>
                        </a:lnSpc>
                        <a:spcBef>
                          <a:spcPts val="135"/>
                        </a:spcBef>
                        <a:spcAft>
                          <a:spcPts val="0"/>
                        </a:spcAft>
                      </a:pPr>
                      <a:r>
                        <a:rPr lang="en-US" sz="1400" dirty="0">
                          <a:solidFill>
                            <a:srgbClr val="231F20"/>
                          </a:solidFill>
                          <a:effectLst/>
                          <a:latin typeface="Arial"/>
                          <a:ea typeface="Arial"/>
                          <a:cs typeface="Times New Roman"/>
                        </a:rPr>
                        <a:t>1.25 (3.81)</a:t>
                      </a:r>
                      <a:endParaRPr lang="en-US" sz="1400" dirty="0">
                        <a:effectLst/>
                        <a:latin typeface="Calibri"/>
                        <a:ea typeface="Calibri"/>
                        <a:cs typeface="Times New Roman"/>
                      </a:endParaRPr>
                    </a:p>
                  </a:txBody>
                  <a:tcPr marL="0" marR="0" marT="0" marB="0" anchor="ctr"/>
                </a:tc>
                <a:tc>
                  <a:txBody>
                    <a:bodyPr/>
                    <a:lstStyle/>
                    <a:p>
                      <a:pPr marL="463550" marR="450215" algn="l">
                        <a:lnSpc>
                          <a:spcPct val="100000"/>
                        </a:lnSpc>
                        <a:spcBef>
                          <a:spcPts val="135"/>
                        </a:spcBef>
                        <a:spcAft>
                          <a:spcPts val="0"/>
                        </a:spcAft>
                      </a:pPr>
                      <a:r>
                        <a:rPr lang="en-US" sz="1400" dirty="0">
                          <a:solidFill>
                            <a:srgbClr val="231F20"/>
                          </a:solidFill>
                          <a:effectLst/>
                          <a:latin typeface="Arial"/>
                          <a:ea typeface="Arial"/>
                          <a:cs typeface="Times New Roman"/>
                        </a:rPr>
                        <a:t>-.15**</a:t>
                      </a:r>
                      <a:endParaRPr lang="en-US" sz="1400" dirty="0">
                        <a:effectLst/>
                        <a:latin typeface="Calibri"/>
                        <a:ea typeface="Calibri"/>
                        <a:cs typeface="Times New Roman"/>
                      </a:endParaRPr>
                    </a:p>
                  </a:txBody>
                  <a:tcPr marL="0" marR="0" marT="0" marB="0" anchor="ctr"/>
                </a:tc>
                <a:tc>
                  <a:txBody>
                    <a:bodyPr/>
                    <a:lstStyle/>
                    <a:p>
                      <a:pPr marL="323850" marR="311150" algn="l">
                        <a:lnSpc>
                          <a:spcPct val="100000"/>
                        </a:lnSpc>
                        <a:spcBef>
                          <a:spcPts val="135"/>
                        </a:spcBef>
                        <a:spcAft>
                          <a:spcPts val="0"/>
                        </a:spcAft>
                      </a:pPr>
                      <a:r>
                        <a:rPr lang="en-US" sz="1400" dirty="0">
                          <a:solidFill>
                            <a:srgbClr val="231F20"/>
                          </a:solidFill>
                          <a:effectLst/>
                          <a:latin typeface="Arial"/>
                          <a:ea typeface="Arial"/>
                          <a:cs typeface="Times New Roman"/>
                        </a:rPr>
                        <a:t>.22***</a:t>
                      </a:r>
                      <a:endParaRPr lang="en-US" sz="1400" dirty="0">
                        <a:effectLst/>
                        <a:latin typeface="Calibri"/>
                        <a:ea typeface="Calibri"/>
                        <a:cs typeface="Times New Roman"/>
                      </a:endParaRPr>
                    </a:p>
                  </a:txBody>
                  <a:tcPr marL="0" marR="0" marT="0" marB="0" anchor="ctr"/>
                </a:tc>
                <a:tc>
                  <a:txBody>
                    <a:bodyPr/>
                    <a:lstStyle/>
                    <a:p>
                      <a:pPr marL="359410" marR="346075" algn="l">
                        <a:lnSpc>
                          <a:spcPct val="100000"/>
                        </a:lnSpc>
                        <a:spcBef>
                          <a:spcPts val="135"/>
                        </a:spcBef>
                        <a:spcAft>
                          <a:spcPts val="0"/>
                        </a:spcAft>
                      </a:pPr>
                      <a:r>
                        <a:rPr lang="en-US" sz="1400">
                          <a:solidFill>
                            <a:srgbClr val="231F20"/>
                          </a:solidFill>
                          <a:effectLst/>
                          <a:latin typeface="Arial"/>
                          <a:ea typeface="Arial"/>
                          <a:cs typeface="Times New Roman"/>
                        </a:rPr>
                        <a:t>.26***</a:t>
                      </a:r>
                      <a:endParaRPr lang="en-US" sz="1400">
                        <a:effectLst/>
                        <a:latin typeface="Calibri"/>
                        <a:ea typeface="Calibri"/>
                        <a:cs typeface="Times New Roman"/>
                      </a:endParaRPr>
                    </a:p>
                  </a:txBody>
                  <a:tcPr marL="0" marR="0" marT="0" marB="0" anchor="ctr"/>
                </a:tc>
                <a:tc>
                  <a:txBody>
                    <a:bodyPr/>
                    <a:lstStyle/>
                    <a:p>
                      <a:pPr marL="410210" marR="396875" algn="l">
                        <a:lnSpc>
                          <a:spcPct val="100000"/>
                        </a:lnSpc>
                        <a:spcBef>
                          <a:spcPts val="135"/>
                        </a:spcBef>
                        <a:spcAft>
                          <a:spcPts val="0"/>
                        </a:spcAft>
                      </a:pPr>
                      <a:r>
                        <a:rPr lang="en-US" sz="1400" dirty="0">
                          <a:solidFill>
                            <a:srgbClr val="231F20"/>
                          </a:solidFill>
                          <a:effectLst/>
                          <a:latin typeface="Arial"/>
                          <a:ea typeface="Arial"/>
                          <a:cs typeface="Times New Roman"/>
                        </a:rPr>
                        <a:t>-.20***</a:t>
                      </a:r>
                      <a:endParaRPr lang="en-US" sz="1400" dirty="0">
                        <a:effectLst/>
                        <a:latin typeface="Calibri"/>
                        <a:ea typeface="Calibri"/>
                        <a:cs typeface="Times New Roman"/>
                      </a:endParaRPr>
                    </a:p>
                  </a:txBody>
                  <a:tcPr marL="0" marR="0" marT="0" marB="0" anchor="ctr"/>
                </a:tc>
              </a:tr>
              <a:tr h="304800">
                <a:tc>
                  <a:txBody>
                    <a:bodyPr/>
                    <a:lstStyle/>
                    <a:p>
                      <a:pPr marL="17780" marR="0" algn="l">
                        <a:lnSpc>
                          <a:spcPct val="100000"/>
                        </a:lnSpc>
                        <a:spcBef>
                          <a:spcPts val="135"/>
                        </a:spcBef>
                        <a:spcAft>
                          <a:spcPts val="0"/>
                        </a:spcAft>
                      </a:pPr>
                      <a:r>
                        <a:rPr lang="en-US" sz="1200" b="1">
                          <a:solidFill>
                            <a:srgbClr val="231F20"/>
                          </a:solidFill>
                          <a:effectLst/>
                          <a:latin typeface="Arial"/>
                          <a:ea typeface="Arial"/>
                          <a:cs typeface="Times New Roman"/>
                        </a:rPr>
                        <a:t>NOBWOS</a:t>
                      </a:r>
                      <a:r>
                        <a:rPr lang="en-US" sz="1200" b="1" spc="-30">
                          <a:solidFill>
                            <a:srgbClr val="231F20"/>
                          </a:solidFill>
                          <a:effectLst/>
                          <a:latin typeface="Arial"/>
                          <a:ea typeface="Arial"/>
                          <a:cs typeface="Times New Roman"/>
                        </a:rPr>
                        <a:t> </a:t>
                      </a:r>
                      <a:r>
                        <a:rPr lang="en-US" sz="1200" b="1">
                          <a:solidFill>
                            <a:srgbClr val="231F20"/>
                          </a:solidFill>
                          <a:effectLst/>
                          <a:latin typeface="Arial"/>
                          <a:ea typeface="Arial"/>
                          <a:cs typeface="Times New Roman"/>
                        </a:rPr>
                        <a:t>– 2+ wks</a:t>
                      </a:r>
                      <a:endParaRPr lang="en-US" sz="1200">
                        <a:effectLst/>
                        <a:latin typeface="Calibri"/>
                        <a:ea typeface="Calibri"/>
                        <a:cs typeface="Times New Roman"/>
                      </a:endParaRPr>
                    </a:p>
                  </a:txBody>
                  <a:tcPr marL="0" marR="0" marT="0" marB="0"/>
                </a:tc>
                <a:tc>
                  <a:txBody>
                    <a:bodyPr/>
                    <a:lstStyle/>
                    <a:p>
                      <a:pPr marL="325120" marR="0" algn="l">
                        <a:lnSpc>
                          <a:spcPct val="100000"/>
                        </a:lnSpc>
                        <a:spcBef>
                          <a:spcPts val="135"/>
                        </a:spcBef>
                        <a:spcAft>
                          <a:spcPts val="0"/>
                        </a:spcAft>
                      </a:pPr>
                      <a:r>
                        <a:rPr lang="en-US" sz="1400" dirty="0">
                          <a:solidFill>
                            <a:srgbClr val="231F20"/>
                          </a:solidFill>
                          <a:effectLst/>
                          <a:latin typeface="Arial"/>
                          <a:ea typeface="Arial"/>
                          <a:cs typeface="Times New Roman"/>
                        </a:rPr>
                        <a:t>1.00 (3.58)</a:t>
                      </a:r>
                      <a:endParaRPr lang="en-US" sz="1400" dirty="0">
                        <a:effectLst/>
                        <a:latin typeface="Calibri"/>
                        <a:ea typeface="Calibri"/>
                        <a:cs typeface="Times New Roman"/>
                      </a:endParaRPr>
                    </a:p>
                  </a:txBody>
                  <a:tcPr marL="0" marR="0" marT="0" marB="0" anchor="ctr"/>
                </a:tc>
                <a:tc>
                  <a:txBody>
                    <a:bodyPr/>
                    <a:lstStyle/>
                    <a:p>
                      <a:pPr marL="480695" marR="467360" algn="l">
                        <a:lnSpc>
                          <a:spcPct val="100000"/>
                        </a:lnSpc>
                        <a:spcBef>
                          <a:spcPts val="135"/>
                        </a:spcBef>
                        <a:spcAft>
                          <a:spcPts val="0"/>
                        </a:spcAft>
                      </a:pPr>
                      <a:r>
                        <a:rPr lang="en-US" sz="1400" dirty="0">
                          <a:solidFill>
                            <a:srgbClr val="231F20"/>
                          </a:solidFill>
                          <a:effectLst/>
                          <a:latin typeface="Arial"/>
                          <a:ea typeface="Arial"/>
                          <a:cs typeface="Times New Roman"/>
                        </a:rPr>
                        <a:t>-.14*</a:t>
                      </a:r>
                      <a:endParaRPr lang="en-US" sz="1400" dirty="0">
                        <a:effectLst/>
                        <a:latin typeface="Calibri"/>
                        <a:ea typeface="Calibri"/>
                        <a:cs typeface="Times New Roman"/>
                      </a:endParaRPr>
                    </a:p>
                  </a:txBody>
                  <a:tcPr marL="0" marR="0" marT="0" marB="0" anchor="ctr"/>
                </a:tc>
                <a:tc>
                  <a:txBody>
                    <a:bodyPr/>
                    <a:lstStyle/>
                    <a:p>
                      <a:pPr marL="323850" marR="310515" algn="l">
                        <a:lnSpc>
                          <a:spcPct val="100000"/>
                        </a:lnSpc>
                        <a:spcBef>
                          <a:spcPts val="135"/>
                        </a:spcBef>
                        <a:spcAft>
                          <a:spcPts val="0"/>
                        </a:spcAft>
                      </a:pPr>
                      <a:r>
                        <a:rPr lang="en-US" sz="1400" dirty="0">
                          <a:solidFill>
                            <a:srgbClr val="231F20"/>
                          </a:solidFill>
                          <a:effectLst/>
                          <a:latin typeface="Arial"/>
                          <a:ea typeface="Arial"/>
                          <a:cs typeface="Times New Roman"/>
                        </a:rPr>
                        <a:t>.21***</a:t>
                      </a:r>
                      <a:endParaRPr lang="en-US" sz="1400" dirty="0">
                        <a:effectLst/>
                        <a:latin typeface="Calibri"/>
                        <a:ea typeface="Calibri"/>
                        <a:cs typeface="Times New Roman"/>
                      </a:endParaRPr>
                    </a:p>
                  </a:txBody>
                  <a:tcPr marL="0" marR="0" marT="0" marB="0" anchor="ctr"/>
                </a:tc>
                <a:tc>
                  <a:txBody>
                    <a:bodyPr/>
                    <a:lstStyle/>
                    <a:p>
                      <a:pPr marL="359410" marR="346075" algn="l">
                        <a:lnSpc>
                          <a:spcPct val="100000"/>
                        </a:lnSpc>
                        <a:spcBef>
                          <a:spcPts val="135"/>
                        </a:spcBef>
                        <a:spcAft>
                          <a:spcPts val="0"/>
                        </a:spcAft>
                      </a:pPr>
                      <a:r>
                        <a:rPr lang="en-US" sz="1400">
                          <a:solidFill>
                            <a:srgbClr val="231F20"/>
                          </a:solidFill>
                          <a:effectLst/>
                          <a:latin typeface="Arial"/>
                          <a:ea typeface="Arial"/>
                          <a:cs typeface="Times New Roman"/>
                        </a:rPr>
                        <a:t>.24***</a:t>
                      </a:r>
                      <a:endParaRPr lang="en-US" sz="1400">
                        <a:effectLst/>
                        <a:latin typeface="Calibri"/>
                        <a:ea typeface="Calibri"/>
                        <a:cs typeface="Times New Roman"/>
                      </a:endParaRPr>
                    </a:p>
                  </a:txBody>
                  <a:tcPr marL="0" marR="0" marT="0" marB="0" anchor="ctr"/>
                </a:tc>
                <a:tc>
                  <a:txBody>
                    <a:bodyPr/>
                    <a:lstStyle/>
                    <a:p>
                      <a:pPr marL="410210" marR="396875" algn="l">
                        <a:lnSpc>
                          <a:spcPct val="100000"/>
                        </a:lnSpc>
                        <a:spcBef>
                          <a:spcPts val="135"/>
                        </a:spcBef>
                        <a:spcAft>
                          <a:spcPts val="0"/>
                        </a:spcAft>
                      </a:pPr>
                      <a:r>
                        <a:rPr lang="en-US" sz="1400" dirty="0">
                          <a:solidFill>
                            <a:srgbClr val="231F20"/>
                          </a:solidFill>
                          <a:effectLst/>
                          <a:latin typeface="Arial"/>
                          <a:ea typeface="Arial"/>
                          <a:cs typeface="Times New Roman"/>
                        </a:rPr>
                        <a:t>-.18***</a:t>
                      </a:r>
                      <a:endParaRPr lang="en-US" sz="1400" dirty="0">
                        <a:effectLst/>
                        <a:latin typeface="Calibri"/>
                        <a:ea typeface="Calibri"/>
                        <a:cs typeface="Times New Roman"/>
                      </a:endParaRPr>
                    </a:p>
                  </a:txBody>
                  <a:tcPr marL="0" marR="0" marT="0" marB="0" anchor="ctr"/>
                </a:tc>
              </a:tr>
              <a:tr h="304800">
                <a:tc>
                  <a:txBody>
                    <a:bodyPr/>
                    <a:lstStyle/>
                    <a:p>
                      <a:pPr marL="17780" marR="0" algn="l">
                        <a:lnSpc>
                          <a:spcPct val="100000"/>
                        </a:lnSpc>
                        <a:spcBef>
                          <a:spcPts val="135"/>
                        </a:spcBef>
                        <a:spcAft>
                          <a:spcPts val="0"/>
                        </a:spcAft>
                      </a:pPr>
                      <a:r>
                        <a:rPr lang="en-US" sz="1200" b="1">
                          <a:solidFill>
                            <a:srgbClr val="231F20"/>
                          </a:solidFill>
                          <a:effectLst/>
                          <a:latin typeface="Arial"/>
                          <a:ea typeface="Arial"/>
                          <a:cs typeface="Times New Roman"/>
                        </a:rPr>
                        <a:t>NOBWOS</a:t>
                      </a:r>
                      <a:r>
                        <a:rPr lang="en-US" sz="1200" b="1" spc="-30">
                          <a:solidFill>
                            <a:srgbClr val="231F20"/>
                          </a:solidFill>
                          <a:effectLst/>
                          <a:latin typeface="Arial"/>
                          <a:ea typeface="Arial"/>
                          <a:cs typeface="Times New Roman"/>
                        </a:rPr>
                        <a:t> </a:t>
                      </a:r>
                      <a:r>
                        <a:rPr lang="en-US" sz="1200" b="1">
                          <a:solidFill>
                            <a:srgbClr val="231F20"/>
                          </a:solidFill>
                          <a:effectLst/>
                          <a:latin typeface="Arial"/>
                          <a:ea typeface="Arial"/>
                          <a:cs typeface="Times New Roman"/>
                        </a:rPr>
                        <a:t>– 3+</a:t>
                      </a:r>
                      <a:r>
                        <a:rPr lang="en-US" sz="1200" b="1" spc="195">
                          <a:solidFill>
                            <a:srgbClr val="231F20"/>
                          </a:solidFill>
                          <a:effectLst/>
                          <a:latin typeface="Arial"/>
                          <a:ea typeface="Arial"/>
                          <a:cs typeface="Times New Roman"/>
                        </a:rPr>
                        <a:t> </a:t>
                      </a:r>
                      <a:r>
                        <a:rPr lang="en-US" sz="1200" b="1">
                          <a:solidFill>
                            <a:srgbClr val="231F20"/>
                          </a:solidFill>
                          <a:effectLst/>
                          <a:latin typeface="Arial"/>
                          <a:ea typeface="Arial"/>
                          <a:cs typeface="Times New Roman"/>
                        </a:rPr>
                        <a:t>wks</a:t>
                      </a:r>
                      <a:endParaRPr lang="en-US" sz="1200">
                        <a:effectLst/>
                        <a:latin typeface="Calibri"/>
                        <a:ea typeface="Calibri"/>
                        <a:cs typeface="Times New Roman"/>
                      </a:endParaRPr>
                    </a:p>
                  </a:txBody>
                  <a:tcPr marL="0" marR="0" marT="0" marB="0"/>
                </a:tc>
                <a:tc>
                  <a:txBody>
                    <a:bodyPr/>
                    <a:lstStyle/>
                    <a:p>
                      <a:pPr marL="325120" marR="0" algn="l">
                        <a:lnSpc>
                          <a:spcPct val="100000"/>
                        </a:lnSpc>
                        <a:spcBef>
                          <a:spcPts val="135"/>
                        </a:spcBef>
                        <a:spcAft>
                          <a:spcPts val="0"/>
                        </a:spcAft>
                      </a:pPr>
                      <a:r>
                        <a:rPr lang="en-US" sz="1400">
                          <a:solidFill>
                            <a:srgbClr val="231F20"/>
                          </a:solidFill>
                          <a:effectLst/>
                          <a:latin typeface="Arial"/>
                          <a:ea typeface="Arial"/>
                          <a:cs typeface="Times New Roman"/>
                        </a:rPr>
                        <a:t>0.85 (3.35)</a:t>
                      </a:r>
                      <a:endParaRPr lang="en-US" sz="1400">
                        <a:effectLst/>
                        <a:latin typeface="Calibri"/>
                        <a:ea typeface="Calibri"/>
                        <a:cs typeface="Times New Roman"/>
                      </a:endParaRPr>
                    </a:p>
                  </a:txBody>
                  <a:tcPr marL="0" marR="0" marT="0" marB="0" anchor="ctr"/>
                </a:tc>
                <a:tc>
                  <a:txBody>
                    <a:bodyPr/>
                    <a:lstStyle/>
                    <a:p>
                      <a:pPr marL="495300" marR="481965" algn="l">
                        <a:lnSpc>
                          <a:spcPct val="100000"/>
                        </a:lnSpc>
                        <a:spcBef>
                          <a:spcPts val="135"/>
                        </a:spcBef>
                        <a:spcAft>
                          <a:spcPts val="0"/>
                        </a:spcAft>
                      </a:pPr>
                      <a:r>
                        <a:rPr lang="en-US" sz="1400" dirty="0" smtClean="0">
                          <a:solidFill>
                            <a:srgbClr val="231F20"/>
                          </a:solidFill>
                          <a:effectLst/>
                          <a:latin typeface="Arial"/>
                          <a:ea typeface="Arial"/>
                          <a:cs typeface="Times New Roman"/>
                        </a:rPr>
                        <a:t> .</a:t>
                      </a:r>
                      <a:r>
                        <a:rPr lang="en-US" sz="1400" dirty="0">
                          <a:solidFill>
                            <a:srgbClr val="231F20"/>
                          </a:solidFill>
                          <a:effectLst/>
                          <a:latin typeface="Arial"/>
                          <a:ea typeface="Arial"/>
                          <a:cs typeface="Times New Roman"/>
                        </a:rPr>
                        <a:t>13*</a:t>
                      </a:r>
                      <a:endParaRPr lang="en-US" sz="1400" dirty="0">
                        <a:effectLst/>
                        <a:latin typeface="Calibri"/>
                        <a:ea typeface="Calibri"/>
                        <a:cs typeface="Times New Roman"/>
                      </a:endParaRPr>
                    </a:p>
                  </a:txBody>
                  <a:tcPr marL="0" marR="0" marT="0" marB="0" anchor="ctr"/>
                </a:tc>
                <a:tc>
                  <a:txBody>
                    <a:bodyPr/>
                    <a:lstStyle/>
                    <a:p>
                      <a:pPr marL="323850" marR="310515" algn="l">
                        <a:lnSpc>
                          <a:spcPct val="100000"/>
                        </a:lnSpc>
                        <a:spcBef>
                          <a:spcPts val="135"/>
                        </a:spcBef>
                        <a:spcAft>
                          <a:spcPts val="0"/>
                        </a:spcAft>
                      </a:pPr>
                      <a:r>
                        <a:rPr lang="en-US" sz="1400" dirty="0">
                          <a:solidFill>
                            <a:srgbClr val="231F20"/>
                          </a:solidFill>
                          <a:effectLst/>
                          <a:latin typeface="Arial"/>
                          <a:ea typeface="Arial"/>
                          <a:cs typeface="Times New Roman"/>
                        </a:rPr>
                        <a:t>.20***</a:t>
                      </a:r>
                      <a:endParaRPr lang="en-US" sz="1400" dirty="0">
                        <a:effectLst/>
                        <a:latin typeface="Calibri"/>
                        <a:ea typeface="Calibri"/>
                        <a:cs typeface="Times New Roman"/>
                      </a:endParaRPr>
                    </a:p>
                  </a:txBody>
                  <a:tcPr marL="0" marR="0" marT="0" marB="0" anchor="ctr"/>
                </a:tc>
                <a:tc>
                  <a:txBody>
                    <a:bodyPr/>
                    <a:lstStyle/>
                    <a:p>
                      <a:pPr marL="359410" marR="346075" algn="l">
                        <a:lnSpc>
                          <a:spcPct val="100000"/>
                        </a:lnSpc>
                        <a:spcBef>
                          <a:spcPts val="135"/>
                        </a:spcBef>
                        <a:spcAft>
                          <a:spcPts val="0"/>
                        </a:spcAft>
                      </a:pPr>
                      <a:r>
                        <a:rPr lang="en-US" sz="1400" dirty="0">
                          <a:solidFill>
                            <a:srgbClr val="231F20"/>
                          </a:solidFill>
                          <a:effectLst/>
                          <a:latin typeface="Arial"/>
                          <a:ea typeface="Arial"/>
                          <a:cs typeface="Times New Roman"/>
                        </a:rPr>
                        <a:t>.23***</a:t>
                      </a:r>
                      <a:endParaRPr lang="en-US" sz="1400" dirty="0">
                        <a:effectLst/>
                        <a:latin typeface="Calibri"/>
                        <a:ea typeface="Calibri"/>
                        <a:cs typeface="Times New Roman"/>
                      </a:endParaRPr>
                    </a:p>
                  </a:txBody>
                  <a:tcPr marL="0" marR="0" marT="0" marB="0" anchor="ctr"/>
                </a:tc>
                <a:tc>
                  <a:txBody>
                    <a:bodyPr/>
                    <a:lstStyle/>
                    <a:p>
                      <a:pPr marL="427355" marR="414020" algn="l">
                        <a:lnSpc>
                          <a:spcPct val="100000"/>
                        </a:lnSpc>
                        <a:spcBef>
                          <a:spcPts val="135"/>
                        </a:spcBef>
                        <a:spcAft>
                          <a:spcPts val="0"/>
                        </a:spcAft>
                      </a:pPr>
                      <a:r>
                        <a:rPr lang="en-US" sz="1400" dirty="0">
                          <a:solidFill>
                            <a:srgbClr val="231F20"/>
                          </a:solidFill>
                          <a:effectLst/>
                          <a:latin typeface="Arial"/>
                          <a:ea typeface="Arial"/>
                          <a:cs typeface="Times New Roman"/>
                        </a:rPr>
                        <a:t>-.18**</a:t>
                      </a:r>
                      <a:endParaRPr lang="en-US" sz="1400" dirty="0">
                        <a:effectLst/>
                        <a:latin typeface="Calibri"/>
                        <a:ea typeface="Calibri"/>
                        <a:cs typeface="Times New Roman"/>
                      </a:endParaRPr>
                    </a:p>
                  </a:txBody>
                  <a:tcPr marL="0" marR="0" marT="0" marB="0" anchor="ctr"/>
                </a:tc>
              </a:tr>
              <a:tr h="370840">
                <a:tc>
                  <a:txBody>
                    <a:bodyPr/>
                    <a:lstStyle/>
                    <a:p>
                      <a:pPr marL="17780" marR="0" algn="l">
                        <a:lnSpc>
                          <a:spcPct val="100000"/>
                        </a:lnSpc>
                        <a:spcBef>
                          <a:spcPts val="135"/>
                        </a:spcBef>
                        <a:spcAft>
                          <a:spcPts val="0"/>
                        </a:spcAft>
                      </a:pPr>
                      <a:r>
                        <a:rPr lang="en-US" sz="1200" b="1">
                          <a:solidFill>
                            <a:srgbClr val="231F20"/>
                          </a:solidFill>
                          <a:effectLst/>
                          <a:latin typeface="Arial"/>
                          <a:ea typeface="Arial"/>
                          <a:cs typeface="Times New Roman"/>
                        </a:rPr>
                        <a:t>NOBWOS</a:t>
                      </a:r>
                      <a:r>
                        <a:rPr lang="en-US" sz="1200" b="1" spc="-30">
                          <a:solidFill>
                            <a:srgbClr val="231F20"/>
                          </a:solidFill>
                          <a:effectLst/>
                          <a:latin typeface="Arial"/>
                          <a:ea typeface="Arial"/>
                          <a:cs typeface="Times New Roman"/>
                        </a:rPr>
                        <a:t> </a:t>
                      </a:r>
                      <a:r>
                        <a:rPr lang="en-US" sz="1200" b="1">
                          <a:solidFill>
                            <a:srgbClr val="231F20"/>
                          </a:solidFill>
                          <a:effectLst/>
                          <a:latin typeface="Arial"/>
                          <a:ea typeface="Arial"/>
                          <a:cs typeface="Times New Roman"/>
                        </a:rPr>
                        <a:t>– 4+ wks</a:t>
                      </a:r>
                      <a:endParaRPr lang="en-US" sz="1200">
                        <a:effectLst/>
                        <a:latin typeface="Calibri"/>
                        <a:ea typeface="Calibri"/>
                        <a:cs typeface="Times New Roman"/>
                      </a:endParaRPr>
                    </a:p>
                  </a:txBody>
                  <a:tcPr marL="0" marR="0" marT="0" marB="0"/>
                </a:tc>
                <a:tc>
                  <a:txBody>
                    <a:bodyPr/>
                    <a:lstStyle/>
                    <a:p>
                      <a:pPr marL="325120" marR="0" algn="l">
                        <a:lnSpc>
                          <a:spcPct val="100000"/>
                        </a:lnSpc>
                        <a:spcBef>
                          <a:spcPts val="135"/>
                        </a:spcBef>
                        <a:spcAft>
                          <a:spcPts val="0"/>
                        </a:spcAft>
                      </a:pPr>
                      <a:r>
                        <a:rPr lang="en-US" sz="1400">
                          <a:solidFill>
                            <a:srgbClr val="231F20"/>
                          </a:solidFill>
                          <a:effectLst/>
                          <a:latin typeface="Arial"/>
                          <a:ea typeface="Arial"/>
                          <a:cs typeface="Times New Roman"/>
                        </a:rPr>
                        <a:t>0.72 (3.14)</a:t>
                      </a:r>
                      <a:endParaRPr lang="en-US" sz="1400">
                        <a:effectLst/>
                        <a:latin typeface="Calibri"/>
                        <a:ea typeface="Calibri"/>
                        <a:cs typeface="Times New Roman"/>
                      </a:endParaRPr>
                    </a:p>
                  </a:txBody>
                  <a:tcPr marL="0" marR="0" marT="0" marB="0" anchor="ctr"/>
                </a:tc>
                <a:tc>
                  <a:txBody>
                    <a:bodyPr/>
                    <a:lstStyle/>
                    <a:p>
                      <a:pPr marL="480695" marR="467360" algn="l">
                        <a:lnSpc>
                          <a:spcPct val="100000"/>
                        </a:lnSpc>
                        <a:spcBef>
                          <a:spcPts val="135"/>
                        </a:spcBef>
                        <a:spcAft>
                          <a:spcPts val="0"/>
                        </a:spcAft>
                      </a:pPr>
                      <a:r>
                        <a:rPr lang="en-US" sz="1400" dirty="0">
                          <a:solidFill>
                            <a:srgbClr val="231F20"/>
                          </a:solidFill>
                          <a:effectLst/>
                          <a:latin typeface="Arial"/>
                          <a:ea typeface="Arial"/>
                          <a:cs typeface="Times New Roman"/>
                        </a:rPr>
                        <a:t>-.13*</a:t>
                      </a:r>
                      <a:endParaRPr lang="en-US" sz="1400" dirty="0">
                        <a:effectLst/>
                        <a:latin typeface="Calibri"/>
                        <a:ea typeface="Calibri"/>
                        <a:cs typeface="Times New Roman"/>
                      </a:endParaRPr>
                    </a:p>
                  </a:txBody>
                  <a:tcPr marL="0" marR="0" marT="0" marB="0" anchor="ctr"/>
                </a:tc>
                <a:tc>
                  <a:txBody>
                    <a:bodyPr/>
                    <a:lstStyle/>
                    <a:p>
                      <a:pPr marL="324485" marR="310515" algn="l">
                        <a:lnSpc>
                          <a:spcPct val="100000"/>
                        </a:lnSpc>
                        <a:spcBef>
                          <a:spcPts val="135"/>
                        </a:spcBef>
                        <a:spcAft>
                          <a:spcPts val="0"/>
                        </a:spcAft>
                      </a:pPr>
                      <a:r>
                        <a:rPr lang="en-US" sz="1400">
                          <a:solidFill>
                            <a:srgbClr val="231F20"/>
                          </a:solidFill>
                          <a:effectLst/>
                          <a:latin typeface="Arial"/>
                          <a:ea typeface="Arial"/>
                          <a:cs typeface="Times New Roman"/>
                        </a:rPr>
                        <a:t>.19***</a:t>
                      </a:r>
                      <a:endParaRPr lang="en-US" sz="1400">
                        <a:effectLst/>
                        <a:latin typeface="Calibri"/>
                        <a:ea typeface="Calibri"/>
                        <a:cs typeface="Times New Roman"/>
                      </a:endParaRPr>
                    </a:p>
                  </a:txBody>
                  <a:tcPr marL="0" marR="0" marT="0" marB="0" anchor="ctr"/>
                </a:tc>
                <a:tc>
                  <a:txBody>
                    <a:bodyPr/>
                    <a:lstStyle/>
                    <a:p>
                      <a:pPr marL="359410" marR="346075" algn="l">
                        <a:lnSpc>
                          <a:spcPct val="100000"/>
                        </a:lnSpc>
                        <a:spcBef>
                          <a:spcPts val="135"/>
                        </a:spcBef>
                        <a:spcAft>
                          <a:spcPts val="0"/>
                        </a:spcAft>
                      </a:pPr>
                      <a:r>
                        <a:rPr lang="en-US" sz="1400" dirty="0">
                          <a:solidFill>
                            <a:srgbClr val="231F20"/>
                          </a:solidFill>
                          <a:effectLst/>
                          <a:latin typeface="Arial"/>
                          <a:ea typeface="Arial"/>
                          <a:cs typeface="Times New Roman"/>
                        </a:rPr>
                        <a:t>.22***</a:t>
                      </a:r>
                      <a:endParaRPr lang="en-US" sz="1400" dirty="0">
                        <a:effectLst/>
                        <a:latin typeface="Calibri"/>
                        <a:ea typeface="Calibri"/>
                        <a:cs typeface="Times New Roman"/>
                      </a:endParaRPr>
                    </a:p>
                  </a:txBody>
                  <a:tcPr marL="0" marR="0" marT="0" marB="0" anchor="ctr"/>
                </a:tc>
                <a:tc>
                  <a:txBody>
                    <a:bodyPr/>
                    <a:lstStyle/>
                    <a:p>
                      <a:pPr marL="427355" marR="414020" algn="l">
                        <a:lnSpc>
                          <a:spcPct val="100000"/>
                        </a:lnSpc>
                        <a:spcBef>
                          <a:spcPts val="135"/>
                        </a:spcBef>
                        <a:spcAft>
                          <a:spcPts val="0"/>
                        </a:spcAft>
                      </a:pPr>
                      <a:r>
                        <a:rPr lang="en-US" sz="1400" dirty="0">
                          <a:solidFill>
                            <a:srgbClr val="231F20"/>
                          </a:solidFill>
                          <a:effectLst/>
                          <a:latin typeface="Arial"/>
                          <a:ea typeface="Arial"/>
                          <a:cs typeface="Times New Roman"/>
                        </a:rPr>
                        <a:t>-.17**</a:t>
                      </a:r>
                      <a:endParaRPr lang="en-US" sz="1400" dirty="0">
                        <a:effectLst/>
                        <a:latin typeface="Calibri"/>
                        <a:ea typeface="Calibri"/>
                        <a:cs typeface="Times New Roman"/>
                      </a:endParaRPr>
                    </a:p>
                  </a:txBody>
                  <a:tcPr marL="0" marR="0" marT="0" marB="0" anchor="ctr"/>
                </a:tc>
              </a:tr>
              <a:tr h="370840">
                <a:tc>
                  <a:txBody>
                    <a:bodyPr/>
                    <a:lstStyle/>
                    <a:p>
                      <a:pPr marL="18415" marR="309880" algn="l">
                        <a:lnSpc>
                          <a:spcPct val="100000"/>
                        </a:lnSpc>
                        <a:spcBef>
                          <a:spcPts val="135"/>
                        </a:spcBef>
                        <a:spcAft>
                          <a:spcPts val="0"/>
                        </a:spcAft>
                      </a:pPr>
                      <a:r>
                        <a:rPr lang="en-US" sz="1200" b="1" dirty="0">
                          <a:solidFill>
                            <a:srgbClr val="231F20"/>
                          </a:solidFill>
                          <a:effectLst/>
                          <a:latin typeface="Arial"/>
                          <a:ea typeface="Arial"/>
                          <a:cs typeface="Times New Roman"/>
                        </a:rPr>
                        <a:t>Number of</a:t>
                      </a:r>
                      <a:r>
                        <a:rPr lang="en-US" sz="1200" b="1" spc="-5" dirty="0">
                          <a:solidFill>
                            <a:srgbClr val="231F20"/>
                          </a:solidFill>
                          <a:effectLst/>
                          <a:latin typeface="Arial"/>
                          <a:ea typeface="Arial"/>
                          <a:cs typeface="Times New Roman"/>
                        </a:rPr>
                        <a:t> </a:t>
                      </a:r>
                      <a:r>
                        <a:rPr lang="en-US" sz="1200" b="1" dirty="0" err="1">
                          <a:solidFill>
                            <a:srgbClr val="231F20"/>
                          </a:solidFill>
                          <a:effectLst/>
                          <a:latin typeface="Arial"/>
                          <a:ea typeface="Arial"/>
                          <a:cs typeface="Times New Roman"/>
                        </a:rPr>
                        <a:t>consec</a:t>
                      </a:r>
                      <a:r>
                        <a:rPr lang="en-US" sz="1200" b="1" dirty="0">
                          <a:solidFill>
                            <a:srgbClr val="231F20"/>
                          </a:solidFill>
                          <a:effectLst/>
                          <a:latin typeface="Arial"/>
                          <a:ea typeface="Arial"/>
                          <a:cs typeface="Times New Roman"/>
                        </a:rPr>
                        <a:t>. </a:t>
                      </a:r>
                      <a:r>
                        <a:rPr lang="en-US" sz="1200" b="1" dirty="0" err="1">
                          <a:solidFill>
                            <a:srgbClr val="231F20"/>
                          </a:solidFill>
                          <a:effectLst/>
                          <a:latin typeface="Arial"/>
                          <a:ea typeface="Arial"/>
                          <a:cs typeface="Times New Roman"/>
                        </a:rPr>
                        <a:t>wks</a:t>
                      </a:r>
                      <a:r>
                        <a:rPr lang="en-US" sz="1200" b="1" dirty="0">
                          <a:solidFill>
                            <a:srgbClr val="231F20"/>
                          </a:solidFill>
                          <a:effectLst/>
                          <a:latin typeface="Arial"/>
                          <a:ea typeface="Arial"/>
                          <a:cs typeface="Times New Roman"/>
                        </a:rPr>
                        <a:t> abstinent</a:t>
                      </a:r>
                      <a:r>
                        <a:rPr lang="en-US" sz="1200" b="1" spc="-30" dirty="0">
                          <a:solidFill>
                            <a:srgbClr val="231F20"/>
                          </a:solidFill>
                          <a:effectLst/>
                          <a:latin typeface="Arial"/>
                          <a:ea typeface="Arial"/>
                          <a:cs typeface="Times New Roman"/>
                        </a:rPr>
                        <a:t> </a:t>
                      </a:r>
                      <a:r>
                        <a:rPr lang="en-US" sz="1200" b="1" dirty="0">
                          <a:solidFill>
                            <a:srgbClr val="231F20"/>
                          </a:solidFill>
                          <a:effectLst/>
                          <a:latin typeface="Arial"/>
                          <a:ea typeface="Arial"/>
                          <a:cs typeface="Times New Roman"/>
                        </a:rPr>
                        <a:t>from endpoint</a:t>
                      </a:r>
                      <a:endParaRPr lang="en-US" sz="1200" dirty="0">
                        <a:effectLst/>
                        <a:latin typeface="Calibri"/>
                        <a:ea typeface="Calibri"/>
                        <a:cs typeface="Times New Roman"/>
                      </a:endParaRPr>
                    </a:p>
                  </a:txBody>
                  <a:tcPr marL="0" marR="0" marT="0" marB="0"/>
                </a:tc>
                <a:tc>
                  <a:txBody>
                    <a:bodyPr/>
                    <a:lstStyle/>
                    <a:p>
                      <a:pPr marL="0" marR="0" algn="l">
                        <a:lnSpc>
                          <a:spcPct val="100000"/>
                        </a:lnSpc>
                        <a:spcBef>
                          <a:spcPts val="5"/>
                        </a:spcBef>
                        <a:spcAft>
                          <a:spcPts val="0"/>
                        </a:spcAft>
                      </a:pPr>
                      <a:r>
                        <a:rPr lang="en-US" sz="1400" dirty="0">
                          <a:effectLst/>
                          <a:latin typeface="Calibri"/>
                          <a:ea typeface="Calibri"/>
                          <a:cs typeface="Times New Roman"/>
                        </a:rPr>
                        <a:t> </a:t>
                      </a:r>
                    </a:p>
                    <a:p>
                      <a:pPr marL="325120" marR="0" algn="l">
                        <a:lnSpc>
                          <a:spcPct val="100000"/>
                        </a:lnSpc>
                        <a:spcBef>
                          <a:spcPts val="0"/>
                        </a:spcBef>
                        <a:spcAft>
                          <a:spcPts val="0"/>
                        </a:spcAft>
                      </a:pPr>
                      <a:r>
                        <a:rPr lang="en-US" sz="1400" dirty="0">
                          <a:solidFill>
                            <a:srgbClr val="231F20"/>
                          </a:solidFill>
                          <a:effectLst/>
                          <a:latin typeface="Arial"/>
                          <a:ea typeface="Arial"/>
                          <a:cs typeface="Times New Roman"/>
                        </a:rPr>
                        <a:t>1.70 (4.01)</a:t>
                      </a:r>
                      <a:endParaRPr lang="en-US" sz="1400" dirty="0">
                        <a:effectLst/>
                        <a:latin typeface="Calibri"/>
                        <a:ea typeface="Calibri"/>
                        <a:cs typeface="Times New Roman"/>
                      </a:endParaRPr>
                    </a:p>
                  </a:txBody>
                  <a:tcPr marL="0" marR="0" marT="0" marB="0" anchor="ctr"/>
                </a:tc>
                <a:tc>
                  <a:txBody>
                    <a:bodyPr/>
                    <a:lstStyle/>
                    <a:p>
                      <a:pPr marL="0" marR="0" algn="l">
                        <a:lnSpc>
                          <a:spcPct val="100000"/>
                        </a:lnSpc>
                        <a:spcBef>
                          <a:spcPts val="5"/>
                        </a:spcBef>
                        <a:spcAft>
                          <a:spcPts val="0"/>
                        </a:spcAft>
                      </a:pPr>
                      <a:r>
                        <a:rPr lang="en-US" sz="1400" dirty="0">
                          <a:effectLst/>
                          <a:latin typeface="Calibri"/>
                          <a:ea typeface="Calibri"/>
                          <a:cs typeface="Times New Roman"/>
                        </a:rPr>
                        <a:t> </a:t>
                      </a:r>
                    </a:p>
                    <a:p>
                      <a:pPr marL="463550" marR="450215" algn="l">
                        <a:lnSpc>
                          <a:spcPct val="100000"/>
                        </a:lnSpc>
                        <a:spcBef>
                          <a:spcPts val="0"/>
                        </a:spcBef>
                        <a:spcAft>
                          <a:spcPts val="0"/>
                        </a:spcAft>
                      </a:pPr>
                      <a:r>
                        <a:rPr lang="en-US" sz="1400" dirty="0">
                          <a:solidFill>
                            <a:srgbClr val="231F20"/>
                          </a:solidFill>
                          <a:effectLst/>
                          <a:latin typeface="Arial"/>
                          <a:ea typeface="Arial"/>
                          <a:cs typeface="Times New Roman"/>
                        </a:rPr>
                        <a:t>-.14**</a:t>
                      </a:r>
                      <a:endParaRPr lang="en-US" sz="1400" dirty="0">
                        <a:effectLst/>
                        <a:latin typeface="Calibri"/>
                        <a:ea typeface="Calibri"/>
                        <a:cs typeface="Times New Roman"/>
                      </a:endParaRPr>
                    </a:p>
                  </a:txBody>
                  <a:tcPr marL="0" marR="0" marT="0" marB="0" anchor="ctr"/>
                </a:tc>
                <a:tc>
                  <a:txBody>
                    <a:bodyPr/>
                    <a:lstStyle/>
                    <a:p>
                      <a:pPr marL="0" marR="0" algn="l">
                        <a:lnSpc>
                          <a:spcPct val="100000"/>
                        </a:lnSpc>
                        <a:spcBef>
                          <a:spcPts val="5"/>
                        </a:spcBef>
                        <a:spcAft>
                          <a:spcPts val="0"/>
                        </a:spcAft>
                      </a:pPr>
                      <a:r>
                        <a:rPr lang="en-US" sz="1400" dirty="0">
                          <a:effectLst/>
                          <a:latin typeface="Calibri"/>
                          <a:ea typeface="Calibri"/>
                          <a:cs typeface="Times New Roman"/>
                        </a:rPr>
                        <a:t> </a:t>
                      </a:r>
                    </a:p>
                    <a:p>
                      <a:pPr marL="324485" marR="310515" algn="l">
                        <a:lnSpc>
                          <a:spcPct val="100000"/>
                        </a:lnSpc>
                        <a:spcBef>
                          <a:spcPts val="0"/>
                        </a:spcBef>
                        <a:spcAft>
                          <a:spcPts val="0"/>
                        </a:spcAft>
                      </a:pPr>
                      <a:r>
                        <a:rPr lang="en-US" sz="1400" dirty="0">
                          <a:solidFill>
                            <a:srgbClr val="231F20"/>
                          </a:solidFill>
                          <a:effectLst/>
                          <a:latin typeface="Arial"/>
                          <a:ea typeface="Arial"/>
                          <a:cs typeface="Times New Roman"/>
                        </a:rPr>
                        <a:t>.23***</a:t>
                      </a:r>
                      <a:endParaRPr lang="en-US" sz="1400" dirty="0">
                        <a:effectLst/>
                        <a:latin typeface="Calibri"/>
                        <a:ea typeface="Calibri"/>
                        <a:cs typeface="Times New Roman"/>
                      </a:endParaRPr>
                    </a:p>
                  </a:txBody>
                  <a:tcPr marL="0" marR="0" marT="0" marB="0" anchor="ctr"/>
                </a:tc>
                <a:tc>
                  <a:txBody>
                    <a:bodyPr/>
                    <a:lstStyle/>
                    <a:p>
                      <a:pPr marL="0" marR="0" algn="l">
                        <a:lnSpc>
                          <a:spcPct val="100000"/>
                        </a:lnSpc>
                        <a:spcBef>
                          <a:spcPts val="5"/>
                        </a:spcBef>
                        <a:spcAft>
                          <a:spcPts val="0"/>
                        </a:spcAft>
                      </a:pPr>
                      <a:r>
                        <a:rPr lang="en-US" sz="1400" dirty="0">
                          <a:effectLst/>
                          <a:latin typeface="Calibri"/>
                          <a:ea typeface="Calibri"/>
                          <a:cs typeface="Times New Roman"/>
                        </a:rPr>
                        <a:t> </a:t>
                      </a:r>
                    </a:p>
                    <a:p>
                      <a:pPr marL="359410" marR="346075" algn="l">
                        <a:lnSpc>
                          <a:spcPct val="100000"/>
                        </a:lnSpc>
                        <a:spcBef>
                          <a:spcPts val="0"/>
                        </a:spcBef>
                        <a:spcAft>
                          <a:spcPts val="0"/>
                        </a:spcAft>
                      </a:pPr>
                      <a:r>
                        <a:rPr lang="en-US" sz="1400" dirty="0">
                          <a:solidFill>
                            <a:srgbClr val="231F20"/>
                          </a:solidFill>
                          <a:effectLst/>
                          <a:latin typeface="Arial"/>
                          <a:ea typeface="Arial"/>
                          <a:cs typeface="Times New Roman"/>
                        </a:rPr>
                        <a:t>.26***</a:t>
                      </a:r>
                      <a:endParaRPr lang="en-US" sz="1400" dirty="0">
                        <a:effectLst/>
                        <a:latin typeface="Calibri"/>
                        <a:ea typeface="Calibri"/>
                        <a:cs typeface="Times New Roman"/>
                      </a:endParaRPr>
                    </a:p>
                  </a:txBody>
                  <a:tcPr marL="0" marR="0" marT="0" marB="0" anchor="ctr"/>
                </a:tc>
                <a:tc>
                  <a:txBody>
                    <a:bodyPr/>
                    <a:lstStyle/>
                    <a:p>
                      <a:pPr marL="0" marR="0" algn="l">
                        <a:lnSpc>
                          <a:spcPct val="100000"/>
                        </a:lnSpc>
                        <a:spcBef>
                          <a:spcPts val="5"/>
                        </a:spcBef>
                        <a:spcAft>
                          <a:spcPts val="0"/>
                        </a:spcAft>
                      </a:pPr>
                      <a:r>
                        <a:rPr lang="en-US" sz="1400" dirty="0">
                          <a:effectLst/>
                          <a:latin typeface="Calibri"/>
                          <a:ea typeface="Calibri"/>
                          <a:cs typeface="Times New Roman"/>
                        </a:rPr>
                        <a:t> </a:t>
                      </a:r>
                    </a:p>
                    <a:p>
                      <a:pPr marL="406400" marR="392430" algn="l">
                        <a:lnSpc>
                          <a:spcPct val="100000"/>
                        </a:lnSpc>
                        <a:spcBef>
                          <a:spcPts val="0"/>
                        </a:spcBef>
                        <a:spcAft>
                          <a:spcPts val="0"/>
                        </a:spcAft>
                      </a:pPr>
                      <a:r>
                        <a:rPr lang="en-US" sz="1400" dirty="0">
                          <a:solidFill>
                            <a:srgbClr val="231F20"/>
                          </a:solidFill>
                          <a:effectLst/>
                          <a:latin typeface="Arial"/>
                          <a:ea typeface="Arial"/>
                          <a:cs typeface="Times New Roman"/>
                        </a:rPr>
                        <a:t>-.22***</a:t>
                      </a:r>
                      <a:endParaRPr lang="en-US" sz="1400" dirty="0">
                        <a:effectLst/>
                        <a:latin typeface="Calibri"/>
                        <a:ea typeface="Calibri"/>
                        <a:cs typeface="Times New Roman"/>
                      </a:endParaRPr>
                    </a:p>
                  </a:txBody>
                  <a:tcPr marL="0" marR="0" marT="0" marB="0" anchor="ctr"/>
                </a:tc>
              </a:tr>
            </a:tbl>
          </a:graphicData>
        </a:graphic>
      </p:graphicFrame>
      <p:sp>
        <p:nvSpPr>
          <p:cNvPr id="14434" name="TextBox 2"/>
          <p:cNvSpPr txBox="1">
            <a:spLocks noChangeArrowheads="1"/>
          </p:cNvSpPr>
          <p:nvPr/>
        </p:nvSpPr>
        <p:spPr bwMode="auto">
          <a:xfrm>
            <a:off x="0" y="130665"/>
            <a:ext cx="10287000" cy="830997"/>
          </a:xfrm>
          <a:prstGeom prst="rect">
            <a:avLst/>
          </a:prstGeom>
          <a:noFill/>
          <a:ln w="9525">
            <a:noFill/>
            <a:miter lim="800000"/>
            <a:headEnd/>
            <a:tailEnd/>
          </a:ln>
        </p:spPr>
        <p:txBody>
          <a:bodyPr wrap="square" anchor="ctr">
            <a:spAutoFit/>
          </a:bodyPr>
          <a:lstStyle/>
          <a:p>
            <a:pPr algn="ctr"/>
            <a:r>
              <a:rPr lang="en-US" b="1" dirty="0" smtClean="0">
                <a:solidFill>
                  <a:srgbClr val="FFFF00"/>
                </a:solidFill>
              </a:rPr>
              <a:t>McCann </a:t>
            </a:r>
            <a:r>
              <a:rPr lang="en-US" b="1" dirty="0">
                <a:solidFill>
                  <a:srgbClr val="FFFF00"/>
                </a:solidFill>
              </a:rPr>
              <a:t>and Li Within-treatment cocaine outcomes (months 1 to 6) predicting 12 month (after baseline) drug use measures</a:t>
            </a:r>
          </a:p>
        </p:txBody>
      </p:sp>
      <p:sp>
        <p:nvSpPr>
          <p:cNvPr id="14435" name="TextBox 4"/>
          <p:cNvSpPr txBox="1">
            <a:spLocks noChangeArrowheads="1"/>
          </p:cNvSpPr>
          <p:nvPr/>
        </p:nvSpPr>
        <p:spPr bwMode="auto">
          <a:xfrm>
            <a:off x="239713" y="5638800"/>
            <a:ext cx="9720262" cy="830997"/>
          </a:xfrm>
          <a:prstGeom prst="rect">
            <a:avLst/>
          </a:prstGeom>
          <a:noFill/>
          <a:ln w="9525">
            <a:noFill/>
            <a:miter lim="800000"/>
            <a:headEnd/>
            <a:tailEnd/>
          </a:ln>
        </p:spPr>
        <p:txBody>
          <a:bodyPr>
            <a:spAutoFit/>
          </a:bodyPr>
          <a:lstStyle/>
          <a:p>
            <a:r>
              <a:rPr lang="en-US" sz="1200" dirty="0"/>
              <a:t>Note. EOSA = end of study abstinence. NOBWOS=number of beyond-threshold weeks of success.</a:t>
            </a:r>
          </a:p>
          <a:p>
            <a:r>
              <a:rPr lang="en-US" sz="1200" dirty="0"/>
              <a:t>Partial correlations shown with treatment group and site used as covariates. Baseline scores for ASI Drug Use Composite and Days Used Past Month also used as covariates for those outcomes. N=337.</a:t>
            </a:r>
          </a:p>
          <a:p>
            <a:r>
              <a:rPr lang="en-US" sz="1200" i="1" dirty="0"/>
              <a:t>p</a:t>
            </a:r>
            <a:r>
              <a:rPr lang="en-US" sz="1200" dirty="0"/>
              <a:t>&lt; .05.  ** </a:t>
            </a:r>
            <a:r>
              <a:rPr lang="en-US" sz="1200" i="1" dirty="0"/>
              <a:t>p</a:t>
            </a:r>
            <a:r>
              <a:rPr lang="en-US" sz="1200" dirty="0"/>
              <a:t>&lt; .01. p &lt;.001.</a:t>
            </a:r>
          </a:p>
        </p:txBody>
      </p:sp>
    </p:spTree>
    <p:extLst>
      <p:ext uri="{BB962C8B-B14F-4D97-AF65-F5344CB8AC3E}">
        <p14:creationId xmlns:p14="http://schemas.microsoft.com/office/powerpoint/2010/main" val="2972385871"/>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57300" y="5791200"/>
            <a:ext cx="7848600" cy="738664"/>
          </a:xfrm>
          <a:prstGeom prst="rect">
            <a:avLst/>
          </a:prstGeom>
        </p:spPr>
        <p:txBody>
          <a:bodyPr wrap="square">
            <a:spAutoFit/>
          </a:bodyPr>
          <a:lstStyle/>
          <a:p>
            <a:r>
              <a:rPr lang="en-US" sz="1400" dirty="0"/>
              <a:t>EOSA=end of study abstinence.</a:t>
            </a:r>
          </a:p>
          <a:p>
            <a:r>
              <a:rPr lang="en-US" sz="1400" dirty="0"/>
              <a:t>NOBWOS=number of beyond-threshold weeks of success. Lower ASI scores=fewer problems.  * </a:t>
            </a:r>
            <a:r>
              <a:rPr lang="en-US" sz="1400" i="1" dirty="0"/>
              <a:t>p  </a:t>
            </a:r>
            <a:r>
              <a:rPr lang="en-US" sz="1400" dirty="0"/>
              <a:t>&lt; .05.  ** </a:t>
            </a:r>
            <a:r>
              <a:rPr lang="en-US" sz="1400" i="1" dirty="0"/>
              <a:t>p</a:t>
            </a:r>
            <a:r>
              <a:rPr lang="en-US" sz="1400" dirty="0"/>
              <a:t>&lt; .01</a:t>
            </a:r>
          </a:p>
        </p:txBody>
      </p:sp>
      <p:graphicFrame>
        <p:nvGraphicFramePr>
          <p:cNvPr id="4" name="Table 3"/>
          <p:cNvGraphicFramePr>
            <a:graphicFrameLocks noGrp="1"/>
          </p:cNvGraphicFramePr>
          <p:nvPr>
            <p:extLst>
              <p:ext uri="{D42A27DB-BD31-4B8C-83A1-F6EECF244321}">
                <p14:modId xmlns:p14="http://schemas.microsoft.com/office/powerpoint/2010/main" val="2918133148"/>
              </p:ext>
            </p:extLst>
          </p:nvPr>
        </p:nvGraphicFramePr>
        <p:xfrm>
          <a:off x="1104900" y="990600"/>
          <a:ext cx="8915401" cy="4351925"/>
        </p:xfrm>
        <a:graphic>
          <a:graphicData uri="http://schemas.openxmlformats.org/drawingml/2006/table">
            <a:tbl>
              <a:tblPr firstRow="1" bandRow="1">
                <a:tableStyleId>{5C22544A-7EE6-4342-B048-85BDC9FD1C3A}</a:tableStyleId>
              </a:tblPr>
              <a:tblGrid>
                <a:gridCol w="3488799"/>
                <a:gridCol w="966381"/>
                <a:gridCol w="1189392"/>
                <a:gridCol w="1115056"/>
                <a:gridCol w="966381"/>
                <a:gridCol w="1189392"/>
              </a:tblGrid>
              <a:tr h="312306">
                <a:tc>
                  <a:txBody>
                    <a:bodyPr/>
                    <a:lstStyle/>
                    <a:p>
                      <a:pPr marL="0" marR="0">
                        <a:lnSpc>
                          <a:spcPct val="115000"/>
                        </a:lnSpc>
                        <a:spcBef>
                          <a:spcPts val="0"/>
                        </a:spcBef>
                        <a:spcAft>
                          <a:spcPts val="1000"/>
                        </a:spcAft>
                      </a:pPr>
                      <a:endParaRPr lang="en-US" sz="2400" dirty="0">
                        <a:effectLst/>
                        <a:latin typeface="Calibri"/>
                        <a:ea typeface="Calibri"/>
                        <a:cs typeface="Times New Roman"/>
                      </a:endParaRPr>
                    </a:p>
                  </a:txBody>
                  <a:tcPr marL="0" marR="0" marT="0" marB="0"/>
                </a:tc>
                <a:tc gridSpan="5">
                  <a:txBody>
                    <a:bodyPr/>
                    <a:lstStyle/>
                    <a:p>
                      <a:pPr marL="1193800" marR="1181100" algn="ctr">
                        <a:lnSpc>
                          <a:spcPct val="115000"/>
                        </a:lnSpc>
                        <a:spcBef>
                          <a:spcPts val="130"/>
                        </a:spcBef>
                        <a:spcAft>
                          <a:spcPts val="0"/>
                        </a:spcAft>
                      </a:pPr>
                      <a:r>
                        <a:rPr lang="en-US" sz="1200" b="1">
                          <a:solidFill>
                            <a:srgbClr val="231F20"/>
                          </a:solidFill>
                          <a:effectLst/>
                          <a:latin typeface="Arial"/>
                          <a:ea typeface="Arial"/>
                          <a:cs typeface="Times New Roman"/>
                        </a:rPr>
                        <a:t>ASI</a:t>
                      </a:r>
                      <a:r>
                        <a:rPr lang="en-US" sz="1200" b="1" spc="-10">
                          <a:solidFill>
                            <a:srgbClr val="231F20"/>
                          </a:solidFill>
                          <a:effectLst/>
                          <a:latin typeface="Arial"/>
                          <a:ea typeface="Arial"/>
                          <a:cs typeface="Times New Roman"/>
                        </a:rPr>
                        <a:t> </a:t>
                      </a:r>
                      <a:r>
                        <a:rPr lang="en-US" sz="1200" b="1">
                          <a:solidFill>
                            <a:srgbClr val="231F20"/>
                          </a:solidFill>
                          <a:effectLst/>
                          <a:latin typeface="Arial"/>
                          <a:ea typeface="Arial"/>
                          <a:cs typeface="Times New Roman"/>
                        </a:rPr>
                        <a:t>Scales at 12 Months</a:t>
                      </a:r>
                      <a:endParaRPr lang="en-US" sz="2400">
                        <a:effectLst/>
                        <a:latin typeface="Calibri"/>
                        <a:ea typeface="Calibri"/>
                        <a:cs typeface="Times New Roman"/>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6077">
                <a:tc>
                  <a:txBody>
                    <a:bodyPr/>
                    <a:lstStyle/>
                    <a:p>
                      <a:pPr marL="42545" marR="0">
                        <a:lnSpc>
                          <a:spcPct val="115000"/>
                        </a:lnSpc>
                        <a:spcBef>
                          <a:spcPts val="130"/>
                        </a:spcBef>
                        <a:spcAft>
                          <a:spcPts val="0"/>
                        </a:spcAft>
                      </a:pPr>
                      <a:r>
                        <a:rPr lang="en-US" sz="1200" b="1" dirty="0">
                          <a:solidFill>
                            <a:srgbClr val="231F20"/>
                          </a:solidFill>
                          <a:effectLst/>
                          <a:latin typeface="Arial"/>
                          <a:ea typeface="Arial"/>
                          <a:cs typeface="Times New Roman"/>
                        </a:rPr>
                        <a:t>Within-Treatment</a:t>
                      </a:r>
                      <a:r>
                        <a:rPr lang="en-US" sz="1200" b="1" spc="-60" dirty="0">
                          <a:solidFill>
                            <a:srgbClr val="231F20"/>
                          </a:solidFill>
                          <a:effectLst/>
                          <a:latin typeface="Arial"/>
                          <a:ea typeface="Arial"/>
                          <a:cs typeface="Times New Roman"/>
                        </a:rPr>
                        <a:t> </a:t>
                      </a:r>
                      <a:r>
                        <a:rPr lang="en-US" sz="1200" b="1" dirty="0">
                          <a:solidFill>
                            <a:srgbClr val="231F20"/>
                          </a:solidFill>
                          <a:effectLst/>
                          <a:latin typeface="Arial"/>
                          <a:ea typeface="Arial"/>
                          <a:cs typeface="Times New Roman"/>
                        </a:rPr>
                        <a:t>Outcome</a:t>
                      </a:r>
                      <a:endParaRPr lang="en-US" sz="2400" dirty="0">
                        <a:effectLst/>
                        <a:latin typeface="Calibri"/>
                        <a:ea typeface="Calibri"/>
                        <a:cs typeface="Times New Roman"/>
                      </a:endParaRPr>
                    </a:p>
                  </a:txBody>
                  <a:tcPr marL="0" marR="0" marT="0" marB="0"/>
                </a:tc>
                <a:tc>
                  <a:txBody>
                    <a:bodyPr/>
                    <a:lstStyle/>
                    <a:p>
                      <a:pPr marL="250190" marR="237490" algn="ctr">
                        <a:lnSpc>
                          <a:spcPct val="115000"/>
                        </a:lnSpc>
                        <a:spcBef>
                          <a:spcPts val="130"/>
                        </a:spcBef>
                        <a:spcAft>
                          <a:spcPts val="0"/>
                        </a:spcAft>
                      </a:pPr>
                      <a:r>
                        <a:rPr lang="en-US" sz="1200" b="1">
                          <a:solidFill>
                            <a:srgbClr val="231F20"/>
                          </a:solidFill>
                          <a:effectLst/>
                          <a:latin typeface="Arial"/>
                          <a:ea typeface="Arial"/>
                          <a:cs typeface="Times New Roman"/>
                        </a:rPr>
                        <a:t>Psych</a:t>
                      </a:r>
                      <a:endParaRPr lang="en-US" sz="2400">
                        <a:effectLst/>
                        <a:latin typeface="Calibri"/>
                        <a:ea typeface="Calibri"/>
                        <a:cs typeface="Times New Roman"/>
                      </a:endParaRPr>
                    </a:p>
                  </a:txBody>
                  <a:tcPr marL="0" marR="0" marT="0" marB="0"/>
                </a:tc>
                <a:tc>
                  <a:txBody>
                    <a:bodyPr/>
                    <a:lstStyle/>
                    <a:p>
                      <a:pPr marL="58420" marR="0">
                        <a:lnSpc>
                          <a:spcPct val="115000"/>
                        </a:lnSpc>
                        <a:spcBef>
                          <a:spcPts val="130"/>
                        </a:spcBef>
                        <a:spcAft>
                          <a:spcPts val="0"/>
                        </a:spcAft>
                      </a:pPr>
                      <a:r>
                        <a:rPr lang="en-US" sz="1200" b="1">
                          <a:solidFill>
                            <a:srgbClr val="231F20"/>
                          </a:solidFill>
                          <a:effectLst/>
                          <a:latin typeface="Arial"/>
                          <a:ea typeface="Arial"/>
                          <a:cs typeface="Times New Roman"/>
                        </a:rPr>
                        <a:t>Family/Social</a:t>
                      </a:r>
                      <a:endParaRPr lang="en-US" sz="2400">
                        <a:effectLst/>
                        <a:latin typeface="Calibri"/>
                        <a:ea typeface="Calibri"/>
                        <a:cs typeface="Times New Roman"/>
                      </a:endParaRPr>
                    </a:p>
                  </a:txBody>
                  <a:tcPr marL="0" marR="0" marT="0" marB="0"/>
                </a:tc>
                <a:tc>
                  <a:txBody>
                    <a:bodyPr/>
                    <a:lstStyle/>
                    <a:p>
                      <a:pPr marL="122555" marR="0">
                        <a:lnSpc>
                          <a:spcPct val="115000"/>
                        </a:lnSpc>
                        <a:spcBef>
                          <a:spcPts val="130"/>
                        </a:spcBef>
                        <a:spcAft>
                          <a:spcPts val="0"/>
                        </a:spcAft>
                      </a:pPr>
                      <a:r>
                        <a:rPr lang="en-US" sz="1200" b="1">
                          <a:solidFill>
                            <a:srgbClr val="231F20"/>
                          </a:solidFill>
                          <a:effectLst/>
                          <a:latin typeface="Arial"/>
                          <a:ea typeface="Arial"/>
                          <a:cs typeface="Times New Roman"/>
                        </a:rPr>
                        <a:t>Medical</a:t>
                      </a:r>
                      <a:endParaRPr lang="en-US" sz="2400">
                        <a:effectLst/>
                        <a:latin typeface="Calibri"/>
                        <a:ea typeface="Calibri"/>
                        <a:cs typeface="Times New Roman"/>
                      </a:endParaRPr>
                    </a:p>
                  </a:txBody>
                  <a:tcPr marL="0" marR="0" marT="0" marB="0"/>
                </a:tc>
                <a:tc>
                  <a:txBody>
                    <a:bodyPr/>
                    <a:lstStyle/>
                    <a:p>
                      <a:pPr marL="235585" marR="222885" algn="ctr">
                        <a:lnSpc>
                          <a:spcPct val="115000"/>
                        </a:lnSpc>
                        <a:spcBef>
                          <a:spcPts val="130"/>
                        </a:spcBef>
                        <a:spcAft>
                          <a:spcPts val="0"/>
                        </a:spcAft>
                      </a:pPr>
                      <a:r>
                        <a:rPr lang="en-US" sz="1200" b="1">
                          <a:solidFill>
                            <a:srgbClr val="231F20"/>
                          </a:solidFill>
                          <a:effectLst/>
                          <a:latin typeface="Arial"/>
                          <a:ea typeface="Arial"/>
                          <a:cs typeface="Times New Roman"/>
                        </a:rPr>
                        <a:t>Legal</a:t>
                      </a:r>
                      <a:endParaRPr lang="en-US" sz="2400">
                        <a:effectLst/>
                        <a:latin typeface="Calibri"/>
                        <a:ea typeface="Calibri"/>
                        <a:cs typeface="Times New Roman"/>
                      </a:endParaRPr>
                    </a:p>
                  </a:txBody>
                  <a:tcPr marL="0" marR="0" marT="0" marB="0"/>
                </a:tc>
                <a:tc>
                  <a:txBody>
                    <a:bodyPr/>
                    <a:lstStyle/>
                    <a:p>
                      <a:pPr marL="56515" marR="0">
                        <a:lnSpc>
                          <a:spcPct val="115000"/>
                        </a:lnSpc>
                        <a:spcBef>
                          <a:spcPts val="130"/>
                        </a:spcBef>
                        <a:spcAft>
                          <a:spcPts val="0"/>
                        </a:spcAft>
                      </a:pPr>
                      <a:r>
                        <a:rPr lang="en-US" sz="1200" b="1">
                          <a:solidFill>
                            <a:srgbClr val="231F20"/>
                          </a:solidFill>
                          <a:effectLst/>
                          <a:latin typeface="Arial"/>
                          <a:ea typeface="Arial"/>
                          <a:cs typeface="Times New Roman"/>
                        </a:rPr>
                        <a:t>Employment</a:t>
                      </a:r>
                      <a:endParaRPr lang="en-US" sz="2400">
                        <a:effectLst/>
                        <a:latin typeface="Calibri"/>
                        <a:ea typeface="Calibri"/>
                        <a:cs typeface="Times New Roman"/>
                      </a:endParaRPr>
                    </a:p>
                  </a:txBody>
                  <a:tcPr marL="0" marR="0" marT="0" marB="0"/>
                </a:tc>
              </a:tr>
              <a:tr h="393075">
                <a:tc>
                  <a:txBody>
                    <a:bodyPr/>
                    <a:lstStyle/>
                    <a:p>
                      <a:pPr marL="17780" marR="0">
                        <a:lnSpc>
                          <a:spcPct val="115000"/>
                        </a:lnSpc>
                        <a:spcBef>
                          <a:spcPts val="135"/>
                        </a:spcBef>
                        <a:spcAft>
                          <a:spcPts val="0"/>
                        </a:spcAft>
                      </a:pPr>
                      <a:r>
                        <a:rPr lang="en-US" sz="1200" b="1" dirty="0">
                          <a:solidFill>
                            <a:srgbClr val="231F20"/>
                          </a:solidFill>
                          <a:effectLst/>
                          <a:latin typeface="Arial"/>
                          <a:ea typeface="Arial"/>
                          <a:cs typeface="Times New Roman"/>
                        </a:rPr>
                        <a:t>EOSA</a:t>
                      </a:r>
                      <a:r>
                        <a:rPr lang="en-US" sz="1200" b="1" spc="-20" dirty="0">
                          <a:solidFill>
                            <a:srgbClr val="231F20"/>
                          </a:solidFill>
                          <a:effectLst/>
                          <a:latin typeface="Arial"/>
                          <a:ea typeface="Arial"/>
                          <a:cs typeface="Times New Roman"/>
                        </a:rPr>
                        <a:t> </a:t>
                      </a:r>
                      <a:r>
                        <a:rPr lang="en-US" sz="1200" b="1" dirty="0">
                          <a:solidFill>
                            <a:srgbClr val="231F20"/>
                          </a:solidFill>
                          <a:effectLst/>
                          <a:latin typeface="Arial"/>
                          <a:ea typeface="Arial"/>
                          <a:cs typeface="Times New Roman"/>
                        </a:rPr>
                        <a:t>– 1+ </a:t>
                      </a:r>
                      <a:r>
                        <a:rPr lang="en-US" sz="1200" b="1" dirty="0" err="1">
                          <a:solidFill>
                            <a:srgbClr val="231F20"/>
                          </a:solidFill>
                          <a:effectLst/>
                          <a:latin typeface="Arial"/>
                          <a:ea typeface="Arial"/>
                          <a:cs typeface="Times New Roman"/>
                        </a:rPr>
                        <a:t>wks</a:t>
                      </a:r>
                      <a:endParaRPr lang="en-US" sz="2400" b="1" dirty="0">
                        <a:effectLst/>
                        <a:latin typeface="Calibri"/>
                        <a:ea typeface="Calibri"/>
                        <a:cs typeface="Times New Roman"/>
                      </a:endParaRPr>
                    </a:p>
                  </a:txBody>
                  <a:tcPr marL="0" marR="0" marT="0" marB="0"/>
                </a:tc>
                <a:tc>
                  <a:txBody>
                    <a:bodyPr/>
                    <a:lstStyle/>
                    <a:p>
                      <a:pPr marL="304800" marR="292100" algn="ctr">
                        <a:lnSpc>
                          <a:spcPct val="115000"/>
                        </a:lnSpc>
                        <a:spcBef>
                          <a:spcPts val="135"/>
                        </a:spcBef>
                        <a:spcAft>
                          <a:spcPts val="0"/>
                        </a:spcAft>
                      </a:pPr>
                      <a:r>
                        <a:rPr lang="en-US" sz="1400" b="0" dirty="0">
                          <a:solidFill>
                            <a:srgbClr val="231F20"/>
                          </a:solidFill>
                          <a:effectLst/>
                          <a:latin typeface="Arial"/>
                          <a:ea typeface="Arial"/>
                          <a:cs typeface="Times New Roman"/>
                        </a:rPr>
                        <a:t>-.00</a:t>
                      </a:r>
                      <a:endParaRPr lang="en-US" sz="2800" b="0" dirty="0">
                        <a:effectLst/>
                        <a:latin typeface="Calibri"/>
                        <a:ea typeface="Calibri"/>
                        <a:cs typeface="Times New Roman"/>
                      </a:endParaRPr>
                    </a:p>
                  </a:txBody>
                  <a:tcPr marL="0" marR="0" marT="0" marB="0"/>
                </a:tc>
                <a:tc>
                  <a:txBody>
                    <a:bodyPr/>
                    <a:lstStyle/>
                    <a:p>
                      <a:pPr marL="246380" marR="233680" algn="ctr">
                        <a:lnSpc>
                          <a:spcPct val="115000"/>
                        </a:lnSpc>
                        <a:spcBef>
                          <a:spcPts val="135"/>
                        </a:spcBef>
                        <a:spcAft>
                          <a:spcPts val="0"/>
                        </a:spcAft>
                      </a:pPr>
                      <a:r>
                        <a:rPr lang="en-US" sz="1400" b="0">
                          <a:solidFill>
                            <a:srgbClr val="231F20"/>
                          </a:solidFill>
                          <a:effectLst/>
                          <a:latin typeface="Arial"/>
                          <a:ea typeface="Arial"/>
                          <a:cs typeface="Times New Roman"/>
                        </a:rPr>
                        <a:t>-.04</a:t>
                      </a:r>
                      <a:endParaRPr lang="en-US" sz="2800" b="0">
                        <a:effectLst/>
                        <a:latin typeface="Calibri"/>
                        <a:ea typeface="Calibri"/>
                        <a:cs typeface="Times New Roman"/>
                      </a:endParaRPr>
                    </a:p>
                  </a:txBody>
                  <a:tcPr marL="0" marR="0" marT="0" marB="0"/>
                </a:tc>
                <a:tc>
                  <a:txBody>
                    <a:bodyPr/>
                    <a:lstStyle/>
                    <a:p>
                      <a:pPr marL="204470" marR="191770" algn="ctr">
                        <a:lnSpc>
                          <a:spcPct val="115000"/>
                        </a:lnSpc>
                        <a:spcBef>
                          <a:spcPts val="135"/>
                        </a:spcBef>
                        <a:spcAft>
                          <a:spcPts val="0"/>
                        </a:spcAft>
                      </a:pPr>
                      <a:r>
                        <a:rPr lang="en-US" sz="1400" b="0">
                          <a:solidFill>
                            <a:srgbClr val="231F20"/>
                          </a:solidFill>
                          <a:effectLst/>
                          <a:latin typeface="Arial"/>
                          <a:ea typeface="Arial"/>
                          <a:cs typeface="Times New Roman"/>
                        </a:rPr>
                        <a:t>.09</a:t>
                      </a:r>
                      <a:endParaRPr lang="en-US" sz="2800" b="0">
                        <a:effectLst/>
                        <a:latin typeface="Calibri"/>
                        <a:ea typeface="Calibri"/>
                        <a:cs typeface="Times New Roman"/>
                      </a:endParaRPr>
                    </a:p>
                  </a:txBody>
                  <a:tcPr marL="0" marR="0" marT="0" marB="0"/>
                </a:tc>
                <a:tc>
                  <a:txBody>
                    <a:bodyPr/>
                    <a:lstStyle/>
                    <a:p>
                      <a:pPr marL="290195" marR="277495" algn="ctr">
                        <a:lnSpc>
                          <a:spcPct val="115000"/>
                        </a:lnSpc>
                        <a:spcBef>
                          <a:spcPts val="135"/>
                        </a:spcBef>
                        <a:spcAft>
                          <a:spcPts val="0"/>
                        </a:spcAft>
                      </a:pPr>
                      <a:r>
                        <a:rPr lang="en-US" sz="1400" b="0" dirty="0" smtClean="0">
                          <a:solidFill>
                            <a:srgbClr val="231F20"/>
                          </a:solidFill>
                          <a:effectLst/>
                          <a:latin typeface="Arial"/>
                          <a:ea typeface="Arial"/>
                          <a:cs typeface="Times New Roman"/>
                        </a:rPr>
                        <a:t> .</a:t>
                      </a:r>
                      <a:r>
                        <a:rPr lang="en-US" sz="1400" b="0" dirty="0">
                          <a:solidFill>
                            <a:srgbClr val="231F20"/>
                          </a:solidFill>
                          <a:effectLst/>
                          <a:latin typeface="Arial"/>
                          <a:ea typeface="Arial"/>
                          <a:cs typeface="Times New Roman"/>
                        </a:rPr>
                        <a:t>02</a:t>
                      </a:r>
                      <a:endParaRPr lang="en-US" sz="2800" b="0" dirty="0">
                        <a:effectLst/>
                        <a:latin typeface="Calibri"/>
                        <a:ea typeface="Calibri"/>
                        <a:cs typeface="Times New Roman"/>
                      </a:endParaRPr>
                    </a:p>
                  </a:txBody>
                  <a:tcPr marL="0" marR="0" marT="0" marB="0"/>
                </a:tc>
                <a:tc>
                  <a:txBody>
                    <a:bodyPr/>
                    <a:lstStyle/>
                    <a:p>
                      <a:pPr marL="241935" marR="229235" algn="ctr">
                        <a:lnSpc>
                          <a:spcPct val="115000"/>
                        </a:lnSpc>
                        <a:spcBef>
                          <a:spcPts val="135"/>
                        </a:spcBef>
                        <a:spcAft>
                          <a:spcPts val="0"/>
                        </a:spcAft>
                      </a:pPr>
                      <a:r>
                        <a:rPr lang="en-US" sz="1400" b="0" smtClean="0">
                          <a:solidFill>
                            <a:srgbClr val="231F20"/>
                          </a:solidFill>
                          <a:effectLst/>
                          <a:latin typeface="Arial"/>
                          <a:ea typeface="Arial"/>
                          <a:cs typeface="Times New Roman"/>
                        </a:rPr>
                        <a:t> .</a:t>
                      </a:r>
                      <a:r>
                        <a:rPr lang="en-US" sz="1400" b="0">
                          <a:solidFill>
                            <a:srgbClr val="231F20"/>
                          </a:solidFill>
                          <a:effectLst/>
                          <a:latin typeface="Arial"/>
                          <a:ea typeface="Arial"/>
                          <a:cs typeface="Times New Roman"/>
                        </a:rPr>
                        <a:t>07</a:t>
                      </a:r>
                      <a:endParaRPr lang="en-US" sz="2800" b="0">
                        <a:effectLst/>
                        <a:latin typeface="Calibri"/>
                        <a:ea typeface="Calibri"/>
                        <a:cs typeface="Times New Roman"/>
                      </a:endParaRPr>
                    </a:p>
                  </a:txBody>
                  <a:tcPr marL="0" marR="0" marT="0" marB="0"/>
                </a:tc>
              </a:tr>
              <a:tr h="393075">
                <a:tc>
                  <a:txBody>
                    <a:bodyPr/>
                    <a:lstStyle/>
                    <a:p>
                      <a:pPr marL="17780" marR="0">
                        <a:lnSpc>
                          <a:spcPct val="115000"/>
                        </a:lnSpc>
                        <a:spcBef>
                          <a:spcPts val="135"/>
                        </a:spcBef>
                        <a:spcAft>
                          <a:spcPts val="0"/>
                        </a:spcAft>
                      </a:pPr>
                      <a:r>
                        <a:rPr lang="en-US" sz="1200" b="1" dirty="0">
                          <a:solidFill>
                            <a:srgbClr val="231F20"/>
                          </a:solidFill>
                          <a:effectLst/>
                          <a:latin typeface="Arial"/>
                          <a:ea typeface="Arial"/>
                          <a:cs typeface="Times New Roman"/>
                        </a:rPr>
                        <a:t>EOSA</a:t>
                      </a:r>
                      <a:r>
                        <a:rPr lang="en-US" sz="1200" b="1" spc="-20" dirty="0">
                          <a:solidFill>
                            <a:srgbClr val="231F20"/>
                          </a:solidFill>
                          <a:effectLst/>
                          <a:latin typeface="Arial"/>
                          <a:ea typeface="Arial"/>
                          <a:cs typeface="Times New Roman"/>
                        </a:rPr>
                        <a:t> </a:t>
                      </a:r>
                      <a:r>
                        <a:rPr lang="en-US" sz="1200" b="1" dirty="0">
                          <a:solidFill>
                            <a:srgbClr val="231F20"/>
                          </a:solidFill>
                          <a:effectLst/>
                          <a:latin typeface="Arial"/>
                          <a:ea typeface="Arial"/>
                          <a:cs typeface="Times New Roman"/>
                        </a:rPr>
                        <a:t>-2+ </a:t>
                      </a:r>
                      <a:r>
                        <a:rPr lang="en-US" sz="1200" b="1" dirty="0" err="1">
                          <a:solidFill>
                            <a:srgbClr val="231F20"/>
                          </a:solidFill>
                          <a:effectLst/>
                          <a:latin typeface="Arial"/>
                          <a:ea typeface="Arial"/>
                          <a:cs typeface="Times New Roman"/>
                        </a:rPr>
                        <a:t>wks</a:t>
                      </a:r>
                      <a:endParaRPr lang="en-US" sz="2400" b="1" dirty="0">
                        <a:effectLst/>
                        <a:latin typeface="Calibri"/>
                        <a:ea typeface="Calibri"/>
                        <a:cs typeface="Times New Roman"/>
                      </a:endParaRPr>
                    </a:p>
                  </a:txBody>
                  <a:tcPr marL="0" marR="0" marT="0" marB="0"/>
                </a:tc>
                <a:tc>
                  <a:txBody>
                    <a:bodyPr/>
                    <a:lstStyle/>
                    <a:p>
                      <a:pPr marL="304800" marR="292100" algn="ctr">
                        <a:lnSpc>
                          <a:spcPct val="115000"/>
                        </a:lnSpc>
                        <a:spcBef>
                          <a:spcPts val="135"/>
                        </a:spcBef>
                        <a:spcAft>
                          <a:spcPts val="0"/>
                        </a:spcAft>
                      </a:pPr>
                      <a:r>
                        <a:rPr lang="en-US" sz="1400" b="0" dirty="0">
                          <a:solidFill>
                            <a:srgbClr val="231F20"/>
                          </a:solidFill>
                          <a:effectLst/>
                          <a:latin typeface="Arial"/>
                          <a:ea typeface="Arial"/>
                          <a:cs typeface="Times New Roman"/>
                        </a:rPr>
                        <a:t>-.03</a:t>
                      </a:r>
                      <a:endParaRPr lang="en-US" sz="2800" b="0" dirty="0">
                        <a:effectLst/>
                        <a:latin typeface="Calibri"/>
                        <a:ea typeface="Calibri"/>
                        <a:cs typeface="Times New Roman"/>
                      </a:endParaRPr>
                    </a:p>
                  </a:txBody>
                  <a:tcPr marL="0" marR="0" marT="0" marB="0"/>
                </a:tc>
                <a:tc>
                  <a:txBody>
                    <a:bodyPr/>
                    <a:lstStyle/>
                    <a:p>
                      <a:pPr marL="246380" marR="233680" algn="ctr">
                        <a:lnSpc>
                          <a:spcPct val="115000"/>
                        </a:lnSpc>
                        <a:spcBef>
                          <a:spcPts val="135"/>
                        </a:spcBef>
                        <a:spcAft>
                          <a:spcPts val="0"/>
                        </a:spcAft>
                      </a:pPr>
                      <a:r>
                        <a:rPr lang="en-US" sz="1400" b="0" dirty="0">
                          <a:solidFill>
                            <a:srgbClr val="231F20"/>
                          </a:solidFill>
                          <a:effectLst/>
                          <a:latin typeface="Arial"/>
                          <a:ea typeface="Arial"/>
                          <a:cs typeface="Times New Roman"/>
                        </a:rPr>
                        <a:t>-.12</a:t>
                      </a:r>
                      <a:endParaRPr lang="en-US" sz="2800" b="0" dirty="0">
                        <a:effectLst/>
                        <a:latin typeface="Calibri"/>
                        <a:ea typeface="Calibri"/>
                        <a:cs typeface="Times New Roman"/>
                      </a:endParaRPr>
                    </a:p>
                  </a:txBody>
                  <a:tcPr marL="0" marR="0" marT="0" marB="0"/>
                </a:tc>
                <a:tc>
                  <a:txBody>
                    <a:bodyPr/>
                    <a:lstStyle/>
                    <a:p>
                      <a:pPr marL="204470" marR="191770" algn="ctr">
                        <a:lnSpc>
                          <a:spcPct val="115000"/>
                        </a:lnSpc>
                        <a:spcBef>
                          <a:spcPts val="135"/>
                        </a:spcBef>
                        <a:spcAft>
                          <a:spcPts val="0"/>
                        </a:spcAft>
                      </a:pPr>
                      <a:r>
                        <a:rPr lang="en-US" sz="1400" b="0">
                          <a:solidFill>
                            <a:srgbClr val="231F20"/>
                          </a:solidFill>
                          <a:effectLst/>
                          <a:latin typeface="Arial"/>
                          <a:ea typeface="Arial"/>
                          <a:cs typeface="Times New Roman"/>
                        </a:rPr>
                        <a:t>.08</a:t>
                      </a:r>
                      <a:endParaRPr lang="en-US" sz="2800" b="0">
                        <a:effectLst/>
                        <a:latin typeface="Calibri"/>
                        <a:ea typeface="Calibri"/>
                        <a:cs typeface="Times New Roman"/>
                      </a:endParaRPr>
                    </a:p>
                  </a:txBody>
                  <a:tcPr marL="0" marR="0" marT="0" marB="0"/>
                </a:tc>
                <a:tc>
                  <a:txBody>
                    <a:bodyPr/>
                    <a:lstStyle/>
                    <a:p>
                      <a:pPr marL="274955" marR="262255" algn="ctr">
                        <a:lnSpc>
                          <a:spcPct val="115000"/>
                        </a:lnSpc>
                        <a:spcBef>
                          <a:spcPts val="135"/>
                        </a:spcBef>
                        <a:spcAft>
                          <a:spcPts val="0"/>
                        </a:spcAft>
                      </a:pPr>
                      <a:r>
                        <a:rPr lang="en-US" sz="1400" b="0">
                          <a:solidFill>
                            <a:srgbClr val="231F20"/>
                          </a:solidFill>
                          <a:effectLst/>
                          <a:latin typeface="Arial"/>
                          <a:ea typeface="Arial"/>
                          <a:cs typeface="Times New Roman"/>
                        </a:rPr>
                        <a:t>-.05</a:t>
                      </a:r>
                      <a:endParaRPr lang="en-US" sz="2800" b="0">
                        <a:effectLst/>
                        <a:latin typeface="Calibri"/>
                        <a:ea typeface="Calibri"/>
                        <a:cs typeface="Times New Roman"/>
                      </a:endParaRPr>
                    </a:p>
                  </a:txBody>
                  <a:tcPr marL="0" marR="0" marT="0" marB="0"/>
                </a:tc>
                <a:tc>
                  <a:txBody>
                    <a:bodyPr/>
                    <a:lstStyle/>
                    <a:p>
                      <a:pPr marL="227330" marR="214630" algn="ctr">
                        <a:lnSpc>
                          <a:spcPct val="115000"/>
                        </a:lnSpc>
                        <a:spcBef>
                          <a:spcPts val="135"/>
                        </a:spcBef>
                        <a:spcAft>
                          <a:spcPts val="0"/>
                        </a:spcAft>
                      </a:pPr>
                      <a:r>
                        <a:rPr lang="en-US" sz="1400" b="0">
                          <a:solidFill>
                            <a:srgbClr val="231F20"/>
                          </a:solidFill>
                          <a:effectLst/>
                          <a:latin typeface="Arial"/>
                          <a:ea typeface="Arial"/>
                          <a:cs typeface="Times New Roman"/>
                        </a:rPr>
                        <a:t>-.01</a:t>
                      </a:r>
                      <a:endParaRPr lang="en-US" sz="2800" b="0">
                        <a:effectLst/>
                        <a:latin typeface="Calibri"/>
                        <a:ea typeface="Calibri"/>
                        <a:cs typeface="Times New Roman"/>
                      </a:endParaRPr>
                    </a:p>
                  </a:txBody>
                  <a:tcPr marL="0" marR="0" marT="0" marB="0"/>
                </a:tc>
              </a:tr>
              <a:tr h="393075">
                <a:tc>
                  <a:txBody>
                    <a:bodyPr/>
                    <a:lstStyle/>
                    <a:p>
                      <a:pPr marL="17780" marR="0">
                        <a:lnSpc>
                          <a:spcPct val="115000"/>
                        </a:lnSpc>
                        <a:spcBef>
                          <a:spcPts val="135"/>
                        </a:spcBef>
                        <a:spcAft>
                          <a:spcPts val="0"/>
                        </a:spcAft>
                      </a:pPr>
                      <a:r>
                        <a:rPr lang="en-US" sz="1200" b="1" dirty="0">
                          <a:solidFill>
                            <a:srgbClr val="231F20"/>
                          </a:solidFill>
                          <a:effectLst/>
                          <a:latin typeface="Arial"/>
                          <a:ea typeface="Arial"/>
                          <a:cs typeface="Times New Roman"/>
                        </a:rPr>
                        <a:t>EOSA</a:t>
                      </a:r>
                      <a:r>
                        <a:rPr lang="en-US" sz="1200" b="1" spc="-20" dirty="0">
                          <a:solidFill>
                            <a:srgbClr val="231F20"/>
                          </a:solidFill>
                          <a:effectLst/>
                          <a:latin typeface="Arial"/>
                          <a:ea typeface="Arial"/>
                          <a:cs typeface="Times New Roman"/>
                        </a:rPr>
                        <a:t> </a:t>
                      </a:r>
                      <a:r>
                        <a:rPr lang="en-US" sz="1200" b="1" dirty="0">
                          <a:solidFill>
                            <a:srgbClr val="231F20"/>
                          </a:solidFill>
                          <a:effectLst/>
                          <a:latin typeface="Arial"/>
                          <a:ea typeface="Arial"/>
                          <a:cs typeface="Times New Roman"/>
                        </a:rPr>
                        <a:t>-3+ </a:t>
                      </a:r>
                      <a:r>
                        <a:rPr lang="en-US" sz="1200" b="1" dirty="0" err="1">
                          <a:solidFill>
                            <a:srgbClr val="231F20"/>
                          </a:solidFill>
                          <a:effectLst/>
                          <a:latin typeface="Arial"/>
                          <a:ea typeface="Arial"/>
                          <a:cs typeface="Times New Roman"/>
                        </a:rPr>
                        <a:t>wks</a:t>
                      </a:r>
                      <a:endParaRPr lang="en-US" sz="2400" b="1" dirty="0">
                        <a:effectLst/>
                        <a:latin typeface="Calibri"/>
                        <a:ea typeface="Calibri"/>
                        <a:cs typeface="Times New Roman"/>
                      </a:endParaRPr>
                    </a:p>
                  </a:txBody>
                  <a:tcPr marL="0" marR="0" marT="0" marB="0"/>
                </a:tc>
                <a:tc>
                  <a:txBody>
                    <a:bodyPr/>
                    <a:lstStyle/>
                    <a:p>
                      <a:pPr marL="304800" marR="292100" algn="ctr">
                        <a:lnSpc>
                          <a:spcPct val="115000"/>
                        </a:lnSpc>
                        <a:spcBef>
                          <a:spcPts val="135"/>
                        </a:spcBef>
                        <a:spcAft>
                          <a:spcPts val="0"/>
                        </a:spcAft>
                      </a:pPr>
                      <a:r>
                        <a:rPr lang="en-US" sz="1400" b="0" dirty="0">
                          <a:solidFill>
                            <a:srgbClr val="231F20"/>
                          </a:solidFill>
                          <a:effectLst/>
                          <a:latin typeface="Arial"/>
                          <a:ea typeface="Arial"/>
                          <a:cs typeface="Times New Roman"/>
                        </a:rPr>
                        <a:t>-.07</a:t>
                      </a:r>
                      <a:endParaRPr lang="en-US" sz="2800" b="0" dirty="0">
                        <a:effectLst/>
                        <a:latin typeface="Calibri"/>
                        <a:ea typeface="Calibri"/>
                        <a:cs typeface="Times New Roman"/>
                      </a:endParaRPr>
                    </a:p>
                  </a:txBody>
                  <a:tcPr marL="0" marR="0" marT="0" marB="0"/>
                </a:tc>
                <a:tc>
                  <a:txBody>
                    <a:bodyPr/>
                    <a:lstStyle/>
                    <a:p>
                      <a:pPr marL="247015" marR="233680" algn="ctr">
                        <a:lnSpc>
                          <a:spcPct val="115000"/>
                        </a:lnSpc>
                        <a:spcBef>
                          <a:spcPts val="135"/>
                        </a:spcBef>
                        <a:spcAft>
                          <a:spcPts val="0"/>
                        </a:spcAft>
                      </a:pPr>
                      <a:r>
                        <a:rPr lang="en-US" sz="1400" b="0">
                          <a:solidFill>
                            <a:srgbClr val="231F20"/>
                          </a:solidFill>
                          <a:effectLst/>
                          <a:latin typeface="Arial"/>
                          <a:ea typeface="Arial"/>
                          <a:cs typeface="Times New Roman"/>
                        </a:rPr>
                        <a:t>-.08</a:t>
                      </a:r>
                      <a:endParaRPr lang="en-US" sz="2800" b="0">
                        <a:effectLst/>
                        <a:latin typeface="Calibri"/>
                        <a:ea typeface="Calibri"/>
                        <a:cs typeface="Times New Roman"/>
                      </a:endParaRPr>
                    </a:p>
                  </a:txBody>
                  <a:tcPr marL="0" marR="0" marT="0" marB="0"/>
                </a:tc>
                <a:tc>
                  <a:txBody>
                    <a:bodyPr/>
                    <a:lstStyle/>
                    <a:p>
                      <a:pPr marL="204470" marR="191135" algn="ctr">
                        <a:lnSpc>
                          <a:spcPct val="115000"/>
                        </a:lnSpc>
                        <a:spcBef>
                          <a:spcPts val="135"/>
                        </a:spcBef>
                        <a:spcAft>
                          <a:spcPts val="0"/>
                        </a:spcAft>
                      </a:pPr>
                      <a:r>
                        <a:rPr lang="en-US" sz="1400" b="0">
                          <a:solidFill>
                            <a:srgbClr val="231F20"/>
                          </a:solidFill>
                          <a:effectLst/>
                          <a:latin typeface="Arial"/>
                          <a:ea typeface="Arial"/>
                          <a:cs typeface="Times New Roman"/>
                        </a:rPr>
                        <a:t>.02</a:t>
                      </a:r>
                      <a:endParaRPr lang="en-US" sz="2800" b="0">
                        <a:effectLst/>
                        <a:latin typeface="Calibri"/>
                        <a:ea typeface="Calibri"/>
                        <a:cs typeface="Times New Roman"/>
                      </a:endParaRPr>
                    </a:p>
                  </a:txBody>
                  <a:tcPr marL="0" marR="0" marT="0" marB="0"/>
                </a:tc>
                <a:tc>
                  <a:txBody>
                    <a:bodyPr/>
                    <a:lstStyle/>
                    <a:p>
                      <a:pPr marL="275590" marR="262255" algn="ctr">
                        <a:lnSpc>
                          <a:spcPct val="115000"/>
                        </a:lnSpc>
                        <a:spcBef>
                          <a:spcPts val="135"/>
                        </a:spcBef>
                        <a:spcAft>
                          <a:spcPts val="0"/>
                        </a:spcAft>
                      </a:pPr>
                      <a:r>
                        <a:rPr lang="en-US" sz="1400" b="0">
                          <a:solidFill>
                            <a:srgbClr val="231F20"/>
                          </a:solidFill>
                          <a:effectLst/>
                          <a:latin typeface="Arial"/>
                          <a:ea typeface="Arial"/>
                          <a:cs typeface="Times New Roman"/>
                        </a:rPr>
                        <a:t>-.04</a:t>
                      </a:r>
                      <a:endParaRPr lang="en-US" sz="2800" b="0">
                        <a:effectLst/>
                        <a:latin typeface="Calibri"/>
                        <a:ea typeface="Calibri"/>
                        <a:cs typeface="Times New Roman"/>
                      </a:endParaRPr>
                    </a:p>
                  </a:txBody>
                  <a:tcPr marL="0" marR="0" marT="0" marB="0"/>
                </a:tc>
                <a:tc>
                  <a:txBody>
                    <a:bodyPr/>
                    <a:lstStyle/>
                    <a:p>
                      <a:pPr marL="210185" marR="197485" algn="ctr">
                        <a:lnSpc>
                          <a:spcPct val="115000"/>
                        </a:lnSpc>
                        <a:spcBef>
                          <a:spcPts val="135"/>
                        </a:spcBef>
                        <a:spcAft>
                          <a:spcPts val="0"/>
                        </a:spcAft>
                      </a:pPr>
                      <a:r>
                        <a:rPr lang="en-US" sz="1400" b="0">
                          <a:solidFill>
                            <a:srgbClr val="231F20"/>
                          </a:solidFill>
                          <a:effectLst/>
                          <a:latin typeface="Arial"/>
                          <a:ea typeface="Arial"/>
                          <a:cs typeface="Times New Roman"/>
                        </a:rPr>
                        <a:t>-.12*</a:t>
                      </a:r>
                      <a:endParaRPr lang="en-US" sz="2800" b="0">
                        <a:effectLst/>
                        <a:latin typeface="Calibri"/>
                        <a:ea typeface="Calibri"/>
                        <a:cs typeface="Times New Roman"/>
                      </a:endParaRPr>
                    </a:p>
                  </a:txBody>
                  <a:tcPr marL="0" marR="0" marT="0" marB="0"/>
                </a:tc>
              </a:tr>
              <a:tr h="393075">
                <a:tc>
                  <a:txBody>
                    <a:bodyPr/>
                    <a:lstStyle/>
                    <a:p>
                      <a:pPr marL="17780" marR="0">
                        <a:lnSpc>
                          <a:spcPct val="115000"/>
                        </a:lnSpc>
                        <a:spcBef>
                          <a:spcPts val="135"/>
                        </a:spcBef>
                        <a:spcAft>
                          <a:spcPts val="0"/>
                        </a:spcAft>
                      </a:pPr>
                      <a:r>
                        <a:rPr lang="en-US" sz="1200" b="1" dirty="0">
                          <a:solidFill>
                            <a:srgbClr val="231F20"/>
                          </a:solidFill>
                          <a:effectLst/>
                          <a:latin typeface="Arial"/>
                          <a:ea typeface="Arial"/>
                          <a:cs typeface="Times New Roman"/>
                        </a:rPr>
                        <a:t>EOSA</a:t>
                      </a:r>
                      <a:r>
                        <a:rPr lang="en-US" sz="1200" b="1" spc="-20" dirty="0">
                          <a:solidFill>
                            <a:srgbClr val="231F20"/>
                          </a:solidFill>
                          <a:effectLst/>
                          <a:latin typeface="Arial"/>
                          <a:ea typeface="Arial"/>
                          <a:cs typeface="Times New Roman"/>
                        </a:rPr>
                        <a:t> </a:t>
                      </a:r>
                      <a:r>
                        <a:rPr lang="en-US" sz="1200" b="1" dirty="0">
                          <a:solidFill>
                            <a:srgbClr val="231F20"/>
                          </a:solidFill>
                          <a:effectLst/>
                          <a:latin typeface="Arial"/>
                          <a:ea typeface="Arial"/>
                          <a:cs typeface="Times New Roman"/>
                        </a:rPr>
                        <a:t>– 4+ </a:t>
                      </a:r>
                      <a:r>
                        <a:rPr lang="en-US" sz="1200" b="1" dirty="0" err="1">
                          <a:solidFill>
                            <a:srgbClr val="231F20"/>
                          </a:solidFill>
                          <a:effectLst/>
                          <a:latin typeface="Arial"/>
                          <a:ea typeface="Arial"/>
                          <a:cs typeface="Times New Roman"/>
                        </a:rPr>
                        <a:t>wks</a:t>
                      </a:r>
                      <a:endParaRPr lang="en-US" sz="2400" b="1" dirty="0">
                        <a:effectLst/>
                        <a:latin typeface="Calibri"/>
                        <a:ea typeface="Calibri"/>
                        <a:cs typeface="Times New Roman"/>
                      </a:endParaRPr>
                    </a:p>
                  </a:txBody>
                  <a:tcPr marL="0" marR="0" marT="0" marB="0"/>
                </a:tc>
                <a:tc>
                  <a:txBody>
                    <a:bodyPr/>
                    <a:lstStyle/>
                    <a:p>
                      <a:pPr marL="287655" marR="274320" algn="ctr">
                        <a:lnSpc>
                          <a:spcPct val="115000"/>
                        </a:lnSpc>
                        <a:spcBef>
                          <a:spcPts val="135"/>
                        </a:spcBef>
                        <a:spcAft>
                          <a:spcPts val="0"/>
                        </a:spcAft>
                      </a:pPr>
                      <a:r>
                        <a:rPr lang="en-US" sz="1400" b="0">
                          <a:solidFill>
                            <a:srgbClr val="231F20"/>
                          </a:solidFill>
                          <a:effectLst/>
                          <a:latin typeface="Arial"/>
                          <a:ea typeface="Arial"/>
                          <a:cs typeface="Times New Roman"/>
                        </a:rPr>
                        <a:t>-.13*</a:t>
                      </a:r>
                      <a:endParaRPr lang="en-US" sz="2800" b="0">
                        <a:effectLst/>
                        <a:latin typeface="Calibri"/>
                        <a:ea typeface="Calibri"/>
                        <a:cs typeface="Times New Roman"/>
                      </a:endParaRPr>
                    </a:p>
                  </a:txBody>
                  <a:tcPr marL="0" marR="0" marT="0" marB="0"/>
                </a:tc>
                <a:tc>
                  <a:txBody>
                    <a:bodyPr/>
                    <a:lstStyle/>
                    <a:p>
                      <a:pPr marL="246380" marR="233680" algn="ctr">
                        <a:lnSpc>
                          <a:spcPct val="115000"/>
                        </a:lnSpc>
                        <a:spcBef>
                          <a:spcPts val="135"/>
                        </a:spcBef>
                        <a:spcAft>
                          <a:spcPts val="0"/>
                        </a:spcAft>
                      </a:pPr>
                      <a:r>
                        <a:rPr lang="en-US" sz="1400" b="0" dirty="0">
                          <a:solidFill>
                            <a:srgbClr val="231F20"/>
                          </a:solidFill>
                          <a:effectLst/>
                          <a:latin typeface="Arial"/>
                          <a:ea typeface="Arial"/>
                          <a:cs typeface="Times New Roman"/>
                        </a:rPr>
                        <a:t>-.06</a:t>
                      </a:r>
                      <a:endParaRPr lang="en-US" sz="2800" b="0" dirty="0">
                        <a:effectLst/>
                        <a:latin typeface="Calibri"/>
                        <a:ea typeface="Calibri"/>
                        <a:cs typeface="Times New Roman"/>
                      </a:endParaRPr>
                    </a:p>
                  </a:txBody>
                  <a:tcPr marL="0" marR="0" marT="0" marB="0"/>
                </a:tc>
                <a:tc>
                  <a:txBody>
                    <a:bodyPr/>
                    <a:lstStyle/>
                    <a:p>
                      <a:pPr marL="204470" marR="191770" algn="ctr">
                        <a:lnSpc>
                          <a:spcPct val="115000"/>
                        </a:lnSpc>
                        <a:spcBef>
                          <a:spcPts val="135"/>
                        </a:spcBef>
                        <a:spcAft>
                          <a:spcPts val="0"/>
                        </a:spcAft>
                      </a:pPr>
                      <a:r>
                        <a:rPr lang="en-US" sz="1400" b="0" dirty="0">
                          <a:solidFill>
                            <a:srgbClr val="231F20"/>
                          </a:solidFill>
                          <a:effectLst/>
                          <a:latin typeface="Arial"/>
                          <a:ea typeface="Arial"/>
                          <a:cs typeface="Times New Roman"/>
                        </a:rPr>
                        <a:t>.01</a:t>
                      </a:r>
                      <a:endParaRPr lang="en-US" sz="2800" b="0" dirty="0">
                        <a:effectLst/>
                        <a:latin typeface="Calibri"/>
                        <a:ea typeface="Calibri"/>
                        <a:cs typeface="Times New Roman"/>
                      </a:endParaRPr>
                    </a:p>
                  </a:txBody>
                  <a:tcPr marL="0" marR="0" marT="0" marB="0"/>
                </a:tc>
                <a:tc>
                  <a:txBody>
                    <a:bodyPr/>
                    <a:lstStyle/>
                    <a:p>
                      <a:pPr marL="274955" marR="262255" algn="ctr">
                        <a:lnSpc>
                          <a:spcPct val="115000"/>
                        </a:lnSpc>
                        <a:spcBef>
                          <a:spcPts val="135"/>
                        </a:spcBef>
                        <a:spcAft>
                          <a:spcPts val="0"/>
                        </a:spcAft>
                      </a:pPr>
                      <a:r>
                        <a:rPr lang="en-US" sz="1400" b="0">
                          <a:solidFill>
                            <a:srgbClr val="231F20"/>
                          </a:solidFill>
                          <a:effectLst/>
                          <a:latin typeface="Arial"/>
                          <a:ea typeface="Arial"/>
                          <a:cs typeface="Times New Roman"/>
                        </a:rPr>
                        <a:t>-.01</a:t>
                      </a:r>
                      <a:endParaRPr lang="en-US" sz="2800" b="0">
                        <a:effectLst/>
                        <a:latin typeface="Calibri"/>
                        <a:ea typeface="Calibri"/>
                        <a:cs typeface="Times New Roman"/>
                      </a:endParaRPr>
                    </a:p>
                  </a:txBody>
                  <a:tcPr marL="0" marR="0" marT="0" marB="0"/>
                </a:tc>
                <a:tc>
                  <a:txBody>
                    <a:bodyPr/>
                    <a:lstStyle/>
                    <a:p>
                      <a:pPr marL="227330" marR="214630" algn="ctr">
                        <a:lnSpc>
                          <a:spcPct val="115000"/>
                        </a:lnSpc>
                        <a:spcBef>
                          <a:spcPts val="135"/>
                        </a:spcBef>
                        <a:spcAft>
                          <a:spcPts val="0"/>
                        </a:spcAft>
                      </a:pPr>
                      <a:r>
                        <a:rPr lang="en-US" sz="1400" b="0">
                          <a:solidFill>
                            <a:srgbClr val="231F20"/>
                          </a:solidFill>
                          <a:effectLst/>
                          <a:latin typeface="Arial"/>
                          <a:ea typeface="Arial"/>
                          <a:cs typeface="Times New Roman"/>
                        </a:rPr>
                        <a:t>-.09</a:t>
                      </a:r>
                      <a:endParaRPr lang="en-US" sz="2800" b="0">
                        <a:effectLst/>
                        <a:latin typeface="Calibri"/>
                        <a:ea typeface="Calibri"/>
                        <a:cs typeface="Times New Roman"/>
                      </a:endParaRPr>
                    </a:p>
                  </a:txBody>
                  <a:tcPr marL="0" marR="0" marT="0" marB="0"/>
                </a:tc>
              </a:tr>
              <a:tr h="393075">
                <a:tc>
                  <a:txBody>
                    <a:bodyPr/>
                    <a:lstStyle/>
                    <a:p>
                      <a:pPr marL="17780" marR="0">
                        <a:lnSpc>
                          <a:spcPct val="115000"/>
                        </a:lnSpc>
                        <a:spcBef>
                          <a:spcPts val="135"/>
                        </a:spcBef>
                        <a:spcAft>
                          <a:spcPts val="0"/>
                        </a:spcAft>
                      </a:pPr>
                      <a:r>
                        <a:rPr lang="en-US" sz="1200" b="1">
                          <a:solidFill>
                            <a:srgbClr val="231F20"/>
                          </a:solidFill>
                          <a:effectLst/>
                          <a:latin typeface="Arial"/>
                          <a:ea typeface="Arial"/>
                          <a:cs typeface="Times New Roman"/>
                        </a:rPr>
                        <a:t>NOBWOS</a:t>
                      </a:r>
                      <a:r>
                        <a:rPr lang="en-US" sz="1200" b="1" spc="-30">
                          <a:solidFill>
                            <a:srgbClr val="231F20"/>
                          </a:solidFill>
                          <a:effectLst/>
                          <a:latin typeface="Arial"/>
                          <a:ea typeface="Arial"/>
                          <a:cs typeface="Times New Roman"/>
                        </a:rPr>
                        <a:t> </a:t>
                      </a:r>
                      <a:r>
                        <a:rPr lang="en-US" sz="1200" b="1">
                          <a:solidFill>
                            <a:srgbClr val="231F20"/>
                          </a:solidFill>
                          <a:effectLst/>
                          <a:latin typeface="Arial"/>
                          <a:ea typeface="Arial"/>
                          <a:cs typeface="Times New Roman"/>
                        </a:rPr>
                        <a:t>– 1+ wks</a:t>
                      </a:r>
                      <a:endParaRPr lang="en-US" sz="2400" b="1">
                        <a:effectLst/>
                        <a:latin typeface="Calibri"/>
                        <a:ea typeface="Calibri"/>
                        <a:cs typeface="Times New Roman"/>
                      </a:endParaRPr>
                    </a:p>
                  </a:txBody>
                  <a:tcPr marL="0" marR="0" marT="0" marB="0"/>
                </a:tc>
                <a:tc>
                  <a:txBody>
                    <a:bodyPr/>
                    <a:lstStyle/>
                    <a:p>
                      <a:pPr marL="304800" marR="292100" algn="ctr">
                        <a:lnSpc>
                          <a:spcPct val="115000"/>
                        </a:lnSpc>
                        <a:spcBef>
                          <a:spcPts val="135"/>
                        </a:spcBef>
                        <a:spcAft>
                          <a:spcPts val="0"/>
                        </a:spcAft>
                      </a:pPr>
                      <a:r>
                        <a:rPr lang="en-US" sz="1400" b="0">
                          <a:solidFill>
                            <a:srgbClr val="231F20"/>
                          </a:solidFill>
                          <a:effectLst/>
                          <a:latin typeface="Arial"/>
                          <a:ea typeface="Arial"/>
                          <a:cs typeface="Times New Roman"/>
                        </a:rPr>
                        <a:t>-.06</a:t>
                      </a:r>
                      <a:endParaRPr lang="en-US" sz="2800" b="0">
                        <a:effectLst/>
                        <a:latin typeface="Calibri"/>
                        <a:ea typeface="Calibri"/>
                        <a:cs typeface="Times New Roman"/>
                      </a:endParaRPr>
                    </a:p>
                  </a:txBody>
                  <a:tcPr marL="0" marR="0" marT="0" marB="0"/>
                </a:tc>
                <a:tc>
                  <a:txBody>
                    <a:bodyPr/>
                    <a:lstStyle/>
                    <a:p>
                      <a:pPr marL="247015" marR="233680" algn="ctr">
                        <a:lnSpc>
                          <a:spcPct val="115000"/>
                        </a:lnSpc>
                        <a:spcBef>
                          <a:spcPts val="135"/>
                        </a:spcBef>
                        <a:spcAft>
                          <a:spcPts val="0"/>
                        </a:spcAft>
                      </a:pPr>
                      <a:r>
                        <a:rPr lang="en-US" sz="1400" b="0" dirty="0">
                          <a:solidFill>
                            <a:srgbClr val="231F20"/>
                          </a:solidFill>
                          <a:effectLst/>
                          <a:latin typeface="Arial"/>
                          <a:ea typeface="Arial"/>
                          <a:cs typeface="Times New Roman"/>
                        </a:rPr>
                        <a:t>-.07</a:t>
                      </a:r>
                      <a:endParaRPr lang="en-US" sz="2800" b="0" dirty="0">
                        <a:effectLst/>
                        <a:latin typeface="Calibri"/>
                        <a:ea typeface="Calibri"/>
                        <a:cs typeface="Times New Roman"/>
                      </a:endParaRPr>
                    </a:p>
                  </a:txBody>
                  <a:tcPr marL="0" marR="0" marT="0" marB="0"/>
                </a:tc>
                <a:tc>
                  <a:txBody>
                    <a:bodyPr/>
                    <a:lstStyle/>
                    <a:p>
                      <a:pPr marL="204470" marR="191135" algn="ctr">
                        <a:lnSpc>
                          <a:spcPct val="115000"/>
                        </a:lnSpc>
                        <a:spcBef>
                          <a:spcPts val="135"/>
                        </a:spcBef>
                        <a:spcAft>
                          <a:spcPts val="0"/>
                        </a:spcAft>
                      </a:pPr>
                      <a:r>
                        <a:rPr lang="en-US" sz="1400" b="0" dirty="0">
                          <a:solidFill>
                            <a:srgbClr val="231F20"/>
                          </a:solidFill>
                          <a:effectLst/>
                          <a:latin typeface="Arial"/>
                          <a:ea typeface="Arial"/>
                          <a:cs typeface="Times New Roman"/>
                        </a:rPr>
                        <a:t>.03</a:t>
                      </a:r>
                      <a:endParaRPr lang="en-US" sz="2800" b="0" dirty="0">
                        <a:effectLst/>
                        <a:latin typeface="Calibri"/>
                        <a:ea typeface="Calibri"/>
                        <a:cs typeface="Times New Roman"/>
                      </a:endParaRPr>
                    </a:p>
                  </a:txBody>
                  <a:tcPr marL="0" marR="0" marT="0" marB="0"/>
                </a:tc>
                <a:tc>
                  <a:txBody>
                    <a:bodyPr/>
                    <a:lstStyle/>
                    <a:p>
                      <a:pPr marL="275590" marR="262255" algn="ctr">
                        <a:lnSpc>
                          <a:spcPct val="115000"/>
                        </a:lnSpc>
                        <a:spcBef>
                          <a:spcPts val="135"/>
                        </a:spcBef>
                        <a:spcAft>
                          <a:spcPts val="0"/>
                        </a:spcAft>
                      </a:pPr>
                      <a:r>
                        <a:rPr lang="en-US" sz="1400" b="0">
                          <a:solidFill>
                            <a:srgbClr val="231F20"/>
                          </a:solidFill>
                          <a:effectLst/>
                          <a:latin typeface="Arial"/>
                          <a:ea typeface="Arial"/>
                          <a:cs typeface="Times New Roman"/>
                        </a:rPr>
                        <a:t>-.02</a:t>
                      </a:r>
                      <a:endParaRPr lang="en-US" sz="2800" b="0">
                        <a:effectLst/>
                        <a:latin typeface="Calibri"/>
                        <a:ea typeface="Calibri"/>
                        <a:cs typeface="Times New Roman"/>
                      </a:endParaRPr>
                    </a:p>
                  </a:txBody>
                  <a:tcPr marL="0" marR="0" marT="0" marB="0"/>
                </a:tc>
                <a:tc>
                  <a:txBody>
                    <a:bodyPr/>
                    <a:lstStyle/>
                    <a:p>
                      <a:pPr marL="227330" marR="214630" algn="ctr">
                        <a:lnSpc>
                          <a:spcPct val="115000"/>
                        </a:lnSpc>
                        <a:spcBef>
                          <a:spcPts val="135"/>
                        </a:spcBef>
                        <a:spcAft>
                          <a:spcPts val="0"/>
                        </a:spcAft>
                      </a:pPr>
                      <a:r>
                        <a:rPr lang="en-US" sz="1400" b="0">
                          <a:solidFill>
                            <a:srgbClr val="231F20"/>
                          </a:solidFill>
                          <a:effectLst/>
                          <a:latin typeface="Arial"/>
                          <a:ea typeface="Arial"/>
                          <a:cs typeface="Times New Roman"/>
                        </a:rPr>
                        <a:t>-.08</a:t>
                      </a:r>
                      <a:endParaRPr lang="en-US" sz="2800" b="0">
                        <a:effectLst/>
                        <a:latin typeface="Calibri"/>
                        <a:ea typeface="Calibri"/>
                        <a:cs typeface="Times New Roman"/>
                      </a:endParaRPr>
                    </a:p>
                  </a:txBody>
                  <a:tcPr marL="0" marR="0" marT="0" marB="0"/>
                </a:tc>
              </a:tr>
              <a:tr h="393075">
                <a:tc>
                  <a:txBody>
                    <a:bodyPr/>
                    <a:lstStyle/>
                    <a:p>
                      <a:pPr marL="17780" marR="0">
                        <a:lnSpc>
                          <a:spcPct val="115000"/>
                        </a:lnSpc>
                        <a:spcBef>
                          <a:spcPts val="135"/>
                        </a:spcBef>
                        <a:spcAft>
                          <a:spcPts val="0"/>
                        </a:spcAft>
                      </a:pPr>
                      <a:r>
                        <a:rPr lang="en-US" sz="1200" b="1">
                          <a:solidFill>
                            <a:srgbClr val="231F20"/>
                          </a:solidFill>
                          <a:effectLst/>
                          <a:latin typeface="Arial"/>
                          <a:ea typeface="Arial"/>
                          <a:cs typeface="Times New Roman"/>
                        </a:rPr>
                        <a:t>NOBWOS</a:t>
                      </a:r>
                      <a:r>
                        <a:rPr lang="en-US" sz="1200" b="1" spc="-30">
                          <a:solidFill>
                            <a:srgbClr val="231F20"/>
                          </a:solidFill>
                          <a:effectLst/>
                          <a:latin typeface="Arial"/>
                          <a:ea typeface="Arial"/>
                          <a:cs typeface="Times New Roman"/>
                        </a:rPr>
                        <a:t> </a:t>
                      </a:r>
                      <a:r>
                        <a:rPr lang="en-US" sz="1200" b="1">
                          <a:solidFill>
                            <a:srgbClr val="231F20"/>
                          </a:solidFill>
                          <a:effectLst/>
                          <a:latin typeface="Arial"/>
                          <a:ea typeface="Arial"/>
                          <a:cs typeface="Times New Roman"/>
                        </a:rPr>
                        <a:t>– 2+ wks</a:t>
                      </a:r>
                      <a:endParaRPr lang="en-US" sz="2400" b="1">
                        <a:effectLst/>
                        <a:latin typeface="Calibri"/>
                        <a:ea typeface="Calibri"/>
                        <a:cs typeface="Times New Roman"/>
                      </a:endParaRPr>
                    </a:p>
                  </a:txBody>
                  <a:tcPr marL="0" marR="0" marT="0" marB="0"/>
                </a:tc>
                <a:tc>
                  <a:txBody>
                    <a:bodyPr/>
                    <a:lstStyle/>
                    <a:p>
                      <a:pPr marL="304800" marR="292100" algn="ctr">
                        <a:lnSpc>
                          <a:spcPct val="115000"/>
                        </a:lnSpc>
                        <a:spcBef>
                          <a:spcPts val="135"/>
                        </a:spcBef>
                        <a:spcAft>
                          <a:spcPts val="0"/>
                        </a:spcAft>
                      </a:pPr>
                      <a:r>
                        <a:rPr lang="en-US" sz="1400" b="0">
                          <a:solidFill>
                            <a:srgbClr val="231F20"/>
                          </a:solidFill>
                          <a:effectLst/>
                          <a:latin typeface="Arial"/>
                          <a:ea typeface="Arial"/>
                          <a:cs typeface="Times New Roman"/>
                        </a:rPr>
                        <a:t>-.06</a:t>
                      </a:r>
                      <a:endParaRPr lang="en-US" sz="2800" b="0">
                        <a:effectLst/>
                        <a:latin typeface="Calibri"/>
                        <a:ea typeface="Calibri"/>
                        <a:cs typeface="Times New Roman"/>
                      </a:endParaRPr>
                    </a:p>
                  </a:txBody>
                  <a:tcPr marL="0" marR="0" marT="0" marB="0"/>
                </a:tc>
                <a:tc>
                  <a:txBody>
                    <a:bodyPr/>
                    <a:lstStyle/>
                    <a:p>
                      <a:pPr marL="247015" marR="233680" algn="ctr">
                        <a:lnSpc>
                          <a:spcPct val="115000"/>
                        </a:lnSpc>
                        <a:spcBef>
                          <a:spcPts val="135"/>
                        </a:spcBef>
                        <a:spcAft>
                          <a:spcPts val="0"/>
                        </a:spcAft>
                      </a:pPr>
                      <a:r>
                        <a:rPr lang="en-US" sz="1400" b="0" dirty="0">
                          <a:solidFill>
                            <a:srgbClr val="231F20"/>
                          </a:solidFill>
                          <a:effectLst/>
                          <a:latin typeface="Arial"/>
                          <a:ea typeface="Arial"/>
                          <a:cs typeface="Times New Roman"/>
                        </a:rPr>
                        <a:t>-.06</a:t>
                      </a:r>
                      <a:endParaRPr lang="en-US" sz="2800" b="0" dirty="0">
                        <a:effectLst/>
                        <a:latin typeface="Calibri"/>
                        <a:ea typeface="Calibri"/>
                        <a:cs typeface="Times New Roman"/>
                      </a:endParaRPr>
                    </a:p>
                  </a:txBody>
                  <a:tcPr marL="0" marR="0" marT="0" marB="0"/>
                </a:tc>
                <a:tc>
                  <a:txBody>
                    <a:bodyPr/>
                    <a:lstStyle/>
                    <a:p>
                      <a:pPr marL="204470" marR="191135" algn="ctr">
                        <a:lnSpc>
                          <a:spcPct val="115000"/>
                        </a:lnSpc>
                        <a:spcBef>
                          <a:spcPts val="135"/>
                        </a:spcBef>
                        <a:spcAft>
                          <a:spcPts val="0"/>
                        </a:spcAft>
                      </a:pPr>
                      <a:r>
                        <a:rPr lang="en-US" sz="1400" b="0" dirty="0">
                          <a:solidFill>
                            <a:srgbClr val="231F20"/>
                          </a:solidFill>
                          <a:effectLst/>
                          <a:latin typeface="Arial"/>
                          <a:ea typeface="Arial"/>
                          <a:cs typeface="Times New Roman"/>
                        </a:rPr>
                        <a:t>.02</a:t>
                      </a:r>
                      <a:endParaRPr lang="en-US" sz="2800" b="0" dirty="0">
                        <a:effectLst/>
                        <a:latin typeface="Calibri"/>
                        <a:ea typeface="Calibri"/>
                        <a:cs typeface="Times New Roman"/>
                      </a:endParaRPr>
                    </a:p>
                  </a:txBody>
                  <a:tcPr marL="0" marR="0" marT="0" marB="0"/>
                </a:tc>
                <a:tc>
                  <a:txBody>
                    <a:bodyPr/>
                    <a:lstStyle/>
                    <a:p>
                      <a:pPr marL="275590" marR="262255" algn="ctr">
                        <a:lnSpc>
                          <a:spcPct val="115000"/>
                        </a:lnSpc>
                        <a:spcBef>
                          <a:spcPts val="135"/>
                        </a:spcBef>
                        <a:spcAft>
                          <a:spcPts val="0"/>
                        </a:spcAft>
                      </a:pPr>
                      <a:r>
                        <a:rPr lang="en-US" sz="1400" b="0" dirty="0">
                          <a:solidFill>
                            <a:srgbClr val="231F20"/>
                          </a:solidFill>
                          <a:effectLst/>
                          <a:latin typeface="Arial"/>
                          <a:ea typeface="Arial"/>
                          <a:cs typeface="Times New Roman"/>
                        </a:rPr>
                        <a:t>-.01</a:t>
                      </a:r>
                      <a:endParaRPr lang="en-US" sz="2800" b="0" dirty="0">
                        <a:effectLst/>
                        <a:latin typeface="Calibri"/>
                        <a:ea typeface="Calibri"/>
                        <a:cs typeface="Times New Roman"/>
                      </a:endParaRPr>
                    </a:p>
                  </a:txBody>
                  <a:tcPr marL="0" marR="0" marT="0" marB="0"/>
                </a:tc>
                <a:tc>
                  <a:txBody>
                    <a:bodyPr/>
                    <a:lstStyle/>
                    <a:p>
                      <a:pPr marL="227330" marR="214630" algn="ctr">
                        <a:lnSpc>
                          <a:spcPct val="115000"/>
                        </a:lnSpc>
                        <a:spcBef>
                          <a:spcPts val="135"/>
                        </a:spcBef>
                        <a:spcAft>
                          <a:spcPts val="0"/>
                        </a:spcAft>
                      </a:pPr>
                      <a:r>
                        <a:rPr lang="en-US" sz="1400" b="0">
                          <a:solidFill>
                            <a:srgbClr val="231F20"/>
                          </a:solidFill>
                          <a:effectLst/>
                          <a:latin typeface="Arial"/>
                          <a:ea typeface="Arial"/>
                          <a:cs typeface="Times New Roman"/>
                        </a:rPr>
                        <a:t>-.08</a:t>
                      </a:r>
                      <a:endParaRPr lang="en-US" sz="2800" b="0">
                        <a:effectLst/>
                        <a:latin typeface="Calibri"/>
                        <a:ea typeface="Calibri"/>
                        <a:cs typeface="Times New Roman"/>
                      </a:endParaRPr>
                    </a:p>
                  </a:txBody>
                  <a:tcPr marL="0" marR="0" marT="0" marB="0"/>
                </a:tc>
              </a:tr>
              <a:tr h="393075">
                <a:tc>
                  <a:txBody>
                    <a:bodyPr/>
                    <a:lstStyle/>
                    <a:p>
                      <a:pPr marL="17780" marR="0">
                        <a:lnSpc>
                          <a:spcPct val="115000"/>
                        </a:lnSpc>
                        <a:spcBef>
                          <a:spcPts val="135"/>
                        </a:spcBef>
                        <a:spcAft>
                          <a:spcPts val="0"/>
                        </a:spcAft>
                      </a:pPr>
                      <a:r>
                        <a:rPr lang="en-US" sz="1200" b="1">
                          <a:solidFill>
                            <a:srgbClr val="231F20"/>
                          </a:solidFill>
                          <a:effectLst/>
                          <a:latin typeface="Arial"/>
                          <a:ea typeface="Arial"/>
                          <a:cs typeface="Times New Roman"/>
                        </a:rPr>
                        <a:t>NOBWOS</a:t>
                      </a:r>
                      <a:r>
                        <a:rPr lang="en-US" sz="1200" b="1" spc="-30">
                          <a:solidFill>
                            <a:srgbClr val="231F20"/>
                          </a:solidFill>
                          <a:effectLst/>
                          <a:latin typeface="Arial"/>
                          <a:ea typeface="Arial"/>
                          <a:cs typeface="Times New Roman"/>
                        </a:rPr>
                        <a:t> </a:t>
                      </a:r>
                      <a:r>
                        <a:rPr lang="en-US" sz="1200" b="1">
                          <a:solidFill>
                            <a:srgbClr val="231F20"/>
                          </a:solidFill>
                          <a:effectLst/>
                          <a:latin typeface="Arial"/>
                          <a:ea typeface="Arial"/>
                          <a:cs typeface="Times New Roman"/>
                        </a:rPr>
                        <a:t>– 3+</a:t>
                      </a:r>
                      <a:r>
                        <a:rPr lang="en-US" sz="1200" b="1" spc="195">
                          <a:solidFill>
                            <a:srgbClr val="231F20"/>
                          </a:solidFill>
                          <a:effectLst/>
                          <a:latin typeface="Arial"/>
                          <a:ea typeface="Arial"/>
                          <a:cs typeface="Times New Roman"/>
                        </a:rPr>
                        <a:t> </a:t>
                      </a:r>
                      <a:r>
                        <a:rPr lang="en-US" sz="1200" b="1">
                          <a:solidFill>
                            <a:srgbClr val="231F20"/>
                          </a:solidFill>
                          <a:effectLst/>
                          <a:latin typeface="Arial"/>
                          <a:ea typeface="Arial"/>
                          <a:cs typeface="Times New Roman"/>
                        </a:rPr>
                        <a:t>wks</a:t>
                      </a:r>
                      <a:endParaRPr lang="en-US" sz="2400" b="1">
                        <a:effectLst/>
                        <a:latin typeface="Calibri"/>
                        <a:ea typeface="Calibri"/>
                        <a:cs typeface="Times New Roman"/>
                      </a:endParaRPr>
                    </a:p>
                  </a:txBody>
                  <a:tcPr marL="0" marR="0" marT="0" marB="0"/>
                </a:tc>
                <a:tc>
                  <a:txBody>
                    <a:bodyPr/>
                    <a:lstStyle/>
                    <a:p>
                      <a:pPr marL="304800" marR="291465" algn="ctr">
                        <a:lnSpc>
                          <a:spcPct val="115000"/>
                        </a:lnSpc>
                        <a:spcBef>
                          <a:spcPts val="135"/>
                        </a:spcBef>
                        <a:spcAft>
                          <a:spcPts val="0"/>
                        </a:spcAft>
                      </a:pPr>
                      <a:r>
                        <a:rPr lang="en-US" sz="1400" b="0">
                          <a:solidFill>
                            <a:srgbClr val="231F20"/>
                          </a:solidFill>
                          <a:effectLst/>
                          <a:latin typeface="Arial"/>
                          <a:ea typeface="Arial"/>
                          <a:cs typeface="Times New Roman"/>
                        </a:rPr>
                        <a:t>-.05</a:t>
                      </a:r>
                      <a:endParaRPr lang="en-US" sz="2800" b="0">
                        <a:effectLst/>
                        <a:latin typeface="Calibri"/>
                        <a:ea typeface="Calibri"/>
                        <a:cs typeface="Times New Roman"/>
                      </a:endParaRPr>
                    </a:p>
                  </a:txBody>
                  <a:tcPr marL="0" marR="0" marT="0" marB="0"/>
                </a:tc>
                <a:tc>
                  <a:txBody>
                    <a:bodyPr/>
                    <a:lstStyle/>
                    <a:p>
                      <a:pPr marL="247015" marR="233680" algn="ctr">
                        <a:lnSpc>
                          <a:spcPct val="115000"/>
                        </a:lnSpc>
                        <a:spcBef>
                          <a:spcPts val="135"/>
                        </a:spcBef>
                        <a:spcAft>
                          <a:spcPts val="0"/>
                        </a:spcAft>
                      </a:pPr>
                      <a:r>
                        <a:rPr lang="en-US" sz="1400" b="0">
                          <a:solidFill>
                            <a:srgbClr val="231F20"/>
                          </a:solidFill>
                          <a:effectLst/>
                          <a:latin typeface="Arial"/>
                          <a:ea typeface="Arial"/>
                          <a:cs typeface="Times New Roman"/>
                        </a:rPr>
                        <a:t>-.05</a:t>
                      </a:r>
                      <a:endParaRPr lang="en-US" sz="2800" b="0">
                        <a:effectLst/>
                        <a:latin typeface="Calibri"/>
                        <a:ea typeface="Calibri"/>
                        <a:cs typeface="Times New Roman"/>
                      </a:endParaRPr>
                    </a:p>
                  </a:txBody>
                  <a:tcPr marL="0" marR="0" marT="0" marB="0"/>
                </a:tc>
                <a:tc>
                  <a:txBody>
                    <a:bodyPr/>
                    <a:lstStyle/>
                    <a:p>
                      <a:pPr marL="204470" marR="191135" algn="ctr">
                        <a:lnSpc>
                          <a:spcPct val="115000"/>
                        </a:lnSpc>
                        <a:spcBef>
                          <a:spcPts val="135"/>
                        </a:spcBef>
                        <a:spcAft>
                          <a:spcPts val="0"/>
                        </a:spcAft>
                      </a:pPr>
                      <a:r>
                        <a:rPr lang="en-US" sz="1400" b="0" dirty="0">
                          <a:solidFill>
                            <a:srgbClr val="231F20"/>
                          </a:solidFill>
                          <a:effectLst/>
                          <a:latin typeface="Arial"/>
                          <a:ea typeface="Arial"/>
                          <a:cs typeface="Times New Roman"/>
                        </a:rPr>
                        <a:t>.02</a:t>
                      </a:r>
                      <a:endParaRPr lang="en-US" sz="2800" b="0" dirty="0">
                        <a:effectLst/>
                        <a:latin typeface="Calibri"/>
                        <a:ea typeface="Calibri"/>
                        <a:cs typeface="Times New Roman"/>
                      </a:endParaRPr>
                    </a:p>
                  </a:txBody>
                  <a:tcPr marL="0" marR="0" marT="0" marB="0"/>
                </a:tc>
                <a:tc>
                  <a:txBody>
                    <a:bodyPr/>
                    <a:lstStyle/>
                    <a:p>
                      <a:pPr marL="275590" marR="262255" algn="ctr">
                        <a:lnSpc>
                          <a:spcPct val="115000"/>
                        </a:lnSpc>
                        <a:spcBef>
                          <a:spcPts val="135"/>
                        </a:spcBef>
                        <a:spcAft>
                          <a:spcPts val="0"/>
                        </a:spcAft>
                      </a:pPr>
                      <a:r>
                        <a:rPr lang="en-US" sz="1400" b="0" dirty="0">
                          <a:solidFill>
                            <a:srgbClr val="231F20"/>
                          </a:solidFill>
                          <a:effectLst/>
                          <a:latin typeface="Arial"/>
                          <a:ea typeface="Arial"/>
                          <a:cs typeface="Times New Roman"/>
                        </a:rPr>
                        <a:t>-.01</a:t>
                      </a:r>
                      <a:endParaRPr lang="en-US" sz="2800" b="0" dirty="0">
                        <a:effectLst/>
                        <a:latin typeface="Calibri"/>
                        <a:ea typeface="Calibri"/>
                        <a:cs typeface="Times New Roman"/>
                      </a:endParaRPr>
                    </a:p>
                  </a:txBody>
                  <a:tcPr marL="0" marR="0" marT="0" marB="0"/>
                </a:tc>
                <a:tc>
                  <a:txBody>
                    <a:bodyPr/>
                    <a:lstStyle/>
                    <a:p>
                      <a:pPr marL="227330" marR="213995" algn="ctr">
                        <a:lnSpc>
                          <a:spcPct val="115000"/>
                        </a:lnSpc>
                        <a:spcBef>
                          <a:spcPts val="135"/>
                        </a:spcBef>
                        <a:spcAft>
                          <a:spcPts val="0"/>
                        </a:spcAft>
                      </a:pPr>
                      <a:r>
                        <a:rPr lang="en-US" sz="1400" b="0">
                          <a:solidFill>
                            <a:srgbClr val="231F20"/>
                          </a:solidFill>
                          <a:effectLst/>
                          <a:latin typeface="Arial"/>
                          <a:ea typeface="Arial"/>
                          <a:cs typeface="Times New Roman"/>
                        </a:rPr>
                        <a:t>-.07</a:t>
                      </a:r>
                      <a:endParaRPr lang="en-US" sz="2800" b="0">
                        <a:effectLst/>
                        <a:latin typeface="Calibri"/>
                        <a:ea typeface="Calibri"/>
                        <a:cs typeface="Times New Roman"/>
                      </a:endParaRPr>
                    </a:p>
                  </a:txBody>
                  <a:tcPr marL="0" marR="0" marT="0" marB="0"/>
                </a:tc>
              </a:tr>
              <a:tr h="393075">
                <a:tc>
                  <a:txBody>
                    <a:bodyPr/>
                    <a:lstStyle/>
                    <a:p>
                      <a:pPr marL="17780" marR="0">
                        <a:lnSpc>
                          <a:spcPct val="115000"/>
                        </a:lnSpc>
                        <a:spcBef>
                          <a:spcPts val="135"/>
                        </a:spcBef>
                        <a:spcAft>
                          <a:spcPts val="0"/>
                        </a:spcAft>
                      </a:pPr>
                      <a:r>
                        <a:rPr lang="en-US" sz="1200" b="1">
                          <a:solidFill>
                            <a:srgbClr val="231F20"/>
                          </a:solidFill>
                          <a:effectLst/>
                          <a:latin typeface="Arial"/>
                          <a:ea typeface="Arial"/>
                          <a:cs typeface="Times New Roman"/>
                        </a:rPr>
                        <a:t>NOBWOS</a:t>
                      </a:r>
                      <a:r>
                        <a:rPr lang="en-US" sz="1200" b="1" spc="-30">
                          <a:solidFill>
                            <a:srgbClr val="231F20"/>
                          </a:solidFill>
                          <a:effectLst/>
                          <a:latin typeface="Arial"/>
                          <a:ea typeface="Arial"/>
                          <a:cs typeface="Times New Roman"/>
                        </a:rPr>
                        <a:t> </a:t>
                      </a:r>
                      <a:r>
                        <a:rPr lang="en-US" sz="1200" b="1">
                          <a:solidFill>
                            <a:srgbClr val="231F20"/>
                          </a:solidFill>
                          <a:effectLst/>
                          <a:latin typeface="Arial"/>
                          <a:ea typeface="Arial"/>
                          <a:cs typeface="Times New Roman"/>
                        </a:rPr>
                        <a:t>– 4+ wks</a:t>
                      </a:r>
                      <a:endParaRPr lang="en-US" sz="2400" b="1">
                        <a:effectLst/>
                        <a:latin typeface="Calibri"/>
                        <a:ea typeface="Calibri"/>
                        <a:cs typeface="Times New Roman"/>
                      </a:endParaRPr>
                    </a:p>
                  </a:txBody>
                  <a:tcPr marL="0" marR="0" marT="0" marB="0"/>
                </a:tc>
                <a:tc>
                  <a:txBody>
                    <a:bodyPr/>
                    <a:lstStyle/>
                    <a:p>
                      <a:pPr marL="305435" marR="291465" algn="ctr">
                        <a:lnSpc>
                          <a:spcPct val="115000"/>
                        </a:lnSpc>
                        <a:spcBef>
                          <a:spcPts val="135"/>
                        </a:spcBef>
                        <a:spcAft>
                          <a:spcPts val="0"/>
                        </a:spcAft>
                      </a:pPr>
                      <a:r>
                        <a:rPr lang="en-US" sz="1400" b="0">
                          <a:solidFill>
                            <a:srgbClr val="231F20"/>
                          </a:solidFill>
                          <a:effectLst/>
                          <a:latin typeface="Arial"/>
                          <a:ea typeface="Arial"/>
                          <a:cs typeface="Times New Roman"/>
                        </a:rPr>
                        <a:t>-.04</a:t>
                      </a:r>
                      <a:endParaRPr lang="en-US" sz="2800" b="0">
                        <a:effectLst/>
                        <a:latin typeface="Calibri"/>
                        <a:ea typeface="Calibri"/>
                        <a:cs typeface="Times New Roman"/>
                      </a:endParaRPr>
                    </a:p>
                  </a:txBody>
                  <a:tcPr marL="0" marR="0" marT="0" marB="0"/>
                </a:tc>
                <a:tc>
                  <a:txBody>
                    <a:bodyPr/>
                    <a:lstStyle/>
                    <a:p>
                      <a:pPr marL="247015" marR="233680" algn="ctr">
                        <a:lnSpc>
                          <a:spcPct val="115000"/>
                        </a:lnSpc>
                        <a:spcBef>
                          <a:spcPts val="135"/>
                        </a:spcBef>
                        <a:spcAft>
                          <a:spcPts val="0"/>
                        </a:spcAft>
                      </a:pPr>
                      <a:r>
                        <a:rPr lang="en-US" sz="1400" b="0">
                          <a:solidFill>
                            <a:srgbClr val="231F20"/>
                          </a:solidFill>
                          <a:effectLst/>
                          <a:latin typeface="Arial"/>
                          <a:ea typeface="Arial"/>
                          <a:cs typeface="Times New Roman"/>
                        </a:rPr>
                        <a:t>-.05</a:t>
                      </a:r>
                      <a:endParaRPr lang="en-US" sz="2800" b="0">
                        <a:effectLst/>
                        <a:latin typeface="Calibri"/>
                        <a:ea typeface="Calibri"/>
                        <a:cs typeface="Times New Roman"/>
                      </a:endParaRPr>
                    </a:p>
                  </a:txBody>
                  <a:tcPr marL="0" marR="0" marT="0" marB="0"/>
                </a:tc>
                <a:tc>
                  <a:txBody>
                    <a:bodyPr/>
                    <a:lstStyle/>
                    <a:p>
                      <a:pPr marL="204470" marR="191135" algn="ctr">
                        <a:lnSpc>
                          <a:spcPct val="115000"/>
                        </a:lnSpc>
                        <a:spcBef>
                          <a:spcPts val="135"/>
                        </a:spcBef>
                        <a:spcAft>
                          <a:spcPts val="0"/>
                        </a:spcAft>
                      </a:pPr>
                      <a:r>
                        <a:rPr lang="en-US" sz="1400" b="0" dirty="0">
                          <a:solidFill>
                            <a:srgbClr val="231F20"/>
                          </a:solidFill>
                          <a:effectLst/>
                          <a:latin typeface="Arial"/>
                          <a:ea typeface="Arial"/>
                          <a:cs typeface="Times New Roman"/>
                        </a:rPr>
                        <a:t>.03</a:t>
                      </a:r>
                      <a:endParaRPr lang="en-US" sz="2800" b="0" dirty="0">
                        <a:effectLst/>
                        <a:latin typeface="Calibri"/>
                        <a:ea typeface="Calibri"/>
                        <a:cs typeface="Times New Roman"/>
                      </a:endParaRPr>
                    </a:p>
                  </a:txBody>
                  <a:tcPr marL="0" marR="0" marT="0" marB="0"/>
                </a:tc>
                <a:tc>
                  <a:txBody>
                    <a:bodyPr/>
                    <a:lstStyle/>
                    <a:p>
                      <a:pPr marL="275590" marR="262255" algn="ctr">
                        <a:lnSpc>
                          <a:spcPct val="115000"/>
                        </a:lnSpc>
                        <a:spcBef>
                          <a:spcPts val="135"/>
                        </a:spcBef>
                        <a:spcAft>
                          <a:spcPts val="0"/>
                        </a:spcAft>
                      </a:pPr>
                      <a:r>
                        <a:rPr lang="en-US" sz="1400" b="0" dirty="0">
                          <a:solidFill>
                            <a:srgbClr val="231F20"/>
                          </a:solidFill>
                          <a:effectLst/>
                          <a:latin typeface="Arial"/>
                          <a:ea typeface="Arial"/>
                          <a:cs typeface="Times New Roman"/>
                        </a:rPr>
                        <a:t>-.01</a:t>
                      </a:r>
                      <a:endParaRPr lang="en-US" sz="2800" b="0" dirty="0">
                        <a:effectLst/>
                        <a:latin typeface="Calibri"/>
                        <a:ea typeface="Calibri"/>
                        <a:cs typeface="Times New Roman"/>
                      </a:endParaRPr>
                    </a:p>
                  </a:txBody>
                  <a:tcPr marL="0" marR="0" marT="0" marB="0"/>
                </a:tc>
                <a:tc>
                  <a:txBody>
                    <a:bodyPr/>
                    <a:lstStyle/>
                    <a:p>
                      <a:pPr marL="227965" marR="213995" algn="ctr">
                        <a:lnSpc>
                          <a:spcPct val="115000"/>
                        </a:lnSpc>
                        <a:spcBef>
                          <a:spcPts val="135"/>
                        </a:spcBef>
                        <a:spcAft>
                          <a:spcPts val="0"/>
                        </a:spcAft>
                      </a:pPr>
                      <a:r>
                        <a:rPr lang="en-US" sz="1400" b="0" dirty="0">
                          <a:solidFill>
                            <a:srgbClr val="231F20"/>
                          </a:solidFill>
                          <a:effectLst/>
                          <a:latin typeface="Arial"/>
                          <a:ea typeface="Arial"/>
                          <a:cs typeface="Times New Roman"/>
                        </a:rPr>
                        <a:t>-.07</a:t>
                      </a:r>
                      <a:endParaRPr lang="en-US" sz="2800" b="0" dirty="0">
                        <a:effectLst/>
                        <a:latin typeface="Calibri"/>
                        <a:ea typeface="Calibri"/>
                        <a:cs typeface="Times New Roman"/>
                      </a:endParaRPr>
                    </a:p>
                  </a:txBody>
                  <a:tcPr marL="0" marR="0" marT="0" marB="0"/>
                </a:tc>
              </a:tr>
              <a:tr h="393075">
                <a:tc>
                  <a:txBody>
                    <a:bodyPr/>
                    <a:lstStyle/>
                    <a:p>
                      <a:pPr marL="18415" marR="0">
                        <a:lnSpc>
                          <a:spcPct val="115000"/>
                        </a:lnSpc>
                        <a:spcBef>
                          <a:spcPts val="135"/>
                        </a:spcBef>
                        <a:spcAft>
                          <a:spcPts val="0"/>
                        </a:spcAft>
                      </a:pPr>
                      <a:r>
                        <a:rPr lang="en-US" sz="1200" b="1">
                          <a:solidFill>
                            <a:srgbClr val="231F20"/>
                          </a:solidFill>
                          <a:effectLst/>
                          <a:latin typeface="Arial"/>
                          <a:ea typeface="Arial"/>
                          <a:cs typeface="Times New Roman"/>
                        </a:rPr>
                        <a:t>Number of</a:t>
                      </a:r>
                      <a:r>
                        <a:rPr lang="en-US" sz="1200" b="1" spc="-5">
                          <a:solidFill>
                            <a:srgbClr val="231F20"/>
                          </a:solidFill>
                          <a:effectLst/>
                          <a:latin typeface="Arial"/>
                          <a:ea typeface="Arial"/>
                          <a:cs typeface="Times New Roman"/>
                        </a:rPr>
                        <a:t> </a:t>
                      </a:r>
                      <a:r>
                        <a:rPr lang="en-US" sz="1200" b="1">
                          <a:solidFill>
                            <a:srgbClr val="231F20"/>
                          </a:solidFill>
                          <a:effectLst/>
                          <a:latin typeface="Arial"/>
                          <a:ea typeface="Arial"/>
                          <a:cs typeface="Times New Roman"/>
                        </a:rPr>
                        <a:t>consec. wks abstinent from endpoint</a:t>
                      </a:r>
                      <a:endParaRPr lang="en-US" sz="2400" b="1">
                        <a:effectLst/>
                        <a:latin typeface="Calibri"/>
                        <a:ea typeface="Calibri"/>
                        <a:cs typeface="Times New Roman"/>
                      </a:endParaRPr>
                    </a:p>
                  </a:txBody>
                  <a:tcPr marL="0" marR="0" marT="0" marB="0"/>
                </a:tc>
                <a:tc>
                  <a:txBody>
                    <a:bodyPr/>
                    <a:lstStyle/>
                    <a:p>
                      <a:pPr marL="305435" marR="291465" algn="ctr">
                        <a:lnSpc>
                          <a:spcPct val="115000"/>
                        </a:lnSpc>
                        <a:spcBef>
                          <a:spcPts val="135"/>
                        </a:spcBef>
                        <a:spcAft>
                          <a:spcPts val="0"/>
                        </a:spcAft>
                      </a:pPr>
                      <a:r>
                        <a:rPr lang="en-US" sz="1400" b="0">
                          <a:solidFill>
                            <a:srgbClr val="231F20"/>
                          </a:solidFill>
                          <a:effectLst/>
                          <a:latin typeface="Arial"/>
                          <a:ea typeface="Arial"/>
                          <a:cs typeface="Times New Roman"/>
                        </a:rPr>
                        <a:t>-.05</a:t>
                      </a:r>
                      <a:endParaRPr lang="en-US" sz="2800" b="0">
                        <a:effectLst/>
                        <a:latin typeface="Calibri"/>
                        <a:ea typeface="Calibri"/>
                        <a:cs typeface="Times New Roman"/>
                      </a:endParaRPr>
                    </a:p>
                  </a:txBody>
                  <a:tcPr marL="0" marR="0" marT="0" marB="0"/>
                </a:tc>
                <a:tc>
                  <a:txBody>
                    <a:bodyPr/>
                    <a:lstStyle/>
                    <a:p>
                      <a:pPr marL="247015" marR="233680" algn="ctr">
                        <a:lnSpc>
                          <a:spcPct val="115000"/>
                        </a:lnSpc>
                        <a:spcBef>
                          <a:spcPts val="135"/>
                        </a:spcBef>
                        <a:spcAft>
                          <a:spcPts val="0"/>
                        </a:spcAft>
                      </a:pPr>
                      <a:r>
                        <a:rPr lang="en-US" sz="1400" b="0">
                          <a:solidFill>
                            <a:srgbClr val="231F20"/>
                          </a:solidFill>
                          <a:effectLst/>
                          <a:latin typeface="Arial"/>
                          <a:ea typeface="Arial"/>
                          <a:cs typeface="Times New Roman"/>
                        </a:rPr>
                        <a:t>-.07</a:t>
                      </a:r>
                      <a:endParaRPr lang="en-US" sz="2800" b="0">
                        <a:effectLst/>
                        <a:latin typeface="Calibri"/>
                        <a:ea typeface="Calibri"/>
                        <a:cs typeface="Times New Roman"/>
                      </a:endParaRPr>
                    </a:p>
                  </a:txBody>
                  <a:tcPr marL="0" marR="0" marT="0" marB="0"/>
                </a:tc>
                <a:tc>
                  <a:txBody>
                    <a:bodyPr/>
                    <a:lstStyle/>
                    <a:p>
                      <a:pPr marL="204470" marR="191135" algn="ctr">
                        <a:lnSpc>
                          <a:spcPct val="115000"/>
                        </a:lnSpc>
                        <a:spcBef>
                          <a:spcPts val="135"/>
                        </a:spcBef>
                        <a:spcAft>
                          <a:spcPts val="0"/>
                        </a:spcAft>
                      </a:pPr>
                      <a:r>
                        <a:rPr lang="en-US" sz="1400" b="0">
                          <a:solidFill>
                            <a:srgbClr val="231F20"/>
                          </a:solidFill>
                          <a:effectLst/>
                          <a:latin typeface="Arial"/>
                          <a:ea typeface="Arial"/>
                          <a:cs typeface="Times New Roman"/>
                        </a:rPr>
                        <a:t>.04</a:t>
                      </a:r>
                      <a:endParaRPr lang="en-US" sz="2800" b="0">
                        <a:effectLst/>
                        <a:latin typeface="Calibri"/>
                        <a:ea typeface="Calibri"/>
                        <a:cs typeface="Times New Roman"/>
                      </a:endParaRPr>
                    </a:p>
                  </a:txBody>
                  <a:tcPr marL="0" marR="0" marT="0" marB="0"/>
                </a:tc>
                <a:tc>
                  <a:txBody>
                    <a:bodyPr/>
                    <a:lstStyle/>
                    <a:p>
                      <a:pPr marL="275590" marR="262255" algn="ctr">
                        <a:lnSpc>
                          <a:spcPct val="115000"/>
                        </a:lnSpc>
                        <a:spcBef>
                          <a:spcPts val="135"/>
                        </a:spcBef>
                        <a:spcAft>
                          <a:spcPts val="0"/>
                        </a:spcAft>
                      </a:pPr>
                      <a:r>
                        <a:rPr lang="en-US" sz="1400" b="0" dirty="0">
                          <a:solidFill>
                            <a:srgbClr val="231F20"/>
                          </a:solidFill>
                          <a:effectLst/>
                          <a:latin typeface="Arial"/>
                          <a:ea typeface="Arial"/>
                          <a:cs typeface="Times New Roman"/>
                        </a:rPr>
                        <a:t>-.01</a:t>
                      </a:r>
                      <a:endParaRPr lang="en-US" sz="2800" b="0" dirty="0">
                        <a:effectLst/>
                        <a:latin typeface="Calibri"/>
                        <a:ea typeface="Calibri"/>
                        <a:cs typeface="Times New Roman"/>
                      </a:endParaRPr>
                    </a:p>
                  </a:txBody>
                  <a:tcPr marL="0" marR="0" marT="0" marB="0"/>
                </a:tc>
                <a:tc>
                  <a:txBody>
                    <a:bodyPr/>
                    <a:lstStyle/>
                    <a:p>
                      <a:pPr marL="227965" marR="213995" algn="ctr">
                        <a:lnSpc>
                          <a:spcPct val="115000"/>
                        </a:lnSpc>
                        <a:spcBef>
                          <a:spcPts val="135"/>
                        </a:spcBef>
                        <a:spcAft>
                          <a:spcPts val="0"/>
                        </a:spcAft>
                      </a:pPr>
                      <a:r>
                        <a:rPr lang="en-US" sz="1400" b="0" dirty="0">
                          <a:solidFill>
                            <a:srgbClr val="231F20"/>
                          </a:solidFill>
                          <a:effectLst/>
                          <a:latin typeface="Arial"/>
                          <a:ea typeface="Arial"/>
                          <a:cs typeface="Times New Roman"/>
                        </a:rPr>
                        <a:t>-.06</a:t>
                      </a:r>
                      <a:endParaRPr lang="en-US" sz="2800" b="0" dirty="0">
                        <a:effectLst/>
                        <a:latin typeface="Calibri"/>
                        <a:ea typeface="Calibri"/>
                        <a:cs typeface="Times New Roman"/>
                      </a:endParaRPr>
                    </a:p>
                  </a:txBody>
                  <a:tcPr marL="0" marR="0" marT="0" marB="0"/>
                </a:tc>
              </a:tr>
            </a:tbl>
          </a:graphicData>
        </a:graphic>
      </p:graphicFrame>
      <p:sp>
        <p:nvSpPr>
          <p:cNvPr id="5" name="TextBox 2"/>
          <p:cNvSpPr txBox="1">
            <a:spLocks noChangeArrowheads="1"/>
          </p:cNvSpPr>
          <p:nvPr/>
        </p:nvSpPr>
        <p:spPr bwMode="auto">
          <a:xfrm>
            <a:off x="4993985" y="47625"/>
            <a:ext cx="184730" cy="461665"/>
          </a:xfrm>
          <a:prstGeom prst="rect">
            <a:avLst/>
          </a:prstGeom>
          <a:noFill/>
          <a:ln w="9525">
            <a:noFill/>
            <a:miter lim="800000"/>
            <a:headEnd/>
            <a:tailEnd/>
          </a:ln>
        </p:spPr>
        <p:txBody>
          <a:bodyPr wrap="none">
            <a:spAutoFit/>
          </a:bodyPr>
          <a:lstStyle/>
          <a:p>
            <a:pPr algn="ctr"/>
            <a:endParaRPr lang="en-US" b="1" dirty="0">
              <a:solidFill>
                <a:schemeClr val="tx2"/>
              </a:solidFill>
            </a:endParaRPr>
          </a:p>
        </p:txBody>
      </p:sp>
      <p:sp>
        <p:nvSpPr>
          <p:cNvPr id="6" name="TextBox 2"/>
          <p:cNvSpPr txBox="1">
            <a:spLocks noChangeArrowheads="1"/>
          </p:cNvSpPr>
          <p:nvPr/>
        </p:nvSpPr>
        <p:spPr bwMode="auto">
          <a:xfrm>
            <a:off x="0" y="93791"/>
            <a:ext cx="9753600" cy="830997"/>
          </a:xfrm>
          <a:prstGeom prst="rect">
            <a:avLst/>
          </a:prstGeom>
          <a:noFill/>
          <a:ln w="9525">
            <a:noFill/>
            <a:miter lim="800000"/>
            <a:headEnd/>
            <a:tailEnd/>
          </a:ln>
        </p:spPr>
        <p:txBody>
          <a:bodyPr wrap="square">
            <a:spAutoFit/>
          </a:bodyPr>
          <a:lstStyle/>
          <a:p>
            <a:pPr algn="ctr"/>
            <a:r>
              <a:rPr lang="en-US" b="1" dirty="0" smtClean="0">
                <a:solidFill>
                  <a:srgbClr val="FFFF00"/>
                </a:solidFill>
              </a:rPr>
              <a:t>Within-treatment </a:t>
            </a:r>
            <a:r>
              <a:rPr lang="en-US" b="1" dirty="0">
                <a:solidFill>
                  <a:srgbClr val="FFFF00"/>
                </a:solidFill>
              </a:rPr>
              <a:t>cocaine outcomes (months 1 to 6) predicting 12 month (after baseline) follow-up functioning.</a:t>
            </a:r>
          </a:p>
        </p:txBody>
      </p:sp>
    </p:spTree>
    <p:extLst>
      <p:ext uri="{BB962C8B-B14F-4D97-AF65-F5344CB8AC3E}">
        <p14:creationId xmlns:p14="http://schemas.microsoft.com/office/powerpoint/2010/main" val="241989794"/>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647700" y="0"/>
            <a:ext cx="9086850" cy="1143000"/>
          </a:xfrm>
          <a:prstGeom prst="rect">
            <a:avLst/>
          </a:prstGeom>
          <a:noFill/>
          <a:ln>
            <a:noFill/>
          </a:ln>
          <a:effectLst/>
          <a:extLst/>
        </p:spPr>
        <p:txBody>
          <a:bodyPr anchor="ctr"/>
          <a:lstStyle/>
          <a:p>
            <a:pPr algn="ctr">
              <a:defRPr/>
            </a:pPr>
            <a:r>
              <a:rPr lang="en-US" sz="3200" b="1">
                <a:solidFill>
                  <a:srgbClr val="FFFF00"/>
                </a:solidFill>
                <a:effectLst>
                  <a:outerShdw blurRad="38100" dist="38100" dir="2700000" algn="tl">
                    <a:srgbClr val="000000"/>
                  </a:outerShdw>
                </a:effectLst>
              </a:rPr>
              <a:t>Conclusions</a:t>
            </a:r>
            <a:br>
              <a:rPr lang="en-US" sz="3200" b="1">
                <a:solidFill>
                  <a:srgbClr val="FFFF00"/>
                </a:solidFill>
                <a:effectLst>
                  <a:outerShdw blurRad="38100" dist="38100" dir="2700000" algn="tl">
                    <a:srgbClr val="000000"/>
                  </a:outerShdw>
                </a:effectLst>
              </a:rPr>
            </a:br>
            <a:endParaRPr lang="en-US" sz="3200" b="1">
              <a:solidFill>
                <a:srgbClr val="FFFF00"/>
              </a:solidFill>
              <a:effectLst>
                <a:outerShdw blurRad="38100" dist="38100" dir="2700000" algn="tl">
                  <a:srgbClr val="000000"/>
                </a:outerShdw>
              </a:effectLst>
            </a:endParaRPr>
          </a:p>
        </p:txBody>
      </p:sp>
      <p:sp>
        <p:nvSpPr>
          <p:cNvPr id="21507" name="Line 4"/>
          <p:cNvSpPr>
            <a:spLocks noChangeShapeType="1"/>
          </p:cNvSpPr>
          <p:nvPr/>
        </p:nvSpPr>
        <p:spPr bwMode="auto">
          <a:xfrm flipV="1">
            <a:off x="533400" y="762000"/>
            <a:ext cx="8724900" cy="0"/>
          </a:xfrm>
          <a:prstGeom prst="line">
            <a:avLst/>
          </a:prstGeom>
          <a:noFill/>
          <a:ln w="38100">
            <a:solidFill>
              <a:srgbClr val="FFFF00"/>
            </a:solidFill>
            <a:round/>
            <a:headEnd/>
            <a:tailEnd/>
          </a:ln>
        </p:spPr>
        <p:txBody>
          <a:bodyPr wrap="none" anchor="ctr"/>
          <a:lstStyle/>
          <a:p>
            <a:endParaRPr lang="en-US"/>
          </a:p>
        </p:txBody>
      </p:sp>
      <p:sp>
        <p:nvSpPr>
          <p:cNvPr id="21508" name="Line 5"/>
          <p:cNvSpPr>
            <a:spLocks noChangeShapeType="1"/>
          </p:cNvSpPr>
          <p:nvPr/>
        </p:nvSpPr>
        <p:spPr bwMode="auto">
          <a:xfrm flipV="1">
            <a:off x="762000" y="6324600"/>
            <a:ext cx="8915400" cy="0"/>
          </a:xfrm>
          <a:prstGeom prst="line">
            <a:avLst/>
          </a:prstGeom>
          <a:noFill/>
          <a:ln w="38100">
            <a:solidFill>
              <a:srgbClr val="FFFF00"/>
            </a:solidFill>
            <a:round/>
            <a:headEnd/>
            <a:tailEnd/>
          </a:ln>
        </p:spPr>
        <p:txBody>
          <a:bodyPr wrap="none" anchor="ctr"/>
          <a:lstStyle/>
          <a:p>
            <a:endParaRPr lang="en-US"/>
          </a:p>
        </p:txBody>
      </p:sp>
      <p:sp>
        <p:nvSpPr>
          <p:cNvPr id="5" name="TextBox 4"/>
          <p:cNvSpPr txBox="1"/>
          <p:nvPr/>
        </p:nvSpPr>
        <p:spPr>
          <a:xfrm>
            <a:off x="266700" y="1061620"/>
            <a:ext cx="9734550" cy="5816977"/>
          </a:xfrm>
          <a:prstGeom prst="rect">
            <a:avLst/>
          </a:prstGeom>
          <a:noFill/>
        </p:spPr>
        <p:txBody>
          <a:bodyPr wrap="square" rtlCol="0">
            <a:spAutoFit/>
          </a:bodyPr>
          <a:lstStyle/>
          <a:p>
            <a:pPr>
              <a:buClr>
                <a:schemeClr val="tx2"/>
              </a:buClr>
              <a:buFont typeface="Arial" pitchFamily="34" charset="0"/>
              <a:buChar char="■"/>
            </a:pPr>
            <a:r>
              <a:rPr lang="en-US" dirty="0" smtClean="0"/>
              <a:t>   Within-study cocaine use measures moderately associated</a:t>
            </a:r>
          </a:p>
          <a:p>
            <a:r>
              <a:rPr lang="en-US" dirty="0" smtClean="0"/>
              <a:t>     with cocaine/drug use at 12 months.</a:t>
            </a:r>
            <a:br>
              <a:rPr lang="en-US" dirty="0" smtClean="0"/>
            </a:br>
            <a:endParaRPr lang="en-US" dirty="0" smtClean="0"/>
          </a:p>
          <a:p>
            <a:pPr lvl="2"/>
            <a:r>
              <a:rPr lang="en-US" sz="2000" dirty="0" smtClean="0"/>
              <a:t>- Abstinence based measures look best, urine samples showed no correlation except for legal problems</a:t>
            </a:r>
          </a:p>
          <a:p>
            <a:endParaRPr lang="en-US" dirty="0"/>
          </a:p>
          <a:p>
            <a:pPr>
              <a:buClr>
                <a:schemeClr val="tx2"/>
              </a:buClr>
              <a:buFont typeface="Arial" pitchFamily="34" charset="0"/>
              <a:buChar char="■"/>
            </a:pPr>
            <a:r>
              <a:rPr lang="en-US" dirty="0" smtClean="0"/>
              <a:t>   Within-study cocaine use measures not associated with </a:t>
            </a:r>
          </a:p>
          <a:p>
            <a:r>
              <a:rPr lang="en-US" dirty="0" smtClean="0"/>
              <a:t>     functioning at treatment endpoint or at 1-year follow-up.</a:t>
            </a:r>
          </a:p>
          <a:p>
            <a:endParaRPr lang="en-US" dirty="0"/>
          </a:p>
          <a:p>
            <a:pPr>
              <a:buClr>
                <a:schemeClr val="tx2"/>
              </a:buClr>
              <a:buFont typeface="Arial" pitchFamily="34" charset="0"/>
              <a:buChar char="■"/>
            </a:pPr>
            <a:r>
              <a:rPr lang="en-US" dirty="0" smtClean="0"/>
              <a:t>   End of study abstinence weeks, and weeks beyond threshold</a:t>
            </a:r>
          </a:p>
          <a:p>
            <a:pPr>
              <a:buClr>
                <a:schemeClr val="tx2"/>
              </a:buClr>
            </a:pPr>
            <a:r>
              <a:rPr lang="en-US" dirty="0"/>
              <a:t> </a:t>
            </a:r>
            <a:r>
              <a:rPr lang="en-US" dirty="0" smtClean="0"/>
              <a:t>    associated with cocaine use/abstinence measures at </a:t>
            </a:r>
          </a:p>
          <a:p>
            <a:pPr>
              <a:buClr>
                <a:schemeClr val="tx2"/>
              </a:buClr>
            </a:pPr>
            <a:r>
              <a:rPr lang="en-US" dirty="0"/>
              <a:t> </a:t>
            </a:r>
            <a:r>
              <a:rPr lang="en-US" dirty="0" smtClean="0"/>
              <a:t>    1-year follow-up, but not functioning</a:t>
            </a:r>
          </a:p>
          <a:p>
            <a:pPr lvl="1">
              <a:buClr>
                <a:schemeClr val="tx2"/>
              </a:buClr>
            </a:pPr>
            <a:endParaRPr lang="en-US" dirty="0" smtClean="0"/>
          </a:p>
          <a:p>
            <a:pPr lvl="1">
              <a:buClr>
                <a:schemeClr val="tx2"/>
              </a:buClr>
            </a:pPr>
            <a:r>
              <a:rPr lang="en-US" sz="2000" dirty="0" smtClean="0"/>
              <a:t>	- Count </a:t>
            </a:r>
            <a:r>
              <a:rPr lang="en-US" sz="2000" dirty="0"/>
              <a:t>of weeks abstinence at end of treatment works as well</a:t>
            </a:r>
          </a:p>
          <a:p>
            <a:pPr marL="800100" lvl="1" indent="-342900">
              <a:buClr>
                <a:schemeClr val="tx2"/>
              </a:buClr>
              <a:buFont typeface="Arial" panose="020B0604020202020204" pitchFamily="34" charset="0"/>
              <a:buChar char="•"/>
            </a:pPr>
            <a:endParaRPr lang="en-US" dirty="0" smtClean="0"/>
          </a:p>
          <a:p>
            <a:pPr>
              <a:buClr>
                <a:schemeClr val="tx2"/>
              </a:buClr>
            </a:pPr>
            <a:r>
              <a:rPr lang="en-US" dirty="0" smtClean="0"/>
              <a:t>      </a:t>
            </a:r>
            <a:endParaRPr lang="en-US" dirty="0"/>
          </a:p>
        </p:txBody>
      </p:sp>
    </p:spTree>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647700" y="0"/>
            <a:ext cx="9086850" cy="1143000"/>
          </a:xfrm>
          <a:prstGeom prst="rect">
            <a:avLst/>
          </a:prstGeom>
          <a:noFill/>
          <a:ln>
            <a:noFill/>
          </a:ln>
          <a:effectLst/>
          <a:extLst/>
        </p:spPr>
        <p:txBody>
          <a:bodyPr anchor="ctr"/>
          <a:lstStyle/>
          <a:p>
            <a:pPr algn="ctr">
              <a:defRPr/>
            </a:pPr>
            <a:r>
              <a:rPr lang="en-US" sz="3200" b="1">
                <a:solidFill>
                  <a:srgbClr val="FFFF00"/>
                </a:solidFill>
                <a:effectLst>
                  <a:outerShdw blurRad="38100" dist="38100" dir="2700000" algn="tl">
                    <a:srgbClr val="000000"/>
                  </a:outerShdw>
                </a:effectLst>
              </a:rPr>
              <a:t>Conclusions</a:t>
            </a:r>
            <a:br>
              <a:rPr lang="en-US" sz="3200" b="1">
                <a:solidFill>
                  <a:srgbClr val="FFFF00"/>
                </a:solidFill>
                <a:effectLst>
                  <a:outerShdw blurRad="38100" dist="38100" dir="2700000" algn="tl">
                    <a:srgbClr val="000000"/>
                  </a:outerShdw>
                </a:effectLst>
              </a:rPr>
            </a:br>
            <a:endParaRPr lang="en-US" sz="3200" b="1">
              <a:solidFill>
                <a:srgbClr val="FFFF00"/>
              </a:solidFill>
              <a:effectLst>
                <a:outerShdw blurRad="38100" dist="38100" dir="2700000" algn="tl">
                  <a:srgbClr val="000000"/>
                </a:outerShdw>
              </a:effectLst>
            </a:endParaRPr>
          </a:p>
        </p:txBody>
      </p:sp>
      <p:sp>
        <p:nvSpPr>
          <p:cNvPr id="21507" name="Line 4"/>
          <p:cNvSpPr>
            <a:spLocks noChangeShapeType="1"/>
          </p:cNvSpPr>
          <p:nvPr/>
        </p:nvSpPr>
        <p:spPr bwMode="auto">
          <a:xfrm flipV="1">
            <a:off x="533400" y="762000"/>
            <a:ext cx="8724900" cy="0"/>
          </a:xfrm>
          <a:prstGeom prst="line">
            <a:avLst/>
          </a:prstGeom>
          <a:noFill/>
          <a:ln w="38100">
            <a:solidFill>
              <a:srgbClr val="FFFF00"/>
            </a:solidFill>
            <a:round/>
            <a:headEnd/>
            <a:tailEnd/>
          </a:ln>
        </p:spPr>
        <p:txBody>
          <a:bodyPr wrap="none" anchor="ctr"/>
          <a:lstStyle/>
          <a:p>
            <a:endParaRPr lang="en-US"/>
          </a:p>
        </p:txBody>
      </p:sp>
      <p:sp>
        <p:nvSpPr>
          <p:cNvPr id="21508" name="Line 5"/>
          <p:cNvSpPr>
            <a:spLocks noChangeShapeType="1"/>
          </p:cNvSpPr>
          <p:nvPr/>
        </p:nvSpPr>
        <p:spPr bwMode="auto">
          <a:xfrm flipV="1">
            <a:off x="762000" y="6324600"/>
            <a:ext cx="8915400" cy="0"/>
          </a:xfrm>
          <a:prstGeom prst="line">
            <a:avLst/>
          </a:prstGeom>
          <a:noFill/>
          <a:ln w="38100">
            <a:solidFill>
              <a:srgbClr val="FFFF00"/>
            </a:solidFill>
            <a:round/>
            <a:headEnd/>
            <a:tailEnd/>
          </a:ln>
        </p:spPr>
        <p:txBody>
          <a:bodyPr wrap="none" anchor="ctr"/>
          <a:lstStyle/>
          <a:p>
            <a:endParaRPr lang="en-US"/>
          </a:p>
        </p:txBody>
      </p:sp>
      <p:sp>
        <p:nvSpPr>
          <p:cNvPr id="5" name="TextBox 4"/>
          <p:cNvSpPr txBox="1"/>
          <p:nvPr/>
        </p:nvSpPr>
        <p:spPr>
          <a:xfrm>
            <a:off x="980934" y="1104901"/>
            <a:ext cx="8696465" cy="4893647"/>
          </a:xfrm>
          <a:prstGeom prst="rect">
            <a:avLst/>
          </a:prstGeom>
          <a:noFill/>
        </p:spPr>
        <p:txBody>
          <a:bodyPr wrap="square" rtlCol="0">
            <a:spAutoFit/>
          </a:bodyPr>
          <a:lstStyle/>
          <a:p>
            <a:pPr>
              <a:buClr>
                <a:schemeClr val="tx2"/>
              </a:buClr>
              <a:buFont typeface="Arial" pitchFamily="34" charset="0"/>
              <a:buChar char="■"/>
            </a:pPr>
            <a:r>
              <a:rPr lang="en-US" dirty="0" smtClean="0"/>
              <a:t>   Drug use is episodic. Very few “intermittent users”, mostly 	continuous users and abstainers.</a:t>
            </a:r>
          </a:p>
          <a:p>
            <a:pPr>
              <a:buClr>
                <a:schemeClr val="tx2"/>
              </a:buClr>
              <a:buFont typeface="Arial" pitchFamily="34" charset="0"/>
              <a:buChar char="■"/>
            </a:pPr>
            <a:r>
              <a:rPr lang="en-US" dirty="0" smtClean="0"/>
              <a:t>   Some people function relatively well despite drug use.</a:t>
            </a:r>
            <a:endParaRPr lang="en-US" dirty="0"/>
          </a:p>
          <a:p>
            <a:pPr>
              <a:buClr>
                <a:schemeClr val="tx2"/>
              </a:buClr>
              <a:buFont typeface="Arial" pitchFamily="34" charset="0"/>
              <a:buChar char="■"/>
            </a:pPr>
            <a:r>
              <a:rPr lang="en-US" dirty="0" smtClean="0"/>
              <a:t>   Unable to summarize outcome in one success/fail 	index.</a:t>
            </a:r>
          </a:p>
          <a:p>
            <a:pPr>
              <a:buClr>
                <a:schemeClr val="tx2"/>
              </a:buClr>
            </a:pPr>
            <a:endParaRPr lang="en-US" dirty="0" smtClean="0"/>
          </a:p>
          <a:p>
            <a:pPr>
              <a:buClr>
                <a:schemeClr val="tx2"/>
              </a:buClr>
            </a:pPr>
            <a:r>
              <a:rPr lang="en-US" dirty="0" smtClean="0"/>
              <a:t> Limitations</a:t>
            </a:r>
          </a:p>
          <a:p>
            <a:pPr>
              <a:buClr>
                <a:schemeClr val="tx2"/>
              </a:buClr>
              <a:buFont typeface="Arial" pitchFamily="34" charset="0"/>
              <a:buChar char="■"/>
            </a:pPr>
            <a:r>
              <a:rPr lang="en-US" dirty="0" smtClean="0"/>
              <a:t>   Distributions of outcome measures</a:t>
            </a:r>
          </a:p>
          <a:p>
            <a:pPr>
              <a:buClr>
                <a:schemeClr val="tx2"/>
              </a:buClr>
              <a:buFont typeface="Arial" pitchFamily="34" charset="0"/>
              <a:buChar char="■"/>
            </a:pPr>
            <a:r>
              <a:rPr lang="en-US" dirty="0" smtClean="0"/>
              <a:t>   Use of correlations to compare (but odds ratio better)</a:t>
            </a:r>
          </a:p>
          <a:p>
            <a:pPr>
              <a:buClr>
                <a:schemeClr val="tx2"/>
              </a:buClr>
              <a:buFont typeface="Arial" pitchFamily="34" charset="0"/>
              <a:buChar char="■"/>
            </a:pPr>
            <a:r>
              <a:rPr lang="en-US" dirty="0" smtClean="0"/>
              <a:t>   Complete abstainers result in restrictive range of predictors</a:t>
            </a:r>
          </a:p>
          <a:p>
            <a:pPr>
              <a:buClr>
                <a:schemeClr val="tx2"/>
              </a:buClr>
              <a:buFont typeface="Arial" pitchFamily="34" charset="0"/>
              <a:buChar char="■"/>
            </a:pPr>
            <a:r>
              <a:rPr lang="en-US" dirty="0" smtClean="0"/>
              <a:t>   Sample: patients with psychiatric comorbidities requiring 	any psychotropic medications (including 	antidepressants) were excluded</a:t>
            </a:r>
          </a:p>
          <a:p>
            <a:pPr>
              <a:buClr>
                <a:schemeClr val="tx2"/>
              </a:buClr>
              <a:buFont typeface="Arial" pitchFamily="34" charset="0"/>
              <a:buChar char="■"/>
            </a:pPr>
            <a:r>
              <a:rPr lang="en-US" dirty="0" smtClean="0"/>
              <a:t>   Other functioning measures (outside of ASI) not included</a:t>
            </a:r>
            <a:endParaRPr lang="en-US" dirty="0"/>
          </a:p>
        </p:txBody>
      </p:sp>
    </p:spTree>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28625" y="685801"/>
            <a:ext cx="9429750" cy="1295400"/>
          </a:xfrm>
        </p:spPr>
        <p:txBody>
          <a:bodyPr anchor="ctr">
            <a:noAutofit/>
          </a:bodyPr>
          <a:lstStyle/>
          <a:p>
            <a:pPr>
              <a:defRPr/>
            </a:pPr>
            <a:r>
              <a:rPr lang="en-US" sz="4000" dirty="0"/>
              <a:t>Amphetamine Addiction in Iceland </a:t>
            </a:r>
            <a:r>
              <a:rPr lang="en-US" sz="4000" dirty="0" smtClean="0"/>
              <a:t/>
            </a:r>
            <a:br>
              <a:rPr lang="en-US" sz="4000" dirty="0" smtClean="0"/>
            </a:br>
            <a:r>
              <a:rPr lang="en-US" sz="4000" dirty="0" smtClean="0"/>
              <a:t>and </a:t>
            </a:r>
            <a:r>
              <a:rPr lang="en-US" sz="4000" dirty="0" smtClean="0"/>
              <a:t>Extended </a:t>
            </a:r>
            <a:r>
              <a:rPr lang="en-US" sz="4000" dirty="0" smtClean="0"/>
              <a:t>Release Injectable Ntx</a:t>
            </a:r>
            <a:endParaRPr lang="en-US" sz="4000" dirty="0" smtClean="0"/>
          </a:p>
        </p:txBody>
      </p:sp>
      <p:sp>
        <p:nvSpPr>
          <p:cNvPr id="5123" name="Subtitle 2"/>
          <p:cNvSpPr>
            <a:spLocks noGrp="1"/>
          </p:cNvSpPr>
          <p:nvPr>
            <p:ph type="subTitle" idx="4294967295"/>
          </p:nvPr>
        </p:nvSpPr>
        <p:spPr>
          <a:xfrm>
            <a:off x="688005" y="3579189"/>
            <a:ext cx="8154591" cy="2453588"/>
          </a:xfrm>
        </p:spPr>
        <p:txBody>
          <a:bodyPr>
            <a:normAutofit fontScale="92500" lnSpcReduction="10000"/>
          </a:bodyPr>
          <a:lstStyle/>
          <a:p>
            <a:pPr marL="0" indent="0" eaLnBrk="1" hangingPunct="1">
              <a:buFont typeface="Wingdings" pitchFamily="2" charset="2"/>
              <a:buNone/>
            </a:pPr>
            <a:r>
              <a:rPr lang="en-US" sz="2200" dirty="0" smtClean="0">
                <a:solidFill>
                  <a:srgbClr val="FFCC00"/>
                </a:solidFill>
              </a:rPr>
              <a:t>Valgerður Rúnarsdóttir, M.D.,</a:t>
            </a:r>
          </a:p>
          <a:p>
            <a:pPr marL="0" indent="0" eaLnBrk="1" hangingPunct="1">
              <a:buFont typeface="Wingdings" pitchFamily="2" charset="2"/>
              <a:buNone/>
            </a:pPr>
            <a:r>
              <a:rPr lang="en-US" sz="2200" dirty="0" err="1" smtClean="0">
                <a:solidFill>
                  <a:srgbClr val="FFCC00"/>
                </a:solidFill>
              </a:rPr>
              <a:t>Vogur</a:t>
            </a:r>
            <a:r>
              <a:rPr lang="en-US" sz="2200" dirty="0" smtClean="0">
                <a:solidFill>
                  <a:srgbClr val="FFCC00"/>
                </a:solidFill>
              </a:rPr>
              <a:t> Hospital Iceland</a:t>
            </a:r>
          </a:p>
          <a:p>
            <a:pPr marL="0" indent="0">
              <a:buNone/>
            </a:pPr>
            <a:r>
              <a:rPr lang="is-IS" sz="2200" dirty="0" smtClean="0">
                <a:solidFill>
                  <a:srgbClr val="FFCC00"/>
                </a:solidFill>
              </a:rPr>
              <a:t>SAA </a:t>
            </a:r>
            <a:r>
              <a:rPr lang="is-IS" sz="2200" dirty="0">
                <a:solidFill>
                  <a:srgbClr val="FFCC00"/>
                </a:solidFill>
              </a:rPr>
              <a:t>National Center of Addiction Medicine</a:t>
            </a:r>
            <a:endParaRPr lang="en-US" sz="2200" dirty="0">
              <a:solidFill>
                <a:srgbClr val="FFCC00"/>
              </a:solidFill>
            </a:endParaRPr>
          </a:p>
          <a:p>
            <a:pPr marL="0" indent="0" eaLnBrk="1" hangingPunct="1">
              <a:buFont typeface="Wingdings" pitchFamily="2" charset="2"/>
              <a:buNone/>
            </a:pPr>
            <a:endParaRPr lang="is-IS" sz="2200" dirty="0">
              <a:solidFill>
                <a:srgbClr val="FFCC00"/>
              </a:solidFill>
            </a:endParaRPr>
          </a:p>
          <a:p>
            <a:pPr marL="0" indent="0" eaLnBrk="1" hangingPunct="1">
              <a:buFont typeface="Wingdings" pitchFamily="2" charset="2"/>
              <a:buNone/>
            </a:pPr>
            <a:r>
              <a:rPr lang="is-IS" sz="2200" dirty="0" smtClean="0">
                <a:solidFill>
                  <a:srgbClr val="FFCC00"/>
                </a:solidFill>
              </a:rPr>
              <a:t>Ingunn Hansdóttir, PhD,</a:t>
            </a:r>
          </a:p>
          <a:p>
            <a:pPr marL="0" indent="0" eaLnBrk="1" hangingPunct="1">
              <a:buFont typeface="Wingdings" pitchFamily="2" charset="2"/>
              <a:buNone/>
            </a:pPr>
            <a:r>
              <a:rPr lang="is-IS" sz="2200" dirty="0" smtClean="0">
                <a:solidFill>
                  <a:srgbClr val="FFCC00"/>
                </a:solidFill>
              </a:rPr>
              <a:t>Assistant Professor University of Iceland</a:t>
            </a:r>
          </a:p>
          <a:p>
            <a:pPr marL="0" indent="0" eaLnBrk="1" hangingPunct="1">
              <a:buFont typeface="Wingdings" pitchFamily="2" charset="2"/>
              <a:buNone/>
            </a:pPr>
            <a:r>
              <a:rPr lang="is-IS" sz="2200" dirty="0" smtClean="0">
                <a:solidFill>
                  <a:srgbClr val="FFCC00"/>
                </a:solidFill>
              </a:rPr>
              <a:t>Research  Counsil  Member SAA National Center of Addiction Medicine</a:t>
            </a:r>
            <a:endParaRPr lang="en-US" sz="2200" dirty="0" smtClean="0">
              <a:solidFill>
                <a:srgbClr val="FFCC00"/>
              </a:solidFill>
            </a:endParaRPr>
          </a:p>
        </p:txBody>
      </p:sp>
      <p:pic>
        <p:nvPicPr>
          <p:cNvPr id="5" name="Picture 4" descr="http://tbn0.google.com/images?q=tbn:_2JY6BlhctfNPM:http://larahanna.blog.is/img/tncache/500x500/3b/larahanna/img/g_myndir_blogg_ymislegt_jon_steinar_s_580130.gif">
            <a:hlinkClick r:id="rId2"/>
          </p:cNvPr>
          <p:cNvPicPr/>
          <p:nvPr/>
        </p:nvPicPr>
        <p:blipFill>
          <a:blip r:embed="rId3"/>
          <a:srcRect/>
          <a:stretch>
            <a:fillRect/>
          </a:stretch>
        </p:blipFill>
        <p:spPr bwMode="auto">
          <a:xfrm>
            <a:off x="8464869" y="3501008"/>
            <a:ext cx="1285875" cy="1019602"/>
          </a:xfrm>
          <a:prstGeom prst="rect">
            <a:avLst/>
          </a:prstGeom>
          <a:noFill/>
          <a:ln w="9525">
            <a:noFill/>
            <a:miter lim="800000"/>
            <a:headEnd/>
            <a:tailEnd/>
          </a:ln>
        </p:spPr>
      </p:pic>
      <p:pic>
        <p:nvPicPr>
          <p:cNvPr id="1028" name="Picture 4" descr="http://www.hi.is/files/asset/stjornsysla/snidmat/Honnunarstadall_2010/HI_almennt/HI_Logo_negativ_ENG_ver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15437" y="4729615"/>
            <a:ext cx="2089728" cy="130921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25987" y="2132856"/>
            <a:ext cx="9461547" cy="1569660"/>
          </a:xfrm>
          <a:prstGeom prst="rect">
            <a:avLst/>
          </a:prstGeom>
          <a:noFill/>
        </p:spPr>
        <p:txBody>
          <a:bodyPr wrap="square" rtlCol="0">
            <a:spAutoFit/>
          </a:bodyPr>
          <a:lstStyle/>
          <a:p>
            <a:pPr algn="ctr"/>
            <a:r>
              <a:rPr lang="en-US" dirty="0" smtClean="0"/>
              <a:t>Symposium on </a:t>
            </a:r>
            <a:r>
              <a:rPr lang="en-US" b="1" i="1" dirty="0" smtClean="0"/>
              <a:t>Emerging </a:t>
            </a:r>
            <a:r>
              <a:rPr lang="en-US" b="1" i="1" dirty="0"/>
              <a:t>Data on Efficacy and Clinical Applications of Extended Release Naltrexone </a:t>
            </a:r>
            <a:r>
              <a:rPr lang="en-US" b="1" i="1" dirty="0" smtClean="0"/>
              <a:t>Formulations</a:t>
            </a:r>
            <a:r>
              <a:rPr lang="en-US" i="1" dirty="0" smtClean="0"/>
              <a:t>, </a:t>
            </a:r>
            <a:r>
              <a:rPr lang="en-US" dirty="0" smtClean="0"/>
              <a:t>presented at  75th Annual Meeting - College on Problems of Drug Dependence - June 15-20, 2013, San Diego, CA</a:t>
            </a:r>
            <a:endParaRPr lang="en-US" dirty="0"/>
          </a:p>
        </p:txBody>
      </p:sp>
      <p:sp>
        <p:nvSpPr>
          <p:cNvPr id="4" name="Slide Number Placeholder 3"/>
          <p:cNvSpPr>
            <a:spLocks noGrp="1"/>
          </p:cNvSpPr>
          <p:nvPr>
            <p:ph type="sldNum" sz="quarter" idx="12"/>
          </p:nvPr>
        </p:nvSpPr>
        <p:spPr/>
        <p:txBody>
          <a:bodyPr/>
          <a:lstStyle/>
          <a:p>
            <a:fld id="{7A2E3779-91E2-46F7-BF82-F93954E73B86}" type="slidenum">
              <a:rPr lang="en-US" smtClean="0"/>
              <a:t>18</a:t>
            </a:fld>
            <a:endParaRPr lang="en-US"/>
          </a:p>
        </p:txBody>
      </p:sp>
    </p:spTree>
    <p:extLst>
      <p:ext uri="{BB962C8B-B14F-4D97-AF65-F5344CB8AC3E}">
        <p14:creationId xmlns:p14="http://schemas.microsoft.com/office/powerpoint/2010/main" val="592752300"/>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Swedish studies</a:t>
            </a:r>
            <a:endParaRPr lang="en-US" dirty="0"/>
          </a:p>
        </p:txBody>
      </p:sp>
      <p:sp>
        <p:nvSpPr>
          <p:cNvPr id="3" name="Content Placeholder 2"/>
          <p:cNvSpPr>
            <a:spLocks noGrp="1"/>
          </p:cNvSpPr>
          <p:nvPr>
            <p:ph idx="1"/>
          </p:nvPr>
        </p:nvSpPr>
        <p:spPr/>
        <p:txBody>
          <a:bodyPr>
            <a:normAutofit/>
          </a:bodyPr>
          <a:lstStyle/>
          <a:p>
            <a:r>
              <a:rPr lang="is-IS" dirty="0" smtClean="0"/>
              <a:t>Jayaram-Lindstrom et al Am.J. Psychiatry, 2008</a:t>
            </a:r>
          </a:p>
          <a:p>
            <a:r>
              <a:rPr lang="is-IS" dirty="0" smtClean="0"/>
              <a:t>Significant effect using oral naltrexone in ramdomized, placebo-controlled 12 week trial of 80 amphetmine dependent outpatients. </a:t>
            </a:r>
          </a:p>
        </p:txBody>
      </p:sp>
      <p:sp>
        <p:nvSpPr>
          <p:cNvPr id="4" name="Slide Number Placeholder 3"/>
          <p:cNvSpPr>
            <a:spLocks noGrp="1"/>
          </p:cNvSpPr>
          <p:nvPr>
            <p:ph type="sldNum" sz="quarter" idx="12"/>
          </p:nvPr>
        </p:nvSpPr>
        <p:spPr/>
        <p:txBody>
          <a:bodyPr/>
          <a:lstStyle/>
          <a:p>
            <a:fld id="{7A2E3779-91E2-46F7-BF82-F93954E73B86}" type="slidenum">
              <a:rPr lang="en-US" smtClean="0"/>
              <a:t>19</a:t>
            </a:fld>
            <a:endParaRPr lang="en-US"/>
          </a:p>
        </p:txBody>
      </p:sp>
    </p:spTree>
    <p:extLst>
      <p:ext uri="{BB962C8B-B14F-4D97-AF65-F5344CB8AC3E}">
        <p14:creationId xmlns:p14="http://schemas.microsoft.com/office/powerpoint/2010/main" val="1261608249"/>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pPr>
              <a:defRPr/>
            </a:pPr>
            <a:r>
              <a:rPr lang="en-US" dirty="0" smtClean="0">
                <a:latin typeface="Arial" charset="0"/>
              </a:rPr>
              <a:t>Primary Goal of NIDA Cocaine Collaborative Study</a:t>
            </a:r>
          </a:p>
        </p:txBody>
      </p:sp>
      <p:sp>
        <p:nvSpPr>
          <p:cNvPr id="214019" name="Rectangle 3"/>
          <p:cNvSpPr>
            <a:spLocks noGrp="1" noChangeArrowheads="1"/>
          </p:cNvSpPr>
          <p:nvPr>
            <p:ph type="body" idx="1"/>
          </p:nvPr>
        </p:nvSpPr>
        <p:spPr>
          <a:xfrm>
            <a:off x="771525" y="1828800"/>
            <a:ext cx="9515475" cy="4114800"/>
          </a:xfrm>
        </p:spPr>
        <p:txBody>
          <a:bodyPr/>
          <a:lstStyle/>
          <a:p>
            <a:pPr>
              <a:buFont typeface="Monotype Sorts" pitchFamily="2" charset="2"/>
              <a:buNone/>
              <a:defRPr/>
            </a:pPr>
            <a:r>
              <a:rPr lang="en-US" dirty="0" smtClean="0">
                <a:latin typeface="Arial" charset="0"/>
              </a:rPr>
              <a:t>In the treatment of cocaine dependence,</a:t>
            </a:r>
          </a:p>
          <a:p>
            <a:pPr>
              <a:buFont typeface="Monotype Sorts" pitchFamily="2" charset="2"/>
              <a:buNone/>
              <a:defRPr/>
            </a:pPr>
            <a:r>
              <a:rPr lang="en-US" dirty="0" smtClean="0">
                <a:latin typeface="Arial" charset="0"/>
              </a:rPr>
              <a:t>to compare the efficacy of:</a:t>
            </a:r>
          </a:p>
          <a:p>
            <a:pPr>
              <a:defRPr/>
            </a:pPr>
            <a:endParaRPr lang="en-US" dirty="0" smtClean="0">
              <a:latin typeface="Arial" charset="0"/>
            </a:endParaRPr>
          </a:p>
          <a:p>
            <a:pPr>
              <a:defRPr/>
            </a:pPr>
            <a:r>
              <a:rPr lang="en-US" dirty="0" smtClean="0">
                <a:latin typeface="Arial" charset="0"/>
              </a:rPr>
              <a:t>Group Drug Counseling Along (GDC)</a:t>
            </a:r>
          </a:p>
          <a:p>
            <a:pPr>
              <a:defRPr/>
            </a:pPr>
            <a:r>
              <a:rPr lang="en-US" dirty="0" smtClean="0">
                <a:latin typeface="Arial" charset="0"/>
              </a:rPr>
              <a:t>Cognitive Therapy (CT) plus GDC</a:t>
            </a:r>
          </a:p>
          <a:p>
            <a:pPr>
              <a:defRPr/>
            </a:pPr>
            <a:r>
              <a:rPr lang="en-US" dirty="0" smtClean="0">
                <a:latin typeface="Arial" charset="0"/>
              </a:rPr>
              <a:t>Supportive-Expressive (SE) Therapy plus GDC</a:t>
            </a:r>
          </a:p>
          <a:p>
            <a:pPr>
              <a:defRPr/>
            </a:pPr>
            <a:r>
              <a:rPr lang="en-US" dirty="0" smtClean="0">
                <a:latin typeface="Arial" charset="0"/>
              </a:rPr>
              <a:t>Individual Drug Counseling (IDC) Plus GDC</a:t>
            </a:r>
          </a:p>
        </p:txBody>
      </p:sp>
    </p:spTree>
    <p:extLst>
      <p:ext uri="{BB962C8B-B14F-4D97-AF65-F5344CB8AC3E}">
        <p14:creationId xmlns:p14="http://schemas.microsoft.com/office/powerpoint/2010/main" val="526410561"/>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287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7A2E3779-91E2-46F7-BF82-F93954E73B86}" type="slidenum">
              <a:rPr lang="en-US" smtClean="0"/>
              <a:t>20</a:t>
            </a:fld>
            <a:endParaRPr lang="en-US"/>
          </a:p>
        </p:txBody>
      </p:sp>
    </p:spTree>
    <p:extLst>
      <p:ext uri="{BB962C8B-B14F-4D97-AF65-F5344CB8AC3E}">
        <p14:creationId xmlns:p14="http://schemas.microsoft.com/office/powerpoint/2010/main" val="3440089237"/>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Icelandic setting</a:t>
            </a:r>
            <a:endParaRPr lang="en-US" dirty="0"/>
          </a:p>
        </p:txBody>
      </p:sp>
      <p:sp>
        <p:nvSpPr>
          <p:cNvPr id="3" name="Content Placeholder 2"/>
          <p:cNvSpPr>
            <a:spLocks noGrp="1"/>
          </p:cNvSpPr>
          <p:nvPr>
            <p:ph idx="1"/>
          </p:nvPr>
        </p:nvSpPr>
        <p:spPr/>
        <p:txBody>
          <a:bodyPr/>
          <a:lstStyle/>
          <a:p>
            <a:r>
              <a:rPr lang="is-IS" dirty="0" smtClean="0"/>
              <a:t>Centralized addiction treatment</a:t>
            </a:r>
          </a:p>
          <a:p>
            <a:r>
              <a:rPr lang="is-IS" dirty="0" smtClean="0"/>
              <a:t>Good access to treatment </a:t>
            </a:r>
          </a:p>
          <a:p>
            <a:r>
              <a:rPr lang="is-IS" dirty="0" smtClean="0"/>
              <a:t>Vogur hospital lynchpin in addiction trmt</a:t>
            </a:r>
          </a:p>
          <a:p>
            <a:r>
              <a:rPr lang="is-IS" dirty="0" smtClean="0"/>
              <a:t>Population endorses disease concept</a:t>
            </a:r>
          </a:p>
          <a:p>
            <a:r>
              <a:rPr lang="is-IS" dirty="0" smtClean="0"/>
              <a:t>Well trained staff</a:t>
            </a:r>
          </a:p>
          <a:p>
            <a:r>
              <a:rPr lang="is-IS" dirty="0" smtClean="0"/>
              <a:t>Evidence based practice</a:t>
            </a:r>
          </a:p>
          <a:p>
            <a:endParaRPr lang="en-US" dirty="0"/>
          </a:p>
        </p:txBody>
      </p:sp>
      <p:sp>
        <p:nvSpPr>
          <p:cNvPr id="4" name="Slide Number Placeholder 3"/>
          <p:cNvSpPr>
            <a:spLocks noGrp="1"/>
          </p:cNvSpPr>
          <p:nvPr>
            <p:ph type="sldNum" sz="quarter" idx="12"/>
          </p:nvPr>
        </p:nvSpPr>
        <p:spPr/>
        <p:txBody>
          <a:bodyPr/>
          <a:lstStyle/>
          <a:p>
            <a:fld id="{7A2E3779-91E2-46F7-BF82-F93954E73B86}" type="slidenum">
              <a:rPr lang="en-US" smtClean="0"/>
              <a:t>21</a:t>
            </a:fld>
            <a:endParaRPr lang="en-US"/>
          </a:p>
        </p:txBody>
      </p:sp>
    </p:spTree>
    <p:extLst>
      <p:ext uri="{BB962C8B-B14F-4D97-AF65-F5344CB8AC3E}">
        <p14:creationId xmlns:p14="http://schemas.microsoft.com/office/powerpoint/2010/main" val="2670507323"/>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smtClean="0"/>
              <a:t>Icelandic </a:t>
            </a:r>
            <a:r>
              <a:rPr lang="is-IS" dirty="0"/>
              <a:t>setting - Treatment as usual: </a:t>
            </a:r>
            <a:endParaRPr lang="en-US" dirty="0"/>
          </a:p>
        </p:txBody>
      </p:sp>
      <p:sp>
        <p:nvSpPr>
          <p:cNvPr id="3" name="Content Placeholder 2"/>
          <p:cNvSpPr>
            <a:spLocks noGrp="1"/>
          </p:cNvSpPr>
          <p:nvPr>
            <p:ph sz="half" idx="1"/>
          </p:nvPr>
        </p:nvSpPr>
        <p:spPr>
          <a:xfrm>
            <a:off x="282960" y="1268760"/>
            <a:ext cx="4774815" cy="5184576"/>
          </a:xfrm>
        </p:spPr>
        <p:txBody>
          <a:bodyPr>
            <a:normAutofit/>
          </a:bodyPr>
          <a:lstStyle/>
          <a:p>
            <a:pPr marL="0" indent="0">
              <a:buNone/>
            </a:pPr>
            <a:r>
              <a:rPr lang="is-IS" u="sng" dirty="0" smtClean="0"/>
              <a:t>Detox</a:t>
            </a:r>
          </a:p>
          <a:p>
            <a:r>
              <a:rPr lang="is-IS" dirty="0" smtClean="0"/>
              <a:t>Hospitalization 7-10 days</a:t>
            </a:r>
            <a:endParaRPr lang="is-IS" dirty="0"/>
          </a:p>
          <a:p>
            <a:pPr marL="0" indent="0">
              <a:buNone/>
            </a:pPr>
            <a:r>
              <a:rPr lang="is-IS" u="sng" dirty="0" smtClean="0"/>
              <a:t>Residential</a:t>
            </a:r>
            <a:r>
              <a:rPr lang="is-IS" dirty="0" smtClean="0"/>
              <a:t>: </a:t>
            </a:r>
          </a:p>
          <a:p>
            <a:r>
              <a:rPr lang="is-IS" dirty="0" smtClean="0"/>
              <a:t>4 weeks</a:t>
            </a:r>
            <a:endParaRPr lang="is-IS" dirty="0"/>
          </a:p>
          <a:p>
            <a:pPr marL="0" indent="0">
              <a:buNone/>
            </a:pPr>
            <a:r>
              <a:rPr lang="is-IS" u="sng" dirty="0" smtClean="0"/>
              <a:t>Intensive outpatient </a:t>
            </a:r>
          </a:p>
          <a:p>
            <a:r>
              <a:rPr lang="is-IS" dirty="0"/>
              <a:t>5x week for 1 mo (60 hrs)</a:t>
            </a:r>
          </a:p>
          <a:p>
            <a:r>
              <a:rPr lang="is-IS" dirty="0"/>
              <a:t>1x week for 3 mo (12 hrs) </a:t>
            </a:r>
            <a:endParaRPr lang="en-US" dirty="0"/>
          </a:p>
          <a:p>
            <a:pPr marL="0" indent="0">
              <a:buNone/>
            </a:pPr>
            <a:r>
              <a:rPr lang="is-IS" u="sng" dirty="0" smtClean="0"/>
              <a:t>Outpatient follow-up </a:t>
            </a:r>
          </a:p>
          <a:p>
            <a:r>
              <a:rPr lang="is-IS" dirty="0" smtClean="0"/>
              <a:t>2x week for 3 mo (24 hrs)</a:t>
            </a:r>
          </a:p>
          <a:p>
            <a:r>
              <a:rPr lang="is-IS" dirty="0" smtClean="0"/>
              <a:t>1x week for 9 mo (36 hrs)</a:t>
            </a:r>
          </a:p>
        </p:txBody>
      </p:sp>
      <p:sp>
        <p:nvSpPr>
          <p:cNvPr id="5" name="Content Placeholder 4"/>
          <p:cNvSpPr>
            <a:spLocks noGrp="1"/>
          </p:cNvSpPr>
          <p:nvPr>
            <p:ph sz="half" idx="2"/>
          </p:nvPr>
        </p:nvSpPr>
        <p:spPr/>
        <p:txBody>
          <a:bodyPr>
            <a:normAutofit/>
          </a:bodyPr>
          <a:lstStyle/>
          <a:p>
            <a:endParaRPr lang="en-US"/>
          </a:p>
        </p:txBody>
      </p:sp>
      <p:graphicFrame>
        <p:nvGraphicFramePr>
          <p:cNvPr id="4" name="Diagram 3"/>
          <p:cNvGraphicFramePr/>
          <p:nvPr>
            <p:extLst>
              <p:ext uri="{D42A27DB-BD31-4B8C-83A1-F6EECF244321}">
                <p14:modId xmlns:p14="http://schemas.microsoft.com/office/powerpoint/2010/main" val="4222637034"/>
              </p:ext>
            </p:extLst>
          </p:nvPr>
        </p:nvGraphicFramePr>
        <p:xfrm>
          <a:off x="4572287" y="1268760"/>
          <a:ext cx="5751639" cy="5272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fld id="{7A2E3779-91E2-46F7-BF82-F93954E73B86}" type="slidenum">
              <a:rPr lang="en-US" smtClean="0"/>
              <a:t>22</a:t>
            </a:fld>
            <a:endParaRPr lang="en-US"/>
          </a:p>
        </p:txBody>
      </p:sp>
    </p:spTree>
    <p:extLst>
      <p:ext uri="{BB962C8B-B14F-4D97-AF65-F5344CB8AC3E}">
        <p14:creationId xmlns:p14="http://schemas.microsoft.com/office/powerpoint/2010/main" val="3856698080"/>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Study Design -I</a:t>
            </a:r>
            <a:endParaRPr lang="en-US" dirty="0"/>
          </a:p>
        </p:txBody>
      </p:sp>
      <p:sp>
        <p:nvSpPr>
          <p:cNvPr id="3" name="Content Placeholder 2"/>
          <p:cNvSpPr>
            <a:spLocks noGrp="1"/>
          </p:cNvSpPr>
          <p:nvPr>
            <p:ph idx="1"/>
          </p:nvPr>
        </p:nvSpPr>
        <p:spPr/>
        <p:txBody>
          <a:bodyPr>
            <a:normAutofit fontScale="92500" lnSpcReduction="20000"/>
          </a:bodyPr>
          <a:lstStyle/>
          <a:p>
            <a:r>
              <a:rPr lang="is-IS" dirty="0" smtClean="0"/>
              <a:t>100 amphetamine dependent treatment seeking patients at Vogur Hospital</a:t>
            </a:r>
          </a:p>
          <a:p>
            <a:r>
              <a:rPr lang="is-IS" dirty="0" smtClean="0"/>
              <a:t>Randomized, double blind trial og 6 month trmt with VIVITROL® or VIVITROL®placebo and Treatment as usual</a:t>
            </a:r>
          </a:p>
          <a:p>
            <a:r>
              <a:rPr lang="is-IS" dirty="0" smtClean="0"/>
              <a:t>Stratified by gender and IV status.</a:t>
            </a:r>
          </a:p>
          <a:p>
            <a:r>
              <a:rPr lang="is-IS" dirty="0" smtClean="0"/>
              <a:t>All participants detoxed at Vogur Hospital and consented.</a:t>
            </a:r>
          </a:p>
          <a:p>
            <a:r>
              <a:rPr lang="is-IS" dirty="0" smtClean="0"/>
              <a:t>Randomized before going to outpatient status. </a:t>
            </a:r>
            <a:endParaRPr lang="en-US" dirty="0"/>
          </a:p>
        </p:txBody>
      </p:sp>
      <p:sp>
        <p:nvSpPr>
          <p:cNvPr id="4" name="Slide Number Placeholder 3"/>
          <p:cNvSpPr>
            <a:spLocks noGrp="1"/>
          </p:cNvSpPr>
          <p:nvPr>
            <p:ph type="sldNum" sz="quarter" idx="12"/>
          </p:nvPr>
        </p:nvSpPr>
        <p:spPr/>
        <p:txBody>
          <a:bodyPr/>
          <a:lstStyle/>
          <a:p>
            <a:fld id="{7A2E3779-91E2-46F7-BF82-F93954E73B86}" type="slidenum">
              <a:rPr lang="en-US" smtClean="0"/>
              <a:t>23</a:t>
            </a:fld>
            <a:endParaRPr lang="en-US"/>
          </a:p>
        </p:txBody>
      </p:sp>
    </p:spTree>
    <p:extLst>
      <p:ext uri="{BB962C8B-B14F-4D97-AF65-F5344CB8AC3E}">
        <p14:creationId xmlns:p14="http://schemas.microsoft.com/office/powerpoint/2010/main" val="2359021151"/>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err="1" smtClean="0"/>
              <a:t>Baseline</a:t>
            </a:r>
            <a:r>
              <a:rPr lang="is-IS" dirty="0" smtClean="0"/>
              <a:t> </a:t>
            </a:r>
            <a:r>
              <a:rPr lang="is-IS" dirty="0" err="1" smtClean="0"/>
              <a:t>diagnoses</a:t>
            </a:r>
            <a:endParaRPr lang="is-I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6558603"/>
              </p:ext>
            </p:extLst>
          </p:nvPr>
        </p:nvGraphicFramePr>
        <p:xfrm>
          <a:off x="1255068" y="1628801"/>
          <a:ext cx="7938882" cy="4571999"/>
        </p:xfrm>
        <a:graphic>
          <a:graphicData uri="http://schemas.openxmlformats.org/drawingml/2006/table">
            <a:tbl>
              <a:tblPr firstRow="1" bandRow="1">
                <a:tableStyleId>{5C22544A-7EE6-4342-B048-85BDC9FD1C3A}</a:tableStyleId>
              </a:tblPr>
              <a:tblGrid>
                <a:gridCol w="6086495"/>
                <a:gridCol w="1852387"/>
              </a:tblGrid>
              <a:tr h="370840">
                <a:tc>
                  <a:txBody>
                    <a:bodyPr/>
                    <a:lstStyle/>
                    <a:p>
                      <a:r>
                        <a:rPr lang="is-IS" sz="2800" dirty="0" smtClean="0"/>
                        <a:t>DSM-IV checklist </a:t>
                      </a:r>
                    </a:p>
                    <a:p>
                      <a:r>
                        <a:rPr lang="is-IS" sz="2800" dirty="0" smtClean="0"/>
                        <a:t>physician</a:t>
                      </a:r>
                      <a:r>
                        <a:rPr lang="is-IS" sz="2800" baseline="0" dirty="0" smtClean="0"/>
                        <a:t> diagnosis</a:t>
                      </a:r>
                      <a:endParaRPr lang="is-IS" sz="2800" dirty="0"/>
                    </a:p>
                  </a:txBody>
                  <a:tcPr marL="102870" marR="102870"/>
                </a:tc>
                <a:tc>
                  <a:txBody>
                    <a:bodyPr/>
                    <a:lstStyle/>
                    <a:p>
                      <a:r>
                        <a:rPr lang="is-IS" sz="2800" dirty="0" smtClean="0"/>
                        <a:t>N (%)</a:t>
                      </a:r>
                      <a:endParaRPr lang="is-IS" sz="2800" dirty="0"/>
                    </a:p>
                  </a:txBody>
                  <a:tcPr marL="102870" marR="102870"/>
                </a:tc>
              </a:tr>
              <a:tr h="370840">
                <a:tc>
                  <a:txBody>
                    <a:bodyPr/>
                    <a:lstStyle/>
                    <a:p>
                      <a:pPr lvl="0"/>
                      <a:r>
                        <a:rPr lang="is-IS" sz="2800" dirty="0" err="1" smtClean="0"/>
                        <a:t>Amphetamine</a:t>
                      </a:r>
                      <a:r>
                        <a:rPr lang="is-IS" sz="2800" baseline="0" dirty="0" smtClean="0"/>
                        <a:t> </a:t>
                      </a:r>
                      <a:r>
                        <a:rPr lang="is-IS" sz="2800" baseline="0" dirty="0" err="1" smtClean="0"/>
                        <a:t>dependence</a:t>
                      </a:r>
                      <a:endParaRPr lang="is-IS" sz="2800" dirty="0"/>
                    </a:p>
                  </a:txBody>
                  <a:tcPr marL="102870" marR="102870"/>
                </a:tc>
                <a:tc>
                  <a:txBody>
                    <a:bodyPr/>
                    <a:lstStyle/>
                    <a:p>
                      <a:r>
                        <a:rPr lang="is-IS" sz="2800" dirty="0" smtClean="0"/>
                        <a:t>100</a:t>
                      </a:r>
                      <a:endParaRPr lang="is-IS" sz="2800" dirty="0"/>
                    </a:p>
                  </a:txBody>
                  <a:tcPr marL="102870" marR="102870"/>
                </a:tc>
              </a:tr>
              <a:tr h="370840">
                <a:tc>
                  <a:txBody>
                    <a:bodyPr/>
                    <a:lstStyle/>
                    <a:p>
                      <a:pPr lvl="1"/>
                      <a:r>
                        <a:rPr lang="is-IS" sz="2800" dirty="0" err="1" smtClean="0"/>
                        <a:t>Alcohol</a:t>
                      </a:r>
                      <a:r>
                        <a:rPr lang="is-IS" sz="2800" baseline="0" dirty="0" smtClean="0"/>
                        <a:t> </a:t>
                      </a:r>
                      <a:r>
                        <a:rPr lang="is-IS" sz="2800" baseline="0" dirty="0" err="1" smtClean="0"/>
                        <a:t>dependence</a:t>
                      </a:r>
                      <a:endParaRPr lang="is-IS" sz="2800" dirty="0"/>
                    </a:p>
                  </a:txBody>
                  <a:tcPr marL="102870" marR="102870"/>
                </a:tc>
                <a:tc>
                  <a:txBody>
                    <a:bodyPr/>
                    <a:lstStyle/>
                    <a:p>
                      <a:r>
                        <a:rPr lang="is-IS" sz="2800" dirty="0" smtClean="0"/>
                        <a:t>75</a:t>
                      </a:r>
                      <a:endParaRPr lang="is-IS" sz="2800" dirty="0"/>
                    </a:p>
                  </a:txBody>
                  <a:tcPr marL="102870" marR="102870"/>
                </a:tc>
              </a:tr>
              <a:tr h="370840">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is-IS" sz="2800" baseline="0" dirty="0" err="1" smtClean="0"/>
                        <a:t>Cannabis</a:t>
                      </a:r>
                      <a:r>
                        <a:rPr lang="is-IS" sz="2800" baseline="0" dirty="0" smtClean="0"/>
                        <a:t> </a:t>
                      </a:r>
                      <a:r>
                        <a:rPr lang="is-IS" sz="2800" baseline="0" dirty="0" err="1" smtClean="0"/>
                        <a:t>dependence</a:t>
                      </a:r>
                      <a:endParaRPr lang="is-IS" sz="2800" dirty="0" smtClean="0"/>
                    </a:p>
                  </a:txBody>
                  <a:tcPr marL="102870" marR="102870"/>
                </a:tc>
                <a:tc>
                  <a:txBody>
                    <a:bodyPr/>
                    <a:lstStyle/>
                    <a:p>
                      <a:r>
                        <a:rPr lang="is-IS" sz="2800" dirty="0" smtClean="0"/>
                        <a:t>69</a:t>
                      </a:r>
                      <a:endParaRPr lang="is-IS" sz="2800" dirty="0"/>
                    </a:p>
                  </a:txBody>
                  <a:tcPr marL="102870" marR="102870"/>
                </a:tc>
              </a:tr>
              <a:tr h="370840">
                <a:tc>
                  <a:txBody>
                    <a:bodyPr/>
                    <a:lstStyle/>
                    <a:p>
                      <a:pPr lvl="1"/>
                      <a:r>
                        <a:rPr lang="is-IS" sz="2800" baseline="0" dirty="0" err="1" smtClean="0"/>
                        <a:t>Cocaine</a:t>
                      </a:r>
                      <a:r>
                        <a:rPr lang="is-IS" sz="2800" baseline="0" dirty="0" smtClean="0"/>
                        <a:t> </a:t>
                      </a:r>
                      <a:r>
                        <a:rPr lang="is-IS" sz="2800" baseline="0" dirty="0" err="1" smtClean="0"/>
                        <a:t>dependence</a:t>
                      </a:r>
                      <a:endParaRPr lang="is-IS" sz="2800" dirty="0"/>
                    </a:p>
                  </a:txBody>
                  <a:tcPr marL="102870" marR="102870"/>
                </a:tc>
                <a:tc>
                  <a:txBody>
                    <a:bodyPr/>
                    <a:lstStyle/>
                    <a:p>
                      <a:r>
                        <a:rPr lang="is-IS" sz="2800" dirty="0" smtClean="0"/>
                        <a:t>26</a:t>
                      </a:r>
                      <a:endParaRPr lang="is-IS" sz="2800" dirty="0"/>
                    </a:p>
                  </a:txBody>
                  <a:tcPr marL="102870" marR="102870"/>
                </a:tc>
              </a:tr>
              <a:tr h="370840">
                <a:tc>
                  <a:txBody>
                    <a:bodyPr/>
                    <a:lstStyle/>
                    <a:p>
                      <a:pPr lvl="1"/>
                      <a:r>
                        <a:rPr lang="is-IS" sz="2800" baseline="0" dirty="0" smtClean="0"/>
                        <a:t>Methylphenidate dependence</a:t>
                      </a:r>
                      <a:endParaRPr lang="is-IS" sz="2800" dirty="0"/>
                    </a:p>
                  </a:txBody>
                  <a:tcPr marL="102870" marR="102870"/>
                </a:tc>
                <a:tc>
                  <a:txBody>
                    <a:bodyPr/>
                    <a:lstStyle/>
                    <a:p>
                      <a:r>
                        <a:rPr lang="is-IS" sz="2800" dirty="0" smtClean="0"/>
                        <a:t>15</a:t>
                      </a:r>
                      <a:endParaRPr lang="is-IS" sz="2800" dirty="0"/>
                    </a:p>
                  </a:txBody>
                  <a:tcPr marL="102870" marR="102870"/>
                </a:tc>
              </a:tr>
              <a:tr h="370840">
                <a:tc>
                  <a:txBody>
                    <a:bodyPr/>
                    <a:lstStyle/>
                    <a:p>
                      <a:pPr lvl="1"/>
                      <a:r>
                        <a:rPr lang="is-IS" sz="2800" baseline="0" dirty="0" err="1" smtClean="0"/>
                        <a:t>Sedative</a:t>
                      </a:r>
                      <a:r>
                        <a:rPr lang="is-IS" sz="2800" baseline="0" dirty="0" smtClean="0"/>
                        <a:t> </a:t>
                      </a:r>
                      <a:r>
                        <a:rPr lang="is-IS" sz="2800" baseline="0" dirty="0" err="1" smtClean="0"/>
                        <a:t>dependence</a:t>
                      </a:r>
                      <a:endParaRPr lang="is-IS" sz="2800" dirty="0"/>
                    </a:p>
                  </a:txBody>
                  <a:tcPr marL="102870" marR="102870"/>
                </a:tc>
                <a:tc>
                  <a:txBody>
                    <a:bodyPr/>
                    <a:lstStyle/>
                    <a:p>
                      <a:r>
                        <a:rPr lang="is-IS" sz="2800" dirty="0" smtClean="0"/>
                        <a:t>30</a:t>
                      </a:r>
                      <a:endParaRPr lang="is-IS" sz="2800" dirty="0"/>
                    </a:p>
                  </a:txBody>
                  <a:tcPr marL="102870" marR="102870"/>
                </a:tc>
              </a:tr>
              <a:tr h="370840">
                <a:tc>
                  <a:txBody>
                    <a:bodyPr/>
                    <a:lstStyle/>
                    <a:p>
                      <a:pPr lvl="1"/>
                      <a:r>
                        <a:rPr lang="is-IS" sz="2800" baseline="0" dirty="0" err="1" smtClean="0"/>
                        <a:t>Opiate</a:t>
                      </a:r>
                      <a:r>
                        <a:rPr lang="is-IS" sz="2800" baseline="0" dirty="0" smtClean="0"/>
                        <a:t> </a:t>
                      </a:r>
                      <a:r>
                        <a:rPr lang="is-IS" sz="2800" baseline="0" dirty="0" err="1" smtClean="0"/>
                        <a:t>dependence</a:t>
                      </a:r>
                      <a:endParaRPr lang="is-IS" sz="2800" dirty="0"/>
                    </a:p>
                  </a:txBody>
                  <a:tcPr marL="102870" marR="102870"/>
                </a:tc>
                <a:tc>
                  <a:txBody>
                    <a:bodyPr/>
                    <a:lstStyle/>
                    <a:p>
                      <a:r>
                        <a:rPr lang="is-IS" sz="2800" dirty="0" smtClean="0"/>
                        <a:t>0</a:t>
                      </a:r>
                      <a:endParaRPr lang="is-IS" sz="2800" dirty="0"/>
                    </a:p>
                  </a:txBody>
                  <a:tcPr marL="102870" marR="102870"/>
                </a:tc>
              </a:tr>
            </a:tbl>
          </a:graphicData>
        </a:graphic>
      </p:graphicFrame>
      <p:sp>
        <p:nvSpPr>
          <p:cNvPr id="3" name="Slide Number Placeholder 2"/>
          <p:cNvSpPr>
            <a:spLocks noGrp="1"/>
          </p:cNvSpPr>
          <p:nvPr>
            <p:ph type="sldNum" sz="quarter" idx="12"/>
          </p:nvPr>
        </p:nvSpPr>
        <p:spPr/>
        <p:txBody>
          <a:bodyPr/>
          <a:lstStyle/>
          <a:p>
            <a:fld id="{7A2E3779-91E2-46F7-BF82-F93954E73B86}" type="slidenum">
              <a:rPr lang="en-US" smtClean="0"/>
              <a:t>24</a:t>
            </a:fld>
            <a:endParaRPr lang="en-US"/>
          </a:p>
        </p:txBody>
      </p:sp>
    </p:spTree>
    <p:extLst>
      <p:ext uri="{BB962C8B-B14F-4D97-AF65-F5344CB8AC3E}">
        <p14:creationId xmlns:p14="http://schemas.microsoft.com/office/powerpoint/2010/main" val="3511469535"/>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Retention</a:t>
            </a:r>
            <a:br>
              <a:rPr lang="is-IS" dirty="0" smtClean="0"/>
            </a:br>
            <a:r>
              <a:rPr lang="is-IS" sz="3600" dirty="0"/>
              <a:t>N</a:t>
            </a:r>
            <a:r>
              <a:rPr lang="is-IS" sz="3600" dirty="0" smtClean="0"/>
              <a:t>umber of subjects receiving study treatment </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61608852"/>
              </p:ext>
            </p:extLst>
          </p:nvPr>
        </p:nvGraphicFramePr>
        <p:xfrm>
          <a:off x="514350" y="1600201"/>
          <a:ext cx="9570699"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7A2E3779-91E2-46F7-BF82-F93954E73B86}" type="slidenum">
              <a:rPr lang="en-US" smtClean="0"/>
              <a:t>25</a:t>
            </a:fld>
            <a:endParaRPr lang="en-US"/>
          </a:p>
        </p:txBody>
      </p:sp>
    </p:spTree>
    <p:extLst>
      <p:ext uri="{BB962C8B-B14F-4D97-AF65-F5344CB8AC3E}">
        <p14:creationId xmlns:p14="http://schemas.microsoft.com/office/powerpoint/2010/main" val="1942624013"/>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a:t>Negative urines;%</a:t>
            </a:r>
            <a:br>
              <a:rPr lang="is-IS" dirty="0"/>
            </a:br>
            <a:r>
              <a:rPr lang="is-IS" sz="3100" dirty="0"/>
              <a:t>1247 urines collected (1194-/53+) 2400 urines target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46702873"/>
              </p:ext>
            </p:extLst>
          </p:nvPr>
        </p:nvGraphicFramePr>
        <p:xfrm>
          <a:off x="514350" y="1600201"/>
          <a:ext cx="92583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14058831"/>
      </p:ext>
    </p:extLst>
  </p:cSld>
  <p:clrMapOvr>
    <a:masterClrMapping/>
  </p:clrMapOvr>
  <p:transition xmlns:p14="http://schemas.microsoft.com/office/powerpoint/2010/mai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Drug Negative Urines</a:t>
            </a:r>
            <a:br>
              <a:rPr lang="en-US" dirty="0" smtClean="0"/>
            </a:br>
            <a:r>
              <a:rPr lang="en-US" dirty="0" smtClean="0"/>
              <a:t>(N=1257)</a:t>
            </a:r>
            <a:endParaRPr lang="en-US" dirty="0"/>
          </a:p>
        </p:txBody>
      </p:sp>
      <p:sp>
        <p:nvSpPr>
          <p:cNvPr id="3" name="Content Placeholder 2"/>
          <p:cNvSpPr>
            <a:spLocks noGrp="1"/>
          </p:cNvSpPr>
          <p:nvPr>
            <p:ph idx="1"/>
          </p:nvPr>
        </p:nvSpPr>
        <p:spPr/>
        <p:txBody>
          <a:bodyPr/>
          <a:lstStyle/>
          <a:p>
            <a:r>
              <a:rPr lang="en-US" dirty="0" smtClean="0"/>
              <a:t>Amphetamine:: 4.25</a:t>
            </a:r>
          </a:p>
          <a:p>
            <a:r>
              <a:rPr lang="en-US" dirty="0" smtClean="0"/>
              <a:t>Benzodiazepines: 8.26  </a:t>
            </a:r>
          </a:p>
          <a:p>
            <a:r>
              <a:rPr lang="en-US" dirty="0" smtClean="0"/>
              <a:t>Marijuana: 6.98</a:t>
            </a:r>
          </a:p>
          <a:p>
            <a:r>
              <a:rPr lang="en-US" dirty="0" smtClean="0"/>
              <a:t>Cocaine: 1.44</a:t>
            </a:r>
          </a:p>
          <a:p>
            <a:r>
              <a:rPr lang="en-US" dirty="0" smtClean="0"/>
              <a:t>Opioids: 0.96</a:t>
            </a:r>
            <a:endParaRPr lang="en-US" dirty="0"/>
          </a:p>
        </p:txBody>
      </p:sp>
      <p:sp>
        <p:nvSpPr>
          <p:cNvPr id="4" name="Slide Number Placeholder 3"/>
          <p:cNvSpPr>
            <a:spLocks noGrp="1"/>
          </p:cNvSpPr>
          <p:nvPr>
            <p:ph type="sldNum" sz="quarter" idx="12"/>
          </p:nvPr>
        </p:nvSpPr>
        <p:spPr/>
        <p:txBody>
          <a:bodyPr/>
          <a:lstStyle/>
          <a:p>
            <a:fld id="{7A2E3779-91E2-46F7-BF82-F93954E73B86}" type="slidenum">
              <a:rPr lang="en-US" smtClean="0"/>
              <a:t>27</a:t>
            </a:fld>
            <a:endParaRPr lang="en-US"/>
          </a:p>
        </p:txBody>
      </p:sp>
    </p:spTree>
    <p:extLst>
      <p:ext uri="{BB962C8B-B14F-4D97-AF65-F5344CB8AC3E}">
        <p14:creationId xmlns:p14="http://schemas.microsoft.com/office/powerpoint/2010/main" val="1500522337"/>
      </p:ext>
    </p:extLst>
  </p:cSld>
  <p:clrMapOvr>
    <a:masterClrMapping/>
  </p:clrMapOvr>
  <p:transition xmlns:p14="http://schemas.microsoft.com/office/powerpoint/2010/mai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Conclusions</a:t>
            </a:r>
            <a:endParaRPr lang="en-US" dirty="0"/>
          </a:p>
        </p:txBody>
      </p:sp>
      <p:sp>
        <p:nvSpPr>
          <p:cNvPr id="3" name="Content Placeholder 2"/>
          <p:cNvSpPr>
            <a:spLocks noGrp="1"/>
          </p:cNvSpPr>
          <p:nvPr>
            <p:ph idx="1"/>
          </p:nvPr>
        </p:nvSpPr>
        <p:spPr/>
        <p:txBody>
          <a:bodyPr>
            <a:normAutofit lnSpcReduction="10000"/>
          </a:bodyPr>
          <a:lstStyle/>
          <a:p>
            <a:r>
              <a:rPr lang="is-IS" dirty="0" smtClean="0"/>
              <a:t>Robust response to treatment as usual for those who stayed in trmt with no additional benefit from Naltrexone. </a:t>
            </a:r>
          </a:p>
          <a:p>
            <a:r>
              <a:rPr lang="is-IS" dirty="0"/>
              <a:t>D</a:t>
            </a:r>
            <a:r>
              <a:rPr lang="is-IS" dirty="0" smtClean="0"/>
              <a:t>ifferent sample </a:t>
            </a:r>
            <a:r>
              <a:rPr lang="is-IS" dirty="0"/>
              <a:t>&amp;</a:t>
            </a:r>
            <a:r>
              <a:rPr lang="is-IS" dirty="0" smtClean="0"/>
              <a:t> </a:t>
            </a:r>
            <a:r>
              <a:rPr lang="is-IS" dirty="0"/>
              <a:t>more psychosocial rx than Swedish srudy  </a:t>
            </a:r>
            <a:endParaRPr lang="is-IS" dirty="0" smtClean="0"/>
          </a:p>
          <a:p>
            <a:r>
              <a:rPr lang="is-IS" smtClean="0"/>
              <a:t>Trend </a:t>
            </a:r>
            <a:r>
              <a:rPr lang="is-IS" dirty="0" smtClean="0"/>
              <a:t>towards worse outcome for those going directly to outpatient</a:t>
            </a:r>
          </a:p>
          <a:p>
            <a:r>
              <a:rPr lang="is-IS" dirty="0" smtClean="0"/>
              <a:t>Have not analyzed data as per McCann &amp; Li</a:t>
            </a:r>
            <a:endParaRPr lang="en-US" dirty="0"/>
          </a:p>
        </p:txBody>
      </p:sp>
      <p:sp>
        <p:nvSpPr>
          <p:cNvPr id="4" name="Slide Number Placeholder 3"/>
          <p:cNvSpPr>
            <a:spLocks noGrp="1"/>
          </p:cNvSpPr>
          <p:nvPr>
            <p:ph type="sldNum" sz="quarter" idx="12"/>
          </p:nvPr>
        </p:nvSpPr>
        <p:spPr/>
        <p:txBody>
          <a:bodyPr/>
          <a:lstStyle/>
          <a:p>
            <a:fld id="{7A2E3779-91E2-46F7-BF82-F93954E73B86}" type="slidenum">
              <a:rPr lang="en-US" smtClean="0"/>
              <a:t>28</a:t>
            </a:fld>
            <a:endParaRPr lang="en-US"/>
          </a:p>
        </p:txBody>
      </p:sp>
    </p:spTree>
    <p:extLst>
      <p:ext uri="{BB962C8B-B14F-4D97-AF65-F5344CB8AC3E}">
        <p14:creationId xmlns:p14="http://schemas.microsoft.com/office/powerpoint/2010/main" val="3615866625"/>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Background</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New research (McCann &amp; Li, 2012) has demonstrated that number of weeks abstinent during and after treatment can reveal significant differences in outcome between treatments, even when previous analyses found no differences.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9836159"/>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pPr>
              <a:defRPr/>
            </a:pPr>
            <a:r>
              <a:rPr lang="en-US" dirty="0" smtClean="0">
                <a:latin typeface="Arial" charset="0"/>
              </a:rPr>
              <a:t>Goal of Current Study</a:t>
            </a:r>
          </a:p>
        </p:txBody>
      </p:sp>
      <p:sp>
        <p:nvSpPr>
          <p:cNvPr id="214019" name="Rectangle 3"/>
          <p:cNvSpPr>
            <a:spLocks noGrp="1" noChangeArrowheads="1"/>
          </p:cNvSpPr>
          <p:nvPr>
            <p:ph type="body" idx="1"/>
          </p:nvPr>
        </p:nvSpPr>
        <p:spPr>
          <a:xfrm>
            <a:off x="419100" y="1447800"/>
            <a:ext cx="9601200" cy="4800600"/>
          </a:xfrm>
        </p:spPr>
        <p:txBody>
          <a:bodyPr/>
          <a:lstStyle/>
          <a:p>
            <a:pPr>
              <a:defRPr/>
            </a:pPr>
            <a:r>
              <a:rPr lang="en-US" dirty="0" smtClean="0">
                <a:latin typeface="Arial" charset="0"/>
              </a:rPr>
              <a:t>To evaluate the merits of different methods for measuring outcomes including: </a:t>
            </a:r>
          </a:p>
          <a:p>
            <a:pPr lvl="1">
              <a:defRPr/>
            </a:pPr>
            <a:r>
              <a:rPr lang="en-US" dirty="0" smtClean="0">
                <a:latin typeface="Arial" charset="0"/>
              </a:rPr>
              <a:t>End-of-study abstinence measures </a:t>
            </a:r>
            <a:r>
              <a:rPr lang="en-US" dirty="0">
                <a:latin typeface="Arial" charset="0"/>
              </a:rPr>
              <a:t>during the active treatment of cocaine dependence. </a:t>
            </a:r>
            <a:endParaRPr lang="en-US" dirty="0" smtClean="0">
              <a:latin typeface="Arial" charset="0"/>
            </a:endParaRPr>
          </a:p>
          <a:p>
            <a:pPr>
              <a:defRPr/>
            </a:pPr>
            <a:r>
              <a:rPr lang="en-US" dirty="0" smtClean="0">
                <a:latin typeface="Arial" charset="0"/>
              </a:rPr>
              <a:t>Thus</a:t>
            </a:r>
            <a:r>
              <a:rPr lang="en-US" dirty="0">
                <a:latin typeface="Arial" charset="0"/>
              </a:rPr>
              <a:t>, we explored the associations between active treatment phase cocaine use outcomes and (1) measures of cocaine use across follow-up, and (2) broader measures of functioning during active treatment and follow- </a:t>
            </a:r>
            <a:r>
              <a:rPr lang="en-US" dirty="0" smtClean="0">
                <a:latin typeface="Arial" charset="0"/>
              </a:rPr>
              <a:t>up.</a:t>
            </a:r>
          </a:p>
        </p:txBody>
      </p:sp>
    </p:spTree>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800100" y="76200"/>
            <a:ext cx="8743950" cy="1219200"/>
          </a:xfrm>
        </p:spPr>
        <p:txBody>
          <a:bodyPr/>
          <a:lstStyle/>
          <a:p>
            <a:pPr>
              <a:defRPr/>
            </a:pPr>
            <a:r>
              <a:rPr lang="en-US" b="1" dirty="0" smtClean="0">
                <a:latin typeface="Arial" charset="0"/>
              </a:rPr>
              <a:t>Design of Study</a:t>
            </a:r>
          </a:p>
        </p:txBody>
      </p:sp>
      <p:sp>
        <p:nvSpPr>
          <p:cNvPr id="310275" name="Rectangle 3"/>
          <p:cNvSpPr>
            <a:spLocks noGrp="1" noChangeArrowheads="1"/>
          </p:cNvSpPr>
          <p:nvPr>
            <p:ph type="body" idx="1"/>
          </p:nvPr>
        </p:nvSpPr>
        <p:spPr>
          <a:xfrm>
            <a:off x="514350" y="1143000"/>
            <a:ext cx="9791700" cy="4953000"/>
          </a:xfrm>
        </p:spPr>
        <p:txBody>
          <a:bodyPr/>
          <a:lstStyle/>
          <a:p>
            <a:pPr>
              <a:defRPr/>
            </a:pPr>
            <a:r>
              <a:rPr lang="en-US" sz="2800" dirty="0" smtClean="0"/>
              <a:t> </a:t>
            </a:r>
            <a:r>
              <a:rPr lang="en-US" sz="2800" b="1" dirty="0" smtClean="0">
                <a:latin typeface="Arial" charset="0"/>
              </a:rPr>
              <a:t>6 months of treatment</a:t>
            </a:r>
          </a:p>
          <a:p>
            <a:pPr>
              <a:defRPr/>
            </a:pPr>
            <a:r>
              <a:rPr lang="en-US" sz="2800" b="1" dirty="0" smtClean="0">
                <a:latin typeface="Arial" charset="0"/>
              </a:rPr>
              <a:t> Maximum of 24 group sessions; </a:t>
            </a:r>
          </a:p>
          <a:p>
            <a:pPr>
              <a:buFont typeface="Monotype Sorts" pitchFamily="2" charset="2"/>
              <a:buNone/>
              <a:defRPr/>
            </a:pPr>
            <a:r>
              <a:rPr lang="en-US" sz="2800" b="1" dirty="0" smtClean="0">
                <a:latin typeface="Arial" charset="0"/>
              </a:rPr>
              <a:t>      36 individual sessions</a:t>
            </a:r>
          </a:p>
          <a:p>
            <a:pPr>
              <a:defRPr/>
            </a:pPr>
            <a:r>
              <a:rPr lang="en-US" sz="2800" b="1" dirty="0" smtClean="0">
                <a:latin typeface="Arial" charset="0"/>
              </a:rPr>
              <a:t> Experienced and trained counselors/therapists</a:t>
            </a:r>
          </a:p>
          <a:p>
            <a:pPr>
              <a:defRPr/>
            </a:pPr>
            <a:r>
              <a:rPr lang="en-US" sz="2800" b="1" dirty="0" smtClean="0">
                <a:latin typeface="Arial" charset="0"/>
              </a:rPr>
              <a:t> N=487 patients randomized</a:t>
            </a:r>
          </a:p>
          <a:p>
            <a:pPr>
              <a:defRPr/>
            </a:pPr>
            <a:r>
              <a:rPr lang="en-US" sz="2800" b="1" dirty="0" smtClean="0">
                <a:latin typeface="Arial" charset="0"/>
              </a:rPr>
              <a:t> Assessments of drug use and functioning obtained </a:t>
            </a:r>
          </a:p>
          <a:p>
            <a:pPr>
              <a:buFont typeface="Monotype Sorts" pitchFamily="2" charset="2"/>
              <a:buNone/>
              <a:defRPr/>
            </a:pPr>
            <a:r>
              <a:rPr lang="en-US" sz="2800" b="1" dirty="0" smtClean="0">
                <a:latin typeface="Arial" charset="0"/>
              </a:rPr>
              <a:t>     at baseline and monthly for 6 months </a:t>
            </a:r>
            <a:endParaRPr lang="en-US" sz="2800" b="1" dirty="0">
              <a:latin typeface="Arial" charset="0"/>
            </a:endParaRPr>
          </a:p>
          <a:p>
            <a:pPr>
              <a:defRPr/>
            </a:pPr>
            <a:r>
              <a:rPr lang="en-US" sz="2800" b="1" dirty="0" smtClean="0">
                <a:latin typeface="Arial" charset="0"/>
              </a:rPr>
              <a:t>Addiction Severity Index (ASI) used to measure functioning in addiction-related domains.</a:t>
            </a:r>
          </a:p>
          <a:p>
            <a:pPr>
              <a:defRPr/>
            </a:pPr>
            <a:r>
              <a:rPr lang="en-US" sz="2800" b="1" dirty="0" smtClean="0">
                <a:latin typeface="Arial" charset="0"/>
              </a:rPr>
              <a:t>  Urines and self-report of cocaine use obtained weekly    </a:t>
            </a:r>
          </a:p>
        </p:txBody>
      </p:sp>
    </p:spTree>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1026"/>
          <p:cNvSpPr>
            <a:spLocks noGrp="1" noChangeArrowheads="1"/>
          </p:cNvSpPr>
          <p:nvPr>
            <p:ph type="title"/>
          </p:nvPr>
        </p:nvSpPr>
        <p:spPr>
          <a:xfrm>
            <a:off x="685800" y="228600"/>
            <a:ext cx="8743950" cy="1143000"/>
          </a:xfrm>
        </p:spPr>
        <p:txBody>
          <a:bodyPr/>
          <a:lstStyle/>
          <a:p>
            <a:pPr>
              <a:defRPr/>
            </a:pPr>
            <a:r>
              <a:rPr lang="en-US" sz="3600" smtClean="0">
                <a:latin typeface="Arial" charset="0"/>
              </a:rPr>
              <a:t>Patient Sample</a:t>
            </a:r>
            <a:endParaRPr lang="en-US" smtClean="0"/>
          </a:p>
        </p:txBody>
      </p:sp>
      <p:sp>
        <p:nvSpPr>
          <p:cNvPr id="112643" name="Rectangle 1027"/>
          <p:cNvSpPr>
            <a:spLocks noGrp="1" noChangeArrowheads="1"/>
          </p:cNvSpPr>
          <p:nvPr>
            <p:ph type="body" idx="1"/>
          </p:nvPr>
        </p:nvSpPr>
        <p:spPr>
          <a:xfrm>
            <a:off x="1104900" y="1600200"/>
            <a:ext cx="10439400" cy="4114800"/>
          </a:xfrm>
        </p:spPr>
        <p:txBody>
          <a:bodyPr/>
          <a:lstStyle/>
          <a:p>
            <a:pPr>
              <a:buClr>
                <a:srgbClr val="FF5050"/>
              </a:buClr>
              <a:buSzPct val="45000"/>
              <a:defRPr/>
            </a:pPr>
            <a:r>
              <a:rPr lang="en-US" sz="2800" dirty="0" smtClean="0">
                <a:latin typeface="Arial" charset="0"/>
              </a:rPr>
              <a:t>Average age = 34 years, range 19-59</a:t>
            </a:r>
          </a:p>
          <a:p>
            <a:pPr>
              <a:buClr>
                <a:srgbClr val="FF5050"/>
              </a:buClr>
              <a:buSzPct val="45000"/>
              <a:defRPr/>
            </a:pPr>
            <a:r>
              <a:rPr lang="en-US" sz="2800" dirty="0" smtClean="0">
                <a:latin typeface="Arial" charset="0"/>
              </a:rPr>
              <a:t>77% males, 23% females</a:t>
            </a:r>
          </a:p>
          <a:p>
            <a:pPr>
              <a:buClr>
                <a:srgbClr val="FF5050"/>
              </a:buClr>
              <a:buSzPct val="45000"/>
              <a:defRPr/>
            </a:pPr>
            <a:r>
              <a:rPr lang="en-US" sz="2800" dirty="0" smtClean="0">
                <a:latin typeface="Arial" charset="0"/>
              </a:rPr>
              <a:t>58% Caucasian</a:t>
            </a:r>
          </a:p>
          <a:p>
            <a:pPr>
              <a:buClr>
                <a:srgbClr val="FF5050"/>
              </a:buClr>
              <a:buSzPct val="45000"/>
              <a:defRPr/>
            </a:pPr>
            <a:r>
              <a:rPr lang="en-US" sz="2800" dirty="0" smtClean="0">
                <a:latin typeface="Arial" charset="0"/>
              </a:rPr>
              <a:t>42% minority (primarily African American)</a:t>
            </a:r>
          </a:p>
          <a:p>
            <a:pPr>
              <a:buClr>
                <a:srgbClr val="FF5050"/>
              </a:buClr>
              <a:buSzPct val="45000"/>
              <a:defRPr/>
            </a:pPr>
            <a:r>
              <a:rPr lang="en-US" sz="2800" dirty="0" smtClean="0">
                <a:latin typeface="Arial" charset="0"/>
              </a:rPr>
              <a:t>60% employed</a:t>
            </a:r>
          </a:p>
          <a:p>
            <a:pPr>
              <a:buClr>
                <a:srgbClr val="FF5050"/>
              </a:buClr>
              <a:buSzPct val="45000"/>
              <a:defRPr/>
            </a:pPr>
            <a:r>
              <a:rPr lang="en-US" sz="2800" dirty="0" smtClean="0">
                <a:latin typeface="Arial" charset="0"/>
              </a:rPr>
              <a:t>70% live alone</a:t>
            </a:r>
          </a:p>
          <a:p>
            <a:pPr>
              <a:buClr>
                <a:srgbClr val="FF5050"/>
              </a:buClr>
              <a:buSzPct val="45000"/>
              <a:defRPr/>
            </a:pPr>
            <a:r>
              <a:rPr lang="en-US" sz="2800" dirty="0" smtClean="0">
                <a:latin typeface="Arial" charset="0"/>
              </a:rPr>
              <a:t>81% crack users, 19% intra-nasal users</a:t>
            </a:r>
          </a:p>
          <a:p>
            <a:pPr>
              <a:buClr>
                <a:srgbClr val="FF5050"/>
              </a:buClr>
              <a:buSzPct val="45000"/>
              <a:defRPr/>
            </a:pPr>
            <a:r>
              <a:rPr lang="en-US" sz="2800" dirty="0" smtClean="0">
                <a:latin typeface="Arial" charset="0"/>
              </a:rPr>
              <a:t>33% current alcohol dependence</a:t>
            </a:r>
          </a:p>
          <a:p>
            <a:pPr>
              <a:buClr>
                <a:srgbClr val="FF5050"/>
              </a:buClr>
              <a:buSzPct val="45000"/>
              <a:defRPr/>
            </a:pPr>
            <a:r>
              <a:rPr lang="en-US" sz="2800" dirty="0" smtClean="0">
                <a:latin typeface="Arial" charset="0"/>
              </a:rPr>
              <a:t>29% cocaine-induced mood disorder</a:t>
            </a:r>
          </a:p>
          <a:p>
            <a:pPr>
              <a:buClr>
                <a:srgbClr val="FF5050"/>
              </a:buClr>
              <a:buSzPct val="45000"/>
              <a:defRPr/>
            </a:pPr>
            <a:endParaRPr lang="en-US" sz="1800" dirty="0" smtClean="0">
              <a:latin typeface="Arial" charset="0"/>
            </a:endParaRPr>
          </a:p>
        </p:txBody>
      </p:sp>
    </p:spTree>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42900" y="0"/>
            <a:ext cx="9601200" cy="609600"/>
          </a:xfrm>
          <a:prstGeom prst="rect">
            <a:avLst/>
          </a:prstGeom>
          <a:noFill/>
          <a:ln w="9525">
            <a:noFill/>
            <a:miter lim="800000"/>
            <a:headEnd/>
            <a:tailEnd/>
          </a:ln>
        </p:spPr>
        <p:txBody>
          <a:bodyPr anchor="ctr"/>
          <a:lstStyle/>
          <a:p>
            <a:pPr algn="ctr"/>
            <a:r>
              <a:rPr lang="en-US" sz="3600" b="1">
                <a:solidFill>
                  <a:srgbClr val="FFFF00"/>
                </a:solidFill>
              </a:rPr>
              <a:t/>
            </a:r>
            <a:br>
              <a:rPr lang="en-US" sz="3600" b="1">
                <a:solidFill>
                  <a:srgbClr val="FFFF00"/>
                </a:solidFill>
              </a:rPr>
            </a:br>
            <a:r>
              <a:rPr lang="en-US" sz="3600" b="1">
                <a:solidFill>
                  <a:srgbClr val="FFFF00"/>
                </a:solidFill>
              </a:rPr>
              <a:t> Attrition</a:t>
            </a:r>
          </a:p>
        </p:txBody>
      </p:sp>
      <p:sp>
        <p:nvSpPr>
          <p:cNvPr id="327683" name="Rectangle 3"/>
          <p:cNvSpPr>
            <a:spLocks noChangeArrowheads="1"/>
          </p:cNvSpPr>
          <p:nvPr/>
        </p:nvSpPr>
        <p:spPr bwMode="auto">
          <a:xfrm>
            <a:off x="342900" y="1066800"/>
            <a:ext cx="9944100" cy="4267200"/>
          </a:xfrm>
          <a:prstGeom prst="rect">
            <a:avLst/>
          </a:prstGeom>
          <a:noFill/>
          <a:ln>
            <a:noFill/>
          </a:ln>
          <a:effectLst/>
          <a:extLst/>
        </p:spPr>
        <p:txBody>
          <a:bodyPr/>
          <a:lstStyle/>
          <a:p>
            <a:pPr marL="342900" indent="-57150">
              <a:spcBef>
                <a:spcPct val="20000"/>
              </a:spcBef>
              <a:buClr>
                <a:srgbClr val="FFCC00"/>
              </a:buClr>
              <a:buFont typeface="Monotype Sorts" pitchFamily="2" charset="2"/>
              <a:buNone/>
              <a:defRPr/>
            </a:pPr>
            <a:endParaRPr lang="en-US" sz="3200" dirty="0">
              <a:solidFill>
                <a:srgbClr val="FFFFFF"/>
              </a:solidFill>
              <a:effectLst>
                <a:outerShdw blurRad="38100" dist="38100" dir="2700000" algn="tl">
                  <a:srgbClr val="000000"/>
                </a:outerShdw>
              </a:effectLst>
            </a:endParaRPr>
          </a:p>
          <a:p>
            <a:pPr marL="342900" indent="-57150">
              <a:lnSpc>
                <a:spcPct val="80000"/>
              </a:lnSpc>
              <a:buClr>
                <a:srgbClr val="FFFF00"/>
              </a:buClr>
              <a:buSzPct val="75000"/>
              <a:buFont typeface="Monotype Sorts" pitchFamily="2" charset="2"/>
              <a:buChar char="n"/>
              <a:defRPr/>
            </a:pPr>
            <a:r>
              <a:rPr lang="en-US" sz="2800" b="1" dirty="0">
                <a:solidFill>
                  <a:srgbClr val="FFFFFF"/>
                </a:solidFill>
              </a:rPr>
              <a:t>  </a:t>
            </a:r>
            <a:r>
              <a:rPr lang="en-US" sz="2800" dirty="0">
                <a:solidFill>
                  <a:srgbClr val="FFFFFF"/>
                </a:solidFill>
              </a:rPr>
              <a:t>15 of 36 individual sessions completed </a:t>
            </a:r>
          </a:p>
          <a:p>
            <a:pPr marL="342900" indent="-57150">
              <a:lnSpc>
                <a:spcPct val="80000"/>
              </a:lnSpc>
              <a:buClr>
                <a:srgbClr val="FFFF00"/>
              </a:buClr>
              <a:buSzPct val="75000"/>
              <a:buFont typeface="Monotype Sorts" pitchFamily="2" charset="2"/>
              <a:buChar char="n"/>
              <a:defRPr/>
            </a:pPr>
            <a:endParaRPr lang="en-US" sz="2800" dirty="0">
              <a:solidFill>
                <a:srgbClr val="FFFFFF"/>
              </a:solidFill>
            </a:endParaRPr>
          </a:p>
          <a:p>
            <a:pPr marL="342900" indent="-57150">
              <a:lnSpc>
                <a:spcPct val="80000"/>
              </a:lnSpc>
              <a:buClr>
                <a:srgbClr val="FFFF00"/>
              </a:buClr>
              <a:buSzPct val="75000"/>
              <a:buFont typeface="Monotype Sorts" pitchFamily="2" charset="2"/>
              <a:buChar char="n"/>
              <a:defRPr/>
            </a:pPr>
            <a:r>
              <a:rPr lang="en-US" sz="2800" dirty="0">
                <a:solidFill>
                  <a:srgbClr val="FFFFFF"/>
                </a:solidFill>
              </a:rPr>
              <a:t>  10 of 24 group sessions attended</a:t>
            </a:r>
          </a:p>
          <a:p>
            <a:pPr marL="342900" indent="-57150">
              <a:lnSpc>
                <a:spcPct val="80000"/>
              </a:lnSpc>
              <a:buClr>
                <a:srgbClr val="FFFF00"/>
              </a:buClr>
              <a:buSzPct val="75000"/>
              <a:buFont typeface="Monotype Sorts" pitchFamily="2" charset="2"/>
              <a:buNone/>
              <a:defRPr/>
            </a:pPr>
            <a:endParaRPr lang="en-US" sz="2800" dirty="0">
              <a:solidFill>
                <a:srgbClr val="FFFFFF"/>
              </a:solidFill>
            </a:endParaRPr>
          </a:p>
          <a:p>
            <a:pPr marL="342900" indent="-57150">
              <a:lnSpc>
                <a:spcPct val="80000"/>
              </a:lnSpc>
              <a:buClr>
                <a:srgbClr val="FFFF00"/>
              </a:buClr>
              <a:buSzPct val="75000"/>
              <a:buFont typeface="Monotype Sorts" pitchFamily="2" charset="2"/>
              <a:buChar char="n"/>
              <a:defRPr/>
            </a:pPr>
            <a:r>
              <a:rPr lang="en-US" sz="2800" dirty="0">
                <a:solidFill>
                  <a:srgbClr val="FFFFFF"/>
                </a:solidFill>
              </a:rPr>
              <a:t>  Despite this attrition from treatment: </a:t>
            </a:r>
          </a:p>
          <a:p>
            <a:pPr marL="285750">
              <a:lnSpc>
                <a:spcPct val="80000"/>
              </a:lnSpc>
              <a:buClr>
                <a:srgbClr val="FFFF00"/>
              </a:buClr>
              <a:buSzPct val="75000"/>
              <a:defRPr/>
            </a:pPr>
            <a:r>
              <a:rPr lang="en-US" sz="2800" dirty="0">
                <a:solidFill>
                  <a:srgbClr val="FFFFFF"/>
                </a:solidFill>
              </a:rPr>
              <a:t>   </a:t>
            </a:r>
          </a:p>
          <a:p>
            <a:pPr marL="285750">
              <a:lnSpc>
                <a:spcPct val="80000"/>
              </a:lnSpc>
              <a:buClr>
                <a:srgbClr val="FFFF00"/>
              </a:buClr>
              <a:buSzPct val="75000"/>
              <a:defRPr/>
            </a:pPr>
            <a:r>
              <a:rPr lang="en-US" sz="2800" dirty="0">
                <a:solidFill>
                  <a:srgbClr val="FFFFFF"/>
                </a:solidFill>
              </a:rPr>
              <a:t>   -  </a:t>
            </a:r>
            <a:r>
              <a:rPr lang="en-US" dirty="0">
                <a:solidFill>
                  <a:srgbClr val="FFFFFF"/>
                </a:solidFill>
              </a:rPr>
              <a:t>94% completed at least one post-randomization assessment</a:t>
            </a:r>
          </a:p>
          <a:p>
            <a:pPr marL="285750">
              <a:lnSpc>
                <a:spcPct val="80000"/>
              </a:lnSpc>
              <a:buClr>
                <a:srgbClr val="FFFF00"/>
              </a:buClr>
              <a:buSzPct val="75000"/>
              <a:defRPr/>
            </a:pPr>
            <a:r>
              <a:rPr lang="en-US" dirty="0">
                <a:solidFill>
                  <a:srgbClr val="FFFFFF"/>
                </a:solidFill>
              </a:rPr>
              <a:t> </a:t>
            </a:r>
          </a:p>
          <a:p>
            <a:pPr marL="285750">
              <a:lnSpc>
                <a:spcPct val="80000"/>
              </a:lnSpc>
              <a:buClr>
                <a:srgbClr val="FFFF00"/>
              </a:buClr>
              <a:buSzPct val="75000"/>
              <a:defRPr/>
            </a:pPr>
            <a:r>
              <a:rPr lang="en-US" dirty="0">
                <a:solidFill>
                  <a:srgbClr val="FFFFFF"/>
                </a:solidFill>
              </a:rPr>
              <a:t>   -   83% completed a 9 or 12 month follow-up</a:t>
            </a:r>
          </a:p>
          <a:p>
            <a:pPr marL="342900" indent="-57150">
              <a:lnSpc>
                <a:spcPct val="80000"/>
              </a:lnSpc>
              <a:buClr>
                <a:srgbClr val="FFFF00"/>
              </a:buClr>
              <a:buSzPct val="75000"/>
              <a:buFont typeface="Monotype Sorts" pitchFamily="2" charset="2"/>
              <a:buChar char="n"/>
              <a:defRPr/>
            </a:pPr>
            <a:endParaRPr lang="en-US" sz="2800" dirty="0">
              <a:solidFill>
                <a:srgbClr val="FFFFFF"/>
              </a:solidFill>
            </a:endParaRPr>
          </a:p>
          <a:p>
            <a:pPr marL="285750">
              <a:lnSpc>
                <a:spcPct val="80000"/>
              </a:lnSpc>
              <a:buClr>
                <a:srgbClr val="FFFF00"/>
              </a:buClr>
              <a:buSzPct val="75000"/>
              <a:defRPr/>
            </a:pPr>
            <a:r>
              <a:rPr lang="en-US" sz="2800" dirty="0">
                <a:solidFill>
                  <a:srgbClr val="FFFFFF"/>
                </a:solidFill>
              </a:rPr>
              <a:t>  </a:t>
            </a:r>
          </a:p>
          <a:p>
            <a:pPr marL="342900" indent="-57150">
              <a:spcBef>
                <a:spcPct val="20000"/>
              </a:spcBef>
              <a:buClr>
                <a:srgbClr val="FFFF00"/>
              </a:buClr>
              <a:buSzPct val="75000"/>
              <a:buFont typeface="Monotype Sorts" pitchFamily="2" charset="2"/>
              <a:buNone/>
              <a:defRPr/>
            </a:pPr>
            <a:endParaRPr lang="en-US" sz="3200" dirty="0">
              <a:solidFill>
                <a:srgbClr val="FFFFFF"/>
              </a:solidFill>
              <a:latin typeface="Times New Roman" pitchFamily="18" charset="0"/>
            </a:endParaRPr>
          </a:p>
          <a:p>
            <a:pPr marL="342900" indent="-57150">
              <a:spcBef>
                <a:spcPct val="20000"/>
              </a:spcBef>
              <a:buClr>
                <a:srgbClr val="FFCC00"/>
              </a:buClr>
              <a:buFont typeface="Monotype Sorts" pitchFamily="2" charset="2"/>
              <a:buNone/>
              <a:defRPr/>
            </a:pPr>
            <a:endParaRPr lang="en-US" sz="3200" dirty="0">
              <a:solidFill>
                <a:srgbClr val="FFFFFF"/>
              </a:solidFill>
              <a:effectLst>
                <a:outerShdw blurRad="38100" dist="38100" dir="2700000" algn="tl">
                  <a:srgbClr val="000000"/>
                </a:outerShdw>
              </a:effectLst>
            </a:endParaRPr>
          </a:p>
          <a:p>
            <a:pPr marL="342900" indent="-57150">
              <a:spcBef>
                <a:spcPct val="20000"/>
              </a:spcBef>
              <a:buClr>
                <a:srgbClr val="FFCC00"/>
              </a:buClr>
              <a:buFont typeface="Monotype Sorts" pitchFamily="2" charset="2"/>
              <a:buChar char="n"/>
              <a:defRPr/>
            </a:pPr>
            <a:endParaRPr lang="en-US" sz="3200" dirty="0">
              <a:solidFill>
                <a:srgbClr val="FFFFFF"/>
              </a:solidFill>
              <a:effectLst>
                <a:outerShdw blurRad="38100" dist="38100" dir="2700000" algn="tl">
                  <a:srgbClr val="000000"/>
                </a:outerShdw>
              </a:effectLst>
            </a:endParaRPr>
          </a:p>
        </p:txBody>
      </p:sp>
    </p:spTree>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ChangeArrowheads="1"/>
          </p:cNvSpPr>
          <p:nvPr/>
        </p:nvSpPr>
        <p:spPr bwMode="auto">
          <a:xfrm>
            <a:off x="800100" y="304800"/>
            <a:ext cx="874395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r>
              <a:rPr lang="en-US" sz="3200">
                <a:solidFill>
                  <a:schemeClr val="tx2"/>
                </a:solidFill>
              </a:rPr>
              <a:t>Mean ASI Drug Use Composite </a:t>
            </a:r>
            <a:br>
              <a:rPr lang="en-US" sz="3200">
                <a:solidFill>
                  <a:schemeClr val="tx2"/>
                </a:solidFill>
              </a:rPr>
            </a:br>
            <a:endParaRPr lang="en-US" sz="3200">
              <a:solidFill>
                <a:schemeClr val="tx2"/>
              </a:solidFill>
            </a:endParaRPr>
          </a:p>
        </p:txBody>
      </p:sp>
      <p:graphicFrame>
        <p:nvGraphicFramePr>
          <p:cNvPr id="217091" name="Object 3"/>
          <p:cNvGraphicFramePr>
            <a:graphicFrameLocks noChangeAspect="1"/>
          </p:cNvGraphicFramePr>
          <p:nvPr>
            <p:extLst>
              <p:ext uri="{D42A27DB-BD31-4B8C-83A1-F6EECF244321}">
                <p14:modId xmlns:p14="http://schemas.microsoft.com/office/powerpoint/2010/main" val="3711042332"/>
              </p:ext>
            </p:extLst>
          </p:nvPr>
        </p:nvGraphicFramePr>
        <p:xfrm>
          <a:off x="876300" y="838200"/>
          <a:ext cx="9642475" cy="5105400"/>
        </p:xfrm>
        <a:graphic>
          <a:graphicData uri="http://schemas.openxmlformats.org/presentationml/2006/ole">
            <mc:AlternateContent xmlns:mc="http://schemas.openxmlformats.org/markup-compatibility/2006">
              <mc:Choice xmlns:v="urn:schemas-microsoft-com:vml" Requires="v">
                <p:oleObj spid="_x0000_s3095" name="Chart" r:id="rId4" imgW="7772400" imgH="4114800" progId="MSGraph.Chart.8">
                  <p:embed followColorScheme="full"/>
                </p:oleObj>
              </mc:Choice>
              <mc:Fallback>
                <p:oleObj name="Chart" r:id="rId4" imgW="7772400" imgH="4114800" progId="MSGraph.Chart.8">
                  <p:embed followColorScheme="full"/>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6300" y="838200"/>
                        <a:ext cx="9642475"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17092" name="Text Box 4"/>
          <p:cNvSpPr txBox="1">
            <a:spLocks noChangeArrowheads="1"/>
          </p:cNvSpPr>
          <p:nvPr/>
        </p:nvSpPr>
        <p:spPr bwMode="auto">
          <a:xfrm>
            <a:off x="4381500" y="5562600"/>
            <a:ext cx="1885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b="1"/>
              <a:t>Month</a:t>
            </a:r>
          </a:p>
        </p:txBody>
      </p:sp>
      <p:sp>
        <p:nvSpPr>
          <p:cNvPr id="217095" name="Text Box 7"/>
          <p:cNvSpPr txBox="1">
            <a:spLocks noChangeArrowheads="1"/>
          </p:cNvSpPr>
          <p:nvPr/>
        </p:nvSpPr>
        <p:spPr bwMode="auto">
          <a:xfrm>
            <a:off x="1257300" y="6172200"/>
            <a:ext cx="833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a:solidFill>
                  <a:srgbClr val="FFCC00"/>
                </a:solidFill>
              </a:rPr>
              <a:t>IDC significantly better than CT, SE, and GDC, </a:t>
            </a:r>
            <a:r>
              <a:rPr lang="en-US" b="1" i="1">
                <a:solidFill>
                  <a:srgbClr val="FFCC00"/>
                </a:solidFill>
              </a:rPr>
              <a:t>P</a:t>
            </a:r>
            <a:r>
              <a:rPr lang="ja-JP" altLang="en-US" b="1">
                <a:solidFill>
                  <a:srgbClr val="FFCC00"/>
                </a:solidFill>
                <a:latin typeface="Arial"/>
              </a:rPr>
              <a:t>’</a:t>
            </a:r>
            <a:r>
              <a:rPr lang="en-US" b="1">
                <a:solidFill>
                  <a:srgbClr val="FFCC00"/>
                </a:solidFill>
              </a:rPr>
              <a:t>s &lt; 0.01</a:t>
            </a:r>
          </a:p>
        </p:txBody>
      </p:sp>
    </p:spTree>
    <p:extLst>
      <p:ext uri="{BB962C8B-B14F-4D97-AF65-F5344CB8AC3E}">
        <p14:creationId xmlns:p14="http://schemas.microsoft.com/office/powerpoint/2010/main" val="1156400400"/>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ChangeArrowheads="1"/>
          </p:cNvSpPr>
          <p:nvPr/>
        </p:nvSpPr>
        <p:spPr bwMode="auto">
          <a:xfrm>
            <a:off x="800100" y="5334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p>
            <a:pPr algn="ctr"/>
            <a:r>
              <a:rPr lang="en-US" sz="3800" b="1">
                <a:solidFill>
                  <a:schemeClr val="tx2"/>
                </a:solidFill>
              </a:rPr>
              <a:t>Percent of Patients Achieving </a:t>
            </a:r>
            <a:br>
              <a:rPr lang="en-US" sz="3800" b="1">
                <a:solidFill>
                  <a:schemeClr val="tx2"/>
                </a:solidFill>
              </a:rPr>
            </a:br>
            <a:r>
              <a:rPr lang="en-US" sz="3800" b="1">
                <a:solidFill>
                  <a:schemeClr val="tx2"/>
                </a:solidFill>
              </a:rPr>
              <a:t>Three Months Abstinence</a:t>
            </a:r>
          </a:p>
        </p:txBody>
      </p:sp>
      <p:graphicFrame>
        <p:nvGraphicFramePr>
          <p:cNvPr id="316419" name="Object 3"/>
          <p:cNvGraphicFramePr>
            <a:graphicFrameLocks/>
          </p:cNvGraphicFramePr>
          <p:nvPr>
            <p:extLst>
              <p:ext uri="{D42A27DB-BD31-4B8C-83A1-F6EECF244321}">
                <p14:modId xmlns:p14="http://schemas.microsoft.com/office/powerpoint/2010/main" val="1532933775"/>
              </p:ext>
            </p:extLst>
          </p:nvPr>
        </p:nvGraphicFramePr>
        <p:xfrm>
          <a:off x="1333500" y="1905000"/>
          <a:ext cx="9515475" cy="4319588"/>
        </p:xfrm>
        <a:graphic>
          <a:graphicData uri="http://schemas.openxmlformats.org/presentationml/2006/ole">
            <mc:AlternateContent xmlns:mc="http://schemas.openxmlformats.org/markup-compatibility/2006">
              <mc:Choice xmlns:v="urn:schemas-microsoft-com:vml" Requires="v">
                <p:oleObj spid="_x0000_s1045" name="Chart" r:id="rId4" imgW="9087002" imgH="4124249" progId="MSGraph.Chart.8">
                  <p:embed followColorScheme="full"/>
                </p:oleObj>
              </mc:Choice>
              <mc:Fallback>
                <p:oleObj name="Chart" r:id="rId4" imgW="9087002" imgH="4124249" progId="MSGraph.Chart.8">
                  <p:embed followColorScheme="full"/>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3500" y="1905000"/>
                        <a:ext cx="9515475" cy="431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1234008650"/>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Blue Diagonal">
  <a:themeElements>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0033"/>
      </a:hlink>
      <a:folHlink>
        <a:srgbClr val="3366FF"/>
      </a:folHlink>
    </a:clrScheme>
    <a:fontScheme name="Blue Diag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6666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00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C:\MSOffice\Templates\Presentation Designs\Blue Diagonal.pot</Template>
  <TotalTime>3780</TotalTime>
  <Words>2535</Words>
  <Application>Microsoft Macintosh PowerPoint</Application>
  <PresentationFormat>35mm Slides</PresentationFormat>
  <Paragraphs>511</Paragraphs>
  <Slides>28</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Blue Diagonal</vt:lpstr>
      <vt:lpstr>Chart</vt:lpstr>
      <vt:lpstr>Measuring Outcome  in the Treatment of Cocaine Dependence</vt:lpstr>
      <vt:lpstr>Primary Goal of NIDA Cocaine Collaborative Study</vt:lpstr>
      <vt:lpstr>Background</vt:lpstr>
      <vt:lpstr>Goal of Current Study</vt:lpstr>
      <vt:lpstr>Design of Study</vt:lpstr>
      <vt:lpstr>Patient Sample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Amphetamine Addiction in Iceland  and Extended Release Injectable Ntx</vt:lpstr>
      <vt:lpstr>Swedish studies</vt:lpstr>
      <vt:lpstr>PowerPoint Presentation</vt:lpstr>
      <vt:lpstr>Icelandic setting</vt:lpstr>
      <vt:lpstr>Icelandic setting - Treatment as usual: </vt:lpstr>
      <vt:lpstr>Study Design -I</vt:lpstr>
      <vt:lpstr>Baseline diagnoses</vt:lpstr>
      <vt:lpstr>Retention Number of subjects receiving study treatment </vt:lpstr>
      <vt:lpstr>Negative urines;% 1247 urines collected (1194-/53+) 2400 urines target</vt:lpstr>
      <vt:lpstr>% Drug Negative Urines (N=1257)</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Dana R. Wyner</dc:creator>
  <cp:lastModifiedBy>CSA</cp:lastModifiedBy>
  <cp:revision>202</cp:revision>
  <cp:lastPrinted>2000-09-20T15:35:57Z</cp:lastPrinted>
  <dcterms:created xsi:type="dcterms:W3CDTF">1995-05-28T16:06:02Z</dcterms:created>
  <dcterms:modified xsi:type="dcterms:W3CDTF">2015-03-25T14:43:29Z</dcterms:modified>
</cp:coreProperties>
</file>