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notesSlides/notesSlide21.xml" ContentType="application/vnd.openxmlformats-officedocument.presentationml.notesSlide+xml"/>
  <Override PartName="/ppt/charts/chart4.xml" ContentType="application/vnd.openxmlformats-officedocument.drawingml.chart+xml"/>
  <Override PartName="/ppt/notesSlides/notesSlide22.xml" ContentType="application/vnd.openxmlformats-officedocument.presentationml.notesSlide+xml"/>
  <Override PartName="/ppt/charts/chart5.xml" ContentType="application/vnd.openxmlformats-officedocument.drawingml.chart+xml"/>
  <Override PartName="/ppt/notesSlides/notesSlide23.xml" ContentType="application/vnd.openxmlformats-officedocument.presentationml.notesSlide+xml"/>
  <Override PartName="/ppt/charts/chart6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handoutMasterIdLst>
    <p:handoutMasterId r:id="rId33"/>
  </p:handoutMasterIdLst>
  <p:sldIdLst>
    <p:sldId id="267" r:id="rId2"/>
    <p:sldId id="292" r:id="rId3"/>
    <p:sldId id="256" r:id="rId4"/>
    <p:sldId id="264" r:id="rId5"/>
    <p:sldId id="287" r:id="rId6"/>
    <p:sldId id="288" r:id="rId7"/>
    <p:sldId id="289" r:id="rId8"/>
    <p:sldId id="306" r:id="rId9"/>
    <p:sldId id="290" r:id="rId10"/>
    <p:sldId id="283" r:id="rId11"/>
    <p:sldId id="282" r:id="rId12"/>
    <p:sldId id="284" r:id="rId13"/>
    <p:sldId id="307" r:id="rId14"/>
    <p:sldId id="285" r:id="rId15"/>
    <p:sldId id="293" r:id="rId16"/>
    <p:sldId id="297" r:id="rId17"/>
    <p:sldId id="265" r:id="rId18"/>
    <p:sldId id="278" r:id="rId19"/>
    <p:sldId id="279" r:id="rId20"/>
    <p:sldId id="263" r:id="rId21"/>
    <p:sldId id="261" r:id="rId22"/>
    <p:sldId id="274" r:id="rId23"/>
    <p:sldId id="281" r:id="rId24"/>
    <p:sldId id="299" r:id="rId25"/>
    <p:sldId id="300" r:id="rId26"/>
    <p:sldId id="302" r:id="rId27"/>
    <p:sldId id="303" r:id="rId28"/>
    <p:sldId id="304" r:id="rId29"/>
    <p:sldId id="305" r:id="rId30"/>
    <p:sldId id="308" r:id="rId3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05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45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NIDAFP\HOME\imontoya\My%20Documents%202008\Non-Grants\Manuscripts%20for%20publication\Reduction%20cocaine%20use\Dat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NIDAFP\HOME\imontoya\My%20Documents%202008\Non-Grants\Manuscripts%20for%20publication\Reduction%20cocaine%20use\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Baseline</c:v>
          </c:tx>
          <c:invertIfNegative val="0"/>
          <c:cat>
            <c:strRef>
              <c:f>Sheet2!$J$2:$J$5</c:f>
              <c:strCache>
                <c:ptCount val="4"/>
                <c:pt idx="0">
                  <c:v>Failure</c:v>
                </c:pt>
                <c:pt idx="1">
                  <c:v>Success</c:v>
                </c:pt>
                <c:pt idx="2">
                  <c:v>Failure</c:v>
                </c:pt>
                <c:pt idx="3">
                  <c:v>Success</c:v>
                </c:pt>
              </c:strCache>
            </c:strRef>
          </c:cat>
          <c:val>
            <c:numRef>
              <c:f>Sheet2!$K$2:$K$5</c:f>
              <c:numCache>
                <c:formatCode>General</c:formatCode>
                <c:ptCount val="4"/>
                <c:pt idx="0">
                  <c:v>0.21575000000000019</c:v>
                </c:pt>
                <c:pt idx="1">
                  <c:v>0.25373500000000004</c:v>
                </c:pt>
                <c:pt idx="2">
                  <c:v>0.2505</c:v>
                </c:pt>
                <c:pt idx="3">
                  <c:v>0.27015700000000004</c:v>
                </c:pt>
              </c:numCache>
            </c:numRef>
          </c:val>
        </c:ser>
        <c:ser>
          <c:idx val="1"/>
          <c:order val="1"/>
          <c:tx>
            <c:v>End of Treatment</c:v>
          </c:tx>
          <c:invertIfNegative val="0"/>
          <c:cat>
            <c:strRef>
              <c:f>Sheet2!$J$2:$J$5</c:f>
              <c:strCache>
                <c:ptCount val="4"/>
                <c:pt idx="0">
                  <c:v>Failure</c:v>
                </c:pt>
                <c:pt idx="1">
                  <c:v>Success</c:v>
                </c:pt>
                <c:pt idx="2">
                  <c:v>Failure</c:v>
                </c:pt>
                <c:pt idx="3">
                  <c:v>Success</c:v>
                </c:pt>
              </c:strCache>
            </c:strRef>
          </c:cat>
          <c:val>
            <c:numRef>
              <c:f>Sheet2!$L$2:$L$5</c:f>
              <c:numCache>
                <c:formatCode>General</c:formatCode>
                <c:ptCount val="4"/>
                <c:pt idx="0">
                  <c:v>0.15084700000000026</c:v>
                </c:pt>
                <c:pt idx="1">
                  <c:v>0.17017299999999988</c:v>
                </c:pt>
                <c:pt idx="2">
                  <c:v>0.18397400000000022</c:v>
                </c:pt>
                <c:pt idx="3">
                  <c:v>0.17174500000000026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0072328"/>
        <c:axId val="430064096"/>
      </c:barChart>
      <c:catAx>
        <c:axId val="430072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30064096"/>
        <c:crosses val="autoZero"/>
        <c:auto val="1"/>
        <c:lblAlgn val="ctr"/>
        <c:lblOffset val="100"/>
        <c:noMultiLvlLbl val="0"/>
      </c:catAx>
      <c:valAx>
        <c:axId val="430064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00723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Baseline</c:v>
          </c:tx>
          <c:invertIfNegative val="0"/>
          <c:cat>
            <c:strRef>
              <c:f>Sheet2!$J$8:$J$15</c:f>
              <c:strCache>
                <c:ptCount val="8"/>
                <c:pt idx="0">
                  <c:v>Failure</c:v>
                </c:pt>
                <c:pt idx="1">
                  <c:v>Success</c:v>
                </c:pt>
                <c:pt idx="2">
                  <c:v>Failure</c:v>
                </c:pt>
                <c:pt idx="3">
                  <c:v>Success</c:v>
                </c:pt>
                <c:pt idx="4">
                  <c:v>Failure</c:v>
                </c:pt>
                <c:pt idx="5">
                  <c:v>Success</c:v>
                </c:pt>
                <c:pt idx="6">
                  <c:v>Failure</c:v>
                </c:pt>
                <c:pt idx="7">
                  <c:v>Success</c:v>
                </c:pt>
              </c:strCache>
            </c:strRef>
          </c:cat>
          <c:val>
            <c:numRef>
              <c:f>Sheet2!$K$8:$K$15</c:f>
              <c:numCache>
                <c:formatCode>General</c:formatCode>
                <c:ptCount val="8"/>
                <c:pt idx="0">
                  <c:v>0.20828199999999999</c:v>
                </c:pt>
                <c:pt idx="1">
                  <c:v>0.19031999999999999</c:v>
                </c:pt>
                <c:pt idx="2">
                  <c:v>6.3471E-2</c:v>
                </c:pt>
                <c:pt idx="3">
                  <c:v>5.4149000000000003E-2</c:v>
                </c:pt>
                <c:pt idx="4">
                  <c:v>0.17230100000000001</c:v>
                </c:pt>
                <c:pt idx="5">
                  <c:v>0.21600000000000019</c:v>
                </c:pt>
                <c:pt idx="6">
                  <c:v>0.12427000000000013</c:v>
                </c:pt>
                <c:pt idx="7">
                  <c:v>0.15090200000000026</c:v>
                </c:pt>
              </c:numCache>
            </c:numRef>
          </c:val>
        </c:ser>
        <c:ser>
          <c:idx val="1"/>
          <c:order val="1"/>
          <c:tx>
            <c:v>End of Treatment</c:v>
          </c:tx>
          <c:invertIfNegative val="0"/>
          <c:cat>
            <c:strRef>
              <c:f>Sheet2!$J$8:$J$15</c:f>
              <c:strCache>
                <c:ptCount val="8"/>
                <c:pt idx="0">
                  <c:v>Failure</c:v>
                </c:pt>
                <c:pt idx="1">
                  <c:v>Success</c:v>
                </c:pt>
                <c:pt idx="2">
                  <c:v>Failure</c:v>
                </c:pt>
                <c:pt idx="3">
                  <c:v>Success</c:v>
                </c:pt>
                <c:pt idx="4">
                  <c:v>Failure</c:v>
                </c:pt>
                <c:pt idx="5">
                  <c:v>Success</c:v>
                </c:pt>
                <c:pt idx="6">
                  <c:v>Failure</c:v>
                </c:pt>
                <c:pt idx="7">
                  <c:v>Success</c:v>
                </c:pt>
              </c:strCache>
            </c:strRef>
          </c:cat>
          <c:val>
            <c:numRef>
              <c:f>Sheet2!$L$8:$L$15</c:f>
              <c:numCache>
                <c:formatCode>General</c:formatCode>
                <c:ptCount val="8"/>
                <c:pt idx="0">
                  <c:v>0.128606</c:v>
                </c:pt>
                <c:pt idx="1">
                  <c:v>0.12561</c:v>
                </c:pt>
                <c:pt idx="2">
                  <c:v>5.2015000000000033E-2</c:v>
                </c:pt>
                <c:pt idx="3">
                  <c:v>4.0043000000000002E-2</c:v>
                </c:pt>
                <c:pt idx="4">
                  <c:v>0.192685</c:v>
                </c:pt>
                <c:pt idx="5">
                  <c:v>0.22123999999999999</c:v>
                </c:pt>
                <c:pt idx="6">
                  <c:v>0.13393200000000019</c:v>
                </c:pt>
                <c:pt idx="7">
                  <c:v>0.10187300000000002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0072720"/>
        <c:axId val="430068016"/>
      </c:barChart>
      <c:catAx>
        <c:axId val="430072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30068016"/>
        <c:crosses val="autoZero"/>
        <c:auto val="1"/>
        <c:lblAlgn val="ctr"/>
        <c:lblOffset val="100"/>
        <c:noMultiLvlLbl val="0"/>
      </c:catAx>
      <c:valAx>
        <c:axId val="430068016"/>
        <c:scaling>
          <c:orientation val="minMax"/>
          <c:max val="0.30000000000000032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00727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Baseline</c:v>
          </c:tx>
          <c:invertIfNegative val="0"/>
          <c:cat>
            <c:strRef>
              <c:f>Sheet2!$J$22:$J$23</c:f>
              <c:strCache>
                <c:ptCount val="2"/>
                <c:pt idx="0">
                  <c:v>Failure</c:v>
                </c:pt>
                <c:pt idx="1">
                  <c:v>Success</c:v>
                </c:pt>
              </c:strCache>
            </c:strRef>
          </c:cat>
          <c:val>
            <c:numRef>
              <c:f>Sheet2!$K$22:$K$23</c:f>
              <c:numCache>
                <c:formatCode>General</c:formatCode>
                <c:ptCount val="2"/>
                <c:pt idx="0">
                  <c:v>6.7238099999999985</c:v>
                </c:pt>
                <c:pt idx="1">
                  <c:v>6.8089829999999951</c:v>
                </c:pt>
              </c:numCache>
            </c:numRef>
          </c:val>
        </c:ser>
        <c:ser>
          <c:idx val="1"/>
          <c:order val="1"/>
          <c:tx>
            <c:v>End of Treatment</c:v>
          </c:tx>
          <c:invertIfNegative val="0"/>
          <c:cat>
            <c:strRef>
              <c:f>Sheet2!$J$22:$J$23</c:f>
              <c:strCache>
                <c:ptCount val="2"/>
                <c:pt idx="0">
                  <c:v>Failure</c:v>
                </c:pt>
                <c:pt idx="1">
                  <c:v>Success</c:v>
                </c:pt>
              </c:strCache>
            </c:strRef>
          </c:cat>
          <c:val>
            <c:numRef>
              <c:f>Sheet2!$L$22:$L$23</c:f>
              <c:numCache>
                <c:formatCode>General</c:formatCode>
                <c:ptCount val="2"/>
                <c:pt idx="0">
                  <c:v>4.5999999999999996</c:v>
                </c:pt>
                <c:pt idx="1">
                  <c:v>3.1558439999999974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0065664"/>
        <c:axId val="430073504"/>
      </c:barChart>
      <c:catAx>
        <c:axId val="430065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30073504"/>
        <c:crosses val="autoZero"/>
        <c:auto val="1"/>
        <c:lblAlgn val="ctr"/>
        <c:lblOffset val="100"/>
        <c:noMultiLvlLbl val="0"/>
      </c:catAx>
      <c:valAx>
        <c:axId val="4300735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00656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Baseline</c:v>
          </c:tx>
          <c:invertIfNegative val="0"/>
          <c:cat>
            <c:strRef>
              <c:f>Sheet2!$J$16:$J$19</c:f>
              <c:strCache>
                <c:ptCount val="4"/>
                <c:pt idx="0">
                  <c:v>Failure</c:v>
                </c:pt>
                <c:pt idx="1">
                  <c:v>Success</c:v>
                </c:pt>
                <c:pt idx="2">
                  <c:v>Failure</c:v>
                </c:pt>
                <c:pt idx="3">
                  <c:v>Success</c:v>
                </c:pt>
              </c:strCache>
            </c:strRef>
          </c:cat>
          <c:val>
            <c:numRef>
              <c:f>Sheet2!$K$16:$K$19</c:f>
              <c:numCache>
                <c:formatCode>General</c:formatCode>
                <c:ptCount val="4"/>
                <c:pt idx="0">
                  <c:v>4.7897809999999996</c:v>
                </c:pt>
                <c:pt idx="1">
                  <c:v>4.8344439999999995</c:v>
                </c:pt>
                <c:pt idx="2">
                  <c:v>4.7869000000000002</c:v>
                </c:pt>
                <c:pt idx="3">
                  <c:v>4.9685430000000004</c:v>
                </c:pt>
              </c:numCache>
            </c:numRef>
          </c:val>
        </c:ser>
        <c:ser>
          <c:idx val="1"/>
          <c:order val="1"/>
          <c:tx>
            <c:v>End of Treatment</c:v>
          </c:tx>
          <c:invertIfNegative val="0"/>
          <c:cat>
            <c:strRef>
              <c:f>Sheet2!$J$16:$J$19</c:f>
              <c:strCache>
                <c:ptCount val="4"/>
                <c:pt idx="0">
                  <c:v>Failure</c:v>
                </c:pt>
                <c:pt idx="1">
                  <c:v>Success</c:v>
                </c:pt>
                <c:pt idx="2">
                  <c:v>Failure</c:v>
                </c:pt>
                <c:pt idx="3">
                  <c:v>Success</c:v>
                </c:pt>
              </c:strCache>
            </c:strRef>
          </c:cat>
          <c:val>
            <c:numRef>
              <c:f>Sheet2!$L$16:$L$19</c:f>
              <c:numCache>
                <c:formatCode>General</c:formatCode>
                <c:ptCount val="4"/>
                <c:pt idx="0">
                  <c:v>3.7770920000000001</c:v>
                </c:pt>
                <c:pt idx="1">
                  <c:v>3.2233330000000029</c:v>
                </c:pt>
                <c:pt idx="2">
                  <c:v>3.4917699999999976</c:v>
                </c:pt>
                <c:pt idx="3">
                  <c:v>2.9387419999999977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0066056"/>
        <c:axId val="430061744"/>
      </c:barChart>
      <c:catAx>
        <c:axId val="430066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30061744"/>
        <c:crosses val="autoZero"/>
        <c:auto val="1"/>
        <c:lblAlgn val="ctr"/>
        <c:lblOffset val="100"/>
        <c:noMultiLvlLbl val="0"/>
      </c:catAx>
      <c:valAx>
        <c:axId val="430061744"/>
        <c:scaling>
          <c:orientation val="minMax"/>
          <c:max val="7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00660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Sheet4!$C$1</c:f>
              <c:strCache>
                <c:ptCount val="1"/>
                <c:pt idx="0">
                  <c:v>Baseline</c:v>
                </c:pt>
              </c:strCache>
            </c:strRef>
          </c:tx>
          <c:invertIfNegative val="0"/>
          <c:cat>
            <c:strRef>
              <c:f>Sheet4!$B$2:$B$15</c:f>
              <c:strCache>
                <c:ptCount val="14"/>
                <c:pt idx="0">
                  <c:v>OH - F</c:v>
                </c:pt>
                <c:pt idx="1">
                  <c:v>OH - S</c:v>
                </c:pt>
                <c:pt idx="2">
                  <c:v>Drug - F</c:v>
                </c:pt>
                <c:pt idx="3">
                  <c:v>Drug - S</c:v>
                </c:pt>
                <c:pt idx="4">
                  <c:v>Empl - F</c:v>
                </c:pt>
                <c:pt idx="5">
                  <c:v>Empl - S</c:v>
                </c:pt>
                <c:pt idx="6">
                  <c:v>Fam - F</c:v>
                </c:pt>
                <c:pt idx="7">
                  <c:v>Fam - S</c:v>
                </c:pt>
                <c:pt idx="8">
                  <c:v>Legal - F</c:v>
                </c:pt>
                <c:pt idx="9">
                  <c:v>Legal - S</c:v>
                </c:pt>
                <c:pt idx="10">
                  <c:v>Med - F</c:v>
                </c:pt>
                <c:pt idx="11">
                  <c:v>Med - S</c:v>
                </c:pt>
                <c:pt idx="12">
                  <c:v>Psy - F</c:v>
                </c:pt>
                <c:pt idx="13">
                  <c:v>Psy - S</c:v>
                </c:pt>
              </c:strCache>
            </c:strRef>
          </c:cat>
          <c:val>
            <c:numRef>
              <c:f>Sheet4!$C$2:$C$15</c:f>
              <c:numCache>
                <c:formatCode>General</c:formatCode>
                <c:ptCount val="14"/>
                <c:pt idx="0">
                  <c:v>0.18404999999999999</c:v>
                </c:pt>
                <c:pt idx="1">
                  <c:v>0.183805</c:v>
                </c:pt>
                <c:pt idx="2">
                  <c:v>0.219115</c:v>
                </c:pt>
                <c:pt idx="3">
                  <c:v>0.22736400000000001</c:v>
                </c:pt>
                <c:pt idx="4">
                  <c:v>0.61238000000000004</c:v>
                </c:pt>
                <c:pt idx="5">
                  <c:v>0.47217100000000001</c:v>
                </c:pt>
                <c:pt idx="6">
                  <c:v>0.14163700000000001</c:v>
                </c:pt>
                <c:pt idx="7">
                  <c:v>0.18929699999999999</c:v>
                </c:pt>
                <c:pt idx="8">
                  <c:v>4.1120999999999998E-2</c:v>
                </c:pt>
                <c:pt idx="9">
                  <c:v>4.5857000000000002E-2</c:v>
                </c:pt>
                <c:pt idx="10">
                  <c:v>0.128445</c:v>
                </c:pt>
                <c:pt idx="11">
                  <c:v>0.17561199999999999</c:v>
                </c:pt>
                <c:pt idx="12">
                  <c:v>0.106472</c:v>
                </c:pt>
                <c:pt idx="13">
                  <c:v>0.14766899999999999</c:v>
                </c:pt>
              </c:numCache>
            </c:numRef>
          </c:val>
        </c:ser>
        <c:ser>
          <c:idx val="1"/>
          <c:order val="1"/>
          <c:tx>
            <c:strRef>
              <c:f>Sheet4!$D$1</c:f>
              <c:strCache>
                <c:ptCount val="1"/>
                <c:pt idx="0">
                  <c:v>EOT</c:v>
                </c:pt>
              </c:strCache>
            </c:strRef>
          </c:tx>
          <c:invertIfNegative val="0"/>
          <c:cat>
            <c:strRef>
              <c:f>Sheet4!$B$2:$B$15</c:f>
              <c:strCache>
                <c:ptCount val="14"/>
                <c:pt idx="0">
                  <c:v>OH - F</c:v>
                </c:pt>
                <c:pt idx="1">
                  <c:v>OH - S</c:v>
                </c:pt>
                <c:pt idx="2">
                  <c:v>Drug - F</c:v>
                </c:pt>
                <c:pt idx="3">
                  <c:v>Drug - S</c:v>
                </c:pt>
                <c:pt idx="4">
                  <c:v>Empl - F</c:v>
                </c:pt>
                <c:pt idx="5">
                  <c:v>Empl - S</c:v>
                </c:pt>
                <c:pt idx="6">
                  <c:v>Fam - F</c:v>
                </c:pt>
                <c:pt idx="7">
                  <c:v>Fam - S</c:v>
                </c:pt>
                <c:pt idx="8">
                  <c:v>Legal - F</c:v>
                </c:pt>
                <c:pt idx="9">
                  <c:v>Legal - S</c:v>
                </c:pt>
                <c:pt idx="10">
                  <c:v>Med - F</c:v>
                </c:pt>
                <c:pt idx="11">
                  <c:v>Med - S</c:v>
                </c:pt>
                <c:pt idx="12">
                  <c:v>Psy - F</c:v>
                </c:pt>
                <c:pt idx="13">
                  <c:v>Psy - S</c:v>
                </c:pt>
              </c:strCache>
            </c:strRef>
          </c:cat>
          <c:val>
            <c:numRef>
              <c:f>Sheet4!$D$2:$D$15</c:f>
              <c:numCache>
                <c:formatCode>General</c:formatCode>
                <c:ptCount val="14"/>
                <c:pt idx="0">
                  <c:v>0.13510800000000001</c:v>
                </c:pt>
                <c:pt idx="1">
                  <c:v>0.13206999999999999</c:v>
                </c:pt>
                <c:pt idx="2">
                  <c:v>0.15732499999999999</c:v>
                </c:pt>
                <c:pt idx="3">
                  <c:v>0.111244</c:v>
                </c:pt>
                <c:pt idx="4">
                  <c:v>0.59615499999999999</c:v>
                </c:pt>
                <c:pt idx="5">
                  <c:v>0.467555</c:v>
                </c:pt>
                <c:pt idx="6">
                  <c:v>0.109498</c:v>
                </c:pt>
                <c:pt idx="7">
                  <c:v>0.132711</c:v>
                </c:pt>
                <c:pt idx="8">
                  <c:v>3.0112E-2</c:v>
                </c:pt>
                <c:pt idx="9">
                  <c:v>2.8910999999999999E-2</c:v>
                </c:pt>
                <c:pt idx="10">
                  <c:v>0.159723</c:v>
                </c:pt>
                <c:pt idx="11">
                  <c:v>0.134988</c:v>
                </c:pt>
                <c:pt idx="12">
                  <c:v>9.7655000000000006E-2</c:v>
                </c:pt>
                <c:pt idx="13">
                  <c:v>9.0511999999999995E-2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0070368"/>
        <c:axId val="430071152"/>
      </c:barChart>
      <c:catAx>
        <c:axId val="430070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30071152"/>
        <c:crosses val="autoZero"/>
        <c:auto val="1"/>
        <c:lblAlgn val="ctr"/>
        <c:lblOffset val="100"/>
        <c:noMultiLvlLbl val="0"/>
      </c:catAx>
      <c:valAx>
        <c:axId val="430071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00703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Sheet4!$C$16</c:f>
              <c:strCache>
                <c:ptCount val="1"/>
                <c:pt idx="0">
                  <c:v>Baseline</c:v>
                </c:pt>
              </c:strCache>
            </c:strRef>
          </c:tx>
          <c:invertIfNegative val="0"/>
          <c:cat>
            <c:strRef>
              <c:f>Sheet4!$B$17:$B$22</c:f>
              <c:strCache>
                <c:ptCount val="6"/>
                <c:pt idx="0">
                  <c:v>Craving - F</c:v>
                </c:pt>
                <c:pt idx="1">
                  <c:v>Craving - S</c:v>
                </c:pt>
                <c:pt idx="2">
                  <c:v>CGI-O - F</c:v>
                </c:pt>
                <c:pt idx="3">
                  <c:v>CGI-O - S</c:v>
                </c:pt>
                <c:pt idx="4">
                  <c:v>CGI-S - F</c:v>
                </c:pt>
                <c:pt idx="5">
                  <c:v>CGI-S -S</c:v>
                </c:pt>
              </c:strCache>
            </c:strRef>
          </c:cat>
          <c:val>
            <c:numRef>
              <c:f>Sheet4!$C$17:$C$22</c:f>
              <c:numCache>
                <c:formatCode>General</c:formatCode>
                <c:ptCount val="6"/>
                <c:pt idx="0">
                  <c:v>6.193403</c:v>
                </c:pt>
                <c:pt idx="1">
                  <c:v>6.4799199999999999</c:v>
                </c:pt>
                <c:pt idx="2">
                  <c:v>4.5588240000000004</c:v>
                </c:pt>
                <c:pt idx="3">
                  <c:v>4.5727270000000004</c:v>
                </c:pt>
                <c:pt idx="4">
                  <c:v>4.439076</c:v>
                </c:pt>
                <c:pt idx="5">
                  <c:v>4.7844309999999997</c:v>
                </c:pt>
              </c:numCache>
            </c:numRef>
          </c:val>
        </c:ser>
        <c:ser>
          <c:idx val="1"/>
          <c:order val="1"/>
          <c:tx>
            <c:strRef>
              <c:f>Sheet4!$D$16</c:f>
              <c:strCache>
                <c:ptCount val="1"/>
                <c:pt idx="0">
                  <c:v>EOT</c:v>
                </c:pt>
              </c:strCache>
            </c:strRef>
          </c:tx>
          <c:invertIfNegative val="0"/>
          <c:cat>
            <c:strRef>
              <c:f>Sheet4!$B$17:$B$22</c:f>
              <c:strCache>
                <c:ptCount val="6"/>
                <c:pt idx="0">
                  <c:v>Craving - F</c:v>
                </c:pt>
                <c:pt idx="1">
                  <c:v>Craving - S</c:v>
                </c:pt>
                <c:pt idx="2">
                  <c:v>CGI-O - F</c:v>
                </c:pt>
                <c:pt idx="3">
                  <c:v>CGI-O - S</c:v>
                </c:pt>
                <c:pt idx="4">
                  <c:v>CGI-S - F</c:v>
                </c:pt>
                <c:pt idx="5">
                  <c:v>CGI-S -S</c:v>
                </c:pt>
              </c:strCache>
            </c:strRef>
          </c:cat>
          <c:val>
            <c:numRef>
              <c:f>Sheet4!$D$17:$D$22</c:f>
              <c:numCache>
                <c:formatCode>General</c:formatCode>
                <c:ptCount val="6"/>
                <c:pt idx="0">
                  <c:v>3.858333</c:v>
                </c:pt>
                <c:pt idx="1">
                  <c:v>2.7291159999999999</c:v>
                </c:pt>
                <c:pt idx="2">
                  <c:v>3.681162</c:v>
                </c:pt>
                <c:pt idx="3">
                  <c:v>3.0477780000000001</c:v>
                </c:pt>
                <c:pt idx="4">
                  <c:v>3.2317230000000001</c:v>
                </c:pt>
                <c:pt idx="5">
                  <c:v>2.917764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0063312"/>
        <c:axId val="430074680"/>
      </c:barChart>
      <c:catAx>
        <c:axId val="430063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30074680"/>
        <c:crosses val="autoZero"/>
        <c:auto val="1"/>
        <c:lblAlgn val="ctr"/>
        <c:lblOffset val="100"/>
        <c:noMultiLvlLbl val="0"/>
      </c:catAx>
      <c:valAx>
        <c:axId val="430074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00633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665" cy="46481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827" y="0"/>
            <a:ext cx="3043665" cy="46481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502376A2-4397-4967-A97E-47C00F598118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684"/>
            <a:ext cx="3043665" cy="46481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827" y="8842684"/>
            <a:ext cx="3043665" cy="46481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21C584B-CF8B-4B0D-8BF0-D35BFB79F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62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CB476F0-EEA5-462E-926E-15246636C3C4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30A1CFE-B1D0-48C3-BA62-7A0396175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5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A1CFE-B1D0-48C3-BA62-7A0396175FC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72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A1CFE-B1D0-48C3-BA62-7A0396175FC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9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A1CFE-B1D0-48C3-BA62-7A0396175FC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83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A1CFE-B1D0-48C3-BA62-7A0396175FC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3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A1CFE-B1D0-48C3-BA62-7A0396175FC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51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A1CFE-B1D0-48C3-BA62-7A0396175FC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7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A1CFE-B1D0-48C3-BA62-7A0396175FC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66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A1CFE-B1D0-48C3-BA62-7A0396175FC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089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A1CFE-B1D0-48C3-BA62-7A0396175FC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05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A1CFE-B1D0-48C3-BA62-7A0396175FC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660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A1CFE-B1D0-48C3-BA62-7A0396175FC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71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A1CFE-B1D0-48C3-BA62-7A0396175FC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717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A1CFE-B1D0-48C3-BA62-7A0396175FC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094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A1CFE-B1D0-48C3-BA62-7A0396175FC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655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A1CFE-B1D0-48C3-BA62-7A0396175FC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607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A1CFE-B1D0-48C3-BA62-7A0396175FC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144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A1CFE-B1D0-48C3-BA62-7A0396175FC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717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A1CFE-B1D0-48C3-BA62-7A0396175FC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717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A1CFE-B1D0-48C3-BA62-7A0396175FC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717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A1CFE-B1D0-48C3-BA62-7A0396175FC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782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A1CFE-B1D0-48C3-BA62-7A0396175FC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75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A1CFE-B1D0-48C3-BA62-7A0396175FC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70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A1CFE-B1D0-48C3-BA62-7A0396175FC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222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A1CFE-B1D0-48C3-BA62-7A0396175FC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80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A1CFE-B1D0-48C3-BA62-7A0396175FC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979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A1CFE-B1D0-48C3-BA62-7A0396175FC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23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A1CFE-B1D0-48C3-BA62-7A0396175FC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91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A1CFE-B1D0-48C3-BA62-7A0396175FC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77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A1CFE-B1D0-48C3-BA62-7A0396175FC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59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A1CFE-B1D0-48C3-BA62-7A0396175FC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33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D7C3-CBFD-425C-AF9B-7E77524463FA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52EAB-1857-41EE-A132-9584AAA92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D7C3-CBFD-425C-AF9B-7E77524463FA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52EAB-1857-41EE-A132-9584AAA92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D7C3-CBFD-425C-AF9B-7E77524463FA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52EAB-1857-41EE-A132-9584AAA92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D7C3-CBFD-425C-AF9B-7E77524463FA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52EAB-1857-41EE-A132-9584AAA92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D7C3-CBFD-425C-AF9B-7E77524463FA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52EAB-1857-41EE-A132-9584AAA92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D7C3-CBFD-425C-AF9B-7E77524463FA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52EAB-1857-41EE-A132-9584AAA92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D7C3-CBFD-425C-AF9B-7E77524463FA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52EAB-1857-41EE-A132-9584AAA92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D7C3-CBFD-425C-AF9B-7E77524463FA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52EAB-1857-41EE-A132-9584AAA92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D7C3-CBFD-425C-AF9B-7E77524463FA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52EAB-1857-41EE-A132-9584AAA92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D7C3-CBFD-425C-AF9B-7E77524463FA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52EAB-1857-41EE-A132-9584AAA92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D7C3-CBFD-425C-AF9B-7E77524463FA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52EAB-1857-41EE-A132-9584AAA92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7D7C3-CBFD-425C-AF9B-7E77524463FA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52EAB-1857-41EE-A132-9584AAA92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Does reduction in cocaine use represent psychosocial benefit? </a:t>
            </a:r>
            <a:br>
              <a:rPr lang="en-US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Ivan D. Montoya, M.D., M.P.H.</a:t>
            </a:r>
          </a:p>
          <a:p>
            <a:r>
              <a:rPr lang="en-US" sz="2400" dirty="0" smtClean="0"/>
              <a:t>Deputy Director, NIDA-DPMC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Data Analysis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each participant during treatment:</a:t>
            </a:r>
          </a:p>
          <a:p>
            <a:pPr lvl="1"/>
            <a:r>
              <a:rPr lang="en-US" dirty="0" smtClean="0"/>
              <a:t>Slope of log-10 BE vs.</a:t>
            </a:r>
          </a:p>
          <a:p>
            <a:pPr lvl="1"/>
            <a:r>
              <a:rPr lang="en-US" dirty="0" smtClean="0"/>
              <a:t>Slope of </a:t>
            </a:r>
          </a:p>
          <a:p>
            <a:pPr lvl="2"/>
            <a:r>
              <a:rPr lang="en-US" dirty="0" smtClean="0"/>
              <a:t>ASI </a:t>
            </a:r>
          </a:p>
          <a:p>
            <a:pPr lvl="2"/>
            <a:r>
              <a:rPr lang="en-US" dirty="0" smtClean="0"/>
              <a:t>CGI scores</a:t>
            </a:r>
          </a:p>
          <a:p>
            <a:pPr lvl="2"/>
            <a:r>
              <a:rPr lang="en-US" dirty="0" smtClean="0"/>
              <a:t>Self-reported cocaine use</a:t>
            </a:r>
          </a:p>
          <a:p>
            <a:pPr lvl="2"/>
            <a:r>
              <a:rPr lang="en-US" dirty="0" smtClean="0"/>
              <a:t>Treatment Retention</a:t>
            </a:r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dirty="0" smtClean="0"/>
              <a:t>Regression coefficient and p value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500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180561"/>
            <a:ext cx="2590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90361"/>
            <a:ext cx="2438400" cy="220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183" y="2590800"/>
            <a:ext cx="253401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48200"/>
            <a:ext cx="2514599" cy="20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586" y="2536068"/>
            <a:ext cx="2380814" cy="211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586" y="4603189"/>
            <a:ext cx="247562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184" y="4745021"/>
            <a:ext cx="2534018" cy="211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0630" y="658144"/>
            <a:ext cx="10775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ASI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48074" y="170811"/>
            <a:ext cx="264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483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2771773" cy="28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62200"/>
            <a:ext cx="2971799" cy="289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Clinical Global Improvement (CGI)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sz="2700" dirty="0" smtClean="0">
                <a:solidFill>
                  <a:srgbClr val="002060"/>
                </a:solidFill>
              </a:rPr>
              <a:t>Observer &amp; Self-Rated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643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Brief Substance Craving Scale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4114800" cy="457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799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81200"/>
            <a:ext cx="398994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Quantitative Urine BE and Self-Reported Cocaine Use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69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609600"/>
            <a:ext cx="45529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2933700"/>
            <a:ext cx="58157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Self-report </a:t>
            </a:r>
            <a:r>
              <a:rPr lang="en-US" sz="1200" dirty="0"/>
              <a:t>was </a:t>
            </a:r>
            <a:r>
              <a:rPr lang="en-US" sz="1200" dirty="0" smtClean="0"/>
              <a:t>coded:</a:t>
            </a:r>
          </a:p>
          <a:p>
            <a:r>
              <a:rPr lang="en-US" sz="1200" dirty="0"/>
              <a:t>	</a:t>
            </a:r>
            <a:r>
              <a:rPr lang="en-US" sz="1200" dirty="0" smtClean="0"/>
              <a:t>USE: if the use </a:t>
            </a:r>
            <a:r>
              <a:rPr lang="en-US" sz="1200" dirty="0"/>
              <a:t>on at least one of </a:t>
            </a:r>
            <a:r>
              <a:rPr lang="en-US" sz="1200" dirty="0" smtClean="0"/>
              <a:t>three days prior to urine test</a:t>
            </a:r>
            <a:endParaRPr lang="en-US" sz="1200" dirty="0"/>
          </a:p>
          <a:p>
            <a:r>
              <a:rPr lang="en-US" sz="1200" dirty="0" smtClean="0"/>
              <a:t>	NON-USE: no </a:t>
            </a:r>
            <a:r>
              <a:rPr lang="en-US" sz="1200" dirty="0"/>
              <a:t>use if the participants reported </a:t>
            </a:r>
            <a:r>
              <a:rPr lang="en-US" sz="1200" dirty="0" smtClean="0"/>
              <a:t>no use for </a:t>
            </a:r>
            <a:r>
              <a:rPr lang="en-US" sz="1200" dirty="0"/>
              <a:t>all </a:t>
            </a:r>
            <a:r>
              <a:rPr lang="en-US" sz="1200" dirty="0" smtClean="0"/>
              <a:t>three prior days </a:t>
            </a:r>
            <a:endParaRPr lang="en-US" sz="1200" dirty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3962400"/>
            <a:ext cx="24574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5704183"/>
            <a:ext cx="862127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The </a:t>
            </a:r>
            <a:r>
              <a:rPr lang="en-US" sz="1100" dirty="0"/>
              <a:t>simple Kappa coefficient can’t be used because the data are longitudinal </a:t>
            </a:r>
            <a:r>
              <a:rPr lang="en-US" sz="1100" dirty="0" smtClean="0"/>
              <a:t>and individuals provided </a:t>
            </a:r>
            <a:r>
              <a:rPr lang="en-US" sz="1100" dirty="0"/>
              <a:t>multiple self report/BE pairs of observations. </a:t>
            </a:r>
            <a:endParaRPr lang="en-US" sz="1100" dirty="0" smtClean="0"/>
          </a:p>
          <a:p>
            <a:r>
              <a:rPr lang="en-US" sz="1100" dirty="0" smtClean="0"/>
              <a:t>The </a:t>
            </a:r>
            <a:r>
              <a:rPr lang="en-US" sz="1100" dirty="0"/>
              <a:t>longitudinal structure required special </a:t>
            </a:r>
            <a:r>
              <a:rPr lang="en-US" sz="1100" dirty="0" smtClean="0"/>
              <a:t>handling of </a:t>
            </a:r>
            <a:r>
              <a:rPr lang="en-US" sz="1100" dirty="0"/>
              <a:t>confidence interval </a:t>
            </a:r>
            <a:r>
              <a:rPr lang="en-US" sz="1100" dirty="0" smtClean="0"/>
              <a:t>construction using “bootstrap” technique. </a:t>
            </a:r>
          </a:p>
          <a:p>
            <a:r>
              <a:rPr lang="en-US" sz="1100" dirty="0" smtClean="0"/>
              <a:t>Values between 0.40 and 0.75 represent good agreement.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07556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0"/>
            <a:ext cx="4987636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5688304"/>
            <a:ext cx="67948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Retention </a:t>
            </a:r>
            <a:r>
              <a:rPr lang="en-US" sz="1600" dirty="0"/>
              <a:t>was </a:t>
            </a:r>
            <a:r>
              <a:rPr lang="en-US" sz="1600" dirty="0" smtClean="0"/>
              <a:t>shorter </a:t>
            </a:r>
            <a:r>
              <a:rPr lang="en-US" sz="1600" dirty="0"/>
              <a:t>for those who decreased use most rapidly (first quartile) </a:t>
            </a:r>
            <a:endParaRPr lang="en-US" sz="1600" dirty="0" smtClean="0"/>
          </a:p>
          <a:p>
            <a:r>
              <a:rPr lang="en-US" sz="1600" dirty="0" smtClean="0"/>
              <a:t>and </a:t>
            </a:r>
            <a:r>
              <a:rPr lang="en-US" sz="1600" dirty="0"/>
              <a:t>those who increased use (fourth </a:t>
            </a:r>
            <a:r>
              <a:rPr lang="en-US" sz="1600" dirty="0" smtClean="0"/>
              <a:t>quartile)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406400" y="424934"/>
            <a:ext cx="5184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Quantitative Urine Result and Retention in Treatment</a:t>
            </a:r>
          </a:p>
        </p:txBody>
      </p:sp>
    </p:spTree>
    <p:extLst>
      <p:ext uri="{BB962C8B-B14F-4D97-AF65-F5344CB8AC3E}">
        <p14:creationId xmlns:p14="http://schemas.microsoft.com/office/powerpoint/2010/main" val="1270098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Q3. Is a percent in reduction of quantitative urine cocaine results associated with psychosocial improvements?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Treatment groups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Success</a:t>
            </a:r>
            <a:r>
              <a:rPr lang="en-US" dirty="0" smtClean="0"/>
              <a:t>: reduction of 50% or more in urine BE between baseline and end of treatment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Failure</a:t>
            </a:r>
            <a:r>
              <a:rPr lang="en-US" dirty="0" smtClean="0"/>
              <a:t>: Reduction of less than 50%</a:t>
            </a:r>
          </a:p>
          <a:p>
            <a:pPr lvl="1"/>
            <a:endParaRPr lang="en-US" dirty="0" smtClean="0"/>
          </a:p>
          <a:p>
            <a:r>
              <a:rPr lang="en-US" dirty="0"/>
              <a:t>Separate analysis for 8- and 12-week studies because of significant differences at baseline and EOT</a:t>
            </a:r>
          </a:p>
          <a:p>
            <a:endParaRPr lang="en-US" dirty="0" smtClean="0"/>
          </a:p>
          <a:p>
            <a:r>
              <a:rPr lang="en-US" dirty="0" smtClean="0"/>
              <a:t>End of treatment (EOT)*</a:t>
            </a:r>
          </a:p>
          <a:p>
            <a:pPr lvl="2"/>
            <a:r>
              <a:rPr lang="en-US" sz="1900" dirty="0" smtClean="0"/>
              <a:t>Weeks 6-8 for 8-week studies  </a:t>
            </a:r>
          </a:p>
          <a:p>
            <a:pPr lvl="2"/>
            <a:r>
              <a:rPr lang="en-US" sz="1900" dirty="0" smtClean="0"/>
              <a:t>Weeks 9-12, for 12-week studies </a:t>
            </a:r>
          </a:p>
          <a:p>
            <a:pPr lvl="2"/>
            <a:endParaRPr lang="en-US" sz="1800" dirty="0" smtClean="0"/>
          </a:p>
          <a:p>
            <a:r>
              <a:rPr lang="en-US" dirty="0" smtClean="0"/>
              <a:t>Comparison between treatment failure and success groups </a:t>
            </a:r>
          </a:p>
          <a:p>
            <a:pPr lvl="1"/>
            <a:r>
              <a:rPr lang="en-US" dirty="0" smtClean="0"/>
              <a:t>Difference in mean scores between baseline and EOT for each outcome variable</a:t>
            </a:r>
          </a:p>
          <a:p>
            <a:endParaRPr lang="en-US" dirty="0" smtClean="0"/>
          </a:p>
          <a:p>
            <a:r>
              <a:rPr lang="en-US" dirty="0" smtClean="0"/>
              <a:t>Subjects with missing data were excluded from the analysis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Stepdown</a:t>
            </a:r>
            <a:r>
              <a:rPr lang="en-US" dirty="0" smtClean="0"/>
              <a:t> </a:t>
            </a:r>
            <a:r>
              <a:rPr lang="en-US" dirty="0" err="1" smtClean="0"/>
              <a:t>Bonferroni</a:t>
            </a:r>
            <a:r>
              <a:rPr lang="en-US" dirty="0" smtClean="0"/>
              <a:t> correction </a:t>
            </a:r>
            <a:r>
              <a:rPr lang="en-US" i="1" dirty="0" smtClean="0"/>
              <a:t>t</a:t>
            </a:r>
            <a:r>
              <a:rPr lang="en-US" dirty="0" smtClean="0"/>
              <a:t>-tests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Difference in Mean ASI Scores </a:t>
            </a:r>
            <a:br>
              <a:rPr lang="en-US" sz="3200" dirty="0" smtClean="0">
                <a:solidFill>
                  <a:srgbClr val="002060"/>
                </a:solidFill>
              </a:rPr>
            </a:br>
            <a:r>
              <a:rPr lang="en-US" sz="3200" dirty="0" smtClean="0">
                <a:solidFill>
                  <a:srgbClr val="002060"/>
                </a:solidFill>
              </a:rPr>
              <a:t>between Treatment Failure and Success</a:t>
            </a:r>
            <a:br>
              <a:rPr lang="en-US" sz="3200" dirty="0" smtClean="0">
                <a:solidFill>
                  <a:srgbClr val="002060"/>
                </a:solidFill>
              </a:rPr>
            </a:br>
            <a:r>
              <a:rPr lang="en-US" sz="1800" dirty="0" smtClean="0">
                <a:solidFill>
                  <a:srgbClr val="002060"/>
                </a:solidFill>
              </a:rPr>
              <a:t>(8-week study, n:~130)</a:t>
            </a:r>
            <a:endParaRPr lang="en-US" sz="3200" dirty="0">
              <a:solidFill>
                <a:srgbClr val="002060"/>
              </a:solidFill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914400" y="2057400"/>
          <a:ext cx="7058025" cy="345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0" y="5344180"/>
            <a:ext cx="144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______________</a:t>
            </a:r>
          </a:p>
          <a:p>
            <a:pPr algn="ctr"/>
            <a:r>
              <a:rPr lang="en-US" sz="1400" dirty="0" smtClean="0"/>
              <a:t>ASI Drug Score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5344180"/>
            <a:ext cx="144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______________</a:t>
            </a:r>
          </a:p>
          <a:p>
            <a:pPr algn="ctr"/>
            <a:r>
              <a:rPr lang="en-US" sz="1400" dirty="0" smtClean="0"/>
              <a:t>ASI Alcohol Score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15316" y="3337484"/>
            <a:ext cx="1160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Mean ASI Score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Difference in Mean ASI Scores between </a:t>
            </a:r>
            <a:br>
              <a:rPr lang="en-US" sz="3200" dirty="0" smtClean="0">
                <a:solidFill>
                  <a:srgbClr val="002060"/>
                </a:solidFill>
              </a:rPr>
            </a:br>
            <a:r>
              <a:rPr lang="en-US" sz="3200" dirty="0" smtClean="0">
                <a:solidFill>
                  <a:srgbClr val="002060"/>
                </a:solidFill>
              </a:rPr>
              <a:t>Treatment Failure and Success</a:t>
            </a:r>
            <a:br>
              <a:rPr lang="en-US" sz="3200" dirty="0" smtClean="0">
                <a:solidFill>
                  <a:srgbClr val="002060"/>
                </a:solidFill>
              </a:rPr>
            </a:br>
            <a:r>
              <a:rPr lang="en-US" sz="1800" dirty="0" smtClean="0">
                <a:solidFill>
                  <a:srgbClr val="002060"/>
                </a:solidFill>
              </a:rPr>
              <a:t> (8-week study, n:~130)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5344180"/>
            <a:ext cx="144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______________</a:t>
            </a:r>
          </a:p>
          <a:p>
            <a:pPr algn="ctr"/>
            <a:r>
              <a:rPr lang="en-US" sz="1400" dirty="0" smtClean="0"/>
              <a:t>ASI Legal Score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5334000"/>
            <a:ext cx="144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______________</a:t>
            </a:r>
          </a:p>
          <a:p>
            <a:pPr algn="ctr"/>
            <a:r>
              <a:rPr lang="en-US" sz="1400" dirty="0" smtClean="0"/>
              <a:t>ASI Family Score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15316" y="3337484"/>
            <a:ext cx="1160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Mean ASI Score</a:t>
            </a:r>
            <a:endParaRPr lang="en-US" sz="1200" dirty="0"/>
          </a:p>
        </p:txBody>
      </p:sp>
      <p:graphicFrame>
        <p:nvGraphicFramePr>
          <p:cNvPr id="10" name="Chart 9"/>
          <p:cNvGraphicFramePr/>
          <p:nvPr/>
        </p:nvGraphicFramePr>
        <p:xfrm>
          <a:off x="838200" y="1752600"/>
          <a:ext cx="80772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95800" y="5334000"/>
            <a:ext cx="1477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______________</a:t>
            </a:r>
          </a:p>
          <a:p>
            <a:pPr algn="ctr"/>
            <a:r>
              <a:rPr lang="en-US" sz="1400" dirty="0" smtClean="0"/>
              <a:t>ASI Medical Score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0" y="5334000"/>
            <a:ext cx="1669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______________</a:t>
            </a:r>
          </a:p>
          <a:p>
            <a:pPr algn="ctr"/>
            <a:r>
              <a:rPr lang="en-US" sz="1400" dirty="0" smtClean="0"/>
              <a:t>ASI Psychiatric Score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Specific Questions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Are quantitative urine cocaine results associated with </a:t>
            </a:r>
            <a:r>
              <a:rPr lang="en-US" sz="2400" dirty="0"/>
              <a:t>psychosocial </a:t>
            </a:r>
            <a:r>
              <a:rPr lang="en-US" sz="2400" dirty="0" smtClean="0"/>
              <a:t>measures independent of treatment?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Are changes in </a:t>
            </a:r>
            <a:r>
              <a:rPr lang="en-US" sz="2400" dirty="0" smtClean="0"/>
              <a:t>quantitative urine cocaine </a:t>
            </a:r>
            <a:r>
              <a:rPr lang="en-US" sz="2400" dirty="0"/>
              <a:t>results </a:t>
            </a:r>
            <a:r>
              <a:rPr lang="en-US" sz="2400" dirty="0" smtClean="0"/>
              <a:t>associated </a:t>
            </a:r>
            <a:r>
              <a:rPr lang="en-US" sz="2400" dirty="0"/>
              <a:t>with psychosocial </a:t>
            </a:r>
            <a:r>
              <a:rPr lang="en-US" sz="2400" dirty="0" smtClean="0"/>
              <a:t>changes during treatment?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Is a percent reduction of quantitative cocaine urine associated with psychosocial changes?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3878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Difference in Mean Brief Substance Craving Score between Treatment Failure and Success</a:t>
            </a:r>
            <a:br>
              <a:rPr lang="en-US" sz="2800" dirty="0" smtClean="0">
                <a:solidFill>
                  <a:srgbClr val="002060"/>
                </a:solidFill>
              </a:rPr>
            </a:b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1800" dirty="0" smtClean="0">
                <a:solidFill>
                  <a:srgbClr val="002060"/>
                </a:solidFill>
              </a:rPr>
              <a:t>8-week (study, n=399)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3118" y="3337484"/>
            <a:ext cx="11976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Mean BSC Score</a:t>
            </a:r>
            <a:endParaRPr lang="en-US" sz="1200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1295400" y="1752600"/>
          <a:ext cx="6477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10000" y="2057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48600" y="6096000"/>
            <a:ext cx="6110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* p&lt;.01</a:t>
            </a:r>
            <a:endParaRPr lang="en-US" sz="1100" dirty="0"/>
          </a:p>
        </p:txBody>
      </p:sp>
      <p:sp>
        <p:nvSpPr>
          <p:cNvPr id="8" name="Right Brace 7"/>
          <p:cNvSpPr/>
          <p:nvPr/>
        </p:nvSpPr>
        <p:spPr>
          <a:xfrm>
            <a:off x="2743200" y="2438400"/>
            <a:ext cx="304800" cy="838200"/>
          </a:xfrm>
          <a:prstGeom prst="rightBrace">
            <a:avLst>
              <a:gd name="adj1" fmla="val 2412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5181600" y="2362200"/>
            <a:ext cx="304800" cy="1524000"/>
          </a:xfrm>
          <a:prstGeom prst="rightBrace">
            <a:avLst>
              <a:gd name="adj1" fmla="val 24122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8" idx="1"/>
          </p:cNvCxnSpPr>
          <p:nvPr/>
        </p:nvCxnSpPr>
        <p:spPr>
          <a:xfrm rot="10800000">
            <a:off x="3048000" y="2057400"/>
            <a:ext cx="0" cy="800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4953000" y="2590800"/>
            <a:ext cx="106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048000" y="2057400"/>
            <a:ext cx="243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Difference in Mean Clinical Global Impression Severity Scores between Treatment Failure and Success</a:t>
            </a:r>
            <a:br>
              <a:rPr lang="en-US" sz="2800" dirty="0" smtClean="0">
                <a:solidFill>
                  <a:srgbClr val="002060"/>
                </a:solidFill>
              </a:rPr>
            </a:br>
            <a:r>
              <a:rPr lang="en-US" sz="1800" dirty="0" smtClean="0">
                <a:solidFill>
                  <a:srgbClr val="002060"/>
                </a:solidFill>
              </a:rPr>
              <a:t> 8-week (study, n=394)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5344180"/>
            <a:ext cx="1710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_________________</a:t>
            </a:r>
          </a:p>
          <a:p>
            <a:pPr algn="ctr"/>
            <a:r>
              <a:rPr lang="en-US" sz="1400" dirty="0" smtClean="0"/>
              <a:t>CGI Self-Rated Score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099275" y="5344180"/>
            <a:ext cx="1710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_________________</a:t>
            </a:r>
          </a:p>
          <a:p>
            <a:pPr algn="ctr"/>
            <a:r>
              <a:rPr lang="en-US" sz="1400" dirty="0" smtClean="0"/>
              <a:t>CGI Observed Score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387373" y="3270229"/>
            <a:ext cx="1178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Mean CGI Score</a:t>
            </a:r>
            <a:endParaRPr lang="en-US" sz="1200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1447800" y="1447800"/>
          <a:ext cx="65532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34000" y="2362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95600" y="2286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848600" y="6096000"/>
            <a:ext cx="6110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* p&lt;.01</a:t>
            </a:r>
            <a:endParaRPr lang="en-US" sz="1100" dirty="0"/>
          </a:p>
        </p:txBody>
      </p:sp>
      <p:sp>
        <p:nvSpPr>
          <p:cNvPr id="19" name="Right Brace 18"/>
          <p:cNvSpPr/>
          <p:nvPr/>
        </p:nvSpPr>
        <p:spPr>
          <a:xfrm>
            <a:off x="3581400" y="2667000"/>
            <a:ext cx="152400" cy="838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Brace 19"/>
          <p:cNvSpPr/>
          <p:nvPr/>
        </p:nvSpPr>
        <p:spPr>
          <a:xfrm>
            <a:off x="2362200" y="2667000"/>
            <a:ext cx="1524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/>
          <p:cNvSpPr/>
          <p:nvPr/>
        </p:nvSpPr>
        <p:spPr>
          <a:xfrm>
            <a:off x="4800600" y="2667000"/>
            <a:ext cx="152400" cy="685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e 21"/>
          <p:cNvSpPr/>
          <p:nvPr/>
        </p:nvSpPr>
        <p:spPr>
          <a:xfrm>
            <a:off x="6019800" y="2362200"/>
            <a:ext cx="152400" cy="1295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>
            <a:stCxn id="20" idx="1"/>
          </p:cNvCxnSpPr>
          <p:nvPr/>
        </p:nvCxnSpPr>
        <p:spPr>
          <a:xfrm rot="10800000">
            <a:off x="2514600" y="2286000"/>
            <a:ext cx="0" cy="647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4953000" y="2362200"/>
            <a:ext cx="0" cy="647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3333750" y="2686050"/>
            <a:ext cx="800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514600" y="2286000"/>
            <a:ext cx="121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22" idx="0"/>
          </p:cNvCxnSpPr>
          <p:nvPr/>
        </p:nvCxnSpPr>
        <p:spPr>
          <a:xfrm>
            <a:off x="4953000" y="2362200"/>
            <a:ext cx="106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Difference in Mean ASI Scores between </a:t>
            </a:r>
            <a:br>
              <a:rPr lang="en-US" sz="3200" dirty="0" smtClean="0">
                <a:solidFill>
                  <a:srgbClr val="002060"/>
                </a:solidFill>
              </a:rPr>
            </a:br>
            <a:r>
              <a:rPr lang="en-US" sz="3200" dirty="0" smtClean="0">
                <a:solidFill>
                  <a:srgbClr val="002060"/>
                </a:solidFill>
              </a:rPr>
              <a:t>Treatment Failure and Success</a:t>
            </a:r>
            <a:br>
              <a:rPr lang="en-US" sz="3200" dirty="0" smtClean="0">
                <a:solidFill>
                  <a:srgbClr val="002060"/>
                </a:solidFill>
              </a:rPr>
            </a:br>
            <a:r>
              <a:rPr lang="en-US" sz="1800" dirty="0" smtClean="0">
                <a:solidFill>
                  <a:srgbClr val="002060"/>
                </a:solidFill>
              </a:rPr>
              <a:t> (12-week study, n=314)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5316" y="3337484"/>
            <a:ext cx="1160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Mean ASI Score</a:t>
            </a:r>
            <a:endParaRPr lang="en-US" sz="1200" dirty="0"/>
          </a:p>
        </p:txBody>
      </p:sp>
      <p:graphicFrame>
        <p:nvGraphicFramePr>
          <p:cNvPr id="13" name="Chart 12"/>
          <p:cNvGraphicFramePr/>
          <p:nvPr/>
        </p:nvGraphicFramePr>
        <p:xfrm>
          <a:off x="685800" y="1843087"/>
          <a:ext cx="8153400" cy="3948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590800" y="36576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15" name="Right Brace 14"/>
          <p:cNvSpPr/>
          <p:nvPr/>
        </p:nvSpPr>
        <p:spPr>
          <a:xfrm>
            <a:off x="2819400" y="4267200"/>
            <a:ext cx="152400" cy="609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/>
        </p:nvSpPr>
        <p:spPr>
          <a:xfrm>
            <a:off x="2286000" y="4343400"/>
            <a:ext cx="152400" cy="228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6" idx="1"/>
          </p:cNvCxnSpPr>
          <p:nvPr/>
        </p:nvCxnSpPr>
        <p:spPr>
          <a:xfrm rot="10800000">
            <a:off x="2438400" y="3657600"/>
            <a:ext cx="0" cy="800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3257550" y="4057650"/>
            <a:ext cx="800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40759" y="3657600"/>
            <a:ext cx="5310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5" idx="1"/>
          </p:cNvCxnSpPr>
          <p:nvPr/>
        </p:nvCxnSpPr>
        <p:spPr>
          <a:xfrm rot="10800000">
            <a:off x="2971800" y="3657600"/>
            <a:ext cx="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Difference in Mean BSCS, CGI-O and CGI-S</a:t>
            </a:r>
            <a:br>
              <a:rPr lang="en-US" sz="2800" dirty="0" smtClean="0">
                <a:solidFill>
                  <a:srgbClr val="002060"/>
                </a:solidFill>
              </a:rPr>
            </a:br>
            <a:r>
              <a:rPr lang="en-US" sz="2800" dirty="0" smtClean="0">
                <a:solidFill>
                  <a:srgbClr val="002060"/>
                </a:solidFill>
              </a:rPr>
              <a:t> between Treatment Failure and Success</a:t>
            </a:r>
            <a:br>
              <a:rPr lang="en-US" sz="2800" dirty="0" smtClean="0">
                <a:solidFill>
                  <a:srgbClr val="002060"/>
                </a:solidFill>
              </a:rPr>
            </a:b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1800" dirty="0" smtClean="0">
                <a:solidFill>
                  <a:srgbClr val="002060"/>
                </a:solidFill>
              </a:rPr>
              <a:t>(12-week study, n=405)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685595" y="3177896"/>
            <a:ext cx="582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Mean </a:t>
            </a:r>
          </a:p>
          <a:p>
            <a:r>
              <a:rPr lang="en-US" sz="1200" dirty="0" smtClean="0"/>
              <a:t> Score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7848600" y="6096000"/>
            <a:ext cx="6110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* p&lt;.01</a:t>
            </a:r>
            <a:endParaRPr lang="en-US" sz="1100" dirty="0"/>
          </a:p>
        </p:txBody>
      </p:sp>
      <p:graphicFrame>
        <p:nvGraphicFramePr>
          <p:cNvPr id="23" name="Chart 22"/>
          <p:cNvGraphicFramePr/>
          <p:nvPr/>
        </p:nvGraphicFramePr>
        <p:xfrm>
          <a:off x="1219200" y="1676400"/>
          <a:ext cx="7391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667000" y="17526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28" name="Right Brace 27"/>
          <p:cNvSpPr/>
          <p:nvPr/>
        </p:nvSpPr>
        <p:spPr>
          <a:xfrm>
            <a:off x="3124200" y="2133600"/>
            <a:ext cx="304800" cy="1981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Brace 29"/>
          <p:cNvSpPr/>
          <p:nvPr/>
        </p:nvSpPr>
        <p:spPr>
          <a:xfrm>
            <a:off x="1981200" y="2286000"/>
            <a:ext cx="381000" cy="1219200"/>
          </a:xfrm>
          <a:prstGeom prst="rightBrace">
            <a:avLst>
              <a:gd name="adj1" fmla="val 8333"/>
              <a:gd name="adj2" fmla="val 4776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rot="5400000" flipH="1" flipV="1">
            <a:off x="1828800" y="24384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8" idx="1"/>
          </p:cNvCxnSpPr>
          <p:nvPr/>
        </p:nvCxnSpPr>
        <p:spPr>
          <a:xfrm rot="10800000">
            <a:off x="3429000" y="1981200"/>
            <a:ext cx="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286000" y="1981200"/>
            <a:ext cx="114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724400" y="2667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44" name="Right Brace 43"/>
          <p:cNvSpPr/>
          <p:nvPr/>
        </p:nvSpPr>
        <p:spPr>
          <a:xfrm>
            <a:off x="5181600" y="3124200"/>
            <a:ext cx="152400" cy="838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Brace 44"/>
          <p:cNvSpPr/>
          <p:nvPr/>
        </p:nvSpPr>
        <p:spPr>
          <a:xfrm>
            <a:off x="4114800" y="3124200"/>
            <a:ext cx="1524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>
            <a:stCxn id="45" idx="1"/>
          </p:cNvCxnSpPr>
          <p:nvPr/>
        </p:nvCxnSpPr>
        <p:spPr>
          <a:xfrm rot="10800000">
            <a:off x="4267200" y="2743200"/>
            <a:ext cx="0" cy="647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4914900" y="3162300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267200" y="2743200"/>
            <a:ext cx="106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781800" y="2667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63" name="Right Brace 62"/>
          <p:cNvSpPr/>
          <p:nvPr/>
        </p:nvSpPr>
        <p:spPr>
          <a:xfrm>
            <a:off x="7239000" y="3048000"/>
            <a:ext cx="152400" cy="990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Brace 63"/>
          <p:cNvSpPr/>
          <p:nvPr/>
        </p:nvSpPr>
        <p:spPr>
          <a:xfrm>
            <a:off x="6172200" y="3200400"/>
            <a:ext cx="152398" cy="685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>
            <a:stCxn id="64" idx="1"/>
          </p:cNvCxnSpPr>
          <p:nvPr/>
        </p:nvCxnSpPr>
        <p:spPr>
          <a:xfrm rot="10800000" flipH="1">
            <a:off x="6324598" y="2743200"/>
            <a:ext cx="2" cy="800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 flipH="1" flipV="1">
            <a:off x="6991350" y="3143250"/>
            <a:ext cx="800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324600" y="2743200"/>
            <a:ext cx="106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Summary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Are quantitative urine cocaine results associated with </a:t>
            </a:r>
            <a:r>
              <a:rPr lang="en-US" sz="2400" dirty="0"/>
              <a:t>psychosocial </a:t>
            </a:r>
            <a:r>
              <a:rPr lang="en-US" sz="2400" dirty="0" smtClean="0"/>
              <a:t>measures independent of treatment?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ASI: No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CGI Severity: Possibly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9429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Summary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Are quantitative urine cocaine results associated with psychosocial measures?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Are changes in </a:t>
            </a:r>
            <a:r>
              <a:rPr lang="en-US" sz="2400" dirty="0" smtClean="0"/>
              <a:t>quantitative urine cocaine </a:t>
            </a:r>
            <a:r>
              <a:rPr lang="en-US" sz="2400" dirty="0"/>
              <a:t>results </a:t>
            </a:r>
            <a:r>
              <a:rPr lang="en-US" sz="2400" dirty="0" smtClean="0"/>
              <a:t>associated </a:t>
            </a:r>
            <a:r>
              <a:rPr lang="en-US" sz="2400" dirty="0"/>
              <a:t>with psychosocial </a:t>
            </a:r>
            <a:r>
              <a:rPr lang="en-US" sz="2400" dirty="0" smtClean="0"/>
              <a:t>changes during treatment?</a:t>
            </a:r>
            <a:endParaRPr lang="en-US" sz="2000" dirty="0"/>
          </a:p>
          <a:p>
            <a:pPr lvl="1"/>
            <a:r>
              <a:rPr lang="en-US" sz="2000" dirty="0" smtClean="0"/>
              <a:t>ASI: No</a:t>
            </a:r>
          </a:p>
          <a:p>
            <a:pPr lvl="1"/>
            <a:r>
              <a:rPr lang="en-US" sz="2000" dirty="0" smtClean="0"/>
              <a:t>CGI Severity: Possibly</a:t>
            </a:r>
          </a:p>
          <a:p>
            <a:pPr lvl="1"/>
            <a:r>
              <a:rPr lang="en-US" sz="2000" dirty="0" smtClean="0"/>
              <a:t>Self-reported cocaine use: yes</a:t>
            </a:r>
          </a:p>
          <a:p>
            <a:pPr lvl="1"/>
            <a:r>
              <a:rPr lang="en-US" sz="2000" dirty="0" smtClean="0"/>
              <a:t>Retention: yes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1447800"/>
            <a:ext cx="86106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29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Summary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3. Is a percent reduction of quantitative cocaine urine (success 	vs. failure) associated with psychosocial changes?</a:t>
            </a:r>
          </a:p>
          <a:p>
            <a:pPr marL="0" indent="0">
              <a:buNone/>
            </a:pPr>
            <a:endParaRPr lang="en-US" sz="2000" dirty="0" smtClean="0"/>
          </a:p>
          <a:p>
            <a:pPr lvl="1"/>
            <a:r>
              <a:rPr lang="en-US" sz="2000" dirty="0"/>
              <a:t>8-week studies:</a:t>
            </a:r>
          </a:p>
          <a:p>
            <a:pPr lvl="2"/>
            <a:r>
              <a:rPr lang="en-US" sz="2000" dirty="0"/>
              <a:t>No significant change in </a:t>
            </a:r>
            <a:r>
              <a:rPr lang="en-US" sz="2000" dirty="0" smtClean="0"/>
              <a:t>all ASI domains</a:t>
            </a:r>
            <a:endParaRPr lang="en-US" sz="2000" dirty="0"/>
          </a:p>
          <a:p>
            <a:pPr lvl="2"/>
            <a:r>
              <a:rPr lang="en-US" sz="2000" dirty="0" smtClean="0"/>
              <a:t>Treatment success: significant </a:t>
            </a:r>
            <a:r>
              <a:rPr lang="en-US" sz="2000" dirty="0"/>
              <a:t>reduction of craving and improvement of </a:t>
            </a:r>
            <a:r>
              <a:rPr lang="en-US" sz="2000" dirty="0" smtClean="0"/>
              <a:t>CGI Severity Observed and Self-rated</a:t>
            </a:r>
          </a:p>
          <a:p>
            <a:pPr lvl="2"/>
            <a:endParaRPr lang="en-US" sz="2000" dirty="0"/>
          </a:p>
          <a:p>
            <a:pPr lvl="1"/>
            <a:r>
              <a:rPr lang="en-US" sz="2000" dirty="0" smtClean="0"/>
              <a:t>12-week </a:t>
            </a:r>
            <a:r>
              <a:rPr lang="en-US" sz="2000" dirty="0"/>
              <a:t>studies:</a:t>
            </a:r>
          </a:p>
          <a:p>
            <a:pPr lvl="2"/>
            <a:r>
              <a:rPr lang="en-US" sz="2000" dirty="0"/>
              <a:t>No significant changes in </a:t>
            </a:r>
            <a:r>
              <a:rPr lang="en-US" sz="2000" dirty="0" smtClean="0"/>
              <a:t>most ASI </a:t>
            </a:r>
            <a:r>
              <a:rPr lang="en-US" sz="2000" dirty="0"/>
              <a:t>domains </a:t>
            </a:r>
            <a:endParaRPr lang="en-US" sz="2000" dirty="0" smtClean="0"/>
          </a:p>
          <a:p>
            <a:pPr lvl="2"/>
            <a:r>
              <a:rPr lang="en-US" sz="2000" dirty="0"/>
              <a:t>Treatment success: significant reduction of craving and improvement of CGI Severity Observed and Self-rated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94296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Conclusions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ASI </a:t>
            </a:r>
            <a:r>
              <a:rPr lang="en-US" sz="2800" dirty="0" smtClean="0"/>
              <a:t>may not be </a:t>
            </a:r>
            <a:r>
              <a:rPr lang="en-US" sz="2800" dirty="0" smtClean="0"/>
              <a:t>sensitive to </a:t>
            </a:r>
            <a:r>
              <a:rPr lang="en-US" sz="2800" dirty="0" err="1" smtClean="0"/>
              <a:t>tx</a:t>
            </a:r>
            <a:r>
              <a:rPr lang="en-US" sz="2800" smtClean="0"/>
              <a:t> change</a:t>
            </a:r>
            <a:endParaRPr lang="en-US" sz="2800" dirty="0" smtClean="0"/>
          </a:p>
          <a:p>
            <a:r>
              <a:rPr lang="en-US" sz="2800" dirty="0" smtClean="0"/>
              <a:t>CGI-O and CGI-S: appear sensitive measures</a:t>
            </a:r>
          </a:p>
          <a:p>
            <a:r>
              <a:rPr lang="en-US" sz="2800" dirty="0" smtClean="0"/>
              <a:t>Self-reported drug use is somewhat reliable</a:t>
            </a:r>
          </a:p>
          <a:p>
            <a:r>
              <a:rPr lang="en-US" sz="2800" dirty="0" smtClean="0"/>
              <a:t>Cocaine use affects retention in treatment</a:t>
            </a:r>
          </a:p>
          <a:p>
            <a:r>
              <a:rPr lang="en-US" sz="2800" dirty="0" smtClean="0"/>
              <a:t>50% reduction in urine quantitative (“treatment success”) is associated with improvement in CGI-O, CGI-S and Craving (in 8- and 12-week </a:t>
            </a:r>
            <a:r>
              <a:rPr lang="en-US" sz="2800" dirty="0" err="1" smtClean="0"/>
              <a:t>tx</a:t>
            </a:r>
            <a:r>
              <a:rPr lang="en-US" sz="2800" dirty="0" smtClean="0"/>
              <a:t> regimens)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910948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NIDA Funding Opportunities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3152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33800"/>
            <a:ext cx="7315200" cy="2857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8392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Clinical Global Impressions (CGI)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Considering your total clinical experience with this particular population, how mentally ill is the patient at this time?</a:t>
            </a:r>
          </a:p>
          <a:p>
            <a:pPr lvl="1"/>
            <a:r>
              <a:rPr lang="en-US" sz="2000" dirty="0" smtClean="0"/>
              <a:t>1: Normal</a:t>
            </a:r>
          </a:p>
          <a:p>
            <a:pPr lvl="1"/>
            <a:r>
              <a:rPr lang="en-US" sz="2000" dirty="0" smtClean="0"/>
              <a:t>7: The worst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400" dirty="0" smtClean="0"/>
              <a:t>Compared to the patient’s condition at admission, it is:</a:t>
            </a:r>
          </a:p>
          <a:p>
            <a:pPr lvl="1"/>
            <a:r>
              <a:rPr lang="en-US" sz="2000" dirty="0" smtClean="0"/>
              <a:t>1: Very much improved</a:t>
            </a:r>
          </a:p>
          <a:p>
            <a:pPr lvl="1"/>
            <a:r>
              <a:rPr lang="en-US" sz="2000" dirty="0" smtClean="0"/>
              <a:t>7: Very much worse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13061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What we have…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Data from 7 Phase II, double-blind RCTs of pharmacotherapies for cocaine dependence </a:t>
            </a:r>
          </a:p>
          <a:p>
            <a:r>
              <a:rPr lang="en-US" sz="1600" dirty="0" smtClean="0"/>
              <a:t>Conducted by NIDA </a:t>
            </a:r>
          </a:p>
          <a:p>
            <a:r>
              <a:rPr lang="en-US" sz="1600" dirty="0"/>
              <a:t>Quantitative urine toxicology analysis </a:t>
            </a:r>
            <a:r>
              <a:rPr lang="en-US" sz="1600" dirty="0" smtClean="0"/>
              <a:t>thrice weekly</a:t>
            </a:r>
          </a:p>
          <a:p>
            <a:endParaRPr lang="en-US" sz="1600" dirty="0" smtClean="0"/>
          </a:p>
          <a:p>
            <a:r>
              <a:rPr lang="en-US" sz="1600" dirty="0" smtClean="0"/>
              <a:t>Study medication (n)			</a:t>
            </a:r>
          </a:p>
          <a:p>
            <a:pPr lvl="1"/>
            <a:r>
              <a:rPr lang="en-US" sz="1400" dirty="0" smtClean="0"/>
              <a:t>Baclofen (n=160)</a:t>
            </a:r>
          </a:p>
          <a:p>
            <a:pPr lvl="1"/>
            <a:r>
              <a:rPr lang="en-US" sz="1400" dirty="0" smtClean="0"/>
              <a:t>Ondansetron (n=63)</a:t>
            </a:r>
          </a:p>
          <a:p>
            <a:pPr lvl="1"/>
            <a:r>
              <a:rPr lang="en-US" sz="1400" dirty="0" smtClean="0"/>
              <a:t>Selegiline (n=300)</a:t>
            </a:r>
          </a:p>
          <a:p>
            <a:pPr lvl="1"/>
            <a:endParaRPr lang="en-US" sz="1400" dirty="0" smtClean="0"/>
          </a:p>
          <a:p>
            <a:pPr lvl="1"/>
            <a:r>
              <a:rPr lang="en-US" sz="1400" dirty="0" err="1" smtClean="0"/>
              <a:t>Carbergoline</a:t>
            </a:r>
            <a:r>
              <a:rPr lang="en-US" sz="1400" dirty="0" smtClean="0"/>
              <a:t> (140)</a:t>
            </a:r>
          </a:p>
          <a:p>
            <a:pPr lvl="1"/>
            <a:r>
              <a:rPr lang="en-US" sz="1400" dirty="0" smtClean="0"/>
              <a:t>Modafinil (210)</a:t>
            </a:r>
          </a:p>
          <a:p>
            <a:pPr lvl="1"/>
            <a:r>
              <a:rPr lang="en-US" sz="1400" dirty="0" err="1" smtClean="0"/>
              <a:t>Reserpine</a:t>
            </a:r>
            <a:r>
              <a:rPr lang="en-US" sz="1400" dirty="0" smtClean="0"/>
              <a:t> (140)</a:t>
            </a:r>
          </a:p>
          <a:p>
            <a:pPr lvl="1"/>
            <a:r>
              <a:rPr lang="en-US" sz="1400" dirty="0" err="1" smtClean="0"/>
              <a:t>Tiagabine</a:t>
            </a:r>
            <a:r>
              <a:rPr lang="en-US" sz="1400" dirty="0" smtClean="0"/>
              <a:t> (140)</a:t>
            </a:r>
          </a:p>
          <a:p>
            <a:pPr lvl="1"/>
            <a:endParaRPr lang="en-US" sz="1400" dirty="0" smtClean="0"/>
          </a:p>
          <a:p>
            <a:r>
              <a:rPr lang="en-US" sz="1600" dirty="0" smtClean="0"/>
              <a:t>Manual-based weekly individual cognitive behavioral therapy </a:t>
            </a:r>
          </a:p>
          <a:p>
            <a:endParaRPr lang="en-US" sz="1600" dirty="0" smtClean="0"/>
          </a:p>
          <a:p>
            <a:pPr>
              <a:buNone/>
            </a:pPr>
            <a:endParaRPr lang="en-US" sz="1600" dirty="0"/>
          </a:p>
        </p:txBody>
      </p:sp>
      <p:sp>
        <p:nvSpPr>
          <p:cNvPr id="4" name="Right Brace 3"/>
          <p:cNvSpPr/>
          <p:nvPr/>
        </p:nvSpPr>
        <p:spPr>
          <a:xfrm>
            <a:off x="3276600" y="3048000"/>
            <a:ext cx="304800" cy="762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3276600" y="4191000"/>
            <a:ext cx="304800" cy="838200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34625" y="3273623"/>
            <a:ext cx="2108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8-week treatment (n=523)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764493" y="4416623"/>
            <a:ext cx="2200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12-week treatment (n=630)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324600" y="3810000"/>
            <a:ext cx="888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N=1,153</a:t>
            </a:r>
            <a:endParaRPr lang="en-US" sz="1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Quantitative Urine Result and Retention in Treatment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E</a:t>
            </a:r>
            <a:r>
              <a:rPr lang="en-US" sz="2000" dirty="0" smtClean="0"/>
              <a:t>stimated </a:t>
            </a:r>
            <a:r>
              <a:rPr lang="en-US" sz="2000" dirty="0"/>
              <a:t>the rate of change in use by regressing logarithm-base-10 urine BE on days elapsed since randomization during the active intervention period.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Subjects were </a:t>
            </a:r>
            <a:r>
              <a:rPr lang="en-US" sz="2000" dirty="0"/>
              <a:t>then classified into four groups based on the quartiles of these estimates of rate of change in use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Retention </a:t>
            </a:r>
            <a:r>
              <a:rPr lang="en-US" sz="2000" dirty="0"/>
              <a:t>was defined as days elapsed on study and those who reached study end were classified as right censored.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Survival </a:t>
            </a:r>
            <a:r>
              <a:rPr lang="en-US" sz="2000" dirty="0"/>
              <a:t>curves for retention were estimated (Kaplan-Meier) separately for each quartile of rate of change in use. </a:t>
            </a: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33186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sz="2400" dirty="0" smtClean="0"/>
              <a:t>Outcome variables</a:t>
            </a:r>
          </a:p>
          <a:p>
            <a:pPr lvl="1"/>
            <a:r>
              <a:rPr lang="en-US" sz="2100" dirty="0"/>
              <a:t>Addiction Severity Index (ASI)</a:t>
            </a:r>
          </a:p>
          <a:p>
            <a:pPr lvl="1"/>
            <a:r>
              <a:rPr lang="en-US" sz="2100" dirty="0" smtClean="0"/>
              <a:t>Clinical Global Impressions (CGI)</a:t>
            </a:r>
          </a:p>
          <a:p>
            <a:pPr lvl="2"/>
            <a:r>
              <a:rPr lang="en-US" sz="1900" dirty="0" smtClean="0"/>
              <a:t>Observed 	</a:t>
            </a:r>
          </a:p>
          <a:p>
            <a:pPr lvl="2"/>
            <a:r>
              <a:rPr lang="en-US" sz="1900" dirty="0" smtClean="0"/>
              <a:t>Self-rated </a:t>
            </a:r>
          </a:p>
          <a:p>
            <a:pPr lvl="2"/>
            <a:r>
              <a:rPr lang="en-US" sz="1900" dirty="0" smtClean="0"/>
              <a:t>Severity</a:t>
            </a:r>
          </a:p>
          <a:p>
            <a:pPr lvl="2"/>
            <a:r>
              <a:rPr lang="en-US" sz="1900" dirty="0" smtClean="0"/>
              <a:t>Improvement</a:t>
            </a:r>
            <a:endParaRPr lang="en-US" sz="2300" dirty="0" smtClean="0"/>
          </a:p>
          <a:p>
            <a:pPr lvl="1"/>
            <a:r>
              <a:rPr lang="en-US" sz="2100" dirty="0"/>
              <a:t>Brief Substance Craving Scale (BSCS</a:t>
            </a:r>
            <a:r>
              <a:rPr lang="en-US" sz="2100" dirty="0" smtClean="0"/>
              <a:t>)</a:t>
            </a:r>
            <a:endParaRPr lang="en-US" sz="2300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Q1</a:t>
            </a:r>
            <a:r>
              <a:rPr lang="en-US" sz="3600" b="1" dirty="0">
                <a:solidFill>
                  <a:srgbClr val="002060"/>
                </a:solidFill>
              </a:rPr>
              <a:t>. Are quantitative urine cocaine results associated with psychosocial scores?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Lower cocaine use associated with better psychosocial function</a:t>
            </a:r>
          </a:p>
          <a:p>
            <a:endParaRPr lang="en-US" sz="2800" dirty="0" smtClean="0"/>
          </a:p>
          <a:p>
            <a:r>
              <a:rPr lang="en-US" sz="2800" dirty="0" smtClean="0"/>
              <a:t>Independent of treatment time</a:t>
            </a:r>
          </a:p>
          <a:p>
            <a:endParaRPr lang="en-US" sz="2800" dirty="0" smtClean="0"/>
          </a:p>
          <a:p>
            <a:r>
              <a:rPr lang="en-US" sz="2800" dirty="0" smtClean="0"/>
              <a:t>Linear regression</a:t>
            </a:r>
            <a:endParaRPr lang="en-US" sz="24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302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276" y="1258632"/>
            <a:ext cx="2914650" cy="265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4" y="1255319"/>
            <a:ext cx="2872132" cy="2658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98388"/>
            <a:ext cx="2817406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33746"/>
            <a:ext cx="2768876" cy="257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393860"/>
            <a:ext cx="2590800" cy="241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16754"/>
            <a:ext cx="2884444" cy="264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ASI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10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74553"/>
            <a:ext cx="2949299" cy="272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87" y="1295399"/>
            <a:ext cx="2949299" cy="26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463" y="4174553"/>
            <a:ext cx="2879473" cy="259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336" y="1278953"/>
            <a:ext cx="2895600" cy="268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Clinical Global </a:t>
            </a:r>
            <a:r>
              <a:rPr lang="en-US" dirty="0" smtClean="0"/>
              <a:t>Impression </a:t>
            </a:r>
            <a:r>
              <a:rPr lang="en-US" dirty="0"/>
              <a:t>(CGI)</a:t>
            </a:r>
            <a:br>
              <a:rPr lang="en-US" dirty="0"/>
            </a:br>
            <a:r>
              <a:rPr lang="en-US" sz="2700" dirty="0"/>
              <a:t>Observer &amp; Self-Rated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4323" y="1981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24800" y="6248400"/>
            <a:ext cx="1212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*</a:t>
            </a:r>
            <a:r>
              <a:rPr lang="en-US" sz="1000" dirty="0" err="1" smtClean="0"/>
              <a:t>Adj</a:t>
            </a:r>
            <a:r>
              <a:rPr lang="en-US" sz="1000" dirty="0" smtClean="0"/>
              <a:t> R-Square: 0.13</a:t>
            </a:r>
          </a:p>
          <a:p>
            <a:r>
              <a:rPr lang="en-US" sz="1000" dirty="0" smtClean="0"/>
              <a:t>P = 0.017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89080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Brief Substance Craving Scale</a:t>
            </a: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057400"/>
            <a:ext cx="4800600" cy="441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50364" y="4724400"/>
            <a:ext cx="15664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Adjusted R-Square: 0.14</a:t>
            </a:r>
          </a:p>
          <a:p>
            <a:r>
              <a:rPr lang="en-US" sz="1100" dirty="0" smtClean="0"/>
              <a:t>P=0.016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13271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Q2. </a:t>
            </a:r>
            <a:r>
              <a:rPr lang="en-US" sz="2400" b="1" dirty="0">
                <a:solidFill>
                  <a:srgbClr val="002060"/>
                </a:solidFill>
              </a:rPr>
              <a:t>Are changes in quantitative urine cocaine results associated with psychosocial changes during treatment?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990600" y="2133600"/>
            <a:ext cx="7207609" cy="4495800"/>
            <a:chOff x="381001" y="1600200"/>
            <a:chExt cx="8000999" cy="5105400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914401" y="1600200"/>
              <a:ext cx="0" cy="1828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914401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 rot="16200000">
              <a:off x="-100381" y="2381951"/>
              <a:ext cx="13320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Cocaine Use</a:t>
              </a:r>
              <a:endParaRPr lang="en-US" dirty="0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914400" y="2057400"/>
              <a:ext cx="1739348" cy="990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657600" y="1600200"/>
              <a:ext cx="0" cy="1828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657600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 rot="16200000">
              <a:off x="2642818" y="2381951"/>
              <a:ext cx="13320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Cocaine Use</a:t>
              </a:r>
              <a:endParaRPr lang="en-US" dirty="0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3657600" y="2514600"/>
              <a:ext cx="17393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400800" y="1600200"/>
              <a:ext cx="0" cy="1828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6400800" y="3429000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 rot="16200000">
              <a:off x="5386018" y="2381951"/>
              <a:ext cx="13320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Cocaine Use</a:t>
              </a:r>
              <a:endParaRPr lang="en-US" dirty="0"/>
            </a:p>
          </p:txBody>
        </p:sp>
        <p:cxnSp>
          <p:nvCxnSpPr>
            <p:cNvPr id="45" name="Straight Connector 44"/>
            <p:cNvCxnSpPr/>
            <p:nvPr/>
          </p:nvCxnSpPr>
          <p:spPr>
            <a:xfrm flipV="1">
              <a:off x="6400800" y="1900569"/>
              <a:ext cx="1739348" cy="10712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66801" y="4287943"/>
              <a:ext cx="0" cy="1828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066801" y="6116743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 rot="16200000">
              <a:off x="41183" y="5069694"/>
              <a:ext cx="1353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Psychosocial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053066" y="6336268"/>
              <a:ext cx="1829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Treatment Weeks</a:t>
              </a:r>
              <a:endParaRPr lang="en-US" dirty="0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1066800" y="4745143"/>
              <a:ext cx="1739348" cy="990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810000" y="4287943"/>
              <a:ext cx="0" cy="1828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810000" y="6116743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 rot="16200000">
              <a:off x="2784382" y="5069694"/>
              <a:ext cx="1353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Psychosocial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796265" y="6336268"/>
              <a:ext cx="1829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Treatment Weeks</a:t>
              </a:r>
              <a:endParaRPr lang="en-US" dirty="0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3810000" y="5202343"/>
              <a:ext cx="17393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6553200" y="4287943"/>
              <a:ext cx="0" cy="1828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6553200" y="6116743"/>
              <a:ext cx="182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 rot="16200000">
              <a:off x="5527582" y="5069694"/>
              <a:ext cx="1353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Psychosocial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539465" y="6336268"/>
              <a:ext cx="1829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Treatment Weeks</a:t>
              </a:r>
              <a:endParaRPr lang="en-US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 flipV="1">
              <a:off x="6553200" y="4588312"/>
              <a:ext cx="1739348" cy="10712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4635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7511</TotalTime>
  <Words>860</Words>
  <Application>Microsoft Office PowerPoint</Application>
  <PresentationFormat>On-screen Show (4:3)</PresentationFormat>
  <Paragraphs>219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Does reduction in cocaine use represent psychosocial benefit?  </vt:lpstr>
      <vt:lpstr>Specific Questions</vt:lpstr>
      <vt:lpstr>What we have…</vt:lpstr>
      <vt:lpstr>PowerPoint Presentation</vt:lpstr>
      <vt:lpstr>Q1. Are quantitative urine cocaine results associated with psychosocial scores?</vt:lpstr>
      <vt:lpstr>ASI</vt:lpstr>
      <vt:lpstr>Clinical Global Impression (CGI) Observer &amp; Self-Rated</vt:lpstr>
      <vt:lpstr>Brief Substance Craving Scale</vt:lpstr>
      <vt:lpstr>Q2. Are changes in quantitative urine cocaine results associated with psychosocial changes during treatment?</vt:lpstr>
      <vt:lpstr>Data Analysis</vt:lpstr>
      <vt:lpstr>PowerPoint Presentation</vt:lpstr>
      <vt:lpstr>Clinical Global Improvement (CGI) Observer &amp; Self-Rated</vt:lpstr>
      <vt:lpstr>Brief Substance Craving Scale</vt:lpstr>
      <vt:lpstr>Quantitative Urine BE and Self-Reported Cocaine Use</vt:lpstr>
      <vt:lpstr>PowerPoint Presentation</vt:lpstr>
      <vt:lpstr>PowerPoint Presentation</vt:lpstr>
      <vt:lpstr>Q3. Is a percent in reduction of quantitative urine cocaine results associated with psychosocial improvements? </vt:lpstr>
      <vt:lpstr>Difference in Mean ASI Scores  between Treatment Failure and Success (8-week study, n:~130)</vt:lpstr>
      <vt:lpstr>Difference in Mean ASI Scores between  Treatment Failure and Success  (8-week study, n:~130)</vt:lpstr>
      <vt:lpstr>Difference in Mean Brief Substance Craving Score between Treatment Failure and Success  8-week (study, n=399)</vt:lpstr>
      <vt:lpstr>Difference in Mean Clinical Global Impression Severity Scores between Treatment Failure and Success  8-week (study, n=394)</vt:lpstr>
      <vt:lpstr>Difference in Mean ASI Scores between  Treatment Failure and Success  (12-week study, n=314)</vt:lpstr>
      <vt:lpstr>Difference in Mean BSCS, CGI-O and CGI-S  between Treatment Failure and Success  (12-week study, n=405)</vt:lpstr>
      <vt:lpstr>Summary</vt:lpstr>
      <vt:lpstr>Summary</vt:lpstr>
      <vt:lpstr>Summary</vt:lpstr>
      <vt:lpstr>Conclusions</vt:lpstr>
      <vt:lpstr>NIDA Funding Opportunities</vt:lpstr>
      <vt:lpstr>Clinical Global Impressions (CGI)</vt:lpstr>
      <vt:lpstr>Quantitative Urine Result and Retention in Treatment</vt:lpstr>
    </vt:vector>
  </TitlesOfParts>
  <Company>NIDA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Ivan Montoya</dc:creator>
  <cp:lastModifiedBy>Global</cp:lastModifiedBy>
  <cp:revision>221</cp:revision>
  <cp:lastPrinted>2015-03-23T15:26:49Z</cp:lastPrinted>
  <dcterms:created xsi:type="dcterms:W3CDTF">2011-01-20T18:26:01Z</dcterms:created>
  <dcterms:modified xsi:type="dcterms:W3CDTF">2015-03-25T12:35:37Z</dcterms:modified>
</cp:coreProperties>
</file>