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56"/>
  </p:notesMasterIdLst>
  <p:handoutMasterIdLst>
    <p:handoutMasterId r:id="rId57"/>
  </p:handoutMasterIdLst>
  <p:sldIdLst>
    <p:sldId id="556" r:id="rId2"/>
    <p:sldId id="634" r:id="rId3"/>
    <p:sldId id="599" r:id="rId4"/>
    <p:sldId id="566" r:id="rId5"/>
    <p:sldId id="668" r:id="rId6"/>
    <p:sldId id="631" r:id="rId7"/>
    <p:sldId id="564" r:id="rId8"/>
    <p:sldId id="622" r:id="rId9"/>
    <p:sldId id="571" r:id="rId10"/>
    <p:sldId id="604" r:id="rId11"/>
    <p:sldId id="624" r:id="rId12"/>
    <p:sldId id="630" r:id="rId13"/>
    <p:sldId id="605" r:id="rId14"/>
    <p:sldId id="574" r:id="rId15"/>
    <p:sldId id="629" r:id="rId16"/>
    <p:sldId id="602" r:id="rId17"/>
    <p:sldId id="670" r:id="rId18"/>
    <p:sldId id="633" r:id="rId19"/>
    <p:sldId id="610" r:id="rId20"/>
    <p:sldId id="666" r:id="rId21"/>
    <p:sldId id="674" r:id="rId22"/>
    <p:sldId id="675" r:id="rId23"/>
    <p:sldId id="660" r:id="rId24"/>
    <p:sldId id="662" r:id="rId25"/>
    <p:sldId id="665" r:id="rId26"/>
    <p:sldId id="650" r:id="rId27"/>
    <p:sldId id="676" r:id="rId28"/>
    <p:sldId id="627" r:id="rId29"/>
    <p:sldId id="663" r:id="rId30"/>
    <p:sldId id="642" r:id="rId31"/>
    <p:sldId id="671" r:id="rId32"/>
    <p:sldId id="600" r:id="rId33"/>
    <p:sldId id="567" r:id="rId34"/>
    <p:sldId id="568" r:id="rId35"/>
    <p:sldId id="569" r:id="rId36"/>
    <p:sldId id="570" r:id="rId37"/>
    <p:sldId id="615" r:id="rId38"/>
    <p:sldId id="651" r:id="rId39"/>
    <p:sldId id="669" r:id="rId40"/>
    <p:sldId id="618" r:id="rId41"/>
    <p:sldId id="652" r:id="rId42"/>
    <p:sldId id="653" r:id="rId43"/>
    <p:sldId id="636" r:id="rId44"/>
    <p:sldId id="643" r:id="rId45"/>
    <p:sldId id="637" r:id="rId46"/>
    <p:sldId id="639" r:id="rId47"/>
    <p:sldId id="640" r:id="rId48"/>
    <p:sldId id="644" r:id="rId49"/>
    <p:sldId id="667" r:id="rId50"/>
    <p:sldId id="620" r:id="rId51"/>
    <p:sldId id="621" r:id="rId52"/>
    <p:sldId id="619" r:id="rId53"/>
    <p:sldId id="645" r:id="rId54"/>
    <p:sldId id="580" r:id="rId55"/>
  </p:sldIdLst>
  <p:sldSz cx="9144000" cy="6858000" type="screen4x3"/>
  <p:notesSz cx="7010400" cy="92964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7D"/>
    <a:srgbClr val="29486D"/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58" autoAdjust="0"/>
  </p:normalViewPr>
  <p:slideViewPr>
    <p:cSldViewPr>
      <p:cViewPr varScale="1">
        <p:scale>
          <a:sx n="123" d="100"/>
          <a:sy n="123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iaaa-wfs1.niaaa.nih.gov\users\adamczykjr\My%20Documents\Dan's%20Crap\Final%20Table%20&amp;%20Figures.09.08.09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iaaa-wfs1.niaaa.nih.gov\users\adamczykjr\My%20Documents\Dan's%20Crap\Final%20Table%20&amp;%20Figures.09.08.09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cintosh%20HD:Users:danfalk35:Downloads:PSA_PSNHDD%20-%20updated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Macintosh%20HD:Users:danfalk35:Downloads:PSA_PSNHDD%20-%20updated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Macintosh%20HD:Users:danfalk35:Downloads:PSA_PSNHDD%20-%20updat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ACTTION%20Litten%2015%20-%20Falk%20edits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0351288056206499E-2"/>
          <c:y val="1.8480492813141701E-2"/>
          <c:w val="0.93091334894613198"/>
          <c:h val="0.69815195071868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HDD (Months 3&amp;4)</c:v>
                </c:pt>
              </c:strCache>
            </c:strRef>
          </c:tx>
          <c:spPr>
            <a:solidFill>
              <a:schemeClr val="accent2"/>
            </a:solidFill>
            <a:ln w="129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4392690709580398E-3"/>
                  <c:y val="-2.855909409838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543041803490297E-3"/>
                  <c:y val="-2.8893823043841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99237850371301E-3"/>
                  <c:y val="-4.218542917283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5656852429619E-3"/>
                  <c:y val="-2.507390057189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934">
                <a:noFill/>
              </a:ln>
            </c:spPr>
            <c:txPr>
              <a:bodyPr/>
              <a:lstStyle/>
              <a:p>
                <a:pPr>
                  <a:defRPr sz="183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Treatment Months 3&amp;4</c:v>
                </c:pt>
                <c:pt idx="1">
                  <c:v>Follow-up Month 2.5</c:v>
                </c:pt>
                <c:pt idx="2">
                  <c:v>Follow-up Month 9</c:v>
                </c:pt>
                <c:pt idx="3">
                  <c:v>Follow-up Month 12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2.5</c:v>
                </c:pt>
                <c:pt idx="1">
                  <c:v>5.4</c:v>
                </c:pt>
                <c:pt idx="2">
                  <c:v>7.9</c:v>
                </c:pt>
                <c:pt idx="3">
                  <c:v>7.8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HDD (Months 3&amp;4)</c:v>
                </c:pt>
              </c:strCache>
            </c:strRef>
          </c:tx>
          <c:spPr>
            <a:solidFill>
              <a:srgbClr val="FFFF00"/>
            </a:solidFill>
            <a:ln w="129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61756632898238E-3"/>
                  <c:y val="-5.4697411428283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555152544708292E-3"/>
                  <c:y val="-5.839128401029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20628543881E-2"/>
                  <c:y val="-4.3508029936852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056839833797099E-3"/>
                  <c:y val="-5.764305761284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934">
                <a:noFill/>
              </a:ln>
            </c:spPr>
            <c:txPr>
              <a:bodyPr/>
              <a:lstStyle/>
              <a:p>
                <a:pPr>
                  <a:defRPr sz="183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Treatment Months 3&amp;4</c:v>
                </c:pt>
                <c:pt idx="1">
                  <c:v>Follow-up Month 2.5</c:v>
                </c:pt>
                <c:pt idx="2">
                  <c:v>Follow-up Month 9</c:v>
                </c:pt>
                <c:pt idx="3">
                  <c:v>Follow-up Month 12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13.7</c:v>
                </c:pt>
                <c:pt idx="1">
                  <c:v>17.899999999999999</c:v>
                </c:pt>
                <c:pt idx="2">
                  <c:v>20.5</c:v>
                </c:pt>
                <c:pt idx="3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0430208"/>
        <c:axId val="100431744"/>
        <c:axId val="0"/>
      </c:bar3DChart>
      <c:catAx>
        <c:axId val="10043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43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431744"/>
        <c:scaling>
          <c:orientation val="minMax"/>
          <c:max val="30"/>
        </c:scaling>
        <c:delete val="0"/>
        <c:axPos val="l"/>
        <c:majorGridlines>
          <c:spPr>
            <a:ln w="324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430208"/>
        <c:crosses val="autoZero"/>
        <c:crossBetween val="between"/>
      </c:valAx>
      <c:spPr>
        <a:noFill/>
        <a:ln w="25934">
          <a:noFill/>
        </a:ln>
      </c:spPr>
    </c:plotArea>
    <c:legend>
      <c:legendPos val="b"/>
      <c:layout>
        <c:manualLayout>
          <c:xMode val="edge"/>
          <c:yMode val="edge"/>
          <c:x val="0.222482435597192"/>
          <c:y val="0.91786447638603796"/>
          <c:w val="0.62295081967213695"/>
          <c:h val="7.8028747433264906E-2"/>
        </c:manualLayout>
      </c:layout>
      <c:overlay val="0"/>
      <c:spPr>
        <a:noFill/>
        <a:ln w="3242">
          <a:solidFill>
            <a:schemeClr val="tx1"/>
          </a:solidFill>
          <a:prstDash val="solid"/>
        </a:ln>
      </c:spPr>
      <c:txPr>
        <a:bodyPr/>
        <a:lstStyle/>
        <a:p>
          <a:pPr>
            <a:defRPr sz="169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32007952286"/>
          <c:y val="0.14465408805031399"/>
          <c:w val="0.83499005964214701"/>
          <c:h val="0.67610062893081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Naltrexone</c:v>
                </c:pt>
              </c:strCache>
            </c:strRef>
          </c:tx>
          <c:spPr>
            <a:solidFill>
              <a:srgbClr val="0000FF"/>
            </a:solidFill>
            <a:ln w="955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0136026470538504E-3"/>
                  <c:y val="-2.1452679790841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726719243588E-3"/>
                  <c:y val="-1.75380764371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831409836540999E-3"/>
                  <c:y val="-4.0155519585222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36026470538504E-3"/>
                  <c:y val="-2.60990687582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1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1+2+3+4</c:v>
                </c:pt>
                <c:pt idx="1">
                  <c:v>2+3+4</c:v>
                </c:pt>
                <c:pt idx="2">
                  <c:v>3+4</c:v>
                </c:pt>
                <c:pt idx="3">
                  <c:v>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20.5</c:v>
                </c:pt>
                <c:pt idx="1">
                  <c:v>25.2</c:v>
                </c:pt>
                <c:pt idx="2">
                  <c:v>31.1</c:v>
                </c:pt>
                <c:pt idx="3">
                  <c:v>38.4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FCF305"/>
            </a:solidFill>
            <a:ln w="955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24392920242801E-3"/>
                  <c:y val="-2.55368768006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920984765905401E-3"/>
                  <c:y val="-2.6684937752337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7356692439509E-3"/>
                  <c:y val="-9.32232834469809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148166857204699E-3"/>
                  <c:y val="-1.5057310358409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1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1+2+3+4</c:v>
                </c:pt>
                <c:pt idx="1">
                  <c:v>2+3+4</c:v>
                </c:pt>
                <c:pt idx="2">
                  <c:v>3+4</c:v>
                </c:pt>
                <c:pt idx="3">
                  <c:v>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17.7</c:v>
                </c:pt>
                <c:pt idx="1">
                  <c:v>19.7</c:v>
                </c:pt>
                <c:pt idx="2">
                  <c:v>24.3</c:v>
                </c:pt>
                <c:pt idx="3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99552"/>
        <c:axId val="101001472"/>
      </c:barChart>
      <c:catAx>
        <c:axId val="100999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Treatment Month</a:t>
                </a:r>
              </a:p>
            </c:rich>
          </c:tx>
          <c:layout>
            <c:manualLayout>
              <c:xMode val="edge"/>
              <c:yMode val="edge"/>
              <c:x val="0.41153081510934397"/>
              <c:y val="0.92767295597484301"/>
            </c:manualLayout>
          </c:layout>
          <c:overlay val="0"/>
          <c:spPr>
            <a:noFill/>
            <a:ln w="191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00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001472"/>
        <c:scaling>
          <c:orientation val="minMax"/>
          <c:max val="100"/>
        </c:scaling>
        <c:delete val="0"/>
        <c:axPos val="l"/>
        <c:majorGridlines>
          <c:spPr>
            <a:ln w="238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3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999552"/>
        <c:crosses val="autoZero"/>
        <c:crossBetween val="between"/>
        <c:majorUnit val="20"/>
      </c:valAx>
      <c:spPr>
        <a:noFill/>
        <a:ln w="2387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4375784001179476"/>
          <c:y val="6.8663038512626923E-2"/>
          <c:w val="0.53328986329205497"/>
          <c:h val="7.2327044025157203E-2"/>
        </c:manualLayout>
      </c:layout>
      <c:overlay val="0"/>
      <c:spPr>
        <a:noFill/>
        <a:ln w="238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Cumulative </a:t>
            </a:r>
            <a:r>
              <a:rPr lang="en-US" sz="1800" dirty="0"/>
              <a:t>Treatment Months - "Grace </a:t>
            </a:r>
            <a:r>
              <a:rPr lang="en-US" sz="1800" dirty="0" smtClean="0"/>
              <a:t>Periods</a:t>
            </a:r>
            <a:r>
              <a:rPr lang="en-US" sz="1800" b="1" i="0" u="none" strike="noStrike" baseline="0" dirty="0" smtClean="0"/>
              <a:t>"</a:t>
            </a:r>
            <a:endParaRPr lang="en-US" sz="1800" dirty="0"/>
          </a:p>
        </c:rich>
      </c:tx>
      <c:layout>
        <c:manualLayout>
          <c:xMode val="edge"/>
          <c:yMode val="edge"/>
          <c:x val="0.207646011639849"/>
          <c:y val="2.741854768154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86100650462199"/>
          <c:y val="0.18526806649169"/>
          <c:w val="0.79834710743801696"/>
          <c:h val="0.6473221340965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1ab. PSNHDD nalt'!$B$33:$D$33</c:f>
              <c:strCache>
                <c:ptCount val="1"/>
                <c:pt idx="0">
                  <c:v>Naltrexone (N=302)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7205266697034201E-4"/>
                  <c:y val="6.64311371061539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523242445934004E-4"/>
                  <c:y val="-1.533531507895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985507246376799E-3"/>
                  <c:y val="6.6666666666666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1ab. PSNHDD nalt'!$A$35:$A$38</c:f>
              <c:strCache>
                <c:ptCount val="4"/>
                <c:pt idx="0">
                  <c:v>1+2+3+4</c:v>
                </c:pt>
                <c:pt idx="1">
                  <c:v>2+3+4</c:v>
                </c:pt>
                <c:pt idx="2">
                  <c:v>3+4</c:v>
                </c:pt>
                <c:pt idx="3">
                  <c:v>4</c:v>
                </c:pt>
              </c:strCache>
            </c:strRef>
          </c:cat>
          <c:val>
            <c:numRef>
              <c:f>'Fig 1ab. PSNHDD nalt'!$D$35:$D$38</c:f>
              <c:numCache>
                <c:formatCode>0.0</c:formatCode>
                <c:ptCount val="4"/>
                <c:pt idx="0">
                  <c:v>32.799999999999997</c:v>
                </c:pt>
                <c:pt idx="1">
                  <c:v>37.1</c:v>
                </c:pt>
                <c:pt idx="2">
                  <c:v>44</c:v>
                </c:pt>
                <c:pt idx="3">
                  <c:v>53.3</c:v>
                </c:pt>
              </c:numCache>
            </c:numRef>
          </c:val>
        </c:ser>
        <c:ser>
          <c:idx val="1"/>
          <c:order val="1"/>
          <c:tx>
            <c:strRef>
              <c:f>'Fig 1ab. PSNHDD nalt'!$E$33:$G$33</c:f>
              <c:strCache>
                <c:ptCount val="1"/>
                <c:pt idx="0">
                  <c:v>Placebo (N=305)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9841218194838E-3"/>
                  <c:y val="-2.276524715995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1ab. PSNHDD nalt'!$A$35:$A$38</c:f>
              <c:strCache>
                <c:ptCount val="4"/>
                <c:pt idx="0">
                  <c:v>1+2+3+4</c:v>
                </c:pt>
                <c:pt idx="1">
                  <c:v>2+3+4</c:v>
                </c:pt>
                <c:pt idx="2">
                  <c:v>3+4</c:v>
                </c:pt>
                <c:pt idx="3">
                  <c:v>4</c:v>
                </c:pt>
              </c:strCache>
            </c:strRef>
          </c:cat>
          <c:val>
            <c:numRef>
              <c:f>'Fig 1ab. PSNHDD nalt'!$G$35:$G$38</c:f>
              <c:numCache>
                <c:formatCode>0.0</c:formatCode>
                <c:ptCount val="4"/>
                <c:pt idx="0">
                  <c:v>26.9</c:v>
                </c:pt>
                <c:pt idx="1">
                  <c:v>29.2</c:v>
                </c:pt>
                <c:pt idx="2">
                  <c:v>33.4</c:v>
                </c:pt>
                <c:pt idx="3">
                  <c:v>40.299999999999997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00448"/>
        <c:axId val="100614912"/>
      </c:barChart>
      <c:catAx>
        <c:axId val="100600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/>
                  <a:t>Treatment Months</a:t>
                </a:r>
              </a:p>
            </c:rich>
          </c:tx>
          <c:layout>
            <c:manualLayout>
              <c:xMode val="edge"/>
              <c:yMode val="edge"/>
              <c:x val="0.43636363636364001"/>
              <c:y val="0.904413901387318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614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614912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 PSNHDDs (%)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2.74883030925482E-2"/>
              <c:y val="0.3458827646544230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600448"/>
        <c:crosses val="autoZero"/>
        <c:crossBetween val="between"/>
        <c:maj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8906652972727"/>
          <c:y val="0.107192650918637"/>
          <c:w val="0.79494434723438001"/>
          <c:h val="5.803571428571430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Cumulative </a:t>
            </a:r>
            <a:r>
              <a:rPr lang="en-US" sz="1800" dirty="0"/>
              <a:t>Treatment Months - "Grace </a:t>
            </a:r>
            <a:r>
              <a:rPr lang="en-US" sz="1800" dirty="0" smtClean="0"/>
              <a:t>Periods</a:t>
            </a:r>
            <a:r>
              <a:rPr lang="en-US" sz="1800" b="1" i="0" u="none" strike="noStrike" baseline="0" dirty="0" smtClean="0"/>
              <a:t>"</a:t>
            </a:r>
            <a:endParaRPr lang="en-US" sz="1800" dirty="0"/>
          </a:p>
        </c:rich>
      </c:tx>
      <c:layout>
        <c:manualLayout>
          <c:xMode val="edge"/>
          <c:yMode val="edge"/>
          <c:x val="0.207646011639849"/>
          <c:y val="2.741854768154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86100650462199"/>
          <c:y val="0.18526806649169"/>
          <c:w val="0.79834710743801696"/>
          <c:h val="0.6473221340965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1ab. PSNHDD nalt'!$B$33:$D$33</c:f>
              <c:strCache>
                <c:ptCount val="1"/>
                <c:pt idx="0">
                  <c:v>Naltrexone (N=302)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7205266697034201E-4"/>
                  <c:y val="6.64311371061539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523242445934004E-4"/>
                  <c:y val="-1.533531507895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985507246376799E-3"/>
                  <c:y val="6.6666666666666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1ab. PSNHDD nalt'!$A$35:$A$38</c:f>
              <c:strCache>
                <c:ptCount val="4"/>
                <c:pt idx="0">
                  <c:v>1+2+3+4</c:v>
                </c:pt>
                <c:pt idx="1">
                  <c:v>2+3+4</c:v>
                </c:pt>
                <c:pt idx="2">
                  <c:v>3+4</c:v>
                </c:pt>
                <c:pt idx="3">
                  <c:v>4</c:v>
                </c:pt>
              </c:strCache>
            </c:strRef>
          </c:cat>
          <c:val>
            <c:numRef>
              <c:f>'Fig 1ab. PSNHDD nalt'!$D$35:$D$38</c:f>
              <c:numCache>
                <c:formatCode>0.0</c:formatCode>
                <c:ptCount val="4"/>
                <c:pt idx="0">
                  <c:v>32.799999999999997</c:v>
                </c:pt>
                <c:pt idx="1">
                  <c:v>37.1</c:v>
                </c:pt>
                <c:pt idx="2">
                  <c:v>44</c:v>
                </c:pt>
                <c:pt idx="3">
                  <c:v>53.3</c:v>
                </c:pt>
              </c:numCache>
            </c:numRef>
          </c:val>
        </c:ser>
        <c:ser>
          <c:idx val="1"/>
          <c:order val="1"/>
          <c:tx>
            <c:strRef>
              <c:f>'Fig 1ab. PSNHDD nalt'!$E$33:$G$33</c:f>
              <c:strCache>
                <c:ptCount val="1"/>
                <c:pt idx="0">
                  <c:v>Placebo (N=305)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9841218194838E-3"/>
                  <c:y val="-2.276524715995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1ab. PSNHDD nalt'!$A$35:$A$38</c:f>
              <c:strCache>
                <c:ptCount val="4"/>
                <c:pt idx="0">
                  <c:v>1+2+3+4</c:v>
                </c:pt>
                <c:pt idx="1">
                  <c:v>2+3+4</c:v>
                </c:pt>
                <c:pt idx="2">
                  <c:v>3+4</c:v>
                </c:pt>
                <c:pt idx="3">
                  <c:v>4</c:v>
                </c:pt>
              </c:strCache>
            </c:strRef>
          </c:cat>
          <c:val>
            <c:numRef>
              <c:f>'Fig 1ab. PSNHDD nalt'!$G$35:$G$38</c:f>
              <c:numCache>
                <c:formatCode>0.0</c:formatCode>
                <c:ptCount val="4"/>
                <c:pt idx="0">
                  <c:v>26.9</c:v>
                </c:pt>
                <c:pt idx="1">
                  <c:v>29.2</c:v>
                </c:pt>
                <c:pt idx="2">
                  <c:v>33.4</c:v>
                </c:pt>
                <c:pt idx="3">
                  <c:v>40.299999999999997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86848"/>
        <c:axId val="100705408"/>
      </c:barChart>
      <c:catAx>
        <c:axId val="10068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/>
                  <a:t>Treatment Months</a:t>
                </a:r>
              </a:p>
            </c:rich>
          </c:tx>
          <c:layout>
            <c:manualLayout>
              <c:xMode val="edge"/>
              <c:yMode val="edge"/>
              <c:x val="0.43636363636364001"/>
              <c:y val="0.904413901387318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705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705408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 PSNHDDs (%)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2.74883030925482E-2"/>
              <c:y val="0.3458827646544230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686848"/>
        <c:crosses val="autoZero"/>
        <c:crossBetween val="between"/>
        <c:maj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8906652972727"/>
          <c:y val="0.107192650918637"/>
          <c:w val="0.79494434723438001"/>
          <c:h val="5.803571428571430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66893257047901"/>
          <c:y val="0.10720192027278599"/>
          <c:w val="0.79337100953789996"/>
          <c:h val="0.70913108572696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'[PSA_PSNHDD%20-%20updated.xlsx]PSA'!$K$2</c:f>
              <c:strCache>
                <c:ptCount val="1"/>
                <c:pt idx="0">
                  <c:v>Placebo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'[PSA_PSNHDD%20-%20updated.xlsx]PSA'!$L$1:$N$1</c:f>
              <c:strCache>
                <c:ptCount val="3"/>
                <c:pt idx="0">
                  <c:v>Maintenance Period                                (Weeks 2-13)</c:v>
                </c:pt>
                <c:pt idx="1">
                  <c:v>Last 2 months</c:v>
                </c:pt>
                <c:pt idx="2">
                  <c:v>Last Month</c:v>
                </c:pt>
              </c:strCache>
            </c:strRef>
          </c:cat>
          <c:val>
            <c:numRef>
              <c:f>'[PSA_PSNHDD%20-%20updated.xlsx]PSA'!$L$2:$N$2</c:f>
              <c:numCache>
                <c:formatCode>0.0%</c:formatCode>
                <c:ptCount val="3"/>
                <c:pt idx="0">
                  <c:v>1.980198E-2</c:v>
                </c:pt>
                <c:pt idx="1">
                  <c:v>5.3763440000000003E-2</c:v>
                </c:pt>
                <c:pt idx="2">
                  <c:v>6.6666669999999997E-2</c:v>
                </c:pt>
              </c:numCache>
            </c:numRef>
          </c:val>
        </c:ser>
        <c:ser>
          <c:idx val="1"/>
          <c:order val="1"/>
          <c:tx>
            <c:strRef>
              <c:f>'[PSA_PSNHDD%20-%20updated.xlsx]PSA'!$K$3</c:f>
              <c:strCache>
                <c:ptCount val="1"/>
                <c:pt idx="0">
                  <c:v>Varenicline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'[PSA_PSNHDD%20-%20updated.xlsx]PSA'!$L$1:$N$1</c:f>
              <c:strCache>
                <c:ptCount val="3"/>
                <c:pt idx="0">
                  <c:v>Maintenance Period                                (Weeks 2-13)</c:v>
                </c:pt>
                <c:pt idx="1">
                  <c:v>Last 2 months</c:v>
                </c:pt>
                <c:pt idx="2">
                  <c:v>Last Month</c:v>
                </c:pt>
              </c:strCache>
            </c:strRef>
          </c:cat>
          <c:val>
            <c:numRef>
              <c:f>'[PSA_PSNHDD%20-%20updated.xlsx]PSA'!$L$3:$N$3</c:f>
              <c:numCache>
                <c:formatCode>0.0%</c:formatCode>
                <c:ptCount val="3"/>
                <c:pt idx="0">
                  <c:v>2.0833330000000001E-2</c:v>
                </c:pt>
                <c:pt idx="1">
                  <c:v>7.6086959999999995E-2</c:v>
                </c:pt>
                <c:pt idx="2">
                  <c:v>9.8901100000000006E-2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65376"/>
        <c:axId val="100566912"/>
      </c:barChart>
      <c:catAx>
        <c:axId val="10056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566912"/>
        <c:crosses val="autoZero"/>
        <c:auto val="1"/>
        <c:lblAlgn val="ctr"/>
        <c:lblOffset val="100"/>
        <c:noMultiLvlLbl val="0"/>
      </c:catAx>
      <c:valAx>
        <c:axId val="100566912"/>
        <c:scaling>
          <c:orientation val="minMax"/>
          <c:max val="0.3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565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4635553517160398"/>
          <c:y val="1.7094017094017099E-2"/>
          <c:w val="0.30326062263447301"/>
          <c:h val="6.5296228997016398E-2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03748428037"/>
          <c:y val="0.10473528623426299"/>
          <c:w val="0.79619229686653903"/>
          <c:h val="0.73025775624200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'[PSA_PSNHDD%20-%20updated.xlsx]PSNHDD'!$K$2</c:f>
              <c:strCache>
                <c:ptCount val="1"/>
                <c:pt idx="0">
                  <c:v>Placebo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'[PSA_PSNHDD%20-%20updated.xlsx]PSNHDD'!$L$1:$N$1</c:f>
              <c:strCache>
                <c:ptCount val="3"/>
                <c:pt idx="0">
                  <c:v>Maintenance Period                                (Weeks 2-13)</c:v>
                </c:pt>
                <c:pt idx="1">
                  <c:v>Last 2 months</c:v>
                </c:pt>
                <c:pt idx="2">
                  <c:v>Last Month</c:v>
                </c:pt>
              </c:strCache>
            </c:strRef>
          </c:cat>
          <c:val>
            <c:numRef>
              <c:f>'[PSA_PSNHDD%20-%20updated.xlsx]PSNHDD'!$L$2:$N$2</c:f>
              <c:numCache>
                <c:formatCode>0.0%</c:formatCode>
                <c:ptCount val="3"/>
                <c:pt idx="0">
                  <c:v>4.9504949999999999E-2</c:v>
                </c:pt>
                <c:pt idx="1">
                  <c:v>0.1182796</c:v>
                </c:pt>
                <c:pt idx="2">
                  <c:v>0.1888889</c:v>
                </c:pt>
              </c:numCache>
            </c:numRef>
          </c:val>
        </c:ser>
        <c:ser>
          <c:idx val="1"/>
          <c:order val="1"/>
          <c:tx>
            <c:strRef>
              <c:f>'[PSA_PSNHDD%20-%20updated.xlsx]PSNHDD'!$K$3</c:f>
              <c:strCache>
                <c:ptCount val="1"/>
                <c:pt idx="0">
                  <c:v>Varenicline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'[PSA_PSNHDD%20-%20updated.xlsx]PSNHDD'!$L$1:$N$1</c:f>
              <c:strCache>
                <c:ptCount val="3"/>
                <c:pt idx="0">
                  <c:v>Maintenance Period                                (Weeks 2-13)</c:v>
                </c:pt>
                <c:pt idx="1">
                  <c:v>Last 2 months</c:v>
                </c:pt>
                <c:pt idx="2">
                  <c:v>Last Month</c:v>
                </c:pt>
              </c:strCache>
            </c:strRef>
          </c:cat>
          <c:val>
            <c:numRef>
              <c:f>'[PSA_PSNHDD%20-%20updated.xlsx]PSNHDD'!$L$3:$N$3</c:f>
              <c:numCache>
                <c:formatCode>0.0%</c:formatCode>
                <c:ptCount val="3"/>
                <c:pt idx="0">
                  <c:v>7.2916670000000003E-2</c:v>
                </c:pt>
                <c:pt idx="1">
                  <c:v>0.1521739</c:v>
                </c:pt>
                <c:pt idx="2">
                  <c:v>0.27472530000000001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25248"/>
        <c:axId val="102331136"/>
      </c:barChart>
      <c:catAx>
        <c:axId val="10232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2331136"/>
        <c:crosses val="autoZero"/>
        <c:auto val="1"/>
        <c:lblAlgn val="ctr"/>
        <c:lblOffset val="100"/>
        <c:noMultiLvlLbl val="0"/>
      </c:catAx>
      <c:valAx>
        <c:axId val="102331136"/>
        <c:scaling>
          <c:orientation val="minMax"/>
          <c:max val="0.3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2325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2794935857236"/>
          <c:y val="1.7094017094017099E-2"/>
          <c:w val="0.42491860323938502"/>
          <c:h val="6.5296228997016398E-2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03748428037"/>
          <c:y val="0.10473528623426299"/>
          <c:w val="0.79619229686653903"/>
          <c:h val="0.73025775624200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'[PSA_PSNHDD%20-%20updated.xlsx]PSNHDD'!$K$2</c:f>
              <c:strCache>
                <c:ptCount val="1"/>
                <c:pt idx="0">
                  <c:v>Placebo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'[PSA_PSNHDD%20-%20updated.xlsx]PSNHDD'!$L$1:$N$1</c:f>
              <c:strCache>
                <c:ptCount val="3"/>
                <c:pt idx="0">
                  <c:v>Maintenance Period                                (Weeks 2-13)</c:v>
                </c:pt>
                <c:pt idx="1">
                  <c:v>Last 2 months</c:v>
                </c:pt>
                <c:pt idx="2">
                  <c:v>Last Month</c:v>
                </c:pt>
              </c:strCache>
            </c:strRef>
          </c:cat>
          <c:val>
            <c:numRef>
              <c:f>'[PSA_PSNHDD%20-%20updated.xlsx]PSNHDD'!$L$2:$N$2</c:f>
              <c:numCache>
                <c:formatCode>0.0%</c:formatCode>
                <c:ptCount val="3"/>
                <c:pt idx="0">
                  <c:v>4.9504949999999999E-2</c:v>
                </c:pt>
                <c:pt idx="1">
                  <c:v>0.1182796</c:v>
                </c:pt>
                <c:pt idx="2">
                  <c:v>0.1888889</c:v>
                </c:pt>
              </c:numCache>
            </c:numRef>
          </c:val>
        </c:ser>
        <c:ser>
          <c:idx val="1"/>
          <c:order val="1"/>
          <c:tx>
            <c:strRef>
              <c:f>'[PSA_PSNHDD%20-%20updated.xlsx]PSNHDD'!$K$3</c:f>
              <c:strCache>
                <c:ptCount val="1"/>
                <c:pt idx="0">
                  <c:v>Varenicline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'[PSA_PSNHDD%20-%20updated.xlsx]PSNHDD'!$L$1:$N$1</c:f>
              <c:strCache>
                <c:ptCount val="3"/>
                <c:pt idx="0">
                  <c:v>Maintenance Period                                (Weeks 2-13)</c:v>
                </c:pt>
                <c:pt idx="1">
                  <c:v>Last 2 months</c:v>
                </c:pt>
                <c:pt idx="2">
                  <c:v>Last Month</c:v>
                </c:pt>
              </c:strCache>
            </c:strRef>
          </c:cat>
          <c:val>
            <c:numRef>
              <c:f>'[PSA_PSNHDD%20-%20updated.xlsx]PSNHDD'!$L$3:$N$3</c:f>
              <c:numCache>
                <c:formatCode>0.0%</c:formatCode>
                <c:ptCount val="3"/>
                <c:pt idx="0">
                  <c:v>7.2916670000000003E-2</c:v>
                </c:pt>
                <c:pt idx="1">
                  <c:v>0.1521739</c:v>
                </c:pt>
                <c:pt idx="2">
                  <c:v>0.27472530000000001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06016"/>
        <c:axId val="102407552"/>
      </c:barChart>
      <c:catAx>
        <c:axId val="102406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2407552"/>
        <c:crosses val="autoZero"/>
        <c:auto val="1"/>
        <c:lblAlgn val="ctr"/>
        <c:lblOffset val="100"/>
        <c:noMultiLvlLbl val="0"/>
      </c:catAx>
      <c:valAx>
        <c:axId val="102407552"/>
        <c:scaling>
          <c:orientation val="minMax"/>
          <c:max val="0.3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2406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2794935857236"/>
          <c:y val="1.7094017094017099E-2"/>
          <c:w val="0.42491860323938502"/>
          <c:h val="6.5296228997016398E-2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17794818463294E-2"/>
          <c:y val="7.3280132973589096E-2"/>
          <c:w val="0.84411723026639096"/>
          <c:h val="0.754195749945337"/>
        </c:manualLayout>
      </c:layout>
      <c:lineChart>
        <c:grouping val="standard"/>
        <c:varyColors val="0"/>
        <c:ser>
          <c:idx val="1"/>
          <c:order val="0"/>
          <c:tx>
            <c:strRef>
              <c:f>'[Worksheet in ACTTION Litten 15 - Falk edits.pptx]Fig 4. DRINC by HDD'!$E$50</c:f>
              <c:strCache>
                <c:ptCount val="1"/>
                <c:pt idx="0">
                  <c:v>Week 16</c:v>
                </c:pt>
              </c:strCache>
            </c:strRef>
          </c:tx>
          <c:spPr>
            <a:ln w="12700">
              <a:solidFill>
                <a:srgbClr val="00009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1.8028936030646901E-3"/>
                  <c:y val="-2.46904977585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482406949742799E-3"/>
                  <c:y val="-3.946461338350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5131890827425E-3"/>
                  <c:y val="-2.5129259285067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123923608932501E-3"/>
                  <c:y val="-2.3378161800571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576073938385199E-3"/>
                  <c:y val="-2.80438064710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9561602697146E-4"/>
                  <c:y val="-1.5423083176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5703164239313402E-3"/>
                  <c:y val="-3.4246161707662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2998050961670899E-3"/>
                  <c:y val="-1.3417415743386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4517439051461896E-4"/>
                  <c:y val="2.3018837247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7337590263903599E-2"/>
                  <c:y val="-2.6547743478967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cust"/>
            <c:noEndCap val="0"/>
            <c:plus>
              <c:numRef>
                <c:f>'[Worksheet in ACTTION Litten 15 - Falk edits.pptx]Fig 4. DRINC by HDD'!$I$51:$I$65</c:f>
                <c:numCache>
                  <c:formatCode>General</c:formatCode>
                  <c:ptCount val="15"/>
                  <c:pt idx="0">
                    <c:v>0.76722888358602004</c:v>
                  </c:pt>
                  <c:pt idx="1">
                    <c:v>2.3079304953202802</c:v>
                  </c:pt>
                  <c:pt idx="2">
                    <c:v>2.6626611512817751</c:v>
                  </c:pt>
                  <c:pt idx="3">
                    <c:v>3.7733113809342349</c:v>
                  </c:pt>
                  <c:pt idx="4">
                    <c:v>5.2248918935360686</c:v>
                  </c:pt>
                  <c:pt idx="5">
                    <c:v>4.5243696491820851</c:v>
                  </c:pt>
                  <c:pt idx="6">
                    <c:v>3.6402604502574998</c:v>
                  </c:pt>
                  <c:pt idx="7">
                    <c:v>5.357723083784677</c:v>
                  </c:pt>
                  <c:pt idx="8">
                    <c:v>4.546254785345762</c:v>
                  </c:pt>
                  <c:pt idx="9">
                    <c:v>4.807240629724518</c:v>
                  </c:pt>
                  <c:pt idx="10">
                    <c:v>6.3590823081452257</c:v>
                  </c:pt>
                  <c:pt idx="11">
                    <c:v>4.0810836916767661</c:v>
                  </c:pt>
                  <c:pt idx="12">
                    <c:v>4.9407173111916309</c:v>
                  </c:pt>
                  <c:pt idx="13">
                    <c:v>7.1155927354743858</c:v>
                  </c:pt>
                  <c:pt idx="14">
                    <c:v>5.4143612111184636</c:v>
                  </c:pt>
                </c:numCache>
              </c:numRef>
            </c:plus>
            <c:minus>
              <c:numRef>
                <c:f>'[Worksheet in ACTTION Litten 15 - Falk edits.pptx]Fig 4. DRINC by HDD'!$I$51:$I$65</c:f>
                <c:numCache>
                  <c:formatCode>General</c:formatCode>
                  <c:ptCount val="15"/>
                  <c:pt idx="0">
                    <c:v>0.76722888358602004</c:v>
                  </c:pt>
                  <c:pt idx="1">
                    <c:v>2.3079304953202802</c:v>
                  </c:pt>
                  <c:pt idx="2">
                    <c:v>2.6626611512817751</c:v>
                  </c:pt>
                  <c:pt idx="3">
                    <c:v>3.7733113809342349</c:v>
                  </c:pt>
                  <c:pt idx="4">
                    <c:v>5.2248918935360686</c:v>
                  </c:pt>
                  <c:pt idx="5">
                    <c:v>4.5243696491820851</c:v>
                  </c:pt>
                  <c:pt idx="6">
                    <c:v>3.6402604502574998</c:v>
                  </c:pt>
                  <c:pt idx="7">
                    <c:v>5.357723083784677</c:v>
                  </c:pt>
                  <c:pt idx="8">
                    <c:v>4.546254785345762</c:v>
                  </c:pt>
                  <c:pt idx="9">
                    <c:v>4.807240629724518</c:v>
                  </c:pt>
                  <c:pt idx="10">
                    <c:v>6.3590823081452257</c:v>
                  </c:pt>
                  <c:pt idx="11">
                    <c:v>4.0810836916767661</c:v>
                  </c:pt>
                  <c:pt idx="12">
                    <c:v>4.9407173111916309</c:v>
                  </c:pt>
                  <c:pt idx="13">
                    <c:v>7.1155927354743858</c:v>
                  </c:pt>
                  <c:pt idx="14">
                    <c:v>5.4143612111184636</c:v>
                  </c:pt>
                </c:numCache>
              </c:numRef>
            </c:minus>
            <c:spPr>
              <a:ln w="12700">
                <a:solidFill>
                  <a:srgbClr val="000090"/>
                </a:solidFill>
                <a:prstDash val="solid"/>
              </a:ln>
            </c:spPr>
          </c:errBars>
          <c:cat>
            <c:strRef>
              <c:f>'[Worksheet in ACTTION Litten 15 - Falk edits.pptx]Fig 4. DRINC by HDD'!$A$51:$A$65</c:f>
              <c:strCach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7-8</c:v>
                </c:pt>
                <c:pt idx="8">
                  <c:v>9-10</c:v>
                </c:pt>
                <c:pt idx="9">
                  <c:v>11-12</c:v>
                </c:pt>
                <c:pt idx="10">
                  <c:v>13-14</c:v>
                </c:pt>
                <c:pt idx="11">
                  <c:v>15-20</c:v>
                </c:pt>
                <c:pt idx="12">
                  <c:v>21-27</c:v>
                </c:pt>
                <c:pt idx="13">
                  <c:v>28-39</c:v>
                </c:pt>
                <c:pt idx="14">
                  <c:v>40-56</c:v>
                </c:pt>
              </c:strCache>
            </c:strRef>
          </c:cat>
          <c:val>
            <c:numRef>
              <c:f>'[Worksheet in ACTTION Litten 15 - Falk edits.pptx]Fig 4. DRINC by HDD'!$E$51:$E$65</c:f>
              <c:numCache>
                <c:formatCode>0.00</c:formatCode>
                <c:ptCount val="15"/>
                <c:pt idx="0">
                  <c:v>2.5066964285714279</c:v>
                </c:pt>
                <c:pt idx="1">
                  <c:v>6.3283582089552217</c:v>
                </c:pt>
                <c:pt idx="2">
                  <c:v>7.9259259259259256</c:v>
                </c:pt>
                <c:pt idx="3">
                  <c:v>9.4444444444444446</c:v>
                </c:pt>
                <c:pt idx="4">
                  <c:v>9.6451612903225783</c:v>
                </c:pt>
                <c:pt idx="5">
                  <c:v>10.133333333333329</c:v>
                </c:pt>
                <c:pt idx="6">
                  <c:v>8.8333333333333321</c:v>
                </c:pt>
                <c:pt idx="7">
                  <c:v>13.59375</c:v>
                </c:pt>
                <c:pt idx="8">
                  <c:v>11.88095238095238</c:v>
                </c:pt>
                <c:pt idx="9">
                  <c:v>16.172413793103448</c:v>
                </c:pt>
                <c:pt idx="10">
                  <c:v>18.09090909090909</c:v>
                </c:pt>
                <c:pt idx="11">
                  <c:v>17.795918367346939</c:v>
                </c:pt>
                <c:pt idx="12">
                  <c:v>18.04545454545455</c:v>
                </c:pt>
                <c:pt idx="13">
                  <c:v>21.64</c:v>
                </c:pt>
                <c:pt idx="14">
                  <c:v>27.340425531914889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922496"/>
        <c:axId val="102936960"/>
      </c:lineChart>
      <c:catAx>
        <c:axId val="10292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Number of Heavy Drinking Days</a:t>
                </a:r>
              </a:p>
            </c:rich>
          </c:tx>
          <c:layout>
            <c:manualLayout>
              <c:xMode val="edge"/>
              <c:yMode val="edge"/>
              <c:x val="0.32965692604824998"/>
              <c:y val="0.88831877052498098"/>
            </c:manualLayout>
          </c:layout>
          <c:overlay val="0"/>
          <c:spPr>
            <a:noFill/>
            <a:ln w="25400">
              <a:noFill/>
            </a:ln>
          </c:spPr>
        </c:title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93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936960"/>
        <c:scaling>
          <c:orientation val="minMax"/>
          <c:max val="3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DrInC Total Score (mean)</a:t>
                </a:r>
              </a:p>
            </c:rich>
          </c:tx>
          <c:layout>
            <c:manualLayout>
              <c:xMode val="edge"/>
              <c:yMode val="edge"/>
              <c:x val="1.9347908071723301E-4"/>
              <c:y val="0.22586814436180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92249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0.81583</cdr:x>
      <cdr:y>0.18779</cdr:y>
    </cdr:from>
    <cdr:to>
      <cdr:x>0.89003</cdr:x>
      <cdr:y>0.23179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50860" y="1023129"/>
          <a:ext cx="614024" cy="239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=.24*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0.18043</cdr:x>
      <cdr:y>0.18779</cdr:y>
    </cdr:from>
    <cdr:to>
      <cdr:x>0.25464</cdr:x>
      <cdr:y>0.23179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3060" y="1023129"/>
          <a:ext cx="614024" cy="239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=.07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0.39223</cdr:x>
      <cdr:y>0.18779</cdr:y>
    </cdr:from>
    <cdr:to>
      <cdr:x>0.46643</cdr:x>
      <cdr:y>0.23179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45660" y="1023129"/>
          <a:ext cx="614024" cy="239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=.13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0.61324</cdr:x>
      <cdr:y>0.18779</cdr:y>
    </cdr:from>
    <cdr:to>
      <cdr:x>0.68744</cdr:x>
      <cdr:y>0.23179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74460" y="1023129"/>
          <a:ext cx="614024" cy="239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h=.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15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0.21626</cdr:x>
      <cdr:y>0.19587</cdr:y>
    </cdr:from>
    <cdr:to>
      <cdr:x>0.28633</cdr:x>
      <cdr:y>0.23782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1464" y="753888"/>
          <a:ext cx="404479" cy="1662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h=.13</a:t>
          </a:r>
        </a:p>
      </cdr:txBody>
    </cdr:sp>
  </cdr:relSizeAnchor>
  <cdr:relSizeAnchor xmlns:cdr="http://schemas.openxmlformats.org/drawingml/2006/chartDrawing">
    <cdr:from>
      <cdr:x>0.81644</cdr:x>
      <cdr:y>0.19587</cdr:y>
    </cdr:from>
    <cdr:to>
      <cdr:x>0.91061</cdr:x>
      <cdr:y>0.23708</cdr:y>
    </cdr:to>
    <cdr:sp macro="" textlink="">
      <cdr:nvSpPr>
        <cdr:cNvPr id="30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15793" y="753888"/>
          <a:ext cx="543563" cy="1615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h=.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26**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0.61482</cdr:x>
      <cdr:y>0.19587</cdr:y>
    </cdr:from>
    <cdr:to>
      <cdr:x>0.70825</cdr:x>
      <cdr:y>0.23708</cdr:y>
    </cdr:to>
    <cdr:sp macro="" textlink="">
      <cdr:nvSpPr>
        <cdr:cNvPr id="307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52028" y="753888"/>
          <a:ext cx="537886" cy="1615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=.22**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0.4228</cdr:x>
      <cdr:y>0.19587</cdr:y>
    </cdr:from>
    <cdr:to>
      <cdr:x>0.49213</cdr:x>
      <cdr:y>0.23782</cdr:y>
    </cdr:to>
    <cdr:sp macro="" textlink="">
      <cdr:nvSpPr>
        <cdr:cNvPr id="307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3613" y="753888"/>
          <a:ext cx="400222" cy="1662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h=.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17*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0.7913</cdr:x>
      <cdr:y>0.90667</cdr:y>
    </cdr:from>
    <cdr:to>
      <cdr:x>0.92349</cdr:x>
      <cdr:y>0.98134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934200" y="5181600"/>
          <a:ext cx="1158340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0.21626</cdr:x>
      <cdr:y>0.19587</cdr:y>
    </cdr:from>
    <cdr:to>
      <cdr:x>0.28633</cdr:x>
      <cdr:y>0.23782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1464" y="753888"/>
          <a:ext cx="404479" cy="1662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h=.13</a:t>
          </a:r>
        </a:p>
      </cdr:txBody>
    </cdr:sp>
  </cdr:relSizeAnchor>
  <cdr:relSizeAnchor xmlns:cdr="http://schemas.openxmlformats.org/drawingml/2006/chartDrawing">
    <cdr:from>
      <cdr:x>0.81644</cdr:x>
      <cdr:y>0.19587</cdr:y>
    </cdr:from>
    <cdr:to>
      <cdr:x>0.91061</cdr:x>
      <cdr:y>0.23708</cdr:y>
    </cdr:to>
    <cdr:sp macro="" textlink="">
      <cdr:nvSpPr>
        <cdr:cNvPr id="30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15793" y="753888"/>
          <a:ext cx="543563" cy="1615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h=.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26**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0.61482</cdr:x>
      <cdr:y>0.19587</cdr:y>
    </cdr:from>
    <cdr:to>
      <cdr:x>0.70825</cdr:x>
      <cdr:y>0.23708</cdr:y>
    </cdr:to>
    <cdr:sp macro="" textlink="">
      <cdr:nvSpPr>
        <cdr:cNvPr id="307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52028" y="753888"/>
          <a:ext cx="537886" cy="1615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=.22**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0.4228</cdr:x>
      <cdr:y>0.19587</cdr:y>
    </cdr:from>
    <cdr:to>
      <cdr:x>0.49213</cdr:x>
      <cdr:y>0.23782</cdr:y>
    </cdr:to>
    <cdr:sp macro="" textlink="">
      <cdr:nvSpPr>
        <cdr:cNvPr id="307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3613" y="753888"/>
          <a:ext cx="400222" cy="1662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h=.</a:t>
          </a: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17*</a:t>
          </a:r>
          <a:endParaRPr lang="en-U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0.21739</cdr:x>
      <cdr:y>0.25333</cdr:y>
    </cdr:from>
    <cdr:to>
      <cdr:x>0.28746</cdr:x>
      <cdr:y>0.29528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05000" y="1447800"/>
          <a:ext cx="614024" cy="239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C00000"/>
              </a:solidFill>
              <a:latin typeface="Arial"/>
              <a:cs typeface="Arial"/>
            </a:rPr>
            <a:t>h</a:t>
          </a:r>
          <a:r>
            <a:rPr lang="en-US" sz="1400" b="1" i="0" u="none" strike="noStrike" baseline="0" dirty="0" smtClean="0">
              <a:solidFill>
                <a:srgbClr val="C00000"/>
              </a:solidFill>
              <a:latin typeface="Arial"/>
              <a:cs typeface="Arial"/>
            </a:rPr>
            <a:t>=.07</a:t>
          </a:r>
          <a:endParaRPr lang="en-US" sz="1400" b="1" i="0" u="none" strike="noStrike" baseline="0" dirty="0">
            <a:solidFill>
              <a:srgbClr val="C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0.42609</cdr:x>
      <cdr:y>0.25333</cdr:y>
    </cdr:from>
    <cdr:to>
      <cdr:x>0.49616</cdr:x>
      <cdr:y>0.29528</cdr:y>
    </cdr:to>
    <cdr:sp macro="" textlink="">
      <cdr:nvSpPr>
        <cdr:cNvPr id="8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3800" y="1447800"/>
          <a:ext cx="614024" cy="239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C00000"/>
              </a:solidFill>
              <a:latin typeface="Arial"/>
              <a:cs typeface="Arial"/>
            </a:rPr>
            <a:t>h=.13</a:t>
          </a:r>
        </a:p>
      </cdr:txBody>
    </cdr:sp>
  </cdr:relSizeAnchor>
  <cdr:relSizeAnchor xmlns:cdr="http://schemas.openxmlformats.org/drawingml/2006/chartDrawing">
    <cdr:from>
      <cdr:x>0.61739</cdr:x>
      <cdr:y>0.25333</cdr:y>
    </cdr:from>
    <cdr:to>
      <cdr:x>0.68746</cdr:x>
      <cdr:y>0.29528</cdr:y>
    </cdr:to>
    <cdr:sp macro="" textlink="">
      <cdr:nvSpPr>
        <cdr:cNvPr id="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10200" y="1447800"/>
          <a:ext cx="614024" cy="239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C00000"/>
              </a:solidFill>
              <a:latin typeface="Arial"/>
              <a:cs typeface="Arial"/>
            </a:rPr>
            <a:t>h=.</a:t>
          </a:r>
          <a:r>
            <a:rPr lang="en-US" sz="1400" b="1" i="0" u="none" strike="noStrike" baseline="0" dirty="0" smtClean="0">
              <a:solidFill>
                <a:srgbClr val="C00000"/>
              </a:solidFill>
              <a:latin typeface="Arial"/>
              <a:cs typeface="Arial"/>
            </a:rPr>
            <a:t>15</a:t>
          </a:r>
          <a:endParaRPr lang="en-US" sz="1400" b="1" i="0" u="none" strike="noStrike" baseline="0" dirty="0">
            <a:solidFill>
              <a:srgbClr val="C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0.81739</cdr:x>
      <cdr:y>0.25333</cdr:y>
    </cdr:from>
    <cdr:to>
      <cdr:x>0.88746</cdr:x>
      <cdr:y>0.29528</cdr:y>
    </cdr:to>
    <cdr:sp macro="" textlink="">
      <cdr:nvSpPr>
        <cdr:cNvPr id="10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62800" y="1447800"/>
          <a:ext cx="614024" cy="239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C00000"/>
              </a:solidFill>
              <a:latin typeface="Arial"/>
              <a:cs typeface="Arial"/>
            </a:rPr>
            <a:t>h</a:t>
          </a:r>
          <a:r>
            <a:rPr lang="en-US" sz="1400" b="1" i="0" u="none" strike="noStrike" baseline="0" dirty="0" smtClean="0">
              <a:solidFill>
                <a:srgbClr val="C00000"/>
              </a:solidFill>
              <a:latin typeface="Arial"/>
              <a:cs typeface="Arial"/>
            </a:rPr>
            <a:t>=.24*</a:t>
          </a:r>
          <a:endParaRPr lang="en-US" sz="1400" b="1" i="0" u="none" strike="noStrike" baseline="0" dirty="0">
            <a:solidFill>
              <a:srgbClr val="C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0.7913</cdr:x>
      <cdr:y>0.90667</cdr:y>
    </cdr:from>
    <cdr:to>
      <cdr:x>0.92349</cdr:x>
      <cdr:y>0.98134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934200" y="5181600"/>
          <a:ext cx="1158340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0.17774</cdr:x>
      <cdr:y>0.95396</cdr:y>
    </cdr:from>
    <cdr:to>
      <cdr:x>0.50371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4911539"/>
          <a:ext cx="2934718" cy="23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all p&gt;.05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0.174</cdr:x>
      <cdr:y>0.95396</cdr:y>
    </cdr:from>
    <cdr:to>
      <cdr:x>0.49875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2120" y="4911539"/>
          <a:ext cx="2915485" cy="23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all p&gt;.05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0.174</cdr:x>
      <cdr:y>0.95396</cdr:y>
    </cdr:from>
    <cdr:to>
      <cdr:x>0.49875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2120" y="4911539"/>
          <a:ext cx="2915485" cy="23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all p&gt;.05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6" cy="465138"/>
          </a:xfrm>
          <a:prstGeom prst="rect">
            <a:avLst/>
          </a:prstGeom>
        </p:spPr>
        <p:txBody>
          <a:bodyPr vert="horz" wrap="square" lIns="92429" tIns="46215" rIns="92429" bIns="4621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0"/>
            <a:ext cx="3038476" cy="465138"/>
          </a:xfrm>
          <a:prstGeom prst="rect">
            <a:avLst/>
          </a:prstGeom>
        </p:spPr>
        <p:txBody>
          <a:bodyPr vert="horz" wrap="square" lIns="92429" tIns="46215" rIns="92429" bIns="4621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9D9C546F-5459-4D33-83D4-9CF2763257AC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6" cy="465138"/>
          </a:xfrm>
          <a:prstGeom prst="rect">
            <a:avLst/>
          </a:prstGeom>
        </p:spPr>
        <p:txBody>
          <a:bodyPr vert="horz" wrap="square" lIns="92429" tIns="46215" rIns="92429" bIns="4621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5"/>
            <a:ext cx="3038476" cy="465138"/>
          </a:xfrm>
          <a:prstGeom prst="rect">
            <a:avLst/>
          </a:prstGeom>
        </p:spPr>
        <p:txBody>
          <a:bodyPr vert="horz" wrap="square" lIns="92429" tIns="46215" rIns="92429" bIns="4621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DE37815F-623D-46F4-BB08-D30BCC343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5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6" cy="465138"/>
          </a:xfrm>
          <a:prstGeom prst="rect">
            <a:avLst/>
          </a:prstGeom>
        </p:spPr>
        <p:txBody>
          <a:bodyPr vert="horz" lIns="90706" tIns="45353" rIns="90706" bIns="4535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0"/>
            <a:ext cx="3038476" cy="465138"/>
          </a:xfrm>
          <a:prstGeom prst="rect">
            <a:avLst/>
          </a:prstGeom>
        </p:spPr>
        <p:txBody>
          <a:bodyPr vert="horz" lIns="90706" tIns="45353" rIns="90706" bIns="45353" rtlCol="0"/>
          <a:lstStyle>
            <a:lvl1pPr algn="r">
              <a:defRPr sz="1100"/>
            </a:lvl1pPr>
          </a:lstStyle>
          <a:p>
            <a:fld id="{681B4326-70BB-46F1-8744-0F6421692076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6" tIns="45353" rIns="90706" bIns="453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32"/>
            <a:ext cx="5607050" cy="4183063"/>
          </a:xfrm>
          <a:prstGeom prst="rect">
            <a:avLst/>
          </a:prstGeom>
        </p:spPr>
        <p:txBody>
          <a:bodyPr vert="horz" lIns="90706" tIns="45353" rIns="90706" bIns="453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6" cy="465138"/>
          </a:xfrm>
          <a:prstGeom prst="rect">
            <a:avLst/>
          </a:prstGeom>
        </p:spPr>
        <p:txBody>
          <a:bodyPr vert="horz" lIns="90706" tIns="45353" rIns="90706" bIns="4535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5"/>
            <a:ext cx="3038476" cy="465138"/>
          </a:xfrm>
          <a:prstGeom prst="rect">
            <a:avLst/>
          </a:prstGeom>
        </p:spPr>
        <p:txBody>
          <a:bodyPr vert="horz" lIns="90706" tIns="45353" rIns="90706" bIns="45353" rtlCol="0" anchor="b"/>
          <a:lstStyle>
            <a:lvl1pPr algn="r">
              <a:defRPr sz="1100"/>
            </a:lvl1pPr>
          </a:lstStyle>
          <a:p>
            <a:fld id="{FED333E0-89F5-44CD-8B84-E8E8DD99C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3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12800" indent="-457200" eaLnBrk="1" hangingPunct="1">
              <a:buClr>
                <a:srgbClr val="9BBB59"/>
              </a:buClr>
              <a:buFontTx/>
              <a:buChar char="•"/>
            </a:pPr>
            <a:r>
              <a:rPr lang="en-US" sz="1900" smtClean="0"/>
              <a:t>Day Hospital Study (Weisner et al., 2000) and Integrated Care Study (Weisner et al., 2001). Both Studies: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1500" smtClean="0"/>
              <a:t>Recruited at treatment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1500" smtClean="0"/>
              <a:t>Had excellent recruitment rates (DH – 93%; ICS – 95%)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1500" smtClean="0"/>
              <a:t>Had the same Medical Director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1500" smtClean="0"/>
              <a:t>Did not differ in patient characteristics, program characteristics or staffing</a:t>
            </a:r>
          </a:p>
          <a:p>
            <a:pPr marL="812800" indent="-457200" eaLnBrk="1" hangingPunct="1">
              <a:spcBef>
                <a:spcPct val="0"/>
              </a:spcBef>
            </a:pPr>
            <a:endParaRPr lang="en-US" smtClean="0"/>
          </a:p>
          <a:p>
            <a:pPr marL="812800" indent="-457200"/>
            <a:r>
              <a:rPr lang="en-US" smtClean="0"/>
              <a:t>	Weisner C, Mertens J, Parthasarathy S, Moore C, Hunkeler EM, Hu T, Selby JV (2000) The outcome and cost of alcohol and drug treatment in an HMO: day hospital versus traditional outpatient regimens. Health 	Serv Res 35:791-812.</a:t>
            </a:r>
          </a:p>
          <a:p>
            <a:pPr marL="812800" indent="-457200"/>
            <a:endParaRPr lang="en-US" smtClean="0"/>
          </a:p>
          <a:p>
            <a:pPr marL="812800" indent="-457200"/>
            <a:r>
              <a:rPr lang="en-US" smtClean="0"/>
              <a:t>   	 Weisner C, Mertens J, Parthasarathy S, Moore C, Lu Y (2001) Integrating primary medical care with addiction treatment: a randomized controlled trial. JAMA 286:1715-1723.</a:t>
            </a:r>
          </a:p>
          <a:p>
            <a:pPr marL="812800" indent="-457200" eaLnBrk="1" hangingPunct="1">
              <a:spcBef>
                <a:spcPct val="0"/>
              </a:spcBef>
            </a:pPr>
            <a:endParaRPr lang="en-US" smtClean="0"/>
          </a:p>
          <a:p>
            <a:pPr marL="812800" indent="-457200" eaLnBrk="1" hangingPunct="1">
              <a:spcBef>
                <a:spcPct val="0"/>
              </a:spcBef>
            </a:pPr>
            <a:endParaRPr lang="en-US" smtClean="0"/>
          </a:p>
          <a:p>
            <a:pPr marL="812800" indent="-457200" eaLnBrk="1" hangingPunct="1">
              <a:spcBef>
                <a:spcPct val="0"/>
              </a:spcBef>
            </a:pPr>
            <a:r>
              <a:rPr lang="en-US" smtClean="0"/>
              <a:t>Mention that the THIS IS A COMBINED SAMPLE THAT</a:t>
            </a:r>
            <a:r>
              <a:rPr lang="ja-JP" altLang="en-US" smtClean="0"/>
              <a:t>’</a:t>
            </a:r>
            <a:r>
              <a:rPr lang="en-US" altLang="ja-JP" smtClean="0"/>
              <a:t>S BEEN USED FOR SEVERAL OTHER PUBLISHED STUDIES (chi et al. 2011; satre et al. 2007; satre et al. 2004; tsoh et al, 2011; weisner et al.2000 ) ?    </a:t>
            </a:r>
          </a:p>
          <a:p>
            <a:pPr marL="812800" indent="-457200" eaLnBrk="1" hangingPunct="1">
              <a:spcBef>
                <a:spcPct val="0"/>
              </a:spcBef>
            </a:pPr>
            <a:endParaRPr lang="en-US" smtClean="0"/>
          </a:p>
          <a:p>
            <a:pPr marL="812800" indent="-457200" eaLnBrk="1" hangingPunct="1">
              <a:spcBef>
                <a:spcPct val="0"/>
              </a:spcBef>
            </a:pPr>
            <a:r>
              <a:rPr lang="en-US" smtClean="0"/>
              <a:t>We included individuals with alcohol abuse diagnoses because evidence suggests a continuum of alcohol use disorders rather than </a:t>
            </a:r>
            <a:r>
              <a:rPr lang="ja-JP" altLang="en-US" smtClean="0"/>
              <a:t>“</a:t>
            </a:r>
            <a:r>
              <a:rPr lang="en-US" altLang="ja-JP" smtClean="0"/>
              <a:t>abuse</a:t>
            </a:r>
            <a:r>
              <a:rPr lang="ja-JP" altLang="en-US" smtClean="0"/>
              <a:t>”</a:t>
            </a:r>
            <a:r>
              <a:rPr lang="en-US" altLang="ja-JP" smtClean="0"/>
              <a:t> as distinct from </a:t>
            </a:r>
            <a:r>
              <a:rPr lang="ja-JP" altLang="en-US" smtClean="0"/>
              <a:t>“</a:t>
            </a:r>
            <a:r>
              <a:rPr lang="en-US" altLang="ja-JP" smtClean="0"/>
              <a:t>dependence</a:t>
            </a:r>
            <a:r>
              <a:rPr lang="ja-JP" altLang="en-US" smtClean="0"/>
              <a:t>”</a:t>
            </a:r>
            <a:r>
              <a:rPr lang="en-US" altLang="ja-JP" smtClean="0"/>
              <a:t>(</a:t>
            </a:r>
            <a:r>
              <a:rPr lang="en-US" altLang="ja-JP" smtClean="0">
                <a:hlinkClick r:id="" action="ppaction://hlinkfile" tooltip="Li, 2007 #15922"/>
              </a:rPr>
              <a:t>Li et al., 2007</a:t>
            </a:r>
            <a:r>
              <a:rPr lang="en-US" altLang="ja-JP" smtClean="0"/>
              <a:t>), and proposed changes to the Diagnostic and Statistical Manual of Mental Disorders - V (DSM-V) combine abuse and dependence into one </a:t>
            </a:r>
            <a:r>
              <a:rPr lang="ja-JP" altLang="en-US" smtClean="0"/>
              <a:t>“</a:t>
            </a:r>
            <a:r>
              <a:rPr lang="en-US" altLang="ja-JP" smtClean="0"/>
              <a:t>alcohol use disorder</a:t>
            </a:r>
            <a:r>
              <a:rPr lang="ja-JP" altLang="en-US" smtClean="0"/>
              <a:t>”</a:t>
            </a:r>
            <a:r>
              <a:rPr lang="en-US" altLang="ja-JP" smtClean="0"/>
              <a:t> diagnosis (</a:t>
            </a:r>
            <a:r>
              <a:rPr lang="en-US" altLang="ja-JP" smtClean="0">
                <a:hlinkClick r:id="" action="ppaction://hlinkfile" tooltip="American Psychiatric Association, 2010 #18378"/>
              </a:rPr>
              <a:t>American Psychiatric Association, 2010</a:t>
            </a:r>
            <a:r>
              <a:rPr lang="en-US" altLang="ja-JP" smtClean="0"/>
              <a:t>). </a:t>
            </a:r>
          </a:p>
          <a:p>
            <a:pPr marL="812800" indent="-4572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F66EF77-6A9E-4DBB-B3C5-168ED3050B8D}" type="slidenum">
              <a:rPr lang="en-US" smtClean="0">
                <a:latin typeface="Calibri" pitchFamily="34" charset="0"/>
              </a:rPr>
              <a:pPr eaLnBrk="1" hangingPunct="1"/>
              <a:t>13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33E0-89F5-44CD-8B84-E8E8DD99CA8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8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33E0-89F5-44CD-8B84-E8E8DD99CA8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7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7F1C-52E8-2640-ABC5-EDECFF0C90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085A-B49B-4189-826B-0282D6C5F1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085A-B49B-4189-826B-0282D6C5F1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33E0-89F5-44CD-8B84-E8E8DD99CA8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33E0-89F5-44CD-8B84-E8E8DD99CA8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33E0-89F5-44CD-8B84-E8E8DD99CA8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33E0-89F5-44CD-8B84-E8E8DD99CA8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7F1C-52E8-2640-ABC5-EDECFF0C90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4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33E0-89F5-44CD-8B84-E8E8DD99CA8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8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B734E-BA96-424A-92FE-0592B9614C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78E04-200A-4AFD-B460-71185C707D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0DF69-4206-487B-AE9C-C20EC6BF9F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26B8DB-B9D1-4529-8FA6-A8EC6F5B5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mplate with new niaaa logo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6" y="0"/>
            <a:ext cx="9133228" cy="6858000"/>
          </a:xfrm>
          <a:prstGeom prst="rect">
            <a:avLst/>
          </a:prstGeom>
        </p:spPr>
      </p:pic>
      <p:sp>
        <p:nvSpPr>
          <p:cNvPr id="13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07293" y="536130"/>
            <a:ext cx="3616965" cy="366356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 b="1" i="0">
                <a:solidFill>
                  <a:srgbClr val="006A9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Heading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52457" y="2099844"/>
            <a:ext cx="3545132" cy="3851202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>
              <a:buFontTx/>
              <a:buNone/>
              <a:defRPr sz="2100">
                <a:solidFill>
                  <a:srgbClr val="5F3C42"/>
                </a:solidFill>
              </a:defRPr>
            </a:lvl1pPr>
            <a:lvl2pPr marL="0" indent="125047" algn="l">
              <a:spcAft>
                <a:spcPts val="0"/>
              </a:spcAft>
              <a:buFont typeface="Arial"/>
              <a:buChar char="•"/>
              <a:defRPr sz="1700" spc="0">
                <a:solidFill>
                  <a:srgbClr val="454443"/>
                </a:solidFill>
              </a:defRPr>
            </a:lvl2pPr>
            <a:lvl3pPr marL="241162" indent="125047">
              <a:defRPr sz="1700">
                <a:solidFill>
                  <a:srgbClr val="454443"/>
                </a:solidFill>
              </a:defRPr>
            </a:lvl3pPr>
            <a:lvl4pPr marL="526983" indent="116115">
              <a:buFont typeface="Arial"/>
              <a:buChar char="•"/>
              <a:defRPr sz="1700">
                <a:solidFill>
                  <a:srgbClr val="454443"/>
                </a:solidFill>
              </a:defRPr>
            </a:lvl4pPr>
            <a:lvl5pPr marL="848531" indent="116115">
              <a:buFont typeface="Arial"/>
              <a:buChar char="•"/>
              <a:defRPr sz="1700">
                <a:solidFill>
                  <a:srgbClr val="454443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894066" y="2099844"/>
            <a:ext cx="3241872" cy="385120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100">
                <a:solidFill>
                  <a:srgbClr val="454443"/>
                </a:solidFill>
              </a:defRPr>
            </a:lvl1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1947" y="1250971"/>
            <a:ext cx="7850153" cy="446775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2500">
                <a:solidFill>
                  <a:srgbClr val="006A9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6009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62CE5-BA99-4D52-AE97-B24E2C68B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11D3C-EE3A-491E-B900-C34EDFAB7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9942B-F6C7-4D27-B2C3-07AE38779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31B14-3647-4855-B111-DC3EB2D68B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4E2C3-FD9D-4B5A-9A4C-6DCDA2CAA1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F0A9-478E-47C4-83A3-ED786FE442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409C-B692-4892-A3EA-DA14A58547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B9748-A22A-4205-9C0C-9307C6176B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E23E6A-A62E-412A-9E0A-873F2E143C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CAcQjRw&amp;url=http://www.iajjc.org/evidence.php&amp;ei=Cx8MVbLnH8y6ggSLtYPoBg&amp;bvm=bv.88528373,d.eXY&amp;psig=AFQjCNHk96JuX8slekniHWXyCCi7EHlpiw&amp;ust=142694391409780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CAcQjRw&amp;url=http://www.christopherboyer.com/2013/06/evidence-based-marketing/&amp;ei=gB8MVZWMO4anNpXEgbAH&amp;bvm=bv.88528373,d.eXY&amp;psig=AFQjCNE3i1johQX9Xzj51AissaWM1fhqrQ&amp;ust=142694424132309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imgres?imgurl=http://crenshawcomm.com/wp-content/uploads/2014/06/questionsforPRfirm.jpg&amp;imgrefurl=http://crenshawcomm.com/clients-ask-pr-agencies-wrong-questions/&amp;docid=y1Fyim0UlflANM&amp;tbnid=jbbfL8NJ6Vt5iM:&amp;w=1150&amp;h=980&amp;ei=RnH3VLCcOuvdsATj0IKgCQ&amp;ved=0CAIQxiAwAA&amp;iact=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ved=0CAcQjRw&amp;url=http://www.samsi.info/programs/2012-13-program-statistical-and-computational-methodology-massive-datasets&amp;ei=km0NVeL3C8KbgwSfqIKQBA&amp;bvm=bv.88528373,bs.1,d.eXY&amp;psig=AFQjCNHojLqeXqQal8cGfTpG3elQv0OXAA&amp;ust=142702960291161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://www.google.com/url?sa=i&amp;rct=j&amp;q=&amp;esrc=s&amp;frm=1&amp;source=images&amp;cd=&amp;cad=rja&amp;uact=8&amp;docid=V8e9BEDUb5jEjM&amp;tbnid=QAYRlvNQLX6OvM:&amp;ved=0CAcQjRw&amp;url=http://hdphotovideowallpaper.blogspot.com/2014/05/car-accident-pictures-with-causes-of.html&amp;ei=3Ak0VKLAAcywyASCgoLwCA&amp;bvm=bv.76943099,d.aWw&amp;psig=AFQjCNHeIVf32kWGrpaafPMwMhz2mT1A0w&amp;ust=14127828844282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w&amp;url=http://www.shutterstock.com/pic-108241016/stock-photo-medical-treatment-and-cost-concept-stethoscope-placing-on-us-dollar-banknotes-on-white-background.html&amp;ei=TG8NVbz0CsKwggTk54LQDQ&amp;bvm=bv.88528373,bs.1,d.eXY&amp;psig=AFQjCNF83b4cIpduvwa4sqn_JSaVOJjW-w&amp;ust=1427030211909552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uact=8&amp;docid=6FlunxwKYGn7pM&amp;tbnid=27NT9sj9xkKH-M:&amp;ved=0CAcQjRw&amp;url=http://digestivediseases.blogspot.com/2011/04/alcoholic-liver-causes.html&amp;ei=Agk0VPSOJM-cyAT-74DwAg&amp;bvm=bv.76943099,d.aWw&amp;psig=AFQjCNHQpEJxv20udbWo3IgjSPqyvAnnvg&amp;ust=141278266127458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92" y="2112494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Exploration of Endpoints for Pivotal Clinical Trials to Treat AUD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05200"/>
            <a:ext cx="7467600" cy="22860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Arial Rounded MT Bold" pitchFamily="34" charset="0"/>
              </a:rPr>
              <a:t>Raye Z. Litten, Ph.D.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 Rounded MT Bold" pitchFamily="34" charset="0"/>
              </a:rPr>
              <a:t>Daniel Falk, Ph.D. (Discussant)</a:t>
            </a:r>
          </a:p>
          <a:p>
            <a:endParaRPr lang="en-US" sz="96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Division of Treatment and Recovery Research</a:t>
            </a:r>
          </a:p>
          <a:p>
            <a:r>
              <a:rPr lang="en-US" sz="7200" dirty="0" smtClean="0">
                <a:solidFill>
                  <a:schemeClr val="tx1"/>
                </a:solidFill>
                <a:latin typeface="Arial Rounded MT Bold" pitchFamily="34" charset="0"/>
              </a:rPr>
              <a:t>National Institute on Alcohol Abuse and Alcoholism</a:t>
            </a:r>
            <a:endParaRPr lang="en-US" sz="7200" dirty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en-US" sz="56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6400" b="1" i="1" dirty="0" smtClean="0">
                <a:solidFill>
                  <a:schemeClr val="tx1"/>
                </a:solidFill>
                <a:latin typeface="Arial"/>
                <a:cs typeface="Arial"/>
              </a:rPr>
              <a:t>Presented at the Measures of Outcome for Stimulant Trials (MOST) meeting of the ACTTION Initiative</a:t>
            </a:r>
          </a:p>
          <a:p>
            <a:r>
              <a:rPr lang="en-US" sz="6400" b="1" i="1" dirty="0" smtClean="0">
                <a:solidFill>
                  <a:schemeClr val="tx1"/>
                </a:solidFill>
                <a:latin typeface="Arial"/>
                <a:cs typeface="Arial"/>
              </a:rPr>
              <a:t>Rockville, MD, March 25, 2015</a:t>
            </a:r>
          </a:p>
          <a:p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126984" name="Picture 8" descr="http://www.pcdc.org/assets/images/resource-images/hhs-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1941" y="6096000"/>
            <a:ext cx="591459" cy="604274"/>
          </a:xfrm>
          <a:prstGeom prst="rect">
            <a:avLst/>
          </a:prstGeom>
          <a:noFill/>
        </p:spPr>
      </p:pic>
      <p:pic>
        <p:nvPicPr>
          <p:cNvPr id="12" name="Picture 2" descr="http://upload.wikimedia.org/wikipedia/commons/b/b8/Naltrexone-3D-balls.png"/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3581400" y="609600"/>
            <a:ext cx="1996585" cy="148696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8" name="Picture 6" descr="http://2.imimg.com/data2/LS/XV/MY-4675760/cefixime-250x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" b="4835"/>
          <a:stretch/>
        </p:blipFill>
        <p:spPr bwMode="auto">
          <a:xfrm>
            <a:off x="1371600" y="609600"/>
            <a:ext cx="1853474" cy="150289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http://2.imimg.com/data2/JU/NG/MY-730787/pharmaceutical-capsules-250x2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8443" r="6765" b="18443"/>
          <a:stretch/>
        </p:blipFill>
        <p:spPr bwMode="auto">
          <a:xfrm>
            <a:off x="5943600" y="609600"/>
            <a:ext cx="2033625" cy="150289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6214275"/>
            <a:ext cx="1828800" cy="4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4093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070342"/>
              </p:ext>
            </p:extLst>
          </p:nvPr>
        </p:nvGraphicFramePr>
        <p:xfrm>
          <a:off x="519112" y="1295400"/>
          <a:ext cx="8243887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Worksheet" r:id="rId3" imgW="7924924" imgH="4695765" progId="Excel.Sheet.8">
                  <p:embed/>
                </p:oleObj>
              </mc:Choice>
              <mc:Fallback>
                <p:oleObj name="Worksheet" r:id="rId3" imgW="7924924" imgH="469576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1295400"/>
                        <a:ext cx="8243887" cy="4946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2286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Abstainers and Low Risk have similar DRINC Scores during Treatment and Follow-up</a:t>
            </a:r>
            <a:endParaRPr lang="en-US" sz="24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 rot="-5400000">
            <a:off x="-1434306" y="3151981"/>
            <a:ext cx="354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DRINC Score (37-item) (Mean)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6400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COMBINE Study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2616" y="5105400"/>
            <a:ext cx="1614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Treatment Months 3-4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00414" y="5105399"/>
            <a:ext cx="1385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Follow-up Month 2.5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43631" y="5105400"/>
            <a:ext cx="1385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Follow-up Month 9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5148376"/>
            <a:ext cx="1385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Follow-up Month 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4926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Abstainers and Low Risk </a:t>
            </a:r>
            <a:r>
              <a:rPr lang="en-US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have similar Drinks/Drinking Day </a:t>
            </a: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during Treatment and </a:t>
            </a:r>
            <a:r>
              <a:rPr lang="en-US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Follow</a:t>
            </a: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-up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216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623353"/>
              </p:ext>
            </p:extLst>
          </p:nvPr>
        </p:nvGraphicFramePr>
        <p:xfrm>
          <a:off x="457200" y="1295400"/>
          <a:ext cx="8229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Worksheet" r:id="rId3" imgW="8229600" imgH="5105400" progId="Excel.Sheet.8">
                  <p:embed/>
                </p:oleObj>
              </mc:Choice>
              <mc:Fallback>
                <p:oleObj name="Worksheet" r:id="rId3" imgW="8229600" imgH="51054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2296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ChangeArrowheads="1"/>
          </p:cNvSpPr>
          <p:nvPr/>
        </p:nvSpPr>
        <p:spPr bwMode="auto">
          <a:xfrm rot="16200000">
            <a:off x="-1706562" y="3273699"/>
            <a:ext cx="387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/>
              <a:t>Drinks per Drinking Day (Mean)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8888" y="5323759"/>
            <a:ext cx="1614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Treatment Months 3-4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4233" y="5341874"/>
            <a:ext cx="1385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Follow-up Month 2.5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40643" y="5359987"/>
            <a:ext cx="1385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Follow-up Month 12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06780" y="5341874"/>
            <a:ext cx="1385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Follow-up Month 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15006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077200" cy="3886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latin typeface="Arial Rounded MT Bold" pitchFamily="34" charset="0"/>
              </a:rPr>
              <a:t>Alcohol Clinical Trials</a:t>
            </a:r>
          </a:p>
          <a:p>
            <a:pPr eaLnBrk="1" hangingPunct="1"/>
            <a:endParaRPr lang="en-US" dirty="0" smtClean="0"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Treatment Settings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Epidemiologic Studies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6146" name="Picture 2" descr="https://encrypted-tbn0.gstatic.com/images?q=tbn:ANd9GcTfGQAESzq1nZaUWu24mKJJmddwyK1l-aVMRH3awzWwLcvv8FcO8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14" y="2355820"/>
            <a:ext cx="2830725" cy="20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Evidence of Clinical Benefit (PSNHDD)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148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Kaiser Permanente Studies</a:t>
            </a:r>
          </a:p>
        </p:txBody>
      </p:sp>
      <p:sp>
        <p:nvSpPr>
          <p:cNvPr id="15363" name="Subtitle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Tx/>
              <a:buSzPct val="150000"/>
              <a:buFont typeface="Arial" pitchFamily="34" charset="0"/>
              <a:buChar char="•"/>
            </a:pPr>
            <a:r>
              <a:rPr lang="en-US" sz="1800" b="1" u="sng" dirty="0" smtClean="0">
                <a:latin typeface="Arial Rounded MT Bold" pitchFamily="34" charset="0"/>
                <a:cs typeface="Tahoma" pitchFamily="34" charset="0"/>
              </a:rPr>
              <a:t>Study Site</a:t>
            </a:r>
            <a:r>
              <a:rPr lang="en-US" sz="1800" b="1" dirty="0" smtClean="0">
                <a:latin typeface="Arial Rounded MT Bold" pitchFamily="34" charset="0"/>
                <a:cs typeface="Tahoma" pitchFamily="34" charset="0"/>
              </a:rPr>
              <a:t>: </a:t>
            </a:r>
          </a:p>
          <a:p>
            <a:pPr lvl="1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  <a:cs typeface="Tahoma" pitchFamily="34" charset="0"/>
              </a:rPr>
              <a:t>KP Chemical Dependency Recovery Program (CDRP) in Sacramento, California</a:t>
            </a:r>
          </a:p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endParaRPr lang="en-US" sz="1800" dirty="0" smtClean="0">
              <a:latin typeface="Arial Rounded MT Bold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Arial" pitchFamily="34" charset="0"/>
              <a:buChar char="•"/>
            </a:pPr>
            <a:r>
              <a:rPr lang="en-US" sz="1800" b="1" u="sng" dirty="0" smtClean="0">
                <a:latin typeface="Arial Rounded MT Bold" pitchFamily="34" charset="0"/>
                <a:cs typeface="Tahoma" pitchFamily="34" charset="0"/>
              </a:rPr>
              <a:t>Participants</a:t>
            </a:r>
            <a:r>
              <a:rPr lang="en-US" sz="1800" b="1" dirty="0" smtClean="0">
                <a:latin typeface="Arial Rounded MT Bold" pitchFamily="34" charset="0"/>
                <a:cs typeface="Tahoma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ClrTx/>
              <a:buSzPct val="150000"/>
              <a:buFont typeface="Arial" pitchFamily="34" charset="0"/>
              <a:buChar char="•"/>
            </a:pPr>
            <a:endParaRPr lang="en-US" sz="1000" b="1" dirty="0" smtClean="0">
              <a:latin typeface="Arial Rounded MT Bold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  <a:cs typeface="Tahoma" pitchFamily="34" charset="0"/>
              </a:rPr>
              <a:t>N = 995 adult patients (18+) with alcohol dependence/abuse</a:t>
            </a:r>
          </a:p>
          <a:p>
            <a:pPr lvl="1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Arial Rounded MT Bold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  <a:cs typeface="Tahoma" pitchFamily="34" charset="0"/>
              </a:rPr>
              <a:t>Recruited from two randomized studies (</a:t>
            </a:r>
            <a:r>
              <a:rPr lang="en-US" sz="1600" dirty="0" err="1" smtClean="0">
                <a:solidFill>
                  <a:schemeClr val="tx1"/>
                </a:solidFill>
                <a:latin typeface="Arial Rounded MT Bold" pitchFamily="34" charset="0"/>
                <a:cs typeface="Tahoma" pitchFamily="34" charset="0"/>
              </a:rPr>
              <a:t>Weisner</a:t>
            </a:r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  <a:cs typeface="Tahoma" pitchFamily="34" charset="0"/>
              </a:rPr>
              <a:t> et al., 2000, 2001)</a:t>
            </a:r>
          </a:p>
          <a:p>
            <a:pPr lvl="1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Arial Rounded MT Bold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Font typeface="Georgia" pitchFamily="18" charset="0"/>
              <a:buNone/>
            </a:pPr>
            <a:endParaRPr lang="en-US" sz="5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1800" b="1" u="sng" dirty="0" smtClean="0">
                <a:latin typeface="Arial Rounded MT Bold" pitchFamily="34" charset="0"/>
              </a:rPr>
              <a:t>Predictor</a:t>
            </a:r>
            <a:r>
              <a:rPr lang="en-US" sz="1800" b="1" dirty="0" smtClean="0">
                <a:latin typeface="Arial Rounded MT Bold" pitchFamily="34" charset="0"/>
              </a:rPr>
              <a:t>: Drinking </a:t>
            </a:r>
            <a:r>
              <a:rPr lang="en-US" sz="1800" b="1" dirty="0">
                <a:latin typeface="Arial Rounded MT Bold" pitchFamily="34" charset="0"/>
              </a:rPr>
              <a:t>Status </a:t>
            </a:r>
            <a:r>
              <a:rPr lang="en-US" sz="1800" b="1" dirty="0" smtClean="0">
                <a:latin typeface="Arial Rounded MT Bold" pitchFamily="34" charset="0"/>
              </a:rPr>
              <a:t>(past 30 days) (6 months post-treatment) </a:t>
            </a:r>
            <a:endParaRPr lang="en-US" sz="1800" b="1" dirty="0">
              <a:latin typeface="Arial Rounded MT Bol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u="sng" dirty="0">
                <a:latin typeface="Arial Rounded MT Bold" pitchFamily="34" charset="0"/>
              </a:rPr>
              <a:t>Abstinent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u="sng" dirty="0">
                <a:latin typeface="Arial Rounded MT Bold" pitchFamily="34" charset="0"/>
              </a:rPr>
              <a:t>Low-Risk Drinker</a:t>
            </a:r>
            <a:r>
              <a:rPr lang="en-US" sz="1600" dirty="0">
                <a:latin typeface="Arial Rounded MT Bold" pitchFamily="34" charset="0"/>
              </a:rPr>
              <a:t>: drank but no heavy drinking days (5+ </a:t>
            </a:r>
            <a:r>
              <a:rPr lang="en-US" sz="1600" dirty="0" smtClean="0">
                <a:latin typeface="Arial Rounded MT Bold" pitchFamily="34" charset="0"/>
              </a:rPr>
              <a:t>drinks/drinking day)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u="sng" dirty="0" smtClean="0">
                <a:latin typeface="Arial Rounded MT Bold" pitchFamily="34" charset="0"/>
              </a:rPr>
              <a:t>Heavy </a:t>
            </a:r>
            <a:r>
              <a:rPr lang="en-US" sz="1600" u="sng" dirty="0">
                <a:latin typeface="Arial Rounded MT Bold" pitchFamily="34" charset="0"/>
              </a:rPr>
              <a:t>Drinker</a:t>
            </a:r>
            <a:r>
              <a:rPr lang="en-US" sz="1600" dirty="0">
                <a:latin typeface="Arial Rounded MT Bold" pitchFamily="34" charset="0"/>
              </a:rPr>
              <a:t>: </a:t>
            </a:r>
            <a:r>
              <a:rPr lang="en-US" sz="1600" dirty="0" smtClean="0">
                <a:latin typeface="Arial Rounded MT Bold" pitchFamily="34" charset="0"/>
              </a:rPr>
              <a:t>1+ heavy </a:t>
            </a:r>
            <a:r>
              <a:rPr lang="en-US" sz="1600" dirty="0">
                <a:latin typeface="Arial Rounded MT Bold" pitchFamily="34" charset="0"/>
              </a:rPr>
              <a:t>drinking </a:t>
            </a:r>
            <a:r>
              <a:rPr lang="en-US" sz="1600" dirty="0" smtClean="0">
                <a:latin typeface="Arial Rounded MT Bold" pitchFamily="34" charset="0"/>
              </a:rPr>
              <a:t>days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latin typeface="Arial Rounded MT Bold" pitchFamily="34" charset="0"/>
            </a:endParaRPr>
          </a:p>
          <a:p>
            <a:r>
              <a:rPr lang="en-US" sz="1800" b="1" u="sng" dirty="0" smtClean="0">
                <a:latin typeface="Arial Rounded MT Bold" pitchFamily="34" charset="0"/>
              </a:rPr>
              <a:t>Outcomes</a:t>
            </a:r>
            <a:r>
              <a:rPr lang="en-US" sz="1800" b="1" dirty="0" smtClean="0">
                <a:latin typeface="Arial Rounded MT Bold" pitchFamily="34" charset="0"/>
              </a:rPr>
              <a:t>: </a:t>
            </a:r>
          </a:p>
          <a:p>
            <a:pPr lvl="1"/>
            <a:r>
              <a:rPr lang="en-US" sz="1600" b="1" dirty="0" smtClean="0">
                <a:latin typeface="Arial Rounded MT Bold" pitchFamily="34" charset="0"/>
              </a:rPr>
              <a:t>Addiction </a:t>
            </a:r>
            <a:r>
              <a:rPr lang="en-US" sz="1600" b="1" dirty="0">
                <a:latin typeface="Arial Rounded MT Bold" pitchFamily="34" charset="0"/>
              </a:rPr>
              <a:t>Severity Index </a:t>
            </a:r>
            <a:r>
              <a:rPr lang="en-US" sz="1600" b="1" dirty="0" smtClean="0">
                <a:latin typeface="Arial Rounded MT Bold" pitchFamily="34" charset="0"/>
              </a:rPr>
              <a:t>(12 months post-treatment)</a:t>
            </a:r>
            <a:endParaRPr lang="en-US" sz="1600" b="1" dirty="0">
              <a:latin typeface="Arial Rounded MT Bold" pitchFamily="34" charset="0"/>
            </a:endParaRPr>
          </a:p>
          <a:p>
            <a:pPr lvl="2"/>
            <a:r>
              <a:rPr lang="en-US" sz="1500" dirty="0">
                <a:latin typeface="Arial Rounded MT Bold" pitchFamily="34" charset="0"/>
              </a:rPr>
              <a:t>Medical</a:t>
            </a:r>
          </a:p>
          <a:p>
            <a:pPr lvl="2"/>
            <a:r>
              <a:rPr lang="en-US" sz="1500" dirty="0">
                <a:latin typeface="Arial Rounded MT Bold" pitchFamily="34" charset="0"/>
              </a:rPr>
              <a:t>Psychiatric</a:t>
            </a:r>
          </a:p>
          <a:p>
            <a:pPr lvl="2"/>
            <a:r>
              <a:rPr lang="en-US" sz="1500" dirty="0">
                <a:latin typeface="Arial Rounded MT Bold" pitchFamily="34" charset="0"/>
              </a:rPr>
              <a:t>Family/Social</a:t>
            </a:r>
          </a:p>
          <a:p>
            <a:pPr lvl="2"/>
            <a:r>
              <a:rPr lang="en-US" sz="1500" dirty="0" smtClean="0">
                <a:latin typeface="Arial Rounded MT Bold" pitchFamily="34" charset="0"/>
              </a:rPr>
              <a:t>Employment</a:t>
            </a:r>
          </a:p>
          <a:p>
            <a:pPr lvl="2"/>
            <a:endParaRPr lang="en-US" sz="1200" dirty="0" smtClean="0">
              <a:latin typeface="Arial Rounded MT Bold" pitchFamily="34" charset="0"/>
            </a:endParaRPr>
          </a:p>
          <a:p>
            <a:pPr lvl="1"/>
            <a:r>
              <a:rPr lang="en-US" sz="1600" b="1" dirty="0" smtClean="0">
                <a:latin typeface="Arial Rounded MT Bold" pitchFamily="34" charset="0"/>
              </a:rPr>
              <a:t>Treatment Cost &amp; Utilization (up to 5 years post</a:t>
            </a:r>
            <a:r>
              <a:rPr lang="en-US" sz="1600" b="1" dirty="0">
                <a:latin typeface="Arial Rounded MT Bold" pitchFamily="34" charset="0"/>
              </a:rPr>
              <a:t>-treatment)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endParaRPr lang="en-US" sz="6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737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Clinical Relevance of Abstinent, Low-Risk, and Heavy Drinking Post-Treatment Outcomes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 with Abstinent Group: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23433"/>
              </p:ext>
            </p:extLst>
          </p:nvPr>
        </p:nvGraphicFramePr>
        <p:xfrm>
          <a:off x="381000" y="2057401"/>
          <a:ext cx="8382001" cy="415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676400"/>
                <a:gridCol w="2590801"/>
              </a:tblGrid>
              <a:tr h="524626">
                <a:tc>
                  <a:txBody>
                    <a:bodyPr/>
                    <a:lstStyle/>
                    <a:p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Low-Risk</a:t>
                      </a:r>
                      <a:endParaRPr lang="en-US" sz="2400" baseline="0" dirty="0">
                        <a:solidFill>
                          <a:srgbClr val="FFFF00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Heavy Drinking</a:t>
                      </a:r>
                      <a:endParaRPr lang="en-US" sz="2400" baseline="0" dirty="0">
                        <a:solidFill>
                          <a:srgbClr val="FFFF00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5246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Rounded MT Bold" pitchFamily="34" charset="0"/>
                        </a:rPr>
                        <a:t>Drinking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Rounded MT Bold" pitchFamily="34" charset="0"/>
                        </a:rPr>
                        <a:t>greater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Rounded MT Bold" pitchFamily="34" charset="0"/>
                        </a:rPr>
                        <a:t>much greater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13640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Rounded MT Bold" pitchFamily="34" charset="0"/>
                        </a:rPr>
                        <a:t>Consequences:</a:t>
                      </a:r>
                      <a:r>
                        <a:rPr lang="en-US" sz="2400" baseline="0" dirty="0" smtClean="0">
                          <a:latin typeface="Arial Rounded MT Bold" pitchFamily="34" charset="0"/>
                        </a:rPr>
                        <a:t> psychiatric/family/social problems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Rounded MT Bold" pitchFamily="34" charset="0"/>
                        </a:rPr>
                        <a:t>similar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Rounded MT Bold" pitchFamily="34" charset="0"/>
                        </a:rPr>
                        <a:t>higher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121234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Rounded MT Bold" pitchFamily="34" charset="0"/>
                        </a:rPr>
                        <a:t>Treatment Utilization: inpatient/ED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Rounded MT Bold" pitchFamily="34" charset="0"/>
                        </a:rPr>
                        <a:t>similar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Rounded MT Bold" pitchFamily="34" charset="0"/>
                        </a:rPr>
                        <a:t>higher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5246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Rounded MT Bold" pitchFamily="34" charset="0"/>
                        </a:rPr>
                        <a:t>Treatment Costs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Rounded MT Bold" pitchFamily="34" charset="0"/>
                        </a:rPr>
                        <a:t>similar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Rounded MT Bold" pitchFamily="34" charset="0"/>
                        </a:rPr>
                        <a:t>higher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324600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Rounded MT Bold" pitchFamily="34" charset="0"/>
              </a:rPr>
              <a:t>Kline-Simons et al. </a:t>
            </a:r>
            <a:r>
              <a:rPr lang="en-US" sz="1100" i="1" dirty="0" smtClean="0">
                <a:latin typeface="Arial Rounded MT Bold" pitchFamily="34" charset="0"/>
              </a:rPr>
              <a:t>ACER</a:t>
            </a:r>
            <a:r>
              <a:rPr lang="en-US" sz="1100" dirty="0" smtClean="0">
                <a:latin typeface="Arial Rounded MT Bold" pitchFamily="34" charset="0"/>
              </a:rPr>
              <a:t> 37(</a:t>
            </a:r>
            <a:r>
              <a:rPr lang="en-US" sz="1100" dirty="0" err="1" smtClean="0">
                <a:latin typeface="Arial Rounded MT Bold" pitchFamily="34" charset="0"/>
              </a:rPr>
              <a:t>Suppl</a:t>
            </a:r>
            <a:r>
              <a:rPr lang="en-US" sz="1100" dirty="0" smtClean="0">
                <a:latin typeface="Arial Rounded MT Bold" pitchFamily="34" charset="0"/>
              </a:rPr>
              <a:t>):E373-E380, 2013 and </a:t>
            </a:r>
            <a:r>
              <a:rPr lang="en-US" sz="1100" i="1" dirty="0" smtClean="0">
                <a:latin typeface="Arial Rounded MT Bold" pitchFamily="34" charset="0"/>
              </a:rPr>
              <a:t>ACER</a:t>
            </a:r>
            <a:r>
              <a:rPr lang="en-US" sz="1100" dirty="0" smtClean="0">
                <a:latin typeface="Arial Rounded MT Bold" pitchFamily="34" charset="0"/>
              </a:rPr>
              <a:t> 38:579-586, 2014</a:t>
            </a:r>
            <a:endParaRPr lang="en-US" sz="11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3886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latin typeface="Arial Rounded MT Bold" pitchFamily="34" charset="0"/>
              </a:rPr>
              <a:t>Alcohol Clinical Trials</a:t>
            </a:r>
          </a:p>
          <a:p>
            <a:pPr eaLnBrk="1" hangingPunct="1"/>
            <a:endParaRPr lang="en-US" dirty="0" smtClean="0"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Treatment Settings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Epidemiologic Studies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7170" name="Picture 2" descr="http://www.christopherboyer.com/wp-content/uploads/2013/06/evid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Evidence of Clinical Benefit (PSNHDD)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7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Epidemiologic Evidence: </a:t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Clinical Benefit of PSNHDD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l"/>
            </a:pPr>
            <a:endParaRPr lang="en-US" sz="1300" dirty="0" smtClean="0">
              <a:latin typeface="Arial Rounded MT Bold" pitchFamily="34" charset="0"/>
            </a:endParaRPr>
          </a:p>
          <a:p>
            <a:r>
              <a:rPr lang="en-US" sz="2800" b="1" dirty="0" smtClean="0">
                <a:latin typeface="Arial Rounded MT Bold" pitchFamily="34" charset="0"/>
              </a:rPr>
              <a:t>National Alcohol Surveys</a:t>
            </a:r>
          </a:p>
          <a:p>
            <a:endParaRPr lang="en-US" sz="1300" dirty="0" smtClean="0">
              <a:latin typeface="Arial Rounded MT Bold" pitchFamily="34" charset="0"/>
            </a:endParaRPr>
          </a:p>
          <a:p>
            <a:pPr lvl="1"/>
            <a:r>
              <a:rPr lang="en-US" sz="2400" dirty="0" smtClean="0">
                <a:latin typeface="Arial Rounded MT Bold" pitchFamily="34" charset="0"/>
              </a:rPr>
              <a:t>Treated or concerned drinkers who restrict alcohol intake to low volume and did not have any heavy drinking days had a low risk of alcohol dependence or abuse (Greenfield, unpublished data)</a:t>
            </a:r>
          </a:p>
          <a:p>
            <a:pPr eaLnBrk="1" hangingPunct="1"/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b="1" dirty="0">
                <a:latin typeface="Arial Rounded MT Bold" pitchFamily="34" charset="0"/>
              </a:rPr>
              <a:t>National Epidemiologic Survey on Alcohol and Related Conditions (NESARC) </a:t>
            </a:r>
            <a:endParaRPr lang="en-US" sz="2800" b="1" dirty="0" smtClean="0">
              <a:latin typeface="Arial Rounded MT Bold" pitchFamily="34" charset="0"/>
            </a:endParaRPr>
          </a:p>
          <a:p>
            <a:endParaRPr lang="en-US" sz="1300" dirty="0">
              <a:latin typeface="Arial Rounded MT Bold" pitchFamily="34" charset="0"/>
            </a:endParaRPr>
          </a:p>
          <a:p>
            <a:pPr lvl="1"/>
            <a:r>
              <a:rPr lang="en-US" sz="2400" dirty="0">
                <a:latin typeface="Arial Rounded MT Bold" pitchFamily="34" charset="0"/>
              </a:rPr>
              <a:t>Subjects with no heavy drinking days carried a much lower risk for alcohol dependence and AUD symptoms than those who experienced heavy drinking (Dawson et al. 2007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lvl="1"/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455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15225" cy="9858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Summary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772400" cy="51054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>
                <a:schemeClr val="tx1"/>
              </a:buClr>
              <a:buSzPct val="75000"/>
              <a:buNone/>
            </a:pPr>
            <a:r>
              <a:rPr lang="en-US" sz="2800" i="1" dirty="0" smtClean="0">
                <a:latin typeface="Arial Rounded MT Bold" pitchFamily="34" charset="0"/>
              </a:rPr>
              <a:t>No heavy drinking </a:t>
            </a:r>
            <a:r>
              <a:rPr lang="en-US" sz="2800" i="1" dirty="0" err="1" smtClean="0">
                <a:latin typeface="Arial Rounded MT Bold" pitchFamily="34" charset="0"/>
              </a:rPr>
              <a:t>vs</a:t>
            </a:r>
            <a:r>
              <a:rPr lang="en-US" sz="2800" i="1" dirty="0" smtClean="0">
                <a:latin typeface="Arial Rounded MT Bold" pitchFamily="34" charset="0"/>
              </a:rPr>
              <a:t> heavy drinking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400" dirty="0" smtClean="0">
                <a:latin typeface="Arial Rounded MT Bold" pitchFamily="34" charset="0"/>
              </a:rPr>
              <a:t>No heavy drinking decreases risk for relapse to heavy drinking and dependence, consequences, treatment utilization and cost compared to heavy drinking</a:t>
            </a:r>
          </a:p>
          <a:p>
            <a:pPr marL="0" indent="0" eaLnBrk="1" hangingPunct="1">
              <a:buClr>
                <a:schemeClr val="tx1"/>
              </a:buClr>
              <a:buSzPct val="75000"/>
              <a:buNone/>
            </a:pPr>
            <a:endParaRPr lang="en-US" sz="2800" i="1" dirty="0" smtClean="0">
              <a:latin typeface="Arial Rounded MT Bold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75000"/>
              <a:buNone/>
            </a:pPr>
            <a:r>
              <a:rPr lang="en-US" sz="2800" i="1" dirty="0" smtClean="0">
                <a:latin typeface="Arial Rounded MT Bold" pitchFamily="34" charset="0"/>
              </a:rPr>
              <a:t>Abstinence </a:t>
            </a:r>
            <a:r>
              <a:rPr lang="en-US" sz="2800" i="1" dirty="0" err="1" smtClean="0">
                <a:latin typeface="Arial Rounded MT Bold" pitchFamily="34" charset="0"/>
              </a:rPr>
              <a:t>vs</a:t>
            </a:r>
            <a:r>
              <a:rPr lang="en-US" sz="2800" i="1" dirty="0" smtClean="0">
                <a:latin typeface="Arial Rounded MT Bold" pitchFamily="34" charset="0"/>
              </a:rPr>
              <a:t> low risk drinking </a:t>
            </a:r>
            <a:r>
              <a:rPr lang="en-US" sz="2800" i="1" dirty="0" err="1" smtClean="0">
                <a:latin typeface="Arial Rounded MT Bold" pitchFamily="34" charset="0"/>
              </a:rPr>
              <a:t>vs</a:t>
            </a:r>
            <a:r>
              <a:rPr lang="en-US" sz="2800" i="1" dirty="0" smtClean="0">
                <a:latin typeface="Arial Rounded MT Bold" pitchFamily="34" charset="0"/>
              </a:rPr>
              <a:t> heavy drinking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400" dirty="0" smtClean="0">
                <a:latin typeface="Arial Rounded MT Bold" pitchFamily="34" charset="0"/>
              </a:rPr>
              <a:t>Relapse to heavy drinking and dependence: heavy drinking&gt;&gt;low risk&gt;abstinence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400" dirty="0" smtClean="0">
                <a:latin typeface="Arial Rounded MT Bold" pitchFamily="34" charset="0"/>
              </a:rPr>
              <a:t>Consequences: heavy drinking&gt; low risk=abstinence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400" dirty="0" smtClean="0">
                <a:latin typeface="Arial Rounded MT Bold" pitchFamily="34" charset="0"/>
              </a:rPr>
              <a:t>Treatment utilization and cost: heavy drinking&gt;low risk=abstinence</a:t>
            </a:r>
          </a:p>
          <a:p>
            <a:pPr eaLnBrk="1" hangingPunct="1">
              <a:buClr>
                <a:srgbClr val="FF0000"/>
              </a:buClr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Arial Rounded MT Bol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939439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FDA Guidance: </a:t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Clinical Benefit of PSNHDD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8077200" cy="3886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2800" b="1" dirty="0" smtClean="0">
              <a:latin typeface="Arial Rounded MT Bold" pitchFamily="34" charset="0"/>
            </a:endParaRPr>
          </a:p>
          <a:p>
            <a:pPr marL="0" indent="0" eaLnBrk="1" hangingPunct="1">
              <a:buNone/>
            </a:pPr>
            <a:r>
              <a:rPr lang="en-US" sz="2800" i="1" dirty="0" smtClean="0">
                <a:latin typeface="Arial Rounded MT Bold" pitchFamily="34" charset="0"/>
              </a:rPr>
              <a:t>“Patients who never exceeded the heavy drinking limits had minimal alcohol-related consequences and were much less likely to have relapsed at follow-up.”</a:t>
            </a:r>
          </a:p>
          <a:p>
            <a:pPr marL="0" indent="0" eaLnBrk="1" hangingPunct="1">
              <a:buNone/>
            </a:pPr>
            <a:r>
              <a:rPr lang="en-US" sz="2800" i="1" dirty="0">
                <a:latin typeface="Arial Rounded MT Bold" pitchFamily="34" charset="0"/>
              </a:rPr>
              <a:t>	</a:t>
            </a:r>
            <a:r>
              <a:rPr lang="en-US" sz="2800" i="1" dirty="0" smtClean="0">
                <a:latin typeface="Arial Rounded MT Bold" pitchFamily="34" charset="0"/>
              </a:rPr>
              <a:t>	-- </a:t>
            </a:r>
            <a:r>
              <a:rPr lang="en-US" sz="2000" dirty="0" smtClean="0">
                <a:latin typeface="Arial Rounded MT Bold" pitchFamily="34" charset="0"/>
              </a:rPr>
              <a:t>FDA Guidance Summary Statement</a:t>
            </a:r>
          </a:p>
        </p:txBody>
      </p:sp>
    </p:spTree>
    <p:extLst>
      <p:ext uri="{BB962C8B-B14F-4D97-AF65-F5344CB8AC3E}">
        <p14:creationId xmlns:p14="http://schemas.microsoft.com/office/powerpoint/2010/main" val="2711628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3622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Is PSNHDD a Sensitive Outcome in Detecting Treatment Effects in Clinical Trials?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AutoShape 12" descr="Image result for questio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Image result for question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Image result for question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8" name="Picture 18" descr="https://encrypted-tbn3.gstatic.com/images?q=tbn:ANd9GcSw83VEUYcrdTezjklaQiR8me9SOuZVVQfUmrhi7777nPZmf53I2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3145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04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Key Organizations</a:t>
            </a:r>
          </a:p>
        </p:txBody>
      </p:sp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8077200" cy="3886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 smtClean="0">
                <a:latin typeface="Arial Rounded MT Bold" pitchFamily="34" charset="0"/>
              </a:rPr>
              <a:t>NIAAA</a:t>
            </a:r>
          </a:p>
          <a:p>
            <a:pPr eaLnBrk="1" hangingPunct="1"/>
            <a:r>
              <a:rPr lang="en-US" sz="3100" dirty="0" smtClean="0">
                <a:latin typeface="Arial Rounded MT Bold" pitchFamily="34" charset="0"/>
              </a:rPr>
              <a:t>Dan Falk, </a:t>
            </a:r>
            <a:r>
              <a:rPr lang="en-US" sz="2800" dirty="0" smtClean="0">
                <a:latin typeface="Arial Rounded MT Bold" pitchFamily="34" charset="0"/>
              </a:rPr>
              <a:t>Joanne Fertig, Megan Ryan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buNone/>
            </a:pPr>
            <a:r>
              <a:rPr lang="en-US" b="1" dirty="0" smtClean="0">
                <a:latin typeface="Arial Rounded MT Bold" pitchFamily="34" charset="0"/>
              </a:rPr>
              <a:t>ACTIVE Group</a:t>
            </a:r>
          </a:p>
          <a:p>
            <a:pPr eaLnBrk="1" hangingPunct="1"/>
            <a:r>
              <a:rPr lang="en-US" sz="2800" dirty="0" smtClean="0">
                <a:latin typeface="Arial Rounded MT Bold" pitchFamily="34" charset="0"/>
              </a:rPr>
              <a:t>FDA, EMA, pharmaceutical companies,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academic researchers, NIAAA, NIDA</a:t>
            </a:r>
          </a:p>
        </p:txBody>
      </p:sp>
    </p:spTree>
    <p:extLst>
      <p:ext uri="{BB962C8B-B14F-4D97-AF65-F5344CB8AC3E}">
        <p14:creationId xmlns:p14="http://schemas.microsoft.com/office/powerpoint/2010/main" val="9877161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15225" cy="985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PSNHDD a Sensitive Endpoint?</a:t>
            </a:r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391400" cy="48768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2800" dirty="0" smtClean="0">
                <a:latin typeface="Arial Rounded MT Bold" pitchFamily="34" charset="0"/>
              </a:rPr>
              <a:t>Not as sensitive as continuous outcome measures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400" dirty="0" smtClean="0">
                <a:latin typeface="Arial Rounded MT Bold" pitchFamily="34" charset="0"/>
              </a:rPr>
              <a:t> Number of heavy drinking days outcome was significant in five alcohol clinical trials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400" dirty="0" smtClean="0">
                <a:latin typeface="Arial Rounded MT Bold" pitchFamily="34" charset="0"/>
              </a:rPr>
              <a:t>PSNHDD was significant in only two of the trials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en-US" sz="2400" dirty="0">
              <a:latin typeface="Arial Rounded MT Bold" pitchFamily="34" charset="0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2400" dirty="0" smtClean="0">
                <a:latin typeface="Arial Rounded MT Bold" pitchFamily="34" charset="0"/>
              </a:rPr>
              <a:t>Examples: COMBINE (PSNHDD sensitive) and </a:t>
            </a:r>
            <a:r>
              <a:rPr lang="en-US" sz="2400" dirty="0" err="1" smtClean="0">
                <a:latin typeface="Arial Rounded MT Bold" pitchFamily="34" charset="0"/>
              </a:rPr>
              <a:t>varenicline</a:t>
            </a:r>
            <a:r>
              <a:rPr lang="en-US" sz="2400" dirty="0" smtClean="0">
                <a:latin typeface="Arial Rounded MT Bold" pitchFamily="34" charset="0"/>
              </a:rPr>
              <a:t> trials (PSNHDD less sensitive) 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400" dirty="0" smtClean="0">
                <a:latin typeface="Arial Rounded MT Bold" pitchFamily="34" charset="0"/>
              </a:rPr>
              <a:t>PSNHDD </a:t>
            </a:r>
            <a:r>
              <a:rPr lang="en-US" sz="2400" dirty="0" err="1" smtClean="0">
                <a:latin typeface="Arial Rounded MT Bold" pitchFamily="34" charset="0"/>
              </a:rPr>
              <a:t>vs</a:t>
            </a:r>
            <a:r>
              <a:rPr lang="en-US" sz="2400" dirty="0" smtClean="0">
                <a:latin typeface="Arial Rounded MT Bold" pitchFamily="34" charset="0"/>
              </a:rPr>
              <a:t> continuous outcome measures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400" dirty="0" smtClean="0">
                <a:latin typeface="Arial Rounded MT Bold" pitchFamily="34" charset="0"/>
              </a:rPr>
              <a:t>PSNHDD </a:t>
            </a:r>
            <a:r>
              <a:rPr lang="en-US" sz="2400" dirty="0" err="1" smtClean="0">
                <a:latin typeface="Arial Rounded MT Bold" pitchFamily="34" charset="0"/>
              </a:rPr>
              <a:t>vs</a:t>
            </a:r>
            <a:r>
              <a:rPr lang="en-US" sz="2400" dirty="0" smtClean="0">
                <a:latin typeface="Arial Rounded MT Bold" pitchFamily="34" charset="0"/>
              </a:rPr>
              <a:t> abstinence outcome</a:t>
            </a: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None/>
            </a:pPr>
            <a:endParaRPr lang="en-US" sz="28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339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PSNHDD as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ensitive as Continuous Measures  (COMBINE)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Naltrexone vs. Placebo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590700"/>
              </p:ext>
            </p:extLst>
          </p:nvPr>
        </p:nvGraphicFramePr>
        <p:xfrm>
          <a:off x="457200" y="22098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200400"/>
                <a:gridCol w="14478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Measure 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Drinking Measure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Cohen d</a:t>
                      </a:r>
                      <a:r>
                        <a:rPr lang="en-US" b="1" baseline="0" dirty="0" smtClean="0"/>
                        <a:t> or 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continuous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%</a:t>
                      </a:r>
                      <a:r>
                        <a:rPr lang="en-US" b="1" baseline="0" dirty="0" smtClean="0"/>
                        <a:t> heavy drinking days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&lt;0.01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.23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continuous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drinks/day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.19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continuous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drinks/drinking day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.21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continuous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% days abstinent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.21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dichotomous</a:t>
                      </a:r>
                      <a:endParaRPr lang="en-US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PSNHDD</a:t>
                      </a:r>
                      <a:endParaRPr lang="en-US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&lt;0.01</a:t>
                      </a:r>
                      <a:endParaRPr lang="en-US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.22</a:t>
                      </a:r>
                      <a:endParaRPr lang="en-US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dichotomous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% subjects abstinent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.15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2484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Outcomes measured during last two months of treatment</a:t>
            </a:r>
            <a:endParaRPr lang="en-US" sz="1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617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2"/>
            <a:ext cx="8229600" cy="9858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Sensitivity of PSNHDD Depends on Grace Period </a:t>
            </a:r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dirty="0" smtClean="0">
                <a:latin typeface="Arial Rounded MT Bold" pitchFamily="34" charset="0"/>
              </a:rPr>
              <a:t>Grace period – a period </a:t>
            </a:r>
            <a:r>
              <a:rPr lang="en-US" dirty="0">
                <a:latin typeface="Arial Rounded MT Bold" pitchFamily="34" charset="0"/>
              </a:rPr>
              <a:t>in a trial where outcome is not considered in the analysis because the measured treatment effect is not thought to represent the full potential of the </a:t>
            </a:r>
            <a:r>
              <a:rPr lang="en-US" dirty="0" smtClean="0">
                <a:latin typeface="Arial Rounded MT Bold" pitchFamily="34" charset="0"/>
              </a:rPr>
              <a:t>drug and the pattern of drinking is unstable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l"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None/>
            </a:pPr>
            <a:endParaRPr lang="en-US" sz="28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42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Percent Subjects with </a:t>
            </a:r>
            <a:r>
              <a:rPr lang="en-US" sz="2700" b="1" dirty="0" smtClean="0"/>
              <a:t>Abstinence (PSA),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>
                <a:solidFill>
                  <a:srgbClr val="0D11B3"/>
                </a:solidFill>
              </a:rPr>
              <a:t>Naltrexone</a:t>
            </a:r>
            <a:r>
              <a:rPr lang="en-US" sz="2700" b="1" dirty="0"/>
              <a:t> vs. Placebo, COMBINE </a:t>
            </a:r>
            <a:r>
              <a:rPr lang="en-US" sz="2200" b="1" dirty="0">
                <a:solidFill>
                  <a:srgbClr val="FF0000"/>
                </a:solidFill>
              </a:rPr>
              <a:t>(Missing </a:t>
            </a:r>
            <a:r>
              <a:rPr lang="en-US" sz="2200" b="1" dirty="0" smtClean="0">
                <a:solidFill>
                  <a:srgbClr val="FF0000"/>
                </a:solidFill>
              </a:rPr>
              <a:t>Data Imputed)</a:t>
            </a:r>
            <a:r>
              <a:rPr lang="en-US" sz="22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Cumulative </a:t>
            </a:r>
            <a:r>
              <a:rPr lang="en-US" sz="2800" dirty="0"/>
              <a:t>Treatment Months - "Grace Periods</a:t>
            </a:r>
            <a:r>
              <a:rPr lang="en-US" sz="2800" b="1" dirty="0"/>
              <a:t>"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46976190"/>
              </p:ext>
            </p:extLst>
          </p:nvPr>
        </p:nvGraphicFramePr>
        <p:xfrm>
          <a:off x="368397" y="1409683"/>
          <a:ext cx="8274860" cy="544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7236" name="Text Box 4"/>
          <p:cNvSpPr txBox="1">
            <a:spLocks noChangeArrowheads="1"/>
          </p:cNvSpPr>
          <p:nvPr/>
        </p:nvSpPr>
        <p:spPr bwMode="auto">
          <a:xfrm rot="16200000">
            <a:off x="-982662" y="3649663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PSA (%)</a:t>
            </a:r>
            <a:endParaRPr lang="en-US" sz="2000" b="1" dirty="0"/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6651171" y="6319498"/>
            <a:ext cx="19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 Rounded MT Bold" pitchFamily="34" charset="0"/>
              </a:rPr>
              <a:t>* p &lt; 0.05</a:t>
            </a:r>
          </a:p>
        </p:txBody>
      </p:sp>
    </p:spTree>
    <p:extLst>
      <p:ext uri="{BB962C8B-B14F-4D97-AF65-F5344CB8AC3E}">
        <p14:creationId xmlns:p14="http://schemas.microsoft.com/office/powerpoint/2010/main" val="3997380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Percent Subjects with No Heavy Drinking Days (PSNHDDs), </a:t>
            </a:r>
            <a:br>
              <a:rPr lang="en-US" sz="2000" b="1" dirty="0" smtClean="0"/>
            </a:br>
            <a:r>
              <a:rPr lang="en-US" sz="2000" b="1" dirty="0" err="1" smtClean="0">
                <a:solidFill>
                  <a:srgbClr val="0D11B3"/>
                </a:solidFill>
              </a:rPr>
              <a:t>Naltrexone</a:t>
            </a:r>
            <a:r>
              <a:rPr lang="en-US" sz="2000" b="1" dirty="0" smtClean="0"/>
              <a:t> vs. Placebo, COMBINE </a:t>
            </a:r>
            <a:r>
              <a:rPr lang="en-US" sz="2000" b="1" dirty="0" smtClean="0">
                <a:solidFill>
                  <a:srgbClr val="FF0000"/>
                </a:solidFill>
              </a:rPr>
              <a:t>(Missing Data Imputed)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36265"/>
              </p:ext>
            </p:extLst>
          </p:nvPr>
        </p:nvGraphicFramePr>
        <p:xfrm>
          <a:off x="152400" y="914400"/>
          <a:ext cx="8763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60332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Percent Subjects with No Heavy Drinking Days (PSNHDDs), </a:t>
            </a:r>
            <a:br>
              <a:rPr lang="en-US" sz="2000" b="1" dirty="0" smtClean="0"/>
            </a:br>
            <a:r>
              <a:rPr lang="en-US" sz="2000" b="1" dirty="0" err="1" smtClean="0">
                <a:solidFill>
                  <a:srgbClr val="0D11B3"/>
                </a:solidFill>
              </a:rPr>
              <a:t>Naltrexone</a:t>
            </a:r>
            <a:r>
              <a:rPr lang="en-US" sz="2000" b="1" dirty="0" smtClean="0"/>
              <a:t> vs. Placebo, COMBINE </a:t>
            </a:r>
            <a:r>
              <a:rPr lang="en-US" sz="2000" b="1" dirty="0" smtClean="0">
                <a:solidFill>
                  <a:srgbClr val="FF0000"/>
                </a:solidFill>
              </a:rPr>
              <a:t>(Missing Data Imputed)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174309"/>
              </p:ext>
            </p:extLst>
          </p:nvPr>
        </p:nvGraphicFramePr>
        <p:xfrm>
          <a:off x="152400" y="914400"/>
          <a:ext cx="8763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62278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15225" cy="9858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Varenicline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Trial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467600" cy="4495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Duration</a:t>
            </a:r>
            <a:r>
              <a:rPr lang="en-US" sz="2800" dirty="0" smtClean="0">
                <a:latin typeface="Arial Rounded MT Bold" pitchFamily="34" charset="0"/>
              </a:rPr>
              <a:t>: 3 months treatment </a:t>
            </a:r>
          </a:p>
          <a:p>
            <a:pPr>
              <a:buClr>
                <a:schemeClr val="tx1"/>
              </a:buClr>
              <a:buSzPct val="100000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Participants</a:t>
            </a:r>
            <a:r>
              <a:rPr lang="en-US" sz="2800" dirty="0" smtClean="0">
                <a:latin typeface="Arial Rounded MT Bold" pitchFamily="34" charset="0"/>
              </a:rPr>
              <a:t>: alcohol dependent (n=198)</a:t>
            </a:r>
          </a:p>
          <a:p>
            <a:pPr>
              <a:buClr>
                <a:schemeClr val="tx1"/>
              </a:buClr>
              <a:buSzPct val="100000"/>
            </a:pPr>
            <a:endParaRPr lang="en-US" sz="2800" dirty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At Randomization</a:t>
            </a:r>
            <a:r>
              <a:rPr lang="en-US" sz="2800" dirty="0" smtClean="0">
                <a:latin typeface="Arial Rounded MT Bold" pitchFamily="34" charset="0"/>
              </a:rPr>
              <a:t>: no required abstinence</a:t>
            </a:r>
          </a:p>
          <a:p>
            <a:pPr>
              <a:buClr>
                <a:schemeClr val="tx1"/>
              </a:buClr>
              <a:buSzPct val="100000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Medications</a:t>
            </a:r>
            <a:r>
              <a:rPr lang="en-US" sz="2800" dirty="0" smtClean="0">
                <a:latin typeface="Arial Rounded MT Bold" pitchFamily="34" charset="0"/>
              </a:rPr>
              <a:t>:  varenicline vs placebo</a:t>
            </a:r>
          </a:p>
          <a:p>
            <a:pPr>
              <a:buClr>
                <a:schemeClr val="tx1"/>
              </a:buClr>
              <a:buSzPct val="100000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Results</a:t>
            </a:r>
            <a:r>
              <a:rPr lang="en-US" sz="2800" dirty="0" smtClean="0">
                <a:latin typeface="Arial Rounded MT Bold" pitchFamily="34" charset="0"/>
              </a:rPr>
              <a:t>: 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2400" dirty="0" smtClean="0">
                <a:latin typeface="Arial Rounded MT Bold" pitchFamily="34" charset="0"/>
              </a:rPr>
              <a:t>Varenicline significantly reduced many of </a:t>
            </a:r>
            <a:r>
              <a:rPr lang="en-US" sz="2400" u="sng" dirty="0" smtClean="0">
                <a:latin typeface="Arial Rounded MT Bold" pitchFamily="34" charset="0"/>
              </a:rPr>
              <a:t>continuous drinking</a:t>
            </a:r>
            <a:r>
              <a:rPr lang="en-US" sz="2400" dirty="0" smtClean="0">
                <a:latin typeface="Arial Rounded MT Bold" pitchFamily="34" charset="0"/>
              </a:rPr>
              <a:t> measures: </a:t>
            </a:r>
          </a:p>
          <a:p>
            <a:pPr lvl="2">
              <a:buClr>
                <a:schemeClr val="tx1"/>
              </a:buClr>
              <a:buSzPct val="100000"/>
            </a:pPr>
            <a:endParaRPr lang="en-US" sz="2000" dirty="0" smtClean="0">
              <a:latin typeface="Arial Rounded MT Bold" pitchFamily="34" charset="0"/>
            </a:endParaRPr>
          </a:p>
          <a:p>
            <a:pPr lvl="1">
              <a:buClr>
                <a:schemeClr val="tx1"/>
              </a:buClr>
              <a:buSzPct val="100000"/>
            </a:pPr>
            <a:r>
              <a:rPr lang="en-US" sz="2400" dirty="0" smtClean="0">
                <a:latin typeface="Arial Rounded MT Bold" pitchFamily="34" charset="0"/>
              </a:rPr>
              <a:t>Did </a:t>
            </a:r>
            <a:r>
              <a:rPr lang="en-US" sz="2400" u="sng" dirty="0" smtClean="0">
                <a:latin typeface="Arial Rounded MT Bold" pitchFamily="34" charset="0"/>
              </a:rPr>
              <a:t>not</a:t>
            </a:r>
            <a:r>
              <a:rPr lang="en-US" sz="2400" dirty="0" smtClean="0">
                <a:latin typeface="Arial Rounded MT Bold" pitchFamily="34" charset="0"/>
              </a:rPr>
              <a:t> significantly reduce </a:t>
            </a:r>
            <a:r>
              <a:rPr lang="en-US" sz="2400" u="sng" dirty="0" smtClean="0">
                <a:latin typeface="Arial Rounded MT Bold" pitchFamily="34" charset="0"/>
              </a:rPr>
              <a:t>dichotomous</a:t>
            </a:r>
            <a:r>
              <a:rPr lang="en-US" sz="2400" dirty="0" smtClean="0">
                <a:latin typeface="Arial Rounded MT Bold" pitchFamily="34" charset="0"/>
              </a:rPr>
              <a:t> measures</a:t>
            </a:r>
          </a:p>
          <a:p>
            <a:pPr lvl="1">
              <a:buClr>
                <a:schemeClr val="tx1"/>
              </a:buClr>
              <a:buSzPct val="100000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l"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None/>
            </a:pPr>
            <a:endParaRPr lang="en-US" sz="2800" dirty="0" smtClean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255515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Litten et al. 2013. </a:t>
            </a:r>
            <a:r>
              <a:rPr lang="en-US" sz="1400" i="1" dirty="0" smtClean="0">
                <a:latin typeface="Arial Rounded MT Bold" pitchFamily="34" charset="0"/>
              </a:rPr>
              <a:t>J Addict Med</a:t>
            </a:r>
            <a:r>
              <a:rPr lang="da-DK" sz="1400" i="1" dirty="0" smtClean="0">
                <a:latin typeface="Arial Rounded MT Bold" pitchFamily="34" charset="0"/>
              </a:rPr>
              <a:t> </a:t>
            </a:r>
            <a:r>
              <a:rPr lang="da-DK" sz="1400" dirty="0" smtClean="0">
                <a:latin typeface="Arial Rounded MT Bold" pitchFamily="34" charset="0"/>
              </a:rPr>
              <a:t>7(4</a:t>
            </a:r>
            <a:r>
              <a:rPr lang="da-DK" sz="1400" dirty="0">
                <a:latin typeface="Arial Rounded MT Bold" pitchFamily="34" charset="0"/>
              </a:rPr>
              <a:t>):277-86</a:t>
            </a:r>
            <a:endParaRPr lang="en-US" sz="1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01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PSNHDD not as Sensitive as Continuous Measures  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Varenicline vs. Placebo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34968"/>
              </p:ext>
            </p:extLst>
          </p:nvPr>
        </p:nvGraphicFramePr>
        <p:xfrm>
          <a:off x="457200" y="22098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200400"/>
                <a:gridCol w="14478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Measure 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Drinking Measure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Cohen d</a:t>
                      </a:r>
                      <a:r>
                        <a:rPr lang="en-US" b="1" baseline="0" dirty="0" smtClean="0"/>
                        <a:t> or 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continuous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%</a:t>
                      </a:r>
                      <a:r>
                        <a:rPr lang="en-US" b="1" baseline="0" dirty="0" smtClean="0"/>
                        <a:t> heavy drinking days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.33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continuous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drinks/day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.32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continuous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drinks/drinking day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.29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continuous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% days abstinent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.17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dichotomous</a:t>
                      </a:r>
                      <a:endParaRPr lang="en-US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PSNHDD</a:t>
                      </a:r>
                      <a:endParaRPr lang="en-US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0.25</a:t>
                      </a:r>
                      <a:endParaRPr lang="en-US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.10</a:t>
                      </a:r>
                      <a:endParaRPr lang="en-US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dichotomous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% subjects abstinence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.01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7074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838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294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Percent Subjects Abstinent – by Grace Period</a:t>
            </a:r>
            <a:endParaRPr lang="en-US" sz="2800" b="1" dirty="0">
              <a:solidFill>
                <a:srgbClr val="2948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58234" y="32062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2057400"/>
            <a:ext cx="76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h=.01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2057400"/>
            <a:ext cx="76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h=.09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2057400"/>
            <a:ext cx="76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h=.12</a:t>
            </a:r>
            <a:endParaRPr lang="en-US" sz="1600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712166"/>
              </p:ext>
            </p:extLst>
          </p:nvPr>
        </p:nvGraphicFramePr>
        <p:xfrm>
          <a:off x="0" y="1295400"/>
          <a:ext cx="900303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3854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838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Percent Subjects with No Heavy Drinking Days – by Grace Period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834" y="35110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PSNHDD</a:t>
            </a:r>
            <a:endParaRPr lang="en-US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074623"/>
              </p:ext>
            </p:extLst>
          </p:nvPr>
        </p:nvGraphicFramePr>
        <p:xfrm>
          <a:off x="38080" y="1447800"/>
          <a:ext cx="8977630" cy="514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33600" y="1981200"/>
            <a:ext cx="76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h=.10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1981200"/>
            <a:ext cx="76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h=.10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1981200"/>
            <a:ext cx="76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h=.20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19978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FDA Draft Guidance for Industry: Primary Alcohol Drinking Endpoin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ts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006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sz="3600" b="1" u="sng" dirty="0" smtClean="0">
                <a:latin typeface="Arial Rounded MT Bold" pitchFamily="34" charset="0"/>
              </a:rPr>
              <a:t>Dichotomous Measures</a:t>
            </a:r>
          </a:p>
          <a:p>
            <a:pPr eaLnBrk="1" hangingPunct="1"/>
            <a:endParaRPr lang="en-US" sz="1300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3100" dirty="0" smtClean="0">
                <a:latin typeface="Arial Rounded MT Bold" pitchFamily="34" charset="0"/>
              </a:rPr>
              <a:t>Percent Subjects Abstinent</a:t>
            </a:r>
          </a:p>
          <a:p>
            <a:pPr eaLnBrk="1" hangingPunct="1"/>
            <a:endParaRPr lang="en-US" sz="1200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3100" dirty="0" smtClean="0">
                <a:latin typeface="Arial Rounded MT Bold" pitchFamily="34" charset="0"/>
              </a:rPr>
              <a:t>Percent Subjects with No </a:t>
            </a:r>
            <a:r>
              <a:rPr lang="en-US" sz="3100" dirty="0">
                <a:latin typeface="Arial Rounded MT Bold" pitchFamily="34" charset="0"/>
              </a:rPr>
              <a:t>H</a:t>
            </a:r>
            <a:r>
              <a:rPr lang="en-US" sz="3100" dirty="0" smtClean="0">
                <a:latin typeface="Arial Rounded MT Bold" pitchFamily="34" charset="0"/>
              </a:rPr>
              <a:t>eavy Drinking Days (PSNHDD)</a:t>
            </a:r>
            <a:endParaRPr lang="en-US" sz="3100" dirty="0">
              <a:latin typeface="Arial Rounded MT Bold" pitchFamily="34" charset="0"/>
            </a:endParaRPr>
          </a:p>
          <a:p>
            <a:pPr eaLnBrk="1" hangingPunct="1"/>
            <a:endParaRPr lang="en-US" sz="1200" dirty="0" smtClean="0">
              <a:latin typeface="Arial Rounded MT Bold" pitchFamily="34" charset="0"/>
            </a:endParaRPr>
          </a:p>
          <a:p>
            <a:pPr lvl="1"/>
            <a:r>
              <a:rPr lang="en-US" sz="2600" dirty="0" smtClean="0">
                <a:latin typeface="Arial Rounded MT Bold" pitchFamily="34" charset="0"/>
              </a:rPr>
              <a:t>Subjects </a:t>
            </a:r>
            <a:r>
              <a:rPr lang="en-US" sz="2600" dirty="0">
                <a:latin typeface="Arial Rounded MT Bold" pitchFamily="34" charset="0"/>
              </a:rPr>
              <a:t>with no </a:t>
            </a:r>
            <a:r>
              <a:rPr lang="en-US" sz="2600" dirty="0" smtClean="0">
                <a:latin typeface="Arial Rounded MT Bold" pitchFamily="34" charset="0"/>
              </a:rPr>
              <a:t>heavy drinking days ÷ total </a:t>
            </a:r>
            <a:r>
              <a:rPr lang="en-US" sz="2600" dirty="0">
                <a:latin typeface="Arial Rounded MT Bold" pitchFamily="34" charset="0"/>
              </a:rPr>
              <a:t>number of </a:t>
            </a:r>
            <a:r>
              <a:rPr lang="en-US" sz="2600" dirty="0" smtClean="0">
                <a:latin typeface="Arial Rounded MT Bold" pitchFamily="34" charset="0"/>
              </a:rPr>
              <a:t>subjects</a:t>
            </a:r>
          </a:p>
          <a:p>
            <a:pPr lvl="1"/>
            <a:endParaRPr lang="en-US" sz="1200" dirty="0" smtClean="0">
              <a:latin typeface="Arial Rounded MT Bold" pitchFamily="34" charset="0"/>
            </a:endParaRPr>
          </a:p>
          <a:p>
            <a:pPr lvl="1"/>
            <a:r>
              <a:rPr lang="en-US" sz="2600" dirty="0" smtClean="0">
                <a:latin typeface="Arial Rounded MT Bold" pitchFamily="34" charset="0"/>
              </a:rPr>
              <a:t>Heavy drinking day (HDD): 4 or more drinks/ drinking day for women and 5 or more drinks/drinking day for men</a:t>
            </a:r>
          </a:p>
          <a:p>
            <a:pPr lvl="1"/>
            <a:endParaRPr lang="en-US" sz="1200" dirty="0" smtClean="0">
              <a:latin typeface="Arial Rounded MT Bold" pitchFamily="34" charset="0"/>
            </a:endParaRPr>
          </a:p>
          <a:p>
            <a:pPr lvl="1"/>
            <a:r>
              <a:rPr lang="en-US" sz="2600" dirty="0" smtClean="0">
                <a:latin typeface="Arial Rounded MT Bold" pitchFamily="34" charset="0"/>
              </a:rPr>
              <a:t>PSNHDD includes abstinence and low-risk drinking </a:t>
            </a:r>
            <a:endParaRPr lang="en-US" sz="2600" dirty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71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838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Percent Subjects with No Heavy Drinking Days – by Grace Period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834" y="35110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PSNHDD</a:t>
            </a:r>
            <a:endParaRPr lang="en-US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880515"/>
              </p:ext>
            </p:extLst>
          </p:nvPr>
        </p:nvGraphicFramePr>
        <p:xfrm>
          <a:off x="38080" y="1447800"/>
          <a:ext cx="8977630" cy="514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33600" y="1981200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h=.10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h</a:t>
            </a:r>
            <a:r>
              <a:rPr lang="en-US" sz="1600" b="1" dirty="0" smtClean="0">
                <a:solidFill>
                  <a:srgbClr val="C00000"/>
                </a:solidFill>
              </a:rPr>
              <a:t>=.01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981200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h=.10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h</a:t>
            </a:r>
            <a:r>
              <a:rPr lang="en-US" sz="1600" b="1" dirty="0" smtClean="0">
                <a:solidFill>
                  <a:srgbClr val="C00000"/>
                </a:solidFill>
              </a:rPr>
              <a:t>=.09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1981200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h=.20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h</a:t>
            </a:r>
            <a:r>
              <a:rPr lang="en-US" sz="1600" b="1" dirty="0" smtClean="0">
                <a:solidFill>
                  <a:srgbClr val="C00000"/>
                </a:solidFill>
              </a:rPr>
              <a:t>=.12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024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15225" cy="9858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Summary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51054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i="1" dirty="0" smtClean="0">
                <a:latin typeface="Arial Rounded MT Bold" pitchFamily="34" charset="0"/>
              </a:rPr>
              <a:t>PSNHDD as an Endpoint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800" dirty="0">
                <a:latin typeface="Arial Rounded MT Bold" pitchFamily="34" charset="0"/>
              </a:rPr>
              <a:t>Not as sensitive as continuous outcome </a:t>
            </a:r>
            <a:r>
              <a:rPr lang="en-US" sz="2800" dirty="0" smtClean="0">
                <a:latin typeface="Arial Rounded MT Bold" pitchFamily="34" charset="0"/>
              </a:rPr>
              <a:t>measures</a:t>
            </a:r>
            <a:endParaRPr lang="en-US" sz="2800" dirty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endParaRPr lang="en-US" sz="2800" dirty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dirty="0" smtClean="0">
                <a:latin typeface="Arial Rounded MT Bold" pitchFamily="34" charset="0"/>
              </a:rPr>
              <a:t>Appears more </a:t>
            </a:r>
            <a:r>
              <a:rPr lang="en-US" sz="2800" dirty="0">
                <a:latin typeface="Arial Rounded MT Bold" pitchFamily="34" charset="0"/>
              </a:rPr>
              <a:t>sensitive than abstinence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en-US" sz="2800" dirty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dirty="0">
                <a:latin typeface="Arial Rounded MT Bold" pitchFamily="34" charset="0"/>
              </a:rPr>
              <a:t>Need a grace period to show significance</a:t>
            </a:r>
          </a:p>
          <a:p>
            <a:pPr eaLnBrk="1" hangingPunct="1">
              <a:buClr>
                <a:srgbClr val="FF0000"/>
              </a:buClr>
              <a:buNone/>
            </a:pPr>
            <a:endParaRPr lang="en-US" sz="2800" b="1" dirty="0" smtClean="0"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27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Will allowing additional heavy drinking days (HDD) improve treatment effect?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0660" name="Picture 4" descr="http://question-mark-image.co.cc/images/lz/ManHoldingQuestionMarkSmall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2695575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42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28575" cy="28575"/>
          </a:xfrm>
          <a:prstGeom prst="rect">
            <a:avLst/>
          </a:prstGeom>
          <a:noFill/>
        </p:spPr>
      </p:pic>
      <p:pic>
        <p:nvPicPr>
          <p:cNvPr id="102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5"/>
            <a:ext cx="47625" cy="47625"/>
          </a:xfrm>
          <a:prstGeom prst="rect">
            <a:avLst/>
          </a:prstGeom>
          <a:noFill/>
        </p:spPr>
      </p:pic>
      <p:pic>
        <p:nvPicPr>
          <p:cNvPr id="102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28575" cy="28575"/>
          </a:xfrm>
          <a:prstGeom prst="rect">
            <a:avLst/>
          </a:prstGeom>
          <a:noFill/>
        </p:spPr>
      </p:pic>
      <p:pic>
        <p:nvPicPr>
          <p:cNvPr id="102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975"/>
            <a:ext cx="28575" cy="28575"/>
          </a:xfrm>
          <a:prstGeom prst="rect">
            <a:avLst/>
          </a:prstGeom>
          <a:noFill/>
        </p:spPr>
      </p:pic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550"/>
            <a:ext cx="28575" cy="2857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795754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Cumulative Proportion of Responders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Analysis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0468" name="Picture 4" descr="http://www.dashboardinsight.com/CMS/6a14c7e0-e9b5-42a0-b943-c60346395a27/Martin-Dec-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819400"/>
            <a:ext cx="3838575" cy="283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Cumulative Proportion of Responder Analysis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5181600"/>
          </a:xfrm>
        </p:spPr>
        <p:txBody>
          <a:bodyPr/>
          <a:lstStyle/>
          <a:p>
            <a:pPr>
              <a:defRPr/>
            </a:pPr>
            <a:endParaRPr lang="en-US" sz="2400" dirty="0" smtClean="0">
              <a:solidFill>
                <a:schemeClr val="bg2">
                  <a:lumMod val="60000"/>
                  <a:lumOff val="40000"/>
                </a:schemeClr>
              </a:solidFill>
              <a:latin typeface="Garamond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"/>
              <a:defRPr/>
            </a:pPr>
            <a:endParaRPr lang="en-US" sz="2800" b="1" dirty="0" smtClean="0"/>
          </a:p>
          <a:p>
            <a:pPr>
              <a:buSzPct val="75000"/>
              <a:buFont typeface="Wingdings" pitchFamily="2" charset="2"/>
              <a:buChar char=""/>
              <a:defRPr/>
            </a:pPr>
            <a:r>
              <a:rPr lang="en-US" sz="2800" dirty="0" smtClean="0">
                <a:latin typeface="Arial Rounded MT Bold" pitchFamily="34" charset="0"/>
              </a:rPr>
              <a:t>Presents the proportion of responders over the entire range of possible cut-off points on a graph</a:t>
            </a:r>
          </a:p>
          <a:p>
            <a:pPr>
              <a:buSzPct val="75000"/>
              <a:buFont typeface="Wingdings" pitchFamily="2" charset="2"/>
              <a:buChar char=""/>
              <a:defRPr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SzPct val="75000"/>
              <a:buFont typeface="Wingdings" pitchFamily="2" charset="2"/>
              <a:buChar char=""/>
              <a:defRPr/>
            </a:pPr>
            <a:r>
              <a:rPr lang="en-US" sz="2800" dirty="0" smtClean="0">
                <a:latin typeface="Arial Rounded MT Bold" pitchFamily="34" charset="0"/>
              </a:rPr>
              <a:t>Takes number of HDDs and creates all possible dichotomizations using different cut-offs (</a:t>
            </a:r>
            <a:r>
              <a:rPr lang="en-US" sz="2800" dirty="0" err="1" smtClean="0">
                <a:latin typeface="Arial Rounded MT Bold" pitchFamily="34" charset="0"/>
              </a:rPr>
              <a:t>e.g</a:t>
            </a:r>
            <a:r>
              <a:rPr lang="en-US" sz="2800" dirty="0" smtClean="0">
                <a:latin typeface="Arial Rounded MT Bold" pitchFamily="34" charset="0"/>
              </a:rPr>
              <a:t>, 0 HDD, &lt;=1 HDD, &lt;=2 HDD, etc)</a:t>
            </a:r>
          </a:p>
          <a:p>
            <a:pPr>
              <a:buFont typeface="Wingdings" pitchFamily="2" charset="2"/>
              <a:buChar char=""/>
              <a:defRPr/>
            </a:pPr>
            <a:endParaRPr lang="en-US" sz="10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24" y="1295400"/>
            <a:ext cx="8748074" cy="5029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Treatment Effect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</a:t>
            </a:r>
            <a:r>
              <a:rPr lang="en-US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mproves with More Lenient Outcomes….</a:t>
            </a:r>
            <a:endParaRPr lang="en-US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88668"/>
            <a:ext cx="731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 Rounded MT Bold" pitchFamily="34" charset="0"/>
              </a:rPr>
              <a:t>Falk  et al., </a:t>
            </a:r>
            <a:r>
              <a:rPr lang="en-US" sz="1050" i="1" dirty="0">
                <a:latin typeface="Arial Rounded MT Bold" pitchFamily="34" charset="0"/>
              </a:rPr>
              <a:t>J</a:t>
            </a:r>
            <a:r>
              <a:rPr lang="en-US" sz="1050" i="1" dirty="0" smtClean="0">
                <a:latin typeface="Arial Rounded MT Bold" pitchFamily="34" charset="0"/>
              </a:rPr>
              <a:t> Stud Alcohol Drugs </a:t>
            </a:r>
            <a:r>
              <a:rPr lang="en-US" sz="1050" dirty="0" smtClean="0">
                <a:latin typeface="Arial Rounded MT Bold" pitchFamily="34" charset="0"/>
              </a:rPr>
              <a:t>75:335-346, 2014</a:t>
            </a:r>
            <a:endParaRPr lang="en-US" sz="105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232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286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…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et Alcohol-Related Consequences increase with additional Heavy Drinking Days (more lenient outcomes)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1295400" lvl="2" indent="-3810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1295400" lvl="2" indent="-3810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1295400" lvl="2" indent="-3810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1295400" lvl="2" indent="-3810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1295400" lvl="2" indent="-3810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1295400" lvl="2" indent="-3810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1295400" lvl="2" indent="-3810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1295400" lvl="2" indent="-3810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838200" lvl="1" indent="-3810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838200" lvl="1" indent="-3810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838200" lvl="1" indent="-3810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marL="838200" lvl="1" indent="-3810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 dirty="0" smtClean="0">
                <a:solidFill>
                  <a:srgbClr val="002060"/>
                </a:solidFill>
                <a:latin typeface="Arial Rounded MT Bold" pitchFamily="34" charset="0"/>
              </a:rPr>
              <a:t>Falk et al. </a:t>
            </a:r>
            <a:r>
              <a:rPr lang="en-US" sz="1100" i="1" dirty="0" smtClean="0">
                <a:solidFill>
                  <a:srgbClr val="002060"/>
                </a:solidFill>
                <a:latin typeface="Arial Rounded MT Bold" pitchFamily="34" charset="0"/>
              </a:rPr>
              <a:t>Alcohol </a:t>
            </a:r>
            <a:r>
              <a:rPr lang="en-US" sz="1100" i="1" dirty="0" err="1" smtClean="0">
                <a:solidFill>
                  <a:srgbClr val="002060"/>
                </a:solidFill>
                <a:latin typeface="Arial Rounded MT Bold" pitchFamily="34" charset="0"/>
              </a:rPr>
              <a:t>Clin</a:t>
            </a:r>
            <a:r>
              <a:rPr lang="en-US" sz="1100" i="1" dirty="0" smtClean="0">
                <a:solidFill>
                  <a:srgbClr val="002060"/>
                </a:solidFill>
                <a:latin typeface="Arial Rounded MT Bold" pitchFamily="34" charset="0"/>
              </a:rPr>
              <a:t> Exp Res</a:t>
            </a:r>
            <a:r>
              <a:rPr lang="en-US" sz="1100" dirty="0" smtClean="0">
                <a:solidFill>
                  <a:srgbClr val="002060"/>
                </a:solidFill>
                <a:latin typeface="Arial Rounded MT Bold" pitchFamily="34" charset="0"/>
              </a:rPr>
              <a:t> 34:2022-2032, 2010</a:t>
            </a:r>
            <a:endParaRPr lang="en-US" sz="11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2057400" y="6432550"/>
            <a:ext cx="646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1200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1200">
              <a:solidFill>
                <a:srgbClr val="33669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965353"/>
              </p:ext>
            </p:extLst>
          </p:nvPr>
        </p:nvGraphicFramePr>
        <p:xfrm>
          <a:off x="165588" y="1434856"/>
          <a:ext cx="8749812" cy="521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3716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What new analyses are being conducted to expand primary endpoints for Alcohol Clinical Trials?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0660" name="Picture 4" descr="http://question-mark-image.co.cc/images/lz/ManHoldingQuestionMarkSmall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693" y="3200400"/>
            <a:ext cx="2162175" cy="2551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0511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15225" cy="985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New Analyses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6781800" cy="4953000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rgbClr val="C00000"/>
              </a:buClr>
              <a:buSzPct val="75000"/>
              <a:buNone/>
            </a:pPr>
            <a:r>
              <a:rPr lang="en-US" sz="2800" dirty="0" smtClean="0">
                <a:latin typeface="Arial Rounded MT Bold" pitchFamily="34" charset="0"/>
              </a:rPr>
              <a:t>Develop and validate more sensitive and clinically meaningful outcome measures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>
                <a:latin typeface="Arial Rounded MT Bold" pitchFamily="34" charset="0"/>
              </a:rPr>
              <a:t>Reduction </a:t>
            </a:r>
            <a:r>
              <a:rPr lang="en-US" sz="2800" dirty="0">
                <a:latin typeface="Arial Rounded MT Bold" pitchFamily="34" charset="0"/>
              </a:rPr>
              <a:t>of </a:t>
            </a:r>
            <a:r>
              <a:rPr lang="en-US" sz="2800" u="sng" dirty="0" smtClean="0">
                <a:latin typeface="Arial Rounded MT Bold" pitchFamily="34" charset="0"/>
              </a:rPr>
              <a:t>continuous</a:t>
            </a:r>
            <a:r>
              <a:rPr lang="en-US" sz="2800" dirty="0" smtClean="0">
                <a:latin typeface="Arial Rounded MT Bold" pitchFamily="34" charset="0"/>
              </a:rPr>
              <a:t> drinking outcomes</a:t>
            </a:r>
            <a:endParaRPr lang="en-US" sz="2800" dirty="0">
              <a:latin typeface="Arial Rounded MT Bold" pitchFamily="34" charset="0"/>
            </a:endParaRPr>
          </a:p>
          <a:p>
            <a:pPr eaLnBrk="1" hangingPunct="1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>
                <a:latin typeface="Arial Rounded MT Bold" pitchFamily="34" charset="0"/>
              </a:rPr>
              <a:t>Drinking </a:t>
            </a:r>
            <a:r>
              <a:rPr lang="en-US" sz="2800" u="sng" dirty="0" smtClean="0">
                <a:latin typeface="Arial Rounded MT Bold" pitchFamily="34" charset="0"/>
              </a:rPr>
              <a:t>categories</a:t>
            </a:r>
            <a:r>
              <a:rPr lang="en-US" sz="2800" dirty="0" smtClean="0">
                <a:latin typeface="Arial Rounded MT Bold" pitchFamily="34" charset="0"/>
              </a:rPr>
              <a:t> of drinking levels and patterns</a:t>
            </a:r>
            <a:r>
              <a:rPr lang="en-US" sz="2800" u="sng" dirty="0" smtClean="0">
                <a:latin typeface="Arial Rounded MT Bold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u="sng" dirty="0" smtClean="0">
                <a:latin typeface="Arial Rounded MT Bold" pitchFamily="34" charset="0"/>
              </a:rPr>
              <a:t>Non-drinking</a:t>
            </a:r>
            <a:r>
              <a:rPr lang="en-US" sz="2800" dirty="0" smtClean="0">
                <a:latin typeface="Arial Rounded MT Bold" pitchFamily="34" charset="0"/>
              </a:rPr>
              <a:t> outcomes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Pct val="75000"/>
              <a:buFont typeface="Wingdings" pitchFamily="2" charset="2"/>
              <a:buChar char="l"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Pct val="75000"/>
              <a:buFont typeface="Wingdings" pitchFamily="2" charset="2"/>
              <a:buChar char="l"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4" name="Picture 4" descr="https://encrypted-tbn2.gstatic.com/images?q=tbn:ANd9GcQDYttLKOhj3LSER2b1Z6HxoOvFwbUZA-f1RjsG88Yt8Sh7zHHbL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771650" cy="1332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08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9858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New Analyses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447800"/>
            <a:ext cx="5943600" cy="4953000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C00000"/>
              </a:buClr>
              <a:buSzPct val="75000"/>
              <a:buNone/>
            </a:pPr>
            <a:r>
              <a:rPr lang="en-US" sz="3000" u="sng" dirty="0" smtClean="0">
                <a:latin typeface="Arial Rounded MT Bold" pitchFamily="34" charset="0"/>
              </a:rPr>
              <a:t>Data Sets of Different  Alcohol Studies</a:t>
            </a:r>
          </a:p>
          <a:p>
            <a:pPr marL="0" indent="0" eaLnBrk="1" hangingPunct="1">
              <a:buClr>
                <a:srgbClr val="C00000"/>
              </a:buClr>
              <a:buSzPct val="75000"/>
              <a:buNone/>
            </a:pPr>
            <a:endParaRPr lang="en-US" sz="1050" u="sng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75000"/>
            </a:pPr>
            <a:r>
              <a:rPr lang="en-US" sz="2800" dirty="0" err="1" smtClean="0">
                <a:latin typeface="Arial Rounded MT Bold" pitchFamily="34" charset="0"/>
              </a:rPr>
              <a:t>Rehm’s</a:t>
            </a:r>
            <a:r>
              <a:rPr lang="en-US" sz="2800" dirty="0" smtClean="0">
                <a:latin typeface="Arial Rounded MT Bold" pitchFamily="34" charset="0"/>
              </a:rPr>
              <a:t> chronic disease</a:t>
            </a:r>
          </a:p>
          <a:p>
            <a:pPr>
              <a:buClr>
                <a:schemeClr val="tx1"/>
              </a:buClr>
              <a:buSzPct val="75000"/>
            </a:pPr>
            <a:r>
              <a:rPr lang="en-US" sz="2800" dirty="0" smtClean="0">
                <a:latin typeface="Arial Rounded MT Bold" pitchFamily="34" charset="0"/>
              </a:rPr>
              <a:t>COMBINE, MATCH, NCIG trials</a:t>
            </a:r>
          </a:p>
          <a:p>
            <a:pPr>
              <a:buClr>
                <a:schemeClr val="tx1"/>
              </a:buClr>
              <a:buSzPct val="75000"/>
            </a:pPr>
            <a:r>
              <a:rPr lang="en-US" sz="2800" dirty="0" smtClean="0">
                <a:latin typeface="Arial Rounded MT Bold" pitchFamily="34" charset="0"/>
              </a:rPr>
              <a:t>NESARC and other large epidemiological surveys</a:t>
            </a:r>
          </a:p>
          <a:p>
            <a:pPr>
              <a:buClr>
                <a:schemeClr val="tx1"/>
              </a:buClr>
              <a:buSzPct val="75000"/>
            </a:pPr>
            <a:r>
              <a:rPr lang="en-US" sz="2800" dirty="0" smtClean="0">
                <a:latin typeface="Arial Rounded MT Bold" pitchFamily="34" charset="0"/>
              </a:rPr>
              <a:t>Kaiser and other HMO Research Networks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Pct val="75000"/>
              <a:buFont typeface="Wingdings" pitchFamily="2" charset="2"/>
              <a:buChar char="l"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Pct val="75000"/>
              <a:buFont typeface="Wingdings" pitchFamily="2" charset="2"/>
              <a:buChar char="l"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866900" cy="124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59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37160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What evidence was provided for consideration of PSNHDD as a primary endpoint?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0660" name="Picture 4" descr="http://question-mark-image.co.cc/images/lz/ManHoldingQuestionMarkSmall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86050"/>
            <a:ext cx="2695575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15225" cy="9858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Validation of Clinical Significance of Reduction in </a:t>
            </a:r>
            <a:r>
              <a:rPr lang="en-U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Continuous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Drinking Outcomes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953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</a:pPr>
            <a:endParaRPr lang="en-US" dirty="0" smtClean="0">
              <a:latin typeface="Arial Rounded MT Bold" pitchFamily="34" charset="0"/>
            </a:endParaRPr>
          </a:p>
          <a:p>
            <a:pPr marL="0" indent="0" eaLnBrk="1" hangingPunct="1">
              <a:buClr>
                <a:srgbClr val="C00000"/>
              </a:buClr>
              <a:buSzPct val="75000"/>
              <a:buNone/>
            </a:pPr>
            <a:r>
              <a:rPr lang="en-US" dirty="0" smtClean="0">
                <a:latin typeface="Arial Rounded MT Bold" pitchFamily="34" charset="0"/>
              </a:rPr>
              <a:t>Validate drinking against:</a:t>
            </a:r>
          </a:p>
          <a:p>
            <a:pPr marL="0" indent="0" eaLnBrk="1" hangingPunct="1">
              <a:buClr>
                <a:srgbClr val="C00000"/>
              </a:buClr>
              <a:buSzPct val="75000"/>
              <a:buNone/>
            </a:pPr>
            <a:endParaRPr lang="en-US" sz="1400" dirty="0" smtClean="0">
              <a:latin typeface="Arial Rounded MT Bold" pitchFamily="34" charset="0"/>
            </a:endParaRP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Arial Rounded MT Bold" pitchFamily="34" charset="0"/>
              </a:rPr>
              <a:t>alcohol-related consequences</a:t>
            </a:r>
          </a:p>
          <a:p>
            <a:pPr>
              <a:buClr>
                <a:srgbClr val="C00000"/>
              </a:buClr>
              <a:buSzPct val="75000"/>
            </a:pPr>
            <a:endParaRPr lang="en-US" sz="1400" dirty="0" smtClean="0">
              <a:latin typeface="Arial Rounded MT Bold" pitchFamily="34" charset="0"/>
            </a:endParaRP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Arial Rounded MT Bold" pitchFamily="34" charset="0"/>
              </a:rPr>
              <a:t>treatment utilization</a:t>
            </a:r>
          </a:p>
          <a:p>
            <a:pPr marL="0" indent="0">
              <a:buClr>
                <a:srgbClr val="C00000"/>
              </a:buClr>
              <a:buSzPct val="75000"/>
              <a:buNone/>
            </a:pPr>
            <a:endParaRPr lang="en-US" sz="1400" dirty="0">
              <a:latin typeface="Arial Rounded MT Bold" pitchFamily="34" charset="0"/>
            </a:endParaRP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Arial Rounded MT Bold" pitchFamily="34" charset="0"/>
              </a:rPr>
              <a:t>treatment cost</a:t>
            </a:r>
          </a:p>
          <a:p>
            <a:pPr marL="0" indent="0" eaLnBrk="1" hangingPunct="1">
              <a:buClr>
                <a:srgbClr val="C00000"/>
              </a:buClr>
              <a:buSzPct val="75000"/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Pct val="75000"/>
              <a:buFont typeface="Wingdings" pitchFamily="2" charset="2"/>
              <a:buChar char="l"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5" name="Picture 6" descr="https://encrypted-tbn1.gstatic.com/images?q=tbn:ANd9GcRq9YgyZcwy1V0fCab6nvjdVgblpNOl_kAPPbgmWU3ccQKd08j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92" y="3450999"/>
            <a:ext cx="1752600" cy="14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RS7gJ1C_b5U6kwbUfhzynUDfrxkRDOtTDnga14aIggjs6XPNucg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85913"/>
            <a:ext cx="1790483" cy="18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xQUFRUXGRwYGBgYGB0aHRwYGB8XHBgfGBocHSgiGh0lHBcYITEhJSksLi8uFyAzODMsNygtLisBCgoKDg0OGhAQGywkHCQsLCwsLCwsLCwsLCwsLCwsLCwsLCwsLCwsLCwsLCwsLCwsLCwsLCwsLCwsLCwsLCwsLP/AABEIAL0BCgMBIgACEQEDEQH/xAAcAAABBQEBAQAAAAAAAAAAAAAFAAMEBgcCAQj/xABIEAACAQIEAwYCBwQIBQMFAQABAhEAAwQSITEFBkETIlFhcYEykQcUQlKhscEjgtHwFRYzQ2JykuFTorLC0iST8WODs8PiRP/EABgBAQEBAQEAAAAAAAAAAAAAAAABAgME/8QAIxEBAQACAgMAAgMBAQAAAAAAAAECEQMSEyExBFEiQWEUMv/aAAwDAQACEQMRAD8AvnMP0h2cLiWw5XMygZjMAE6xt4R86at/SXY6rH7w/hWNc5XLn9IYnMO8Lms+gj8IoeuMfYoCP52NejHixsc7lY35PpFwvWR7g1Itc94Zts34fxr597Y7hdPy9aX11htNXw4p3r6LTm/DHq4/dp9OaMMf7yPUH+FfOI4uw6v86dTjp++/zp4IeR9I2+O4c7XU+cfnUy1iFb4WDehmvmq1x5ulw+9TsNzLdUiH/T8ql4F8j6MpVjXC/pCvLALEjz7w/HWrvwjni3cgOMvmNR7iud48o1MpVupU3Yvq4BUgg9RTlc2ipUqVAqVKlQKlSrl7gG5A9TFB1SrwGvaBUqVKgVKlSoFSpUqBUqVKgVKlSoFSrwmvKD0mlFexSoKvxrkHA4m6167a/aNGZlYrMaax5Chlz6KOHnZbo9Lh/WrlcvEU19aNXdNKNe+iDC/YvYhD6qf0oDxL6IL/APc37beTKV/KRWtDF03iscAPOr2sNMNv/RVxIbLZb0ufxFDr30ccTXfDE/5XQ/rW6txDKJJpWuJZlkGRrrU8uSdY+e73JuPX4sJf9ln8qg4jA4iz/a2LyDxa2wHzit6xN+6LbXA1x4UsFB1MawPOgNrnORAsMT1zmQOsEwRMUn5GZ44yTDYsHYijnDcYQRrFXz+r2H4ina3LNq0ZMPa0Yx4kaGqtzFyTewf7S23a2R9r7S/5h4eYrvjzy+qxeNaeX+OvbMqdOoOxrRuHcWS6maQD1BNY1y7czL5irVw65ctuGTprrtU5MZfhjWgtj06Et/lUt+Qr36wx2tt7wv6zXWGxKsoaQJExI08qeBrg6GAbh+4vzb+FeuCASzGBqYA2Hzp+vCKAJ9ZtXtP28feGYD8D+lQsRwlA5Vtc69y4ToD5+dS+MYIrBR7veMBAe6Nz7Cn7ABti1cTKNgSwOvTTeoGeE4423+r3YB/uyNitHarN/Btcm2xi4uqOT8sojUEVM5d4o1xcl0Zbq6HzigNUqVKqFSpUqBUqVKgVKlXhNB7Xk15FdUHgFe0qVAqVKlQcNbBppsMKkUqCE2Fodi7BzUeobj7gQZj1ZVHqxAH51MgB41hv2WpZe8uoMHcRBO07VLsYUlNfT4s340zz2oGEMz8dsaafaHWnOSWD4bxhmFY0GOVnUW1XdDKAkz3lMa+vhUPmPhPYk3LUZTuDoO8RrPSD+B8qf5TshlxVrbJiLkeOpkH50XsX1xVq7bJi5bbs3H3XgEH0KlT71JPa7VHhuaxdUNCpfMQDIW7up2HxiQfNR41O4hfuWzczkC3l7unxE6EGfb51Cx/CO0tmy9027i5WBH3gDBAPQGdo2okMaHwua8B21s5GXQzcERlHUMIYHwPlV0bUjgeGyXrkgBQdht5RRy9xEDbSucNh8oLPEtLH1P6VVuLY/UgV7scdxwtWA8TAPx6eterx1V2dh+9VLa91LDXzrk4m2N2+Vb6Q3Wg2ecGXa63vrU/D8+H7RQ+un5Vlgxtrqxrr63Y+8anjxputgtc6WmGVlWPJ/wCNN2+JYcMGUMY2zNOvtWQ/XbXR67HELf8AxIrPhh3rbLnFbd1JLhbi7GN6axzrdy3bZi4msZlEkDwnX28ax21xMTpiI9TUpOM3BteRves3gXyN24Xju0UEjKw3X9R5VMmsFt8zX12YH0P8KJYbnzELvn9jP51nw1ru2mlWVYb6TGHxT+8o/MUZwX0k2W+IAehj86xePJe8XylQLCc14d/tEeo/UTRWxi0ufC6t5A1myxdnpr0CvaVRSpUqVAqVKlQKlSpUFSXn/DH734fxqTZ5zsN0cfI/rWBG6RuDTi4uIhiNNekfyNfevT4Y5d6+h7XMWHb7ceoIqDxbHpcvYZEIZe0zsQdBlBifc7eVYjY4xcG1w0Sscy3Rvlas3gXu17nS4BhpgnvoIEeNSuXcOERlVQokHQRqQJ6nX5Vk9nmliINsn01qSvOd1fhW6J6Zj02rF4KveNB4A4GMxdvKR3g0nYzrp/qqFeufVuKM4ns71pe0M6BlkDTxj86oz81XJLG20nckmT6+NQr3M9w/dWr4LTu0bmHiNl2XL3iNSTIH6E/7VW8TxS0pzNBeIEDoJgfjVHxPHSfif8agtxdNyZrrjxSMXPa0cR4u7nwFVbGYku/Z21a7cOyoCx+Q1qZy7hbuPv8AZWyFtjW42+VdtP8AEen+1aHfaxw22LWGtTcfYDV3Pi7bn29hVucnqExUHBfR5j7ut1rWGXwdsz/6En8SKmj6PcMn9vxBifBEVf8Aqdvyqyry/j8T3rzdip+zuY9AYHvNPpyBb+291v3sv/TFcrzOnRVP6lcNP/8ArxH/ACf+Fct9HmEf+yx8HwdFP5OPyrQuHcj4Vbd0FCxZYlmYkaj4STIPpQi59H1uTkuXV8O+W/BpqeY8akYv6L8Sp/ZtZug7EPlPuGH5E0w/0Y48R+yB9Lin9aub8tY3D62LuceGx/8AE/IVP4HzMXY2MQpS5tBkT5DwPvB6U72/Klx19jOz9GHEdYsT6Oh/7qiYjkDiFs64e4J2iDtvsa22wtxWOVlyHYAa+cmd65xOELsGJYEaiGIg+MbVi82cJhjWD4jlrHWxmaxfA8ezaPmBQ+7fvW/jzL6yPzr6MuO4WDmZdj6VXr967absHysjnuM4kFW6amJ11PoetWfkU8cYtb42/jP41MTi8fGoJ8B+p6Vody3hUvhL2GsXLbDS5lGo8QwjUbGDU3E/R9w9oItvbU9bb9PIMCK1/wBUn2Hh/VZva42OhK+h0FFsFzJcX4bs+tWvHfQsGUNhcUCDqBcT/uX+FVDi/wBG3EcPJ7A3FH2rTB/+X4vwrrOXGsdMotvC/pEvJ8RJHrmH41c+D/SFauQGAB8j+h/jXzybly0crBlI3VgQfcGpNjinjoflV8eGXw7WPqfBcTtXfgcE+Gx+R1qZXzXw/mG4sQ5IHQmr1wH6RXWBcOYeDfo2/wA5rllw2fG5nGtUqD8K5js34AbKx+yevodjRiuNmmypUqVB80Yrh2KtjvW2I8hP5VAbFRoyfMV9FX+CA9BQnHcuKRqgPqK6XmsmyYS3TBzxC0AZEDxqP/S1noWq+8/8sWV7K2lgdpdY6qCIA2nKOpI+VB8J9Htu5ihbXOEW3mYg/wB53dAGExB6x6Vzx/Lut1u8M36VrDcZxGHPaWLxQNpqAT8iDTi80Y12J+skNvOx/Ci/OfIn1dbRFx2zsQAQOgnfT+TXXCPo8D4rs+0eOyzkqVPemInLB9p1B1rX/X62ng9q1ieLX3aLuIdj5kmoGKdge85I9auvM/IdvD3rCzeftZHxKPhKz3sumjeFXTFfR1hvqzstrN+zLAyWOgzaSazfy76XwYsg4Xh+2MIHdhuBJ/KrLa5Av3rZZQLZAnKTJMdD0FXHk3CoiWbgXIHcIVzTCNoCRACwzIPPWtHs2rVl4YjdQ3kWgJPqSq/vCud5s7VuGMjPPo3wiYSyU+2zS5Ig7CAfTX8avvCeH2/rD32AZyqqk65RrMeEk1XueeBtaudvYDEMDnUaxGsx8/xoZwbmkrCtqOn+xrvj7jlfVaxkBrg4ceFVzh3MamIYeh0P+9F7PEw2xU+9ZuK7SBhgARTQwdVXjXNHELeINuxw3t7QIHaLeUTIBJ8E3iG8KtbYmN4HvU0roYcCq/zbwO3etZgALqENbYb5gQQPeiOK4wqjce5qu4/mFB9rMfw/3rUxZtSsViOyXN1XX+fUSPepb4xxuiADfvHTx6etUq5xNr7QJIkTH4D1qTfW5ABDx4EwPM9461M5upFnbHC4COztuDuA48v1priuEtYiz2TW2XbKQZAIOkwQcugkeBqp3lkaSNeve+cdKKJxOLPZ6yRvtC9YGpJ6eU1jo1tDtWExSLavMEvCVstuAFBiO7qT3sxJEiKOcMsDCLbtXnJRoUM33yTtA+DaPCoXCsOjtCu6OhBAyxHgQ2s9RRu5hHPeZjcytlyuFhehiAJBn8B7y4wlHuHWMnwkFDrodJ8qnRVb4U64cKiiLWvcmSo6ZIJOXaAfTTuqbCrBlBUggiQRqCDt7VcRC4twPD4kRfs27g/xKCR6Hce1Z9zB9DVi5JwtxrR+4/fX5/EPxrRjiiDBGtOJiga3LZ8HzPzByVjMEZuW2C/fTvJ8+nvFCLOPZfi28RX1kXUiDBHnVI5n+jHC4mXtf+nunqg7hP8AiT+EV2x5rPrFwn9Mi4ZxlhGVpHhWj8tc8soCsc4+6x1H+Vv0NZnzLyZisC3fSF6XF1RvfofIwagYLiJUgPofGuusc45+8X0/wvitu+so2vVToR6ip1YPwLjrKykMQRsw3/nyq/pzfdgf2R031/jXDLis+Oky2vNNXFp2h3HuIdhh7t2JKqco8WOigepIrhl806RReL8QU8QdjZuOLYyAglRCzqNI+Jm1noKkcjp2uLv3Tm+FoDLGjsp3OpICqPeneW8KBh1uOp+GZOup8PvNtJPU0c5dRS7OFglYmek+nlXPTe/QN9IuRThy0gA3DCgGYCeJEb1H4JjLb8QQoTke3lAYENIDsOpEABv53Ic7XAcRhbZ3bPuJG9vXXY6aetSrNi1Ze1cYgamGO50IJPlrtTrE36QPpFRV+rXGJAVm0VZkkKQNxHwnWjuC4lbOFS4ssrDKs7nUiDv4GhfM2MtYhFVO+VbN3l7sQQfiE9R096rr8xIUNg3CApmUEEH8fMaRXXHit/pm5+jGDxRVLmHZXzTA10DKdMwnoV30o1d4vbftEurJuWlW5MqASqySTtrrVKv81XbL6Q9stBzLlYk9fM/Og/GOMXGu3jmjurt+5XWcH7YvI23DcUHwXJVlAknXMNBpH861lvNmLwjftcPbu27hYhgoHZttJyzodenyqfyNxY3ktC80m0ptyTuqzk9YGn7tS+F4zDpbIMfGRAA8F8axf43TU9qfhOLg9powKHKB46kfpS4fxe4qrlDMATsxE6+FEeNcWtDtba2u814QcpEQXMzHhp71N5eC/VELANB6gHczWfJWvGhcI5ieCuS9q+rLcECY3kdKV7mG6WKjtGI3htvfxqXgMLbOHusbamL0fCNAQfLyqTw6ws3WS3ZHf1zL6xt71fJ/idAa3jWu6JnLAwynUj1jppvRfgnKt3FMpuFrdonVhBY/gQo9SfSpCBw9wnLLKQAoMaD08qunKWHcYa2D5kj1JqzK1OsiDb4XZW12WHtN3NrgEmepMzm96GYrBP2J1uZtjmkDcQ0LpB1HsattjA3rQPZsrLJMNvQ/mG8bmGF1ZVgQpAO4JBI16aA1KPeHXEa2cyFMtsFjsNABoRr51XFVO0MLciSQT5iTPyHzo9irxbDhFOrIAJE6wN4rzA2SqJbPfYAD/wCfCpEDOC2WN1bzDIiqdusnuAL46ZvajV/iK7FWTO2bMdtOp99faouJxarhxMZu01j/ACnfwFPX8cHZlHe17zHaenuPAbeVKGb2mLgRog36gbAe8a+VLhPGjbu3LZY3LQJOgk2s3egttkUGPQeVQMerC+ckljbgmYMfyIpnCXQtrLlyMZDhgYOYajNE7bRPhpFFaEyq48R0NRbmEPSqxwvibWGgMrWjrkklht8JO/p8vA3HC4lbihkIIP8AOvgaoHvbYVyMSwosVmmLuFBq7EK5iVuKUuKrK2hVhII8wazbnD6M1YNcwXqbJP8A+Nv0PzrR7+BNRCGWrLr4mnzvbNywxBBgGCDupHiKPpx0QNelaVzTy5axgzaJeA0fx8n8R57isvu8n3wxHYOYJGm3t5V6ceWWe3O8f6fSJqp854v9ph7OQOM/aMG+GB3VzdIli2v3J6VamNZvx2yt/E3LrMwg5EAI+FdJB8CZP71eLVt9O0Xq0C2YMAABsKG4bi9u07h9CoAAGpMyem0Aj51UOJc1G2gQ3DoIhdyB947mqhj+ZXbRO6K64fj2/WbyRoPMHHbbXFuEBQgOUNqZkENlBiRGkzVL4zzU7sSpk/ebf28B5VUcTj5ks0+9CsZjMwgT7V6McMcXO5WrEOO3CxHak+MGoGKxokAgETJMwZ6UCsuxMIlwn/CpY/hVp4TyFfvsguutoPtmMnafgXyHU1MuXGfFx47foPi8egIImQZBZtB7RrUa/wATL5soliACQS20dANNutaNxT6NMHhrSMWu33zAMXcIuoJ0UR4bEmiVvG2LOH7BrduyIgBAAGB+94mevWvPlzXW4648c/tzyDywlnC9tj86OxIFsPlIQjQtlMgmT100603x/j+GtFlwdrIx3ZQBPq29VbHJibak2872VOVkBJKfPYR7eYiKPcsDCXllXBu9bbd1x6A/EPSuPftXTpoCtYa6T2twEjMGOY6kj/5NWBcdhQshbts+EyuulSOLYYnTVfKI/A0MxvD+5vV6m9jNuzY+qG72pB7UExMEgHfSmbGLw2UHPdz9SgifWuThD9RCafHPh0qJgsJCgQKtjI3g+KIgK2rZAbdmMsZEeg3q58q4mbYTNprEkTrvVBt2ehMfhR/AMlhO0uOtpBqWc5R8zv7VqM1cP6I6C7cy+E1X+P8AFsOt23ggwnd1nWT8IJHUyT5aeNV3mT6TGYdlgVP3TfcEa/8A01P/AFNp60H5U4GoLXb7yznUtJOY6mfPXfX1qb2XHX1ar2IFhslpwxaMy/dAn7Xj7UziXe53u0e0B3SEETMnqSSfGuDhbCHQOSfMAD2zTTn1kMcqa5Z7q/CPVoyj3NVlGuYVAkHOUOp8ZncyN65s4YsVkuyTsTPhpAO+23zFEcFgbt+BEjwB7o695tiddl8DrVt4ZwZLAzbtG8bATooHqabUPwXCMrfWboaQuiRJ9Trv5bfKvXtWsQ+a2WVj5CGXqxGbVSdD1nwo/hsUtxcyEEeP5z4VH4ebMuLWSZlgp6nb02NQUrF8PZCQwCtMFRAB0OqyApUjzJ8dRo5w7EvhyXUz960pzErpLRM6CdQAPwI74lnW87MZS4xKXIkeVtgSuUqdgTqNRJJhm4ixq2o1BBlgRsVIgKdJkAEeMVRduG8RS8gZDI/EeoqbWc4W69tjdQzcIDXFtujKSAMxZV+ESG1G0jppV24RxNL6Zl32I2IPWR0/npBoJ5FR72FBqTSoAOLwcbUONs1a7loGohwXlWhnvH+aGM9o8Doi6D38feqZxHj7toDlFB8dj9d5NCL95mMEgT03Pyr06xwjl7y+JmM4kBuZoW+NuOcttHYnYKCSfSrPy3ykLwz3GIUEiFGpjfvGY1008DV/4DwFEns0CgHLoNTtux1O9ebk/L18dsOD9sswfKmKd1F79gpgmcrPBnpmgbH4iKPYfgeDs3cjJdvN0Nx9JyBtrZCnXoZ9TVl4zZY8QFqITIksGKtsxOVgDl33gnX3Ee3w+59ZdZ/ZhyDJzknshBLkKdo6T+dcbyXL66zGRbJy4a4tq2lsG20BFC7qYmKp3BccxUXGRs4dJbK5gZrbNJLZV0Yj4ST71pvCcCHw9o/etrPuoms64fZe9YvwjoVQhQrMcxhx3wAY+HQaDzNc8bVuli5vwrHCXSBJSHH7hB/KaqDWlbD23gqc0Oe+YUhlMkoAveKaAtE9Na1uzYGIw4PS9aB9ri/71n+BDX7N6FdcuoQw0shkSYle9b2kDU6nox2bSOUwC5X4g6ZpgalCoJMGNc/50M+kXllFtLeQBArjMABEtorRHjp4HNrRfgN5s1u4wVR2iiFmMl3uDfeS4aRpKmrtjeHLdtvbcSHBU+/8zWcprLazJjWIS9at2jav38twHcqRI10tXS5A0baBppRG1gccLfaMLF1CAwm0Rp/9tgfwqYMEha7g0S2jr8Ra0wGYQRDA/CYza6ESKncpcUa0xQ2ilmSChOYrBhmjp3t169JitfC5Kz/T17sgOywoBOgnEgnUCY16kCvcJjMU9t7iWbEIwDQt9iJj7LMJGu/kfA1deP8AKgDG9ZRbitBymCpBOYgA6HMSGB8V/wAU1D4fhznFzDWriOAVe06lLVxdmQhwOzP+ICJAkGt6/wBY7f4GDhXEmAKXLaAjTsrdtJ2+22dvHaouH5AxLtnv9pcYnc3FYgHLoGZpA1baNh46XvguLtqgZGbsS+QqwAbDuNClyWmcwgADWRvMk/isAGA0zdCC7AR4gAxPt7ip1/aXksnpU+E8t3bQhbGX95d9J+1r1+XnRRODXjE27Q8Zaf8At9evhRnh+KJOQwTlB7oaAdm1O42ojXSTTnvaurwK4whuyC+k+HT59evlUjCcuovx9/ygKPSBuPX02oxduBQSSABqSTAA8z0oHe5rs5ylsNdYdFHhuBO51Hzqg4igCAAB4V6wqp4zma+CQLNu3H/FuRvm8cuU6DQ+PrXNrmfE7tYRlkQVOjAiZDAsB6Rr0ka0Euwbli68gvMMwUAZhMFwB9sCJAGvTXd7H4R+1W/ZInZifuCZXKBrrp4jx0p/DY23jLbBSykRI2ZTup0OokbjeCNwYZwxNpmV/hO4iBOglAPsnrtr4yKKcsXVcG7bBglhdtsNSRvmU9dBtuKr3FWC4jLkVUcA2vhRYAHaZpgBgTJnWCInWj13Bul0XLCqqnVwD3XGknKB8UTBEzp4mvL1q1iEV0i7Zdvs/ZZZGdCPhYEEHbr7hWOyd4JcCDI7PYEde0YSTt8K+43rvC4k2ibqEdos9oiwA4VgGcLHgVJ1hSSNohziFkWrxs5rh0zA3MoDDxXIoLQdDqpB33EsKRoEzZlPddRAQ9YMZeuo1mdZ1oL1w3HpeQOhBBqXVEwGMa0/aqUCkftLYIyiPtW2EiCIMHXprANXDhuPS8mZDMEqw6qymGU+BB/jREuvIr2lVHyBgC9+5lYvbt6yVQuZ9JBqw8tcvKLlxzLLbzNqpDEd4Lp0JUMY9Na0rhHIji2Fa6iGBqtuWH72YTr5T51LwfL72L1uy5V0uNmFwd2ezhijLrqYJmTILbQJxllcmsdYiHBOA9lZtodwozf5jqx+ZNEOXML3Gb71xyO8G0mBBXSIEgdJojxFstpiCFMQCRIBbQSBvqa64UoFsQqqJMBdgASABoOkdK5dGu/tTOO9mMfcFxlAKoCGUlYydcuu/Ty3FD8Cc2KibZXMSCoYA/swCVDElRqNzrBqwYjhdy/jb7IluFZRnedDkQmCJk7afjXrcuYi0RcDJeiZUdxoM/BMgnyJExvXSROyw8sL/wCls/5BVERbS3b6ObOZbjle1W5CnMY+DU91gNxGlX3ltwcLZj/hr+XXwPlVdbgt27isTlFpVDxnZZPeRG0g97VtjHrSRNifId0tgrSkgm3Nskf4CQN/KKrWMNuzi71u4R8ZZCyFlBeGHwsCTqR0/Crhy7wlsMjI13tJbMDkyxIAIjMfCaFcZ4ZcuY0dnkANoEsyzBVmXpB2I0kbdKujao8LtktctgjVWW2cpBISBbOu2jTHStNwF7tES4NBcUNHgSJ/n0oB/VC4DnXES28MndOh0ADSo1312G9EuWmYWmtOMty07ArMgZiXTKYGZYYQYG0QCCKmWOzsB86YDs7qYpYUEZLhkqZ+wcy67Zl/01W+I3BbuhrbIUJzR2pdgQIJuaTmZIESdVJmtO4lglv2Xtts6xr0O4PsYPtVK4PwC7ftQAlgAlSYLHMpIeF0nURJb2pIdhLlziK21NljNo9+2fBH6H/CGMeQZfbji3Cbli6btrVGlm0kjKCYj7UxE769dAPG5fvWFU5lvqh1AUo/ZnR1CywfTWJGoXeIovwXGA/sWbMIzW3n4k6a9SNPapPV1S+1eWy9prmKt5b6XYN+2FhigUKSoBIeFAMaHeCZINi4NilXKmcNacZsO46oROX2H89KFYzArZvaG4qHWEuFAp6wo+FTI1B0mNNJ6W5bsXltHXD3zntGTFq/IkBh8KsSGGu5aujIxxLCwe0GWOuYsQC2VdAonb5HXxNS8FiPstqYmQGiJgan7URPjM17gcVmzKwAdTBHl0I8iKiX7IQjpBzB2Yk5VBYxqCSDuOo3najOtezPN2FuPZHZycr5mUbsoVht1hirR/hqrvZN20OzYowJJWR341SIU5jAy5dR11kmr7hL+Ya7gCd412Inoaj4zhVlzLIAZ3HdM9JI3MxvVa2pFnEs9z4BnPxqVW2wBmSubLOoMwevSam2rmp0JBEO0TmUZoQHckk6RoIY9NTT8sg5ct/EKF2AfTQzqNj4emldNyyrf2t27cHgW3iN+vT560UJ5Nsubz3I7gUoe8WBYlDoSBtlOkQJEbmrPj8ELg8GG3n4q0gyp2OnU1JsWVRQqqFUaAAQBXZFECMLe7MBXBVDKyT8LzsDMweh6RvXfCuEiwzFJAclmGYkFzMsAdiese81PvhSpDRlPjpQ+9xpActsNcbaEExHQnppUEjiiW2AW4gcHoVn5aaH5HTSq5zFes4c2UEQqFSDLHKoGSJOraEAnwNF1s4m7q7CyundXVvEg9PATPjXtnA4bDsXOtw/aYl39Fn4R5CBRVew/BLl5syjs7e47UEk7aQ0mNBJEeRnWj/AOXUwxZw9x3f4yxgEzOijT31PnT39J5vhEDxNSrV2aCXSrxa9qopeGsYMEhbl0MvxL2l7MJ17yEyPcU/wUW7jG4jXGt2pVCzFpdgMxkkkQvd/eafJ2zftAtj3BSbSW46x8UeZzPA9Kl8v4UC0Xy5TfY3mXwNyDHyj3k9awOOI4wrH9pGrHIAZG0EnrrMDwqdgjKA66+MeJ8NPlXN7AA9BOwJAJHoacwVrKirMwNzVuv6Zm9goxVt7922cTcsOj6qCihtAZllJPgdfs1JvNbtgFsXd8h2iEmekBdaYt4lbT3sti5ecuWuFFXuqZCiWIzaKTA8a94XZw9u3iboC/V7jB8sd2CiEwvTMzHTxNGhLl5f/AE6H7wz/APuEvHtmj2objsVb+svauXbtowrqUYqrSMsGBuCvXTUVO5VtBMLZUTHZqRO4UyQPYQPam8c/Z4jMls3LlxFRROVQE7RmLMfhGoGgPSgd4Zdshytu+brbEG5niPL7Jpjmi8tsWmdXZC2RsjMrDMCVIKkE6rET9qmsIobF9qbfZXQhS6AZDaqbZzD4xDNBOu46UW4tbBtyVzZGVwPNCD+hoA1w4IZA4vA3NFD9vLHwGbr5U7wq+v1q6gRrZ7JMqvIJCNckid9bg1BNM8Qu3nsg4i3a7O5lICk5rb6FM06N3oEiIMb9JXFsWFxOGLDuLmY3DsucFFE7QSQNfFaAjhb8sUOhGvt1+R/Og/GrqWrqi6by27kkG2zABxqwYLqZGojzohi+I2RlftLcr/iHwnQ/ofapHEsKHVdJKOrr6qZ/ESPegEN9TDID2jOdUVjeLH0DVEw4Lq621Nu/Zc3EVgQcjsWGh3XVk000p/GYi7esl7llBaklTmPaIUJyuRljcSYMgHrUriuKy3MPeCSoz52AkqhAzTHSYY/5KWbD0Ji7IaCCNCASrKwkMsjUHfXzBG9CMPgrEXbd1RDfs2fM7HcFe87EqZggTuJ86kY3i9jD3O17Qdm5AeASAejaCNOvlXXNGGOUXLYJmMxUSdPgbL9oa0lU3wzEvm7NmDXrQlXnS/Z2DSNyNj4EeYqw2bguIrRoRIkbexqo4LD3cs27TyNVjMgE+GaInwFE+H4nFrIOFXXUtnVZPiQNz8v4aQQcsriTdc7QAAmvUwCRtHvXWIwpYQFUhpJ7Qkx4AL/uIrxUxDDU27fkJY+XhXL8P0m7ecjTrkHn8/CaiaSbV/Ko7R1zACTsD5xTT8Zsj+8B9JO+23jQu/jsBa+J7bEetw676CajXOcLKj9jYvP4ZUCD8SD+Fc7y4T7Y3MaOf0sD8KXG9EPvvTTX8Q+ioLY2zOdY8QBrPr5+VV65zhim/s8GoHi94/8ASLf60zf4nxK4IU2LM9VtlyPQs0fhWfPgdKsV7h6KpfE3sw6lmCJ8p02HXpQrF88YOyy2rUuzDMMiwhHjnIAPtP4GKpiuUGvGcXi717WYuMMsjwWYHsKkYjlrCsqK9/4PhPaKGG40bfST51m8t/qLMYe4fzlicWXQqLEGVVdSyTEljqCDuNOnjRjCWCRJ360PweGwtpg4uqzgFQSwJgxPwjXbrRfDYm2T3WBpjbb7Wpli3U+w0VHRaft13jKfbanJqLbanc1aRX7eLwYti1nZUGwZWkaRoWU9NK5s4bCwBbxRUAQALkQBtppVhfDIfsKfamW4XaO9tflWNU9B1vhzx3MS5/ezfrU+wwRFDOJAEkkCT1NNPwDDn+7A9NKa/qxhv+GD601T0fF+0CxF22pbfvLv471BweFsJaNo30uKTm77JuDmG0CAQPkK6flLDH7EfL+FMtybY8B7qv8ACp/L/D0kcJt2cOCoxCssAAM6wsToNdBrt5VIvcVw0ib9oEbEXFnz60Gv8jWW+zaPqn+9MH6P7H/Csn92P0qfz/R6ELl/Cdob31iXIA0eRCzAyjTqfnTh5xwg/vD/AKHP/bQr+olkbWk9jH6U2eSbQ/uj7H/+qm819JuL5lwDrkuEsp+ybbx8orxubMCVC99lGw7Nj+dNWuU7Q+xcHuf/ACp8cvWRut3/AJ/0NN5p6NXOaMDBHZsRsf2f8alYLnTBdmM+IRCNMrmG00kj0rluDYbr2o97tB+I8qYe4+btLinyuOo+W1TeUPQpiedOGkMDiVIMyFzmZ3+EVFsc68ORMlvtGT7otPH/ADCvMJyzZBntAxOmrA/ht+FEBy0hiPwMflU7cl/S+g+7zphmBAwt9htpbQfm1e8E5zsrbYXUu2ckZAy5iynYKEnbb5UUPK6/ef8A1t/Got7lhfF/9bfxq3Hk3v0s6hOL+kW4SRh8Ddbwa46oD7CTURucOJttYsW/9Tn86sCcujobn+s/xqTZ4DH2n+c/nWbjy3+1/jFRu8Y4g39peRR/htuP+k0yMO7mXuKT49m5/wCsGtAs8Ijck+sfwqUmAHlU/wCff/qnf9M/tYUj+9I9EA//AFVKTCv9lix8O0K/kgq+Lg18KcFkDpWp+PjEuSjW+E3jvaJ9b7/wqTb5czfFh1/9wn8xVzC17XTxYs9lUw/J1kf3aiptrlu0NkHyo9SrUxkN0JXg6DZRTqcPUbAURpVrRtC+r10tmpdeEUQwLddZa7Nc1VO0qVKohUqVKgVKlSoFSpUqCPjsYtpC7zlBAJ8MxAk+WutCv614eFJzgNEErvKlo33Hwn/EQOtF8Vh1uKyOoZWEMDsQehqK3CbBABtJAJI02LMHJ93UN6igbwPHbV241pM2dZzAjaJBnXoRHuKjW+ZrZg5HyFQc0DQlmWGE6arHjJ1Ag0QTh1oMWCKGY94gQTJBM+pANeW+F2VEC2sadPA5hPjqZoGF42pcIqO0hiToIyLabWT1F1dutRv60WgFzq6s1rtsuhIUq7awdyLbeW0wSBRCxw20kZUAgkiPEgA+shQPYeFc/wBE2dP2a6LkH+TUZfSGYeWY+NBGbjCFgotOT2i2yCFBBYM0kFthlPruJFKxxu1siPJOgCbrqQ41+HQ+flU0cOtSTkWSwYnrmUkg+xLH94+JpscJs/8ADX4s232v5J021oI+D4+lyyl5VYhiFCrqS8SwXaYhhJj4T5Tzc5ktCe7cME/Z3C9rJEnYdjcGsHu+YqX/AETZylezWDGnTugKD6gKBPgKS8Ksgk9mktvp4hgfwd/9beNB3hMelxWYSoUkNm0iAG112ykH3r3GYspk7shnCEzEZuvn6U9Zsqs5QBJkx1MAfkAPauMZhEuZQ65spzDfRhsdKAPc5iYD+xnMRkAYksMzrJCoWB7swobQ+RrvDcxq3eZMqdiLzNmzZZCMA4AgE5jlEycp02qaeE2e9+zXvGT6yTp4aknTxPjXVjhlpCciKsiCBtAAA7u2yqNulBDPHxlD5O6bL3pDA/2ZUFPCe9vMaU5Z4u2dUe0FPaNbYh8wBFvtRHdBaV02EGnv6KsyP2a91Sg8ArzmEbQZMj+FJeE2RkIQdxiy76MYBO+pgAa9NKBvgXF/rClshQ90hTmnI4lScyrvqNJGh1NFKi4PBW7f9mgWd48tB7DoOlSqBUqVKgVKlSoFSpUqBVGbAWyZKL8qk0qD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462088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Image result for treatment cos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Image result for treatment cos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Image result for treatment cos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Image result for treatment cost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treatment cost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92" y="4893978"/>
            <a:ext cx="1711391" cy="113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17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89021" y="152400"/>
            <a:ext cx="6130979" cy="36635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2F5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Malignant Neoplasms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9721" y="1056784"/>
            <a:ext cx="8438729" cy="5510812"/>
          </a:xfrm>
          <a:prstGeom prst="rect">
            <a:avLst/>
          </a:prstGeom>
        </p:spPr>
        <p:txBody>
          <a:bodyPr lIns="64310" tIns="32155" rIns="64310" bIns="32155">
            <a:noAutofit/>
          </a:bodyPr>
          <a:lstStyle>
            <a:lvl1pPr marL="487501" indent="-4875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252" indent="-406251" algn="l" defTabSz="650001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003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004" indent="-325001" algn="l" defTabSz="6500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006" indent="-325001" algn="l" defTabSz="650001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007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008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009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011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>
              <a:solidFill>
                <a:srgbClr val="454443"/>
              </a:solidFill>
              <a:latin typeface="Arial Rounded MT Bold" pitchFamily="34" charset="0"/>
            </a:endParaRPr>
          </a:p>
          <a:p>
            <a:pPr lvl="1"/>
            <a:endParaRPr lang="en-US" sz="1700" dirty="0">
              <a:solidFill>
                <a:srgbClr val="454443"/>
              </a:solidFill>
              <a:latin typeface="Arial Rounded MT Bold" pitchFamily="34" charset="0"/>
            </a:endParaRPr>
          </a:p>
          <a:p>
            <a:endParaRPr lang="en-US" sz="2300" dirty="0">
              <a:solidFill>
                <a:srgbClr val="454443"/>
              </a:solidFill>
              <a:latin typeface="Arial Rounded MT Bold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59"/>
          <a:stretch/>
        </p:blipFill>
        <p:spPr bwMode="auto">
          <a:xfrm>
            <a:off x="281520" y="984406"/>
            <a:ext cx="7166094" cy="2642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9" b="34484"/>
          <a:stretch/>
        </p:blipFill>
        <p:spPr bwMode="auto">
          <a:xfrm>
            <a:off x="281521" y="3731770"/>
            <a:ext cx="6038855" cy="2755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3" r="67391"/>
          <a:stretch/>
        </p:blipFill>
        <p:spPr bwMode="auto">
          <a:xfrm>
            <a:off x="6362525" y="3731769"/>
            <a:ext cx="2170179" cy="2755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353" y="6581001"/>
            <a:ext cx="335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Lim et al.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16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77029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 Rounded MT Bold" pitchFamily="34" charset="0"/>
              </a:rPr>
              <a:t>Rehm’s</a:t>
            </a:r>
            <a:r>
              <a:rPr lang="en-US" sz="3600" b="1" dirty="0" smtClean="0">
                <a:solidFill>
                  <a:schemeClr val="tx2"/>
                </a:solidFill>
                <a:latin typeface="Arial Rounded MT Bold" pitchFamily="34" charset="0"/>
              </a:rPr>
              <a:t> Chronic Disease Data</a:t>
            </a:r>
            <a:endParaRPr lang="en-US" sz="36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5211763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/>
          <a:p>
            <a:pPr marL="0" indent="0">
              <a:buNone/>
            </a:pPr>
            <a:r>
              <a:rPr lang="en-US" sz="2000" b="1" u="sng" dirty="0" smtClean="0">
                <a:latin typeface="Arial Rounded MT Bold" pitchFamily="34" charset="0"/>
              </a:rPr>
              <a:t>Drinks </a:t>
            </a:r>
            <a:r>
              <a:rPr lang="en-US" sz="2000" b="1" u="sng" dirty="0">
                <a:latin typeface="Arial Rounded MT Bold" pitchFamily="34" charset="0"/>
              </a:rPr>
              <a:t>per day (DPD)</a:t>
            </a:r>
            <a:r>
              <a:rPr lang="en-US" sz="2000" b="1" dirty="0">
                <a:latin typeface="Arial Rounded MT Bold" pitchFamily="34" charset="0"/>
              </a:rPr>
              <a:t>: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b="1" dirty="0">
                <a:latin typeface="Arial Rounded MT Bold" pitchFamily="34" charset="0"/>
              </a:rPr>
              <a:t>Varenicline = 4.4 vs. Placebo = 5.4 </a:t>
            </a:r>
            <a:r>
              <a:rPr lang="en-US" sz="1200" b="1" dirty="0">
                <a:latin typeface="Arial Rounded MT Bold" pitchFamily="34" charset="0"/>
              </a:rPr>
              <a:t>(Litten et al., 2013)</a:t>
            </a:r>
            <a:r>
              <a:rPr lang="en-US" sz="2000" b="1" dirty="0">
                <a:latin typeface="Arial Rounded MT Bold" pitchFamily="34" charset="0"/>
              </a:rPr>
              <a:t> </a:t>
            </a:r>
          </a:p>
          <a:p>
            <a:r>
              <a:rPr lang="en-US" sz="2000" b="1" dirty="0">
                <a:latin typeface="Arial Rounded MT Bold" pitchFamily="34" charset="0"/>
              </a:rPr>
              <a:t>Is this ~ 1 DPD difference clinically meaningful?</a:t>
            </a:r>
          </a:p>
          <a:p>
            <a:endParaRPr lang="en-US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10280" r="67865" b="69428"/>
          <a:stretch/>
        </p:blipFill>
        <p:spPr bwMode="auto">
          <a:xfrm>
            <a:off x="180692" y="2209801"/>
            <a:ext cx="5486400" cy="4539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5270" y="2025135"/>
            <a:ext cx="3733800" cy="37386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b="1" dirty="0" smtClean="0"/>
              <a:t>Mouth and Oral Cancer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44502" y="4227387"/>
            <a:ext cx="49530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23893" y="4579601"/>
            <a:ext cx="49530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2396" y="4042726"/>
            <a:ext cx="2391204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Placebo </a:t>
            </a:r>
            <a:r>
              <a:rPr lang="en-US" sz="1600" b="1" dirty="0" smtClean="0">
                <a:solidFill>
                  <a:srgbClr val="C00000"/>
                </a:solidFill>
              </a:rPr>
              <a:t>(RR=4.4)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0640" y="4394940"/>
            <a:ext cx="2362200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Varenicline </a:t>
            </a:r>
            <a:r>
              <a:rPr lang="en-US" sz="1600" b="1" dirty="0" smtClean="0">
                <a:solidFill>
                  <a:srgbClr val="C00000"/>
                </a:solidFill>
              </a:rPr>
              <a:t>(RR= 3.5)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55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Microsimulation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Model to Estimate Clinical Relevance of Reducing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lcohol Consumption</a:t>
            </a: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727775" y="1447800"/>
            <a:ext cx="8077200" cy="1371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smtClean="0">
                <a:latin typeface="Arial Rounded MT Bold" pitchFamily="34" charset="0"/>
              </a:rPr>
              <a:t>Number of Events per 100,000 Patients by </a:t>
            </a:r>
          </a:p>
          <a:p>
            <a:pPr marL="0" indent="0" eaLnBrk="1" hangingPunct="1">
              <a:buNone/>
            </a:pPr>
            <a:r>
              <a:rPr lang="en-US" sz="2400" u="sng" dirty="0" smtClean="0">
                <a:latin typeface="Arial Rounded MT Bold" pitchFamily="34" charset="0"/>
              </a:rPr>
              <a:t>Total Alcohol Consumption</a:t>
            </a:r>
            <a:r>
              <a:rPr lang="en-US" sz="2400" dirty="0" smtClean="0">
                <a:latin typeface="Arial Rounded MT Bold" pitchFamily="34" charset="0"/>
              </a:rPr>
              <a:t> category per year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6290846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Francois, </a:t>
            </a:r>
            <a:r>
              <a:rPr lang="en-US" sz="1600" dirty="0" err="1" smtClean="0">
                <a:latin typeface="Arial Rounded MT Bold" pitchFamily="34" charset="0"/>
              </a:rPr>
              <a:t>Rehm</a:t>
            </a:r>
            <a:r>
              <a:rPr lang="en-US" sz="1600" dirty="0" smtClean="0">
                <a:latin typeface="Arial Rounded MT Bold" pitchFamily="34" charset="0"/>
              </a:rPr>
              <a:t> et al, </a:t>
            </a:r>
            <a:r>
              <a:rPr lang="en-US" sz="1600" i="1" dirty="0" err="1" smtClean="0">
                <a:latin typeface="Arial Rounded MT Bold" pitchFamily="34" charset="0"/>
              </a:rPr>
              <a:t>Eur</a:t>
            </a:r>
            <a:r>
              <a:rPr lang="en-US" sz="1600" i="1" dirty="0" smtClean="0">
                <a:latin typeface="Arial Rounded MT Bold" pitchFamily="34" charset="0"/>
              </a:rPr>
              <a:t> Addict Res </a:t>
            </a:r>
            <a:r>
              <a:rPr lang="en-US" sz="1600" dirty="0" smtClean="0">
                <a:latin typeface="Arial Rounded MT Bold" pitchFamily="34" charset="0"/>
              </a:rPr>
              <a:t>20:269-284, 2014</a:t>
            </a:r>
            <a:endParaRPr lang="en-US" sz="1600" dirty="0">
              <a:latin typeface="Arial Rounded MT Bold" pitchFamily="34" charset="0"/>
            </a:endParaRPr>
          </a:p>
        </p:txBody>
      </p:sp>
      <p:pic>
        <p:nvPicPr>
          <p:cNvPr id="8194" name="Picture 2" descr="TAB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763000" cy="33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86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Microsimulation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Model to Estimate Clinical Relevance of Reducing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lcohol Consumption</a:t>
            </a: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077200" cy="609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200" dirty="0" smtClean="0">
                <a:latin typeface="Arial Rounded MT Bold" pitchFamily="34" charset="0"/>
              </a:rPr>
              <a:t>Number of Events per 100,000 Patients by </a:t>
            </a:r>
            <a:r>
              <a:rPr lang="en-US" sz="2200" u="sng" dirty="0" smtClean="0">
                <a:latin typeface="Arial Rounded MT Bold" pitchFamily="34" charset="0"/>
              </a:rPr>
              <a:t>HDDs</a:t>
            </a:r>
            <a:r>
              <a:rPr lang="en-US" sz="2200" dirty="0" smtClean="0">
                <a:latin typeface="Arial Rounded MT Bold" pitchFamily="34" charset="0"/>
              </a:rPr>
              <a:t> per 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2484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Francois, </a:t>
            </a:r>
            <a:r>
              <a:rPr lang="en-US" sz="1600" dirty="0" err="1" smtClean="0">
                <a:latin typeface="Arial Rounded MT Bold" pitchFamily="34" charset="0"/>
              </a:rPr>
              <a:t>Rehm</a:t>
            </a:r>
            <a:r>
              <a:rPr lang="en-US" sz="1600" dirty="0" smtClean="0">
                <a:latin typeface="Arial Rounded MT Bold" pitchFamily="34" charset="0"/>
              </a:rPr>
              <a:t> et al, </a:t>
            </a:r>
            <a:r>
              <a:rPr lang="en-US" sz="1600" i="1" dirty="0" err="1" smtClean="0">
                <a:latin typeface="Arial Rounded MT Bold" pitchFamily="34" charset="0"/>
              </a:rPr>
              <a:t>Eur</a:t>
            </a:r>
            <a:r>
              <a:rPr lang="en-US" sz="1600" i="1" dirty="0" smtClean="0">
                <a:latin typeface="Arial Rounded MT Bold" pitchFamily="34" charset="0"/>
              </a:rPr>
              <a:t> Addict Res </a:t>
            </a:r>
            <a:r>
              <a:rPr lang="en-US" sz="1600" dirty="0" smtClean="0">
                <a:latin typeface="Arial Rounded MT Bold" pitchFamily="34" charset="0"/>
              </a:rPr>
              <a:t>20:269-284, 2014</a:t>
            </a:r>
            <a:endParaRPr lang="en-US" sz="1600" dirty="0">
              <a:latin typeface="Arial Rounded MT Bold" pitchFamily="34" charset="0"/>
            </a:endParaRPr>
          </a:p>
        </p:txBody>
      </p:sp>
      <p:pic>
        <p:nvPicPr>
          <p:cNvPr id="7170" name="Picture 2" descr="TAB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0" y="2895600"/>
            <a:ext cx="899212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349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Applying Microsimulation Model to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Nalmafene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Trial Outcomes</a:t>
            </a: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3886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u="sng" dirty="0" smtClean="0">
                <a:latin typeface="Arial Rounded MT Bold" pitchFamily="34" charset="0"/>
              </a:rPr>
              <a:t>Difference between </a:t>
            </a:r>
            <a:r>
              <a:rPr lang="en-US" sz="2400" u="sng" dirty="0" err="1" smtClean="0">
                <a:latin typeface="Arial Rounded MT Bold" pitchFamily="34" charset="0"/>
              </a:rPr>
              <a:t>nalmefene</a:t>
            </a:r>
            <a:r>
              <a:rPr lang="en-US" sz="2400" u="sng" dirty="0" smtClean="0">
                <a:latin typeface="Arial Rounded MT Bold" pitchFamily="34" charset="0"/>
              </a:rPr>
              <a:t> and placebo groups</a:t>
            </a:r>
          </a:p>
          <a:p>
            <a:pPr marL="0" indent="0" eaLnBrk="1" hangingPunct="1">
              <a:buNone/>
            </a:pPr>
            <a:endParaRPr lang="en-US" sz="2400" u="sng" dirty="0" smtClean="0">
              <a:latin typeface="Arial Rounded MT Bold" pitchFamily="34" charset="0"/>
            </a:endParaRPr>
          </a:p>
          <a:p>
            <a:r>
              <a:rPr lang="en-US" sz="2400" u="sng" dirty="0" smtClean="0">
                <a:latin typeface="Arial Rounded MT Bold" pitchFamily="34" charset="0"/>
              </a:rPr>
              <a:t>~1 drink/day</a:t>
            </a:r>
            <a:r>
              <a:rPr lang="en-US" sz="2400" dirty="0" smtClean="0">
                <a:latin typeface="Arial Rounded MT Bold" pitchFamily="34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692</a:t>
            </a:r>
            <a:r>
              <a:rPr lang="en-US" sz="2400" dirty="0" smtClean="0">
                <a:latin typeface="Arial Rounded MT Bold" pitchFamily="34" charset="0"/>
              </a:rPr>
              <a:t> fewer alcohol-attributable diseases and injuries/1000,000 alcohol dependent patients per year</a:t>
            </a:r>
            <a:endParaRPr lang="en-US" dirty="0" smtClean="0"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u="sng" dirty="0" smtClean="0">
                <a:latin typeface="Arial Rounded MT Bold" pitchFamily="34" charset="0"/>
              </a:rPr>
              <a:t>3 heavy drinking days/month</a:t>
            </a:r>
            <a:r>
              <a:rPr lang="en-US" sz="2400" dirty="0" smtClean="0">
                <a:latin typeface="Arial Rounded MT Bold" pitchFamily="34" charset="0"/>
              </a:rPr>
              <a:t>  =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941</a:t>
            </a:r>
            <a:r>
              <a:rPr lang="en-US" sz="2400" dirty="0" smtClean="0">
                <a:latin typeface="Arial Rounded MT Bold" pitchFamily="34" charset="0"/>
              </a:rPr>
              <a:t> fewer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2484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Francois, </a:t>
            </a:r>
            <a:r>
              <a:rPr lang="en-US" sz="1600" dirty="0" err="1" smtClean="0">
                <a:latin typeface="Arial Rounded MT Bold" pitchFamily="34" charset="0"/>
              </a:rPr>
              <a:t>Rehm</a:t>
            </a:r>
            <a:r>
              <a:rPr lang="en-US" sz="1600" dirty="0" smtClean="0">
                <a:latin typeface="Arial Rounded MT Bold" pitchFamily="34" charset="0"/>
              </a:rPr>
              <a:t> et al, </a:t>
            </a:r>
            <a:r>
              <a:rPr lang="en-US" sz="1600" i="1" dirty="0" err="1" smtClean="0">
                <a:latin typeface="Arial Rounded MT Bold" pitchFamily="34" charset="0"/>
              </a:rPr>
              <a:t>Eur</a:t>
            </a:r>
            <a:r>
              <a:rPr lang="en-US" sz="1600" i="1" dirty="0" smtClean="0">
                <a:latin typeface="Arial Rounded MT Bold" pitchFamily="34" charset="0"/>
              </a:rPr>
              <a:t> Addict Res </a:t>
            </a:r>
            <a:r>
              <a:rPr lang="en-US" sz="1600" dirty="0" smtClean="0">
                <a:latin typeface="Arial Rounded MT Bold" pitchFamily="34" charset="0"/>
              </a:rPr>
              <a:t>20:269-284</a:t>
            </a:r>
            <a:endParaRPr lang="en-US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811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5762"/>
            <a:ext cx="7515225" cy="9858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Development of Risk Categories of Alcohol Intake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38862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0000"/>
              </a:buClr>
              <a:buNone/>
            </a:pPr>
            <a:endParaRPr lang="en-US" sz="1000" b="1" i="1" dirty="0" smtClean="0">
              <a:latin typeface="Arial Rounded MT Bold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l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54000"/>
            </a:pPr>
            <a:r>
              <a:rPr lang="en-US" sz="2600" dirty="0" smtClean="0">
                <a:latin typeface="Arial Rounded MT Bold" pitchFamily="34" charset="0"/>
              </a:rPr>
              <a:t>Establish categories describing the risks/benefits at different levels and patterns of drinking </a:t>
            </a:r>
          </a:p>
          <a:p>
            <a:pPr>
              <a:buClr>
                <a:schemeClr val="tx1"/>
              </a:buClr>
              <a:buSzPct val="154000"/>
            </a:pPr>
            <a:endParaRPr lang="en-US" sz="11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tx1"/>
              </a:buClr>
              <a:buSzPct val="154000"/>
            </a:pPr>
            <a:endParaRPr lang="en-US" sz="26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tx1"/>
              </a:buClr>
              <a:buSzPct val="154000"/>
            </a:pPr>
            <a:r>
              <a:rPr lang="en-US" sz="2600" dirty="0" smtClean="0">
                <a:latin typeface="Arial Rounded MT Bold" pitchFamily="34" charset="0"/>
              </a:rPr>
              <a:t>Establish categories similar to clinical categories developed for blood pressure, cholesterol, and </a:t>
            </a:r>
            <a:r>
              <a:rPr lang="en-US" sz="2600" dirty="0" err="1" smtClean="0">
                <a:latin typeface="Arial Rounded MT Bold" pitchFamily="34" charset="0"/>
              </a:rPr>
              <a:t>glycated</a:t>
            </a:r>
            <a:r>
              <a:rPr lang="en-US" sz="2600" dirty="0" smtClean="0">
                <a:latin typeface="Arial Rounded MT Bold" pitchFamily="34" charset="0"/>
              </a:rPr>
              <a:t> hemoglobin</a:t>
            </a:r>
          </a:p>
          <a:p>
            <a:pPr eaLnBrk="1" hangingPunct="1">
              <a:buClr>
                <a:schemeClr val="tx1"/>
              </a:buClr>
              <a:buSzPct val="154000"/>
            </a:pPr>
            <a:endParaRPr lang="en-US" sz="2800" b="1" dirty="0" smtClean="0">
              <a:latin typeface="Arial Rounded MT Bold" pitchFamily="34" charset="0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359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15225" cy="9858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Categories for Blood Pressure (BP)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467600" cy="41148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l"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l"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l"/>
            </a:pPr>
            <a:endParaRPr lang="en-US" sz="2800" dirty="0" smtClean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04494"/>
              </p:ext>
            </p:extLst>
          </p:nvPr>
        </p:nvGraphicFramePr>
        <p:xfrm>
          <a:off x="762000" y="1457960"/>
          <a:ext cx="78486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75"/>
                <a:gridCol w="1654825"/>
                <a:gridCol w="1962150"/>
                <a:gridCol w="1962150"/>
              </a:tblGrid>
              <a:tr h="105020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     BP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Classification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Systolic BP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mm Hg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Diastolic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BP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mm Hg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What to do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818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Normal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Healthy lifestyle</a:t>
                      </a:r>
                      <a:endParaRPr lang="en-US" b="1" dirty="0"/>
                    </a:p>
                  </a:txBody>
                  <a:tcPr/>
                </a:tc>
              </a:tr>
              <a:tr h="7818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Pre-Hypertension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120-139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80-89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Healthy lifestyle</a:t>
                      </a:r>
                      <a:endParaRPr lang="en-US" b="1" dirty="0"/>
                    </a:p>
                  </a:txBody>
                  <a:tcPr/>
                </a:tc>
              </a:tr>
              <a:tr h="10502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Stage 1 </a:t>
                      </a:r>
                    </a:p>
                    <a:p>
                      <a:r>
                        <a:rPr lang="en-US" b="1" dirty="0" smtClean="0"/>
                        <a:t>Hypertension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140-159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90-99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Healthy lifestyle and medication</a:t>
                      </a:r>
                      <a:endParaRPr lang="en-US" b="1" dirty="0"/>
                    </a:p>
                  </a:txBody>
                  <a:tcPr/>
                </a:tc>
              </a:tr>
              <a:tr h="10502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Stage 2</a:t>
                      </a:r>
                    </a:p>
                    <a:p>
                      <a:r>
                        <a:rPr lang="en-US" b="1" dirty="0" smtClean="0"/>
                        <a:t>Hypertension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&gt;99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Healthy lifestyle and medications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092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89" y="228600"/>
            <a:ext cx="8755711" cy="9858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Hypothetical Categories for Alcohol Consumption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7467600" cy="41148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None/>
            </a:pPr>
            <a:endParaRPr lang="en-US" sz="1000" b="1" i="1" dirty="0" smtClean="0">
              <a:latin typeface="Arial Rounded MT Bold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l"/>
            </a:pPr>
            <a:endParaRPr lang="en-US" sz="2400" dirty="0" smtClean="0">
              <a:latin typeface="Arial Rounded MT Bold" pitchFamily="34" charset="0"/>
            </a:endParaRPr>
          </a:p>
          <a:p>
            <a:pPr eaLnBrk="1" hangingPunct="1"/>
            <a:endParaRPr lang="en-US" sz="2800" b="1" dirty="0" smtClean="0">
              <a:latin typeface="Arial Rounded MT Bold" pitchFamily="34" charset="0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832342"/>
              </p:ext>
            </p:extLst>
          </p:nvPr>
        </p:nvGraphicFramePr>
        <p:xfrm>
          <a:off x="609600" y="1229360"/>
          <a:ext cx="78486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578"/>
                <a:gridCol w="46510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Classification: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Levels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of Drinking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Cut-Off Values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(based on risk/benefits associated with non-drinking outcomes)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Abstinence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 drinking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Low-Risk</a:t>
                      </a:r>
                      <a:r>
                        <a:rPr lang="en-US" sz="1600" b="1" baseline="0" dirty="0" smtClean="0"/>
                        <a:t> Drinking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Not exceeds weekly limits </a:t>
                      </a:r>
                    </a:p>
                    <a:p>
                      <a:r>
                        <a:rPr lang="en-US" sz="1600" b="1" u="none" dirty="0" smtClean="0"/>
                        <a:t>(</a:t>
                      </a:r>
                      <a:r>
                        <a:rPr lang="en-US" sz="1600" b="1" u="sng" dirty="0" smtClean="0"/>
                        <a:t>&lt;</a:t>
                      </a:r>
                      <a:r>
                        <a:rPr lang="en-US" sz="1600" b="1" u="none" dirty="0" smtClean="0"/>
                        <a:t> 7/14</a:t>
                      </a:r>
                      <a:r>
                        <a:rPr lang="en-US" sz="1600" b="1" u="none" baseline="0" dirty="0" smtClean="0"/>
                        <a:t> drinks/week for females/males) </a:t>
                      </a:r>
                    </a:p>
                    <a:p>
                      <a:r>
                        <a:rPr lang="en-US" sz="1600" b="1" u="sng" baseline="0" dirty="0" smtClean="0"/>
                        <a:t>AND </a:t>
                      </a:r>
                    </a:p>
                    <a:p>
                      <a:r>
                        <a:rPr lang="en-US" sz="1600" b="1" u="none" baseline="0" dirty="0" smtClean="0"/>
                        <a:t>No heavy drinking days (HDDs) </a:t>
                      </a:r>
                      <a:endParaRPr lang="en-US" sz="1600" b="1" u="sng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Stage 1 (Low)</a:t>
                      </a:r>
                    </a:p>
                    <a:p>
                      <a:r>
                        <a:rPr lang="en-US" sz="1600" b="1" dirty="0" smtClean="0"/>
                        <a:t> High-Risk</a:t>
                      </a:r>
                      <a:r>
                        <a:rPr lang="en-US" sz="1600" b="1" baseline="0" dirty="0" smtClean="0"/>
                        <a:t> Drinking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Exceeds weekly</a:t>
                      </a:r>
                      <a:r>
                        <a:rPr lang="en-US" sz="1600" b="1" baseline="0" dirty="0" smtClean="0"/>
                        <a:t> (</a:t>
                      </a:r>
                      <a:r>
                        <a:rPr lang="en-US" sz="1600" b="1" u="sng" baseline="0" dirty="0" smtClean="0"/>
                        <a:t>&lt;</a:t>
                      </a:r>
                      <a:r>
                        <a:rPr lang="en-US" sz="1600" b="1" dirty="0" smtClean="0"/>
                        <a:t> 21/28 drinks/week)</a:t>
                      </a:r>
                      <a:r>
                        <a:rPr lang="en-US" sz="1600" b="1" baseline="0" dirty="0" smtClean="0"/>
                        <a:t> </a:t>
                      </a:r>
                    </a:p>
                    <a:p>
                      <a:r>
                        <a:rPr lang="en-US" sz="1600" b="1" u="sng" baseline="0" dirty="0" smtClean="0"/>
                        <a:t>OR </a:t>
                      </a:r>
                    </a:p>
                    <a:p>
                      <a:r>
                        <a:rPr lang="en-US" sz="1600" b="1" baseline="0" dirty="0" smtClean="0"/>
                        <a:t>HDDs (up to 3x/month)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Stage 2 (Moderate)</a:t>
                      </a:r>
                    </a:p>
                    <a:p>
                      <a:r>
                        <a:rPr lang="en-US" sz="1600" b="1" dirty="0" smtClean="0"/>
                        <a:t>High-Risk</a:t>
                      </a:r>
                      <a:r>
                        <a:rPr lang="en-US" sz="1600" b="1" baseline="0" dirty="0" smtClean="0"/>
                        <a:t> Drinking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Exceeds</a:t>
                      </a:r>
                      <a:r>
                        <a:rPr lang="en-US" sz="1600" b="1" baseline="0" dirty="0" smtClean="0"/>
                        <a:t> weekly (</a:t>
                      </a:r>
                      <a:r>
                        <a:rPr lang="en-US" sz="1600" b="1" u="sng" baseline="0" dirty="0" smtClean="0"/>
                        <a:t>&lt;</a:t>
                      </a:r>
                      <a:r>
                        <a:rPr lang="en-US" sz="1600" b="1" dirty="0" smtClean="0"/>
                        <a:t> 49/56 drinks/week)</a:t>
                      </a:r>
                      <a:r>
                        <a:rPr lang="en-US" sz="1600" b="1" baseline="0" dirty="0" smtClean="0"/>
                        <a:t>   </a:t>
                      </a:r>
                      <a:r>
                        <a:rPr lang="en-US" sz="1600" b="1" u="sng" baseline="0" dirty="0" smtClean="0"/>
                        <a:t>AND</a:t>
                      </a:r>
                    </a:p>
                    <a:p>
                      <a:r>
                        <a:rPr lang="en-US" sz="1600" b="1" baseline="0" dirty="0" smtClean="0"/>
                        <a:t>HDDs (up to 4x/week)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Stage 3 (Severe)</a:t>
                      </a:r>
                    </a:p>
                    <a:p>
                      <a:r>
                        <a:rPr lang="en-US" sz="1600" b="1" dirty="0" smtClean="0"/>
                        <a:t>High-Risk Drinking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Exceeds weekly </a:t>
                      </a:r>
                      <a:r>
                        <a:rPr lang="en-US" sz="1600" b="1" baseline="0" dirty="0" smtClean="0"/>
                        <a:t>(</a:t>
                      </a:r>
                      <a:r>
                        <a:rPr lang="en-US" sz="1600" b="1" u="sng" baseline="0" dirty="0" smtClean="0"/>
                        <a:t>&gt;</a:t>
                      </a:r>
                      <a:r>
                        <a:rPr lang="en-US" sz="1600" b="1" u="none" baseline="0" dirty="0" smtClean="0"/>
                        <a:t> 49/56 dr</a:t>
                      </a:r>
                      <a:r>
                        <a:rPr lang="en-US" sz="1600" b="1" u="none" dirty="0" smtClean="0"/>
                        <a:t>inks/week</a:t>
                      </a:r>
                      <a:r>
                        <a:rPr lang="en-US" sz="1600" b="1" dirty="0" smtClean="0"/>
                        <a:t>)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u="sng" dirty="0" smtClean="0"/>
                        <a:t>AND</a:t>
                      </a:r>
                      <a:r>
                        <a:rPr lang="en-US" sz="1600" b="1" u="sng" baseline="0" dirty="0" smtClean="0"/>
                        <a:t> </a:t>
                      </a:r>
                    </a:p>
                    <a:p>
                      <a:r>
                        <a:rPr lang="en-US" sz="1600" b="1" baseline="0" dirty="0" smtClean="0"/>
                        <a:t>HDDs (daily or near daily/week)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096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	Valuable information to stakeholders: </a:t>
            </a:r>
            <a:r>
              <a:rPr lang="en-US" sz="1600" b="1" dirty="0">
                <a:solidFill>
                  <a:srgbClr val="C00000"/>
                </a:solidFill>
              </a:rPr>
              <a:t>regulatory agencies, pharmaceutical industry, </a:t>
            </a:r>
            <a:r>
              <a:rPr lang="en-US" sz="1600" b="1" dirty="0" smtClean="0">
                <a:solidFill>
                  <a:srgbClr val="C00000"/>
                </a:solidFill>
              </a:rPr>
              <a:t>researchers, patients, clinicians, and third-party payers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83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WHO Risk Level</a:t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826" y="6396335"/>
            <a:ext cx="844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1200" dirty="0"/>
              <a:t>World Health Organization’s gender-specific levels of </a:t>
            </a:r>
            <a:r>
              <a:rPr lang="en-US" sz="1200" dirty="0" smtClean="0"/>
              <a:t>risk</a:t>
            </a:r>
          </a:p>
          <a:p>
            <a:pPr marL="285750" indent="-285750" algn="ctr">
              <a:buFont typeface="Arial"/>
              <a:buChar char="•"/>
            </a:pPr>
            <a:r>
              <a:rPr lang="en-US" sz="1200" dirty="0" smtClean="0"/>
              <a:t>Standard drink = 14g  = 0.6 </a:t>
            </a:r>
            <a:r>
              <a:rPr lang="en-US" sz="1200" dirty="0" err="1" smtClean="0"/>
              <a:t>oz</a:t>
            </a:r>
            <a:r>
              <a:rPr lang="en-US" sz="1200" dirty="0" smtClean="0"/>
              <a:t> of alcohol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68564"/>
              </p:ext>
            </p:extLst>
          </p:nvPr>
        </p:nvGraphicFramePr>
        <p:xfrm>
          <a:off x="1676400" y="990600"/>
          <a:ext cx="5867556" cy="527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158"/>
                <a:gridCol w="3809398"/>
              </a:tblGrid>
              <a:tr h="10113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Who Risk Level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Definition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8125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/>
                        <a:t>Abstinence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Men: none</a:t>
                      </a:r>
                    </a:p>
                    <a:p>
                      <a:r>
                        <a:rPr lang="en-US" sz="1600" dirty="0" smtClean="0"/>
                        <a:t>Women: none</a:t>
                      </a:r>
                    </a:p>
                  </a:txBody>
                  <a:tcPr anchor="ctr"/>
                </a:tc>
              </a:tr>
              <a:tr h="8125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Men: 1-40g (&lt;2.9</a:t>
                      </a:r>
                      <a:r>
                        <a:rPr lang="en-US" sz="1600" baseline="0" dirty="0" smtClean="0"/>
                        <a:t> drinks)</a:t>
                      </a:r>
                    </a:p>
                    <a:p>
                      <a:r>
                        <a:rPr lang="en-US" sz="1600" baseline="0" dirty="0" smtClean="0"/>
                        <a:t>Women 1-20g (&lt;1.4 drinks)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8125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Men: 40-60g (2.9-4.3</a:t>
                      </a:r>
                      <a:r>
                        <a:rPr lang="en-US" sz="1600" baseline="0" dirty="0" smtClean="0"/>
                        <a:t> drinks)</a:t>
                      </a:r>
                    </a:p>
                    <a:p>
                      <a:r>
                        <a:rPr lang="en-US" sz="1600" baseline="0" dirty="0" smtClean="0"/>
                        <a:t>Women 20-40g (1.4-2.9 drinks)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8125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Men: 60-100g (4.3-7.1</a:t>
                      </a:r>
                      <a:r>
                        <a:rPr lang="en-US" sz="1600" baseline="0" dirty="0" smtClean="0"/>
                        <a:t> drinks)</a:t>
                      </a:r>
                    </a:p>
                    <a:p>
                      <a:r>
                        <a:rPr lang="en-US" sz="1600" baseline="0" dirty="0" smtClean="0"/>
                        <a:t>Women 40-60g (2.9-4.3 drinks)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10113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Very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Men: 100+g (7.1+</a:t>
                      </a:r>
                      <a:r>
                        <a:rPr lang="en-US" sz="1600" baseline="0" dirty="0" smtClean="0"/>
                        <a:t> drinks)</a:t>
                      </a:r>
                    </a:p>
                    <a:p>
                      <a:r>
                        <a:rPr lang="en-US" sz="1600" baseline="0" dirty="0" smtClean="0"/>
                        <a:t>Women 60+g (4.3+ drinks)</a:t>
                      </a:r>
                      <a:endParaRPr lang="en-US" sz="16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261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Evidence of Clinical Benefit (PSNHDD)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3886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latin typeface="Arial Rounded MT Bold" pitchFamily="34" charset="0"/>
              </a:rPr>
              <a:t>Alcohol Clinical Trials</a:t>
            </a:r>
          </a:p>
          <a:p>
            <a:pPr eaLnBrk="1" hangingPunct="1"/>
            <a:endParaRPr lang="en-US" dirty="0" smtClean="0"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latin typeface="Arial Rounded MT Bold" pitchFamily="34" charset="0"/>
              </a:rPr>
              <a:t>Treatment Settings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Epidemiologic Studies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5122" name="Picture 2" descr="Image result for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1932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468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15225" cy="9858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Develop and Validate </a:t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Non-Drinking Outcomes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66800"/>
            <a:ext cx="8001000" cy="4953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</a:pPr>
            <a:endParaRPr lang="en-US" sz="2800" dirty="0" smtClean="0">
              <a:latin typeface="Arial Rounded MT Bold" pitchFamily="34" charset="0"/>
            </a:endParaRPr>
          </a:p>
          <a:p>
            <a:pPr marL="0" indent="0" eaLnBrk="1" hangingPunct="1">
              <a:buClr>
                <a:srgbClr val="C00000"/>
              </a:buClr>
              <a:buSzPct val="75000"/>
              <a:buNone/>
            </a:pPr>
            <a:r>
              <a:rPr lang="en-US" sz="2800" b="1" dirty="0" smtClean="0">
                <a:latin typeface="Arial Rounded MT Bold" pitchFamily="34" charset="0"/>
              </a:rPr>
              <a:t>Validate Patient-Reported Outcomes (PRO) under FDA’s Clinical Outcome Assessments (COA):</a:t>
            </a:r>
          </a:p>
          <a:p>
            <a:pPr marL="0" indent="0" eaLnBrk="1" hangingPunct="1">
              <a:buClr>
                <a:srgbClr val="C00000"/>
              </a:buClr>
              <a:buSzPct val="75000"/>
              <a:buNone/>
            </a:pPr>
            <a:endParaRPr lang="en-US" sz="1000" dirty="0" smtClean="0">
              <a:latin typeface="Arial Rounded MT Bold" pitchFamily="34" charset="0"/>
            </a:endParaRP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400" u="sng" dirty="0" smtClean="0">
                <a:latin typeface="Arial Rounded MT Bold" pitchFamily="34" charset="0"/>
              </a:rPr>
              <a:t>Alcohol-Related Consequences</a:t>
            </a:r>
            <a:r>
              <a:rPr lang="en-US" sz="2400" dirty="0">
                <a:latin typeface="Arial Rounded MT Bold" pitchFamily="34" charset="0"/>
              </a:rPr>
              <a:t>:  Lilly started validation of </a:t>
            </a:r>
            <a:r>
              <a:rPr lang="en-US" sz="2400" dirty="0" smtClean="0">
                <a:latin typeface="Arial Rounded MT Bold" pitchFamily="34" charset="0"/>
              </a:rPr>
              <a:t>DRINC, </a:t>
            </a:r>
            <a:r>
              <a:rPr lang="en-US" sz="2400" dirty="0">
                <a:latin typeface="Arial Rounded MT Bold" pitchFamily="34" charset="0"/>
              </a:rPr>
              <a:t>resulting in </a:t>
            </a:r>
            <a:r>
              <a:rPr lang="en-US" sz="2400" dirty="0" smtClean="0">
                <a:latin typeface="Arial Rounded MT Bold" pitchFamily="34" charset="0"/>
              </a:rPr>
              <a:t>15-item measure (IMBIBE)</a:t>
            </a:r>
            <a:endParaRPr lang="en-US" sz="2400" dirty="0">
              <a:latin typeface="Arial Rounded MT Bold" pitchFamily="34" charset="0"/>
            </a:endParaRPr>
          </a:p>
          <a:p>
            <a:pPr>
              <a:buClr>
                <a:srgbClr val="C00000"/>
              </a:buClr>
              <a:buSzPct val="75000"/>
            </a:pPr>
            <a:endParaRPr lang="en-US" sz="1000" dirty="0" smtClean="0">
              <a:latin typeface="Arial Rounded MT Bold" pitchFamily="34" charset="0"/>
            </a:endParaRPr>
          </a:p>
          <a:p>
            <a:pPr>
              <a:buClr>
                <a:srgbClr val="C00000"/>
              </a:buClr>
              <a:buSzPct val="75000"/>
            </a:pPr>
            <a:r>
              <a:rPr lang="en-US" sz="2400" u="sng" dirty="0" smtClean="0">
                <a:latin typeface="Arial Rounded MT Bold" pitchFamily="34" charset="0"/>
              </a:rPr>
              <a:t>Craving</a:t>
            </a:r>
            <a:r>
              <a:rPr lang="en-US" sz="2400" dirty="0" smtClean="0">
                <a:latin typeface="Arial Rounded MT Bold" pitchFamily="34" charset="0"/>
              </a:rPr>
              <a:t>: not yet started </a:t>
            </a:r>
          </a:p>
          <a:p>
            <a:pPr marL="0" indent="0">
              <a:buClr>
                <a:srgbClr val="C00000"/>
              </a:buClr>
              <a:buSzPct val="75000"/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Pct val="75000"/>
              <a:buFont typeface="Wingdings" pitchFamily="2" charset="2"/>
              <a:buChar char="l"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endParaRPr lang="en-US" sz="2800" dirty="0" smtClean="0"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22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2203" y="228600"/>
            <a:ext cx="7717397" cy="152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IMBIBE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1291" y="1125874"/>
            <a:ext cx="7815706" cy="4857340"/>
          </a:xfrm>
          <a:prstGeom prst="rect">
            <a:avLst/>
          </a:prstGeom>
        </p:spPr>
        <p:txBody>
          <a:bodyPr lIns="64310" tIns="32155" rIns="64310" bIns="32155">
            <a:noAutofit/>
          </a:bodyPr>
          <a:lstStyle>
            <a:lvl1pPr marL="487501" indent="-4875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252" indent="-406251" algn="l" defTabSz="650001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003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004" indent="-325001" algn="l" defTabSz="6500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006" indent="-325001" algn="l" defTabSz="650001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007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008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009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011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700" dirty="0">
              <a:solidFill>
                <a:srgbClr val="454443"/>
              </a:solidFill>
              <a:latin typeface="Arial Rounded MT Bold" pitchFamily="34" charset="0"/>
            </a:endParaRPr>
          </a:p>
          <a:p>
            <a:pPr lvl="1"/>
            <a:endParaRPr lang="en-US" sz="1700" dirty="0">
              <a:solidFill>
                <a:srgbClr val="454443"/>
              </a:solidFill>
              <a:latin typeface="Arial Rounded MT Bold" pitchFamily="34" charset="0"/>
            </a:endParaRPr>
          </a:p>
          <a:p>
            <a:endParaRPr lang="en-US" sz="2300" dirty="0">
              <a:solidFill>
                <a:srgbClr val="454443"/>
              </a:solidFill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4" y="840568"/>
            <a:ext cx="8211850" cy="5964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161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2994"/>
            <a:ext cx="8450212" cy="656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B6F5-83BF-4EE6-A8A0-7837C78D3C29}" type="slidenum">
              <a:rPr lang="en-US" smtClean="0"/>
              <a:pPr/>
              <a:t>52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59038" y="2648169"/>
            <a:ext cx="254527" cy="6222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10166" y="2273486"/>
            <a:ext cx="254527" cy="74936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27904" y="1652291"/>
            <a:ext cx="1473578" cy="588158"/>
          </a:xfrm>
          <a:prstGeom prst="rect">
            <a:avLst/>
          </a:prstGeom>
          <a:noFill/>
        </p:spPr>
        <p:txBody>
          <a:bodyPr wrap="square" lIns="64310" tIns="32155" rIns="64310" bIns="32155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  <a:latin typeface="Arial"/>
                <a:cs typeface="Arial"/>
              </a:rPr>
              <a:t>Placebo </a:t>
            </a:r>
          </a:p>
          <a:p>
            <a:r>
              <a:rPr lang="en-US" sz="1700" b="1" dirty="0" smtClean="0">
                <a:solidFill>
                  <a:srgbClr val="FF0000"/>
                </a:solidFill>
                <a:latin typeface="Arial"/>
                <a:cs typeface="Arial"/>
              </a:rPr>
              <a:t>12.5 </a:t>
            </a:r>
            <a:r>
              <a:rPr lang="en-US" sz="1700" b="1" dirty="0">
                <a:solidFill>
                  <a:srgbClr val="FF0000"/>
                </a:solidFill>
                <a:latin typeface="Arial"/>
                <a:cs typeface="Arial"/>
              </a:rPr>
              <a:t>HDD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0552" y="1981148"/>
            <a:ext cx="1353013" cy="588158"/>
          </a:xfrm>
          <a:prstGeom prst="rect">
            <a:avLst/>
          </a:prstGeom>
          <a:noFill/>
        </p:spPr>
        <p:txBody>
          <a:bodyPr wrap="square" lIns="64310" tIns="32155" rIns="64310" bIns="32155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  <a:latin typeface="Arial"/>
                <a:cs typeface="Arial"/>
              </a:rPr>
              <a:t>Varenicline8.5 </a:t>
            </a:r>
            <a:r>
              <a:rPr lang="en-US" sz="1700" b="1" dirty="0">
                <a:solidFill>
                  <a:srgbClr val="FF0000"/>
                </a:solidFill>
                <a:latin typeface="Arial"/>
                <a:cs typeface="Arial"/>
              </a:rPr>
              <a:t>HDD</a:t>
            </a:r>
          </a:p>
        </p:txBody>
      </p:sp>
    </p:spTree>
    <p:extLst>
      <p:ext uri="{BB962C8B-B14F-4D97-AF65-F5344CB8AC3E}">
        <p14:creationId xmlns:p14="http://schemas.microsoft.com/office/powerpoint/2010/main" val="33453035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B6F5-83BF-4EE6-A8A0-7837C78D3C2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 lIns="64310" tIns="32155" rIns="64310" bIns="32155"/>
          <a:lstStyle/>
          <a:p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49" y="3507164"/>
            <a:ext cx="4093453" cy="317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9" y="3465602"/>
            <a:ext cx="4130505" cy="325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9" y="165623"/>
            <a:ext cx="4042796" cy="313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4212" y="804195"/>
            <a:ext cx="3372372" cy="926712"/>
          </a:xfrm>
          <a:prstGeom prst="rect">
            <a:avLst/>
          </a:prstGeom>
          <a:noFill/>
        </p:spPr>
        <p:txBody>
          <a:bodyPr wrap="square" lIns="64310" tIns="32155" rIns="64310" bIns="32155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“IMBIBE items sensitive to HDDs”</a:t>
            </a:r>
            <a:endParaRPr lang="en-US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49" y="165623"/>
            <a:ext cx="4018251" cy="313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8400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15225" cy="9858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Summary and Conclusions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239000" cy="52578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Clr>
                <a:srgbClr val="FF0000"/>
              </a:buClr>
              <a:buNone/>
            </a:pPr>
            <a:endParaRPr lang="en-US" sz="1000" b="1" i="1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4500" dirty="0" smtClean="0">
                <a:latin typeface="Arial Rounded MT Bold" pitchFamily="34" charset="0"/>
              </a:rPr>
              <a:t>Progress in developing and evaluating new sensitive and clinically relevant alcohol outcomes </a:t>
            </a:r>
          </a:p>
          <a:p>
            <a:pPr eaLnBrk="1" hangingPunct="1">
              <a:buClr>
                <a:schemeClr val="tx1"/>
              </a:buClr>
              <a:buSzPct val="75000"/>
            </a:pPr>
            <a:endParaRPr lang="en-US" sz="2200" dirty="0" smtClean="0">
              <a:latin typeface="Arial Rounded MT Bold" pitchFamily="34" charset="0"/>
            </a:endParaRPr>
          </a:p>
          <a:p>
            <a:pPr lvl="1">
              <a:buClr>
                <a:schemeClr val="tx1"/>
              </a:buClr>
              <a:buSzPct val="75000"/>
            </a:pPr>
            <a:r>
              <a:rPr lang="en-US" sz="4500" dirty="0" smtClean="0">
                <a:latin typeface="Arial Rounded MT Bold" pitchFamily="34" charset="0"/>
              </a:rPr>
              <a:t>reduction in drinking for continuous outcomes</a:t>
            </a:r>
          </a:p>
          <a:p>
            <a:pPr lvl="1">
              <a:buClr>
                <a:schemeClr val="tx1"/>
              </a:buClr>
              <a:buSzPct val="75000"/>
            </a:pPr>
            <a:endParaRPr lang="en-US" sz="2200" dirty="0" smtClean="0">
              <a:latin typeface="Arial Rounded MT Bold" pitchFamily="34" charset="0"/>
            </a:endParaRPr>
          </a:p>
          <a:p>
            <a:pPr lvl="1">
              <a:buClr>
                <a:schemeClr val="tx1"/>
              </a:buClr>
              <a:buSzPct val="75000"/>
            </a:pPr>
            <a:r>
              <a:rPr lang="en-US" sz="4500" dirty="0" smtClean="0">
                <a:latin typeface="Arial Rounded MT Bold" pitchFamily="34" charset="0"/>
              </a:rPr>
              <a:t>categories of drinking levels and patterns</a:t>
            </a:r>
          </a:p>
          <a:p>
            <a:pPr lvl="1">
              <a:buClr>
                <a:schemeClr val="tx1"/>
              </a:buClr>
              <a:buSzPct val="75000"/>
            </a:pPr>
            <a:endParaRPr lang="en-US" sz="2500" dirty="0" smtClean="0">
              <a:latin typeface="Arial Rounded MT Bold" pitchFamily="34" charset="0"/>
            </a:endParaRPr>
          </a:p>
          <a:p>
            <a:pPr lvl="1">
              <a:buClr>
                <a:schemeClr val="tx1"/>
              </a:buClr>
              <a:buSzPct val="75000"/>
            </a:pPr>
            <a:r>
              <a:rPr lang="en-US" sz="4500" dirty="0" smtClean="0">
                <a:latin typeface="Arial Rounded MT Bold" pitchFamily="34" charset="0"/>
              </a:rPr>
              <a:t>non-drinking outcomes </a:t>
            </a:r>
          </a:p>
          <a:p>
            <a:pPr eaLnBrk="1" hangingPunct="1">
              <a:buClr>
                <a:schemeClr val="tx1"/>
              </a:buClr>
              <a:buSzPct val="75000"/>
            </a:pPr>
            <a:endParaRPr lang="en-US" sz="4500" dirty="0" smtClean="0">
              <a:latin typeface="Arial Rounded MT Bold" pitchFamily="34" charset="0"/>
            </a:endParaRP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4500" dirty="0" smtClean="0">
                <a:latin typeface="Arial Rounded MT Bold" pitchFamily="34" charset="0"/>
              </a:rPr>
              <a:t>New approaches during next decade </a:t>
            </a:r>
          </a:p>
          <a:p>
            <a:pPr eaLnBrk="1" hangingPunct="1">
              <a:buClr>
                <a:srgbClr val="C00000"/>
              </a:buClr>
            </a:pPr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eaLnBrk="1" hangingPunct="1">
              <a:buClr>
                <a:srgbClr val="FF0000"/>
              </a:buClr>
            </a:pPr>
            <a:endParaRPr lang="en-US" dirty="0" smtClean="0">
              <a:latin typeface="Arial Rounded MT Bold" pitchFamily="34" charset="0"/>
            </a:endParaRPr>
          </a:p>
          <a:p>
            <a:pPr eaLnBrk="1" hangingPunct="1">
              <a:buClr>
                <a:srgbClr val="FF0000"/>
              </a:buClr>
            </a:pPr>
            <a:endParaRPr lang="en-US" sz="2800" dirty="0" smtClean="0">
              <a:latin typeface="Arial Rounded MT Bold" pitchFamily="34" charset="0"/>
            </a:endParaRPr>
          </a:p>
          <a:p>
            <a:pPr eaLnBrk="1" hangingPunct="1">
              <a:buClr>
                <a:srgbClr val="FF0000"/>
              </a:buClr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rial Rounded MT Bold" pitchFamily="34" charset="0"/>
              </a:rPr>
              <a:t>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077200" cy="3886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Alcohol Clinical Trials</a:t>
            </a:r>
          </a:p>
          <a:p>
            <a:pPr eaLnBrk="1" hangingPunct="1"/>
            <a:endParaRPr lang="en-US" dirty="0" smtClean="0"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latin typeface="Arial Rounded MT Bold" pitchFamily="34" charset="0"/>
              </a:rPr>
              <a:t>Treatment Settings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Epidemiologic Studies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5122" name="Picture 2" descr="Image result for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Evidence of Clinical Benefit (PSNHDD)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24295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15225" cy="9858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COMBINE Trial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495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Duration</a:t>
            </a:r>
            <a:r>
              <a:rPr lang="en-US" sz="2800" dirty="0" smtClean="0">
                <a:latin typeface="Arial Rounded MT Bold" pitchFamily="34" charset="0"/>
              </a:rPr>
              <a:t>: 4 months treatment (1 year follow-up)</a:t>
            </a:r>
          </a:p>
          <a:p>
            <a:pPr>
              <a:buClr>
                <a:schemeClr val="tx1"/>
              </a:buClr>
              <a:buSzPct val="100000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Participants</a:t>
            </a:r>
            <a:r>
              <a:rPr lang="en-US" sz="2800" dirty="0" smtClean="0">
                <a:latin typeface="Arial Rounded MT Bold" pitchFamily="34" charset="0"/>
              </a:rPr>
              <a:t>: alcohol dependent (n=1383)</a:t>
            </a:r>
          </a:p>
          <a:p>
            <a:pPr>
              <a:buClr>
                <a:schemeClr val="tx1"/>
              </a:buClr>
              <a:buSzPct val="100000"/>
            </a:pPr>
            <a:endParaRPr lang="en-US" sz="2800" dirty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At Randomization</a:t>
            </a:r>
            <a:r>
              <a:rPr lang="en-US" sz="2800" dirty="0" smtClean="0">
                <a:latin typeface="Arial Rounded MT Bold" pitchFamily="34" charset="0"/>
              </a:rPr>
              <a:t>: 3 to 21 days required abstinence</a:t>
            </a:r>
          </a:p>
          <a:p>
            <a:pPr>
              <a:buClr>
                <a:schemeClr val="tx1"/>
              </a:buClr>
              <a:buSzPct val="100000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Medications</a:t>
            </a:r>
            <a:r>
              <a:rPr lang="en-US" sz="2800" dirty="0" smtClean="0">
                <a:latin typeface="Arial Rounded MT Bold" pitchFamily="34" charset="0"/>
              </a:rPr>
              <a:t>: naltrexone, acamprosate</a:t>
            </a:r>
            <a:r>
              <a:rPr lang="en-US" sz="2800" dirty="0">
                <a:latin typeface="Arial Rounded MT Bold" pitchFamily="34" charset="0"/>
              </a:rPr>
              <a:t> </a:t>
            </a:r>
            <a:endParaRPr lang="en-US" sz="2800" dirty="0" smtClean="0">
              <a:latin typeface="Arial Rounded MT Bold" pitchFamily="34" charset="0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                            (alone and in combination)</a:t>
            </a:r>
          </a:p>
          <a:p>
            <a:pPr>
              <a:buClr>
                <a:schemeClr val="tx1"/>
              </a:buClr>
              <a:buSzPct val="100000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2800" u="sng" dirty="0" smtClean="0">
                <a:latin typeface="Arial Rounded MT Bold" pitchFamily="34" charset="0"/>
              </a:rPr>
              <a:t>Behavioral therapies</a:t>
            </a:r>
            <a:r>
              <a:rPr lang="en-US" sz="2800" dirty="0" smtClean="0">
                <a:latin typeface="Arial Rounded MT Bold" pitchFamily="34" charset="0"/>
              </a:rPr>
              <a:t>: 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2400" dirty="0" smtClean="0">
                <a:latin typeface="Arial Rounded MT Bold" pitchFamily="34" charset="0"/>
              </a:rPr>
              <a:t>Medical Management (MM)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2400" dirty="0" smtClean="0">
                <a:latin typeface="Arial Rounded MT Bold" pitchFamily="34" charset="0"/>
              </a:rPr>
              <a:t>Combined Behavioral Intervention (CBI)</a:t>
            </a:r>
            <a:r>
              <a:rPr lang="en-US" sz="2800" dirty="0" smtClean="0">
                <a:latin typeface="Arial Rounded MT Bold" pitchFamily="34" charset="0"/>
              </a:rPr>
              <a:t>		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None/>
            </a:pPr>
            <a:endParaRPr lang="en-US" sz="2800" dirty="0" smtClean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247238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Anton et al., </a:t>
            </a:r>
            <a:r>
              <a:rPr lang="en-US" sz="1400" i="1" dirty="0" smtClean="0">
                <a:latin typeface="Arial Rounded MT Bold" pitchFamily="34" charset="0"/>
              </a:rPr>
              <a:t>JAMA</a:t>
            </a:r>
            <a:r>
              <a:rPr lang="en-US" sz="1400" dirty="0" smtClean="0">
                <a:latin typeface="Arial Rounded MT Bold" pitchFamily="34" charset="0"/>
              </a:rPr>
              <a:t>  295: 2003-2017, 2006</a:t>
            </a:r>
            <a:endParaRPr lang="en-US" sz="1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858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Drinker Inventory of Consequences (DRINC)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endParaRPr lang="en-US" sz="8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37-item alcohol-related consequences measure</a:t>
            </a:r>
          </a:p>
          <a:p>
            <a:endParaRPr lang="en-US" sz="1050" dirty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Four Subscales</a:t>
            </a:r>
          </a:p>
          <a:p>
            <a:endParaRPr lang="en-US" sz="1000" dirty="0">
              <a:latin typeface="Arial Rounded MT Bold" pitchFamily="34" charset="0"/>
            </a:endParaRPr>
          </a:p>
          <a:p>
            <a:pPr lvl="1"/>
            <a:r>
              <a:rPr lang="en-US" sz="2000" u="sng" dirty="0">
                <a:latin typeface="Arial Rounded MT Bold" pitchFamily="34" charset="0"/>
              </a:rPr>
              <a:t>Physical</a:t>
            </a:r>
            <a:r>
              <a:rPr lang="en-US" sz="2000" dirty="0">
                <a:latin typeface="Arial Rounded MT Bold" pitchFamily="34" charset="0"/>
              </a:rPr>
              <a:t> (e.g., “I have been sick and vomited after drinking”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</a:p>
          <a:p>
            <a:pPr lvl="1"/>
            <a:endParaRPr lang="en-US" sz="1000" dirty="0">
              <a:latin typeface="Arial Rounded MT Bold" pitchFamily="34" charset="0"/>
            </a:endParaRPr>
          </a:p>
          <a:p>
            <a:pPr lvl="1"/>
            <a:r>
              <a:rPr lang="en-US" sz="2000" u="sng" dirty="0" smtClean="0">
                <a:latin typeface="Arial Rounded MT Bold" pitchFamily="34" charset="0"/>
              </a:rPr>
              <a:t>Social </a:t>
            </a:r>
            <a:r>
              <a:rPr lang="en-US" sz="2000" u="sng" dirty="0">
                <a:latin typeface="Arial Rounded MT Bold" pitchFamily="34" charset="0"/>
              </a:rPr>
              <a:t>responsibility</a:t>
            </a:r>
            <a:r>
              <a:rPr lang="en-US" sz="2000" dirty="0">
                <a:latin typeface="Arial Rounded MT Bold" pitchFamily="34" charset="0"/>
              </a:rPr>
              <a:t> (e.g., “I have gotten into trouble because </a:t>
            </a:r>
            <a:r>
              <a:rPr lang="en-US" sz="2000" dirty="0" smtClean="0">
                <a:latin typeface="Arial Rounded MT Bold" pitchFamily="34" charset="0"/>
              </a:rPr>
              <a:t>of drinking</a:t>
            </a:r>
            <a:r>
              <a:rPr lang="en-US" sz="2000" dirty="0">
                <a:latin typeface="Arial Rounded MT Bold" pitchFamily="34" charset="0"/>
              </a:rPr>
              <a:t>”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</a:p>
          <a:p>
            <a:pPr lvl="1"/>
            <a:endParaRPr lang="en-US" sz="1000" dirty="0" smtClean="0">
              <a:latin typeface="Arial Rounded MT Bold" pitchFamily="34" charset="0"/>
            </a:endParaRPr>
          </a:p>
          <a:p>
            <a:pPr lvl="1"/>
            <a:r>
              <a:rPr lang="en-US" sz="2000" u="sng" dirty="0" smtClean="0">
                <a:latin typeface="Arial Rounded MT Bold" pitchFamily="34" charset="0"/>
              </a:rPr>
              <a:t>Interpersonal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>
                <a:latin typeface="Arial Rounded MT Bold" pitchFamily="34" charset="0"/>
              </a:rPr>
              <a:t>(e.g., “I have lost a friend because of my drinking”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</a:p>
          <a:p>
            <a:pPr lvl="1"/>
            <a:endParaRPr lang="en-US" sz="1000" dirty="0">
              <a:latin typeface="Arial Rounded MT Bold" pitchFamily="34" charset="0"/>
            </a:endParaRPr>
          </a:p>
          <a:p>
            <a:pPr lvl="1"/>
            <a:r>
              <a:rPr lang="en-US" sz="2000" u="sng" dirty="0">
                <a:latin typeface="Arial Rounded MT Bold" pitchFamily="34" charset="0"/>
              </a:rPr>
              <a:t>Impulse control </a:t>
            </a:r>
            <a:r>
              <a:rPr lang="en-US" sz="2000" dirty="0">
                <a:latin typeface="Arial Rounded MT Bold" pitchFamily="34" charset="0"/>
              </a:rPr>
              <a:t>(e.g., “I have had an accident while drinking or intoxicated”)</a:t>
            </a:r>
          </a:p>
          <a:p>
            <a:pPr>
              <a:buClr>
                <a:schemeClr val="tx1"/>
              </a:buClr>
            </a:pPr>
            <a:endParaRPr lang="en-US" sz="2000" dirty="0" smtClean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247238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Miller et al., Project MATCH Monograph Series, 1995</a:t>
            </a:r>
            <a:endParaRPr lang="en-US" sz="1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741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Heavy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rinking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ncreases DRINC Scores </a:t>
            </a:r>
            <a:b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at Follow-Up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31800" y="1143000"/>
          <a:ext cx="87122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540" name="Text Box 4"/>
          <p:cNvSpPr txBox="1">
            <a:spLocks noChangeArrowheads="1"/>
          </p:cNvSpPr>
          <p:nvPr/>
        </p:nvSpPr>
        <p:spPr bwMode="auto">
          <a:xfrm rot="-5400000">
            <a:off x="-781050" y="2994025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DRINC Score (37-item) (Mean)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6400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COMBINE Study</a:t>
            </a:r>
            <a:endParaRPr lang="en-US" sz="1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32800</TotalTime>
  <Words>2133</Words>
  <Application>Microsoft Office PowerPoint</Application>
  <PresentationFormat>On-screen Show (4:3)</PresentationFormat>
  <Paragraphs>535</Paragraphs>
  <Slides>54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Worksheet</vt:lpstr>
      <vt:lpstr>Exploration of Endpoints for Pivotal Clinical Trials to Treat AUD</vt:lpstr>
      <vt:lpstr>Key Organizations</vt:lpstr>
      <vt:lpstr>FDA Draft Guidance for Industry: Primary Alcohol Drinking Endpoints </vt:lpstr>
      <vt:lpstr>PowerPoint Presentation</vt:lpstr>
      <vt:lpstr>Evidence of Clinical Benefit (PSNHDD) </vt:lpstr>
      <vt:lpstr>Evidence of Clinical Benefit (PSNHDD) </vt:lpstr>
      <vt:lpstr>COMBINE Trial </vt:lpstr>
      <vt:lpstr>Drinker Inventory of Consequences (DRINC) </vt:lpstr>
      <vt:lpstr>Heavy Drinking increases DRINC Scores  at Follow-Up</vt:lpstr>
      <vt:lpstr>PowerPoint Presentation</vt:lpstr>
      <vt:lpstr>Abstainers and Low Risk have similar Drinks/Drinking Day during Treatment and Follow-up </vt:lpstr>
      <vt:lpstr>Evidence of Clinical Benefit (PSNHDD) </vt:lpstr>
      <vt:lpstr>Kaiser Permanente Studies</vt:lpstr>
      <vt:lpstr>Clinical Relevance of Abstinent, Low-Risk, and Heavy Drinking Post-Treatment Outcomes</vt:lpstr>
      <vt:lpstr>Evidence of Clinical Benefit (PSNHDD) </vt:lpstr>
      <vt:lpstr>Epidemiologic Evidence:  Clinical Benefit of PSNHDD </vt:lpstr>
      <vt:lpstr>Summary </vt:lpstr>
      <vt:lpstr>FDA Guidance:  Clinical Benefit of PSNHDD </vt:lpstr>
      <vt:lpstr>PowerPoint Presentation</vt:lpstr>
      <vt:lpstr> PSNHDD a Sensitive Endpoint?</vt:lpstr>
      <vt:lpstr>PSNHDD as Sensitive as Continuous Measures  (COMBINE) Naltrexone vs. Placebo</vt:lpstr>
      <vt:lpstr>Sensitivity of PSNHDD Depends on Grace Period </vt:lpstr>
      <vt:lpstr>Percent Subjects with Abstinence (PSA),  Naltrexone vs. Placebo, COMBINE (Missing Data Imputed)  Cumulative Treatment Months - "Grace Periods" </vt:lpstr>
      <vt:lpstr>Percent Subjects with No Heavy Drinking Days (PSNHDDs),  Naltrexone vs. Placebo, COMBINE (Missing Data Imputed)</vt:lpstr>
      <vt:lpstr>Percent Subjects with No Heavy Drinking Days (PSNHDDs),  Naltrexone vs. Placebo, COMBINE (Missing Data Imputed)</vt:lpstr>
      <vt:lpstr>Varenicline Trial </vt:lpstr>
      <vt:lpstr>PSNHDD not as Sensitive as Continuous Measures   Varenicline vs. Placebo</vt:lpstr>
      <vt:lpstr>Percent Subjects Abstinent – by Grace Period</vt:lpstr>
      <vt:lpstr>Percent Subjects with No Heavy Drinking Days – by Grace Period</vt:lpstr>
      <vt:lpstr>Percent Subjects with No Heavy Drinking Days – by Grace Period</vt:lpstr>
      <vt:lpstr>Summary </vt:lpstr>
      <vt:lpstr>PowerPoint Presentation</vt:lpstr>
      <vt:lpstr>PowerPoint Presentation</vt:lpstr>
      <vt:lpstr>Cumulative Proportion of Responder Analysis</vt:lpstr>
      <vt:lpstr>PowerPoint Presentation</vt:lpstr>
      <vt:lpstr>PowerPoint Presentation</vt:lpstr>
      <vt:lpstr>PowerPoint Presentation</vt:lpstr>
      <vt:lpstr>New Analyses</vt:lpstr>
      <vt:lpstr>New Analyses</vt:lpstr>
      <vt:lpstr>Validation of Clinical Significance of Reduction in Continuous Drinking Outcomes</vt:lpstr>
      <vt:lpstr>PowerPoint Presentation</vt:lpstr>
      <vt:lpstr>Rehm’s Chronic Disease Data</vt:lpstr>
      <vt:lpstr>Microsimulation Model to Estimate Clinical Relevance of Reducing Alcohol Consumption</vt:lpstr>
      <vt:lpstr>Microsimulation Model to Estimate Clinical Relevance of Reducing Alcohol Consumption</vt:lpstr>
      <vt:lpstr>Applying Microsimulation Model to Nalmafene Trial Outcomes</vt:lpstr>
      <vt:lpstr>Development of Risk Categories of Alcohol Intake</vt:lpstr>
      <vt:lpstr>Categories for Blood Pressure (BP) </vt:lpstr>
      <vt:lpstr>Hypothetical Categories for Alcohol Consumption</vt:lpstr>
      <vt:lpstr>WHO Risk Level </vt:lpstr>
      <vt:lpstr>Develop and Validate  Non-Drinking Outcomes</vt:lpstr>
      <vt:lpstr>PowerPoint Presentation</vt:lpstr>
      <vt:lpstr>PowerPoint Presentation</vt:lpstr>
      <vt:lpstr>PowerPoint Presentation</vt:lpstr>
      <vt:lpstr>Summary and Conclusions </vt:lpstr>
    </vt:vector>
  </TitlesOfParts>
  <Company>NIAAA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NCIG 002 - Keppra XR for Alcohol Dependence</dc:title>
  <dc:creator>Megan Ryan</dc:creator>
  <cp:lastModifiedBy>Litten, Raye (NIH/NIAAA) [E]</cp:lastModifiedBy>
  <cp:revision>1445</cp:revision>
  <cp:lastPrinted>2015-03-25T11:06:01Z</cp:lastPrinted>
  <dcterms:created xsi:type="dcterms:W3CDTF">2009-03-25T15:50:50Z</dcterms:created>
  <dcterms:modified xsi:type="dcterms:W3CDTF">2015-03-25T11:07:35Z</dcterms:modified>
</cp:coreProperties>
</file>