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94" r:id="rId7"/>
    <p:sldId id="292" r:id="rId8"/>
    <p:sldId id="261" r:id="rId9"/>
    <p:sldId id="262" r:id="rId10"/>
    <p:sldId id="263" r:id="rId11"/>
    <p:sldId id="264" r:id="rId12"/>
    <p:sldId id="265" r:id="rId13"/>
    <p:sldId id="267" r:id="rId14"/>
    <p:sldId id="269" r:id="rId15"/>
    <p:sldId id="270" r:id="rId16"/>
    <p:sldId id="271" r:id="rId17"/>
    <p:sldId id="272" r:id="rId18"/>
    <p:sldId id="291" r:id="rId19"/>
    <p:sldId id="273" r:id="rId20"/>
    <p:sldId id="295" r:id="rId21"/>
    <p:sldId id="275" r:id="rId22"/>
    <p:sldId id="276" r:id="rId23"/>
    <p:sldId id="277" r:id="rId24"/>
    <p:sldId id="280" r:id="rId25"/>
    <p:sldId id="281" r:id="rId26"/>
    <p:sldId id="283" r:id="rId27"/>
    <p:sldId id="284" r:id="rId28"/>
    <p:sldId id="285" r:id="rId29"/>
    <p:sldId id="287" r:id="rId30"/>
    <p:sldId id="288" r:id="rId31"/>
    <p:sldId id="289" r:id="rId32"/>
    <p:sldId id="290"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79" autoAdjust="0"/>
    <p:restoredTop sz="94660"/>
  </p:normalViewPr>
  <p:slideViewPr>
    <p:cSldViewPr>
      <p:cViewPr>
        <p:scale>
          <a:sx n="100" d="100"/>
          <a:sy n="100" d="100"/>
        </p:scale>
        <p:origin x="-1013" y="6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FD093C-3791-42DF-B2FC-04D684C059C8}"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133E1-5011-4ADC-990D-A05B0BE033C8}" type="slidenum">
              <a:rPr lang="en-US" smtClean="0"/>
              <a:t>‹#›</a:t>
            </a:fld>
            <a:endParaRPr lang="en-US"/>
          </a:p>
        </p:txBody>
      </p:sp>
    </p:spTree>
    <p:extLst>
      <p:ext uri="{BB962C8B-B14F-4D97-AF65-F5344CB8AC3E}">
        <p14:creationId xmlns:p14="http://schemas.microsoft.com/office/powerpoint/2010/main" val="434261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FD093C-3791-42DF-B2FC-04D684C059C8}"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133E1-5011-4ADC-990D-A05B0BE033C8}" type="slidenum">
              <a:rPr lang="en-US" smtClean="0"/>
              <a:t>‹#›</a:t>
            </a:fld>
            <a:endParaRPr lang="en-US"/>
          </a:p>
        </p:txBody>
      </p:sp>
    </p:spTree>
    <p:extLst>
      <p:ext uri="{BB962C8B-B14F-4D97-AF65-F5344CB8AC3E}">
        <p14:creationId xmlns:p14="http://schemas.microsoft.com/office/powerpoint/2010/main" val="3350063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FD093C-3791-42DF-B2FC-04D684C059C8}"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133E1-5011-4ADC-990D-A05B0BE033C8}" type="slidenum">
              <a:rPr lang="en-US" smtClean="0"/>
              <a:t>‹#›</a:t>
            </a:fld>
            <a:endParaRPr lang="en-US"/>
          </a:p>
        </p:txBody>
      </p:sp>
    </p:spTree>
    <p:extLst>
      <p:ext uri="{BB962C8B-B14F-4D97-AF65-F5344CB8AC3E}">
        <p14:creationId xmlns:p14="http://schemas.microsoft.com/office/powerpoint/2010/main" val="1210138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FD093C-3791-42DF-B2FC-04D684C059C8}"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133E1-5011-4ADC-990D-A05B0BE033C8}" type="slidenum">
              <a:rPr lang="en-US" smtClean="0"/>
              <a:t>‹#›</a:t>
            </a:fld>
            <a:endParaRPr lang="en-US"/>
          </a:p>
        </p:txBody>
      </p:sp>
    </p:spTree>
    <p:extLst>
      <p:ext uri="{BB962C8B-B14F-4D97-AF65-F5344CB8AC3E}">
        <p14:creationId xmlns:p14="http://schemas.microsoft.com/office/powerpoint/2010/main" val="1196815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FD093C-3791-42DF-B2FC-04D684C059C8}"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133E1-5011-4ADC-990D-A05B0BE033C8}" type="slidenum">
              <a:rPr lang="en-US" smtClean="0"/>
              <a:t>‹#›</a:t>
            </a:fld>
            <a:endParaRPr lang="en-US"/>
          </a:p>
        </p:txBody>
      </p:sp>
    </p:spTree>
    <p:extLst>
      <p:ext uri="{BB962C8B-B14F-4D97-AF65-F5344CB8AC3E}">
        <p14:creationId xmlns:p14="http://schemas.microsoft.com/office/powerpoint/2010/main" val="3483565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FD093C-3791-42DF-B2FC-04D684C059C8}" type="datetimeFigureOut">
              <a:rPr lang="en-US" smtClean="0"/>
              <a:t>4/15/2015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133E1-5011-4ADC-990D-A05B0BE033C8}" type="slidenum">
              <a:rPr lang="en-US" smtClean="0"/>
              <a:t>‹#›</a:t>
            </a:fld>
            <a:endParaRPr lang="en-US"/>
          </a:p>
        </p:txBody>
      </p:sp>
    </p:spTree>
    <p:extLst>
      <p:ext uri="{BB962C8B-B14F-4D97-AF65-F5344CB8AC3E}">
        <p14:creationId xmlns:p14="http://schemas.microsoft.com/office/powerpoint/2010/main" val="773938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FD093C-3791-42DF-B2FC-04D684C059C8}" type="datetimeFigureOut">
              <a:rPr lang="en-US" smtClean="0"/>
              <a:t>4/15/2015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2133E1-5011-4ADC-990D-A05B0BE033C8}" type="slidenum">
              <a:rPr lang="en-US" smtClean="0"/>
              <a:t>‹#›</a:t>
            </a:fld>
            <a:endParaRPr lang="en-US"/>
          </a:p>
        </p:txBody>
      </p:sp>
    </p:spTree>
    <p:extLst>
      <p:ext uri="{BB962C8B-B14F-4D97-AF65-F5344CB8AC3E}">
        <p14:creationId xmlns:p14="http://schemas.microsoft.com/office/powerpoint/2010/main" val="2170330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FD093C-3791-42DF-B2FC-04D684C059C8}" type="datetimeFigureOut">
              <a:rPr lang="en-US" smtClean="0"/>
              <a:t>4/15/2015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2133E1-5011-4ADC-990D-A05B0BE033C8}" type="slidenum">
              <a:rPr lang="en-US" smtClean="0"/>
              <a:t>‹#›</a:t>
            </a:fld>
            <a:endParaRPr lang="en-US"/>
          </a:p>
        </p:txBody>
      </p:sp>
    </p:spTree>
    <p:extLst>
      <p:ext uri="{BB962C8B-B14F-4D97-AF65-F5344CB8AC3E}">
        <p14:creationId xmlns:p14="http://schemas.microsoft.com/office/powerpoint/2010/main" val="1951421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FD093C-3791-42DF-B2FC-04D684C059C8}" type="datetimeFigureOut">
              <a:rPr lang="en-US" smtClean="0"/>
              <a:t>4/15/2015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2133E1-5011-4ADC-990D-A05B0BE033C8}" type="slidenum">
              <a:rPr lang="en-US" smtClean="0"/>
              <a:t>‹#›</a:t>
            </a:fld>
            <a:endParaRPr lang="en-US"/>
          </a:p>
        </p:txBody>
      </p:sp>
    </p:spTree>
    <p:extLst>
      <p:ext uri="{BB962C8B-B14F-4D97-AF65-F5344CB8AC3E}">
        <p14:creationId xmlns:p14="http://schemas.microsoft.com/office/powerpoint/2010/main" val="3602889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FD093C-3791-42DF-B2FC-04D684C059C8}" type="datetimeFigureOut">
              <a:rPr lang="en-US" smtClean="0"/>
              <a:t>4/15/2015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133E1-5011-4ADC-990D-A05B0BE033C8}" type="slidenum">
              <a:rPr lang="en-US" smtClean="0"/>
              <a:t>‹#›</a:t>
            </a:fld>
            <a:endParaRPr lang="en-US"/>
          </a:p>
        </p:txBody>
      </p:sp>
    </p:spTree>
    <p:extLst>
      <p:ext uri="{BB962C8B-B14F-4D97-AF65-F5344CB8AC3E}">
        <p14:creationId xmlns:p14="http://schemas.microsoft.com/office/powerpoint/2010/main" val="2234613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FD093C-3791-42DF-B2FC-04D684C059C8}" type="datetimeFigureOut">
              <a:rPr lang="en-US" smtClean="0"/>
              <a:t>4/15/2015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133E1-5011-4ADC-990D-A05B0BE033C8}" type="slidenum">
              <a:rPr lang="en-US" smtClean="0"/>
              <a:t>‹#›</a:t>
            </a:fld>
            <a:endParaRPr lang="en-US"/>
          </a:p>
        </p:txBody>
      </p:sp>
    </p:spTree>
    <p:extLst>
      <p:ext uri="{BB962C8B-B14F-4D97-AF65-F5344CB8AC3E}">
        <p14:creationId xmlns:p14="http://schemas.microsoft.com/office/powerpoint/2010/main" val="1285056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D093C-3791-42DF-B2FC-04D684C059C8}" type="datetimeFigureOut">
              <a:rPr lang="en-US" smtClean="0"/>
              <a:t>4/15/2015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2133E1-5011-4ADC-990D-A05B0BE033C8}" type="slidenum">
              <a:rPr lang="en-US" smtClean="0"/>
              <a:t>‹#›</a:t>
            </a:fld>
            <a:endParaRPr lang="en-US"/>
          </a:p>
        </p:txBody>
      </p:sp>
    </p:spTree>
    <p:extLst>
      <p:ext uri="{BB962C8B-B14F-4D97-AF65-F5344CB8AC3E}">
        <p14:creationId xmlns:p14="http://schemas.microsoft.com/office/powerpoint/2010/main" val="349409819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drugwarfacts.org/cms/Drug_Usage#sthash.fWJEI90u.dpu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ti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drugabuse.gov/news-events/news-releases/2012/08/combined-medication-shows-promise-treating-cocaine-addict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ncbi.nlm.nih.gov/pubmed/?term=Volkow%20ND%5bAuthor%5d&amp;cauthor=true&amp;cauthor_uid=23121867" TargetMode="External"/><Relationship Id="rId2" Type="http://schemas.openxmlformats.org/officeDocument/2006/relationships/hyperlink" Target="http://www.ncbi.nlm.nih.gov/pubmed/?term=Skolnick%20P%5bAuthor%5d&amp;cauthor=true&amp;cauthor_uid=23121867" TargetMode="External"/><Relationship Id="rId1" Type="http://schemas.openxmlformats.org/officeDocument/2006/relationships/slideLayout" Target="../slideLayouts/slideLayout2.xml"/><Relationship Id="rId4" Type="http://schemas.openxmlformats.org/officeDocument/2006/relationships/hyperlink" Target="http://www.ncbi.nlm.nih.gov/pubmed/23121867"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ncbi.nlm.nih.gov/pubmed/21781202" TargetMode="External"/><Relationship Id="rId2" Type="http://schemas.openxmlformats.org/officeDocument/2006/relationships/hyperlink" Target="http://www.ncbi.nlm.nih.gov/pubmed/?term=Donovan%20DM%5bAuthor%5d&amp;cauthor=true&amp;cauthor_uid=2178120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3047999"/>
          </a:xfrm>
        </p:spPr>
        <p:txBody>
          <a:bodyPr>
            <a:normAutofit fontScale="90000"/>
          </a:bodyPr>
          <a:lstStyle/>
          <a:p>
            <a:r>
              <a:rPr lang="en-US" b="1" dirty="0">
                <a:latin typeface="Times New Roman" panose="02020603050405020304" pitchFamily="18" charset="0"/>
                <a:cs typeface="Times New Roman" panose="02020603050405020304" pitchFamily="18" charset="0"/>
              </a:rPr>
              <a:t>Cocaine Abstinence and Reduced Use are Associated with Lowered Endothelial Damage in </a:t>
            </a:r>
            <a:r>
              <a:rPr lang="en-US" b="1" dirty="0" smtClean="0">
                <a:latin typeface="Times New Roman" panose="02020603050405020304" pitchFamily="18" charset="0"/>
                <a:cs typeface="Times New Roman" panose="02020603050405020304" pitchFamily="18" charset="0"/>
              </a:rPr>
              <a:t>Africa</a:t>
            </a:r>
            <a:r>
              <a:rPr lang="en-US" altLang="zh-CN" b="1" dirty="0" smtClean="0">
                <a:latin typeface="Times New Roman" panose="02020603050405020304" pitchFamily="18" charset="0"/>
                <a:cs typeface="Times New Roman" panose="02020603050405020304" pitchFamily="18" charset="0"/>
              </a:rPr>
              <a:t>n</a:t>
            </a: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Americans: A Preliminary Study </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endParaRPr lang="en-US" dirty="0" smtClean="0"/>
          </a:p>
          <a:p>
            <a:r>
              <a:rPr lang="en-US" dirty="0" smtClean="0">
                <a:solidFill>
                  <a:schemeClr val="tx1"/>
                </a:solidFill>
                <a:latin typeface="Times New Roman" panose="02020603050405020304" pitchFamily="18" charset="0"/>
                <a:cs typeface="Times New Roman" panose="02020603050405020304" pitchFamily="18" charset="0"/>
              </a:rPr>
              <a:t>Shenghan Lai</a:t>
            </a:r>
          </a:p>
          <a:p>
            <a:r>
              <a:rPr lang="en-US" dirty="0" smtClean="0">
                <a:solidFill>
                  <a:schemeClr val="tx1"/>
                </a:solidFill>
                <a:latin typeface="Times New Roman" panose="02020603050405020304" pitchFamily="18" charset="0"/>
                <a:cs typeface="Times New Roman" panose="02020603050405020304" pitchFamily="18" charset="0"/>
              </a:rPr>
              <a:t>Johns Hopkins School of Medicine</a:t>
            </a: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31793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Methods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 </a:t>
            </a:r>
            <a:r>
              <a:rPr lang="en-US" dirty="0">
                <a:latin typeface="Times New Roman" panose="02020603050405020304" pitchFamily="18" charset="0"/>
                <a:cs typeface="Times New Roman" panose="02020603050405020304" pitchFamily="18" charset="0"/>
              </a:rPr>
              <a:t>Inclusion criteria were (1) AA </a:t>
            </a:r>
            <a:r>
              <a:rPr lang="en-US" dirty="0" smtClean="0">
                <a:latin typeface="Times New Roman" panose="02020603050405020304" pitchFamily="18" charset="0"/>
                <a:cs typeface="Times New Roman" panose="02020603050405020304" pitchFamily="18" charset="0"/>
              </a:rPr>
              <a:t>participants </a:t>
            </a:r>
            <a:r>
              <a:rPr lang="en-US" dirty="0">
                <a:latin typeface="Times New Roman" panose="02020603050405020304" pitchFamily="18" charset="0"/>
                <a:cs typeface="Times New Roman" panose="02020603050405020304" pitchFamily="18" charset="0"/>
              </a:rPr>
              <a:t>aged </a:t>
            </a:r>
            <a:r>
              <a:rPr lang="en-US" dirty="0" smtClean="0">
                <a:latin typeface="Times New Roman" panose="02020603050405020304" pitchFamily="18" charset="0"/>
                <a:cs typeface="Times New Roman" panose="02020603050405020304" pitchFamily="18" charset="0"/>
              </a:rPr>
              <a:t>≥25 years </a:t>
            </a:r>
            <a:r>
              <a:rPr lang="en-US" dirty="0">
                <a:latin typeface="Times New Roman" panose="02020603050405020304" pitchFamily="18" charset="0"/>
                <a:cs typeface="Times New Roman" panose="02020603050405020304" pitchFamily="18" charset="0"/>
              </a:rPr>
              <a:t>of our ongoing studies (both HIV+ and HIV-) with the presence of </a:t>
            </a:r>
            <a:r>
              <a:rPr lang="en-US" dirty="0" smtClean="0">
                <a:latin typeface="Times New Roman" panose="02020603050405020304" pitchFamily="18" charset="0"/>
                <a:cs typeface="Times New Roman" panose="02020603050405020304" pitchFamily="18" charset="0"/>
              </a:rPr>
              <a:t>&lt;</a:t>
            </a:r>
            <a:r>
              <a:rPr lang="en-US" dirty="0">
                <a:latin typeface="Times New Roman" panose="02020603050405020304" pitchFamily="18" charset="0"/>
                <a:cs typeface="Times New Roman" panose="02020603050405020304" pitchFamily="18" charset="0"/>
              </a:rPr>
              <a:t>50% non-obstructive coronary plaque at enrollment, (2) Chronic cocaine use: defined as use of cocaine by any route for at least 6 months, administered at least 4 times a </a:t>
            </a:r>
            <a:r>
              <a:rPr lang="en-US" dirty="0" smtClean="0">
                <a:latin typeface="Times New Roman" panose="02020603050405020304" pitchFamily="18" charset="0"/>
                <a:cs typeface="Times New Roman" panose="02020603050405020304" pitchFamily="18" charset="0"/>
              </a:rPr>
              <a:t>month, </a:t>
            </a:r>
            <a:r>
              <a:rPr lang="en-US" dirty="0">
                <a:latin typeface="Times New Roman" panose="02020603050405020304" pitchFamily="18" charset="0"/>
                <a:cs typeface="Times New Roman" panose="02020603050405020304" pitchFamily="18" charset="0"/>
              </a:rPr>
              <a:t>and (3) Self-reported recent cocaine use, confirmed by a positive urine test for cocaine or benzoylecgonine during the initial screening </a:t>
            </a:r>
            <a:r>
              <a:rPr lang="en-US" dirty="0" smtClean="0">
                <a:latin typeface="Times New Roman" panose="02020603050405020304" pitchFamily="18" charset="0"/>
                <a:cs typeface="Times New Roman" panose="02020603050405020304" pitchFamily="18" charset="0"/>
              </a:rPr>
              <a:t>interview.</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43766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Methods</a:t>
            </a:r>
            <a:endParaRPr lang="en-US" dirty="0"/>
          </a:p>
        </p:txBody>
      </p:sp>
      <p:sp>
        <p:nvSpPr>
          <p:cNvPr id="3" name="Content Placeholder 2"/>
          <p:cNvSpPr>
            <a:spLocks noGrp="1"/>
          </p:cNvSpPr>
          <p:nvPr>
            <p:ph idx="1"/>
          </p:nvPr>
        </p:nvSpPr>
        <p:spPr/>
        <p:txBody>
          <a:bodyPr>
            <a:normAutofit/>
          </a:bodyPr>
          <a:lstStyle/>
          <a:p>
            <a:pPr marL="0" indent="0">
              <a:buNone/>
            </a:pPr>
            <a:r>
              <a:rPr lang="en-US" dirty="0">
                <a:latin typeface="Times New Roman" panose="02020603050405020304" pitchFamily="18" charset="0"/>
                <a:cs typeface="Times New Roman" panose="02020603050405020304" pitchFamily="18" charset="0"/>
              </a:rPr>
              <a:t>Exclusion criteria were (1) Any evidence of clinical </a:t>
            </a:r>
            <a:r>
              <a:rPr lang="en-US" dirty="0" smtClean="0">
                <a:latin typeface="Times New Roman" panose="02020603050405020304" pitchFamily="18" charset="0"/>
                <a:cs typeface="Times New Roman" panose="02020603050405020304" pitchFamily="18" charset="0"/>
              </a:rPr>
              <a:t>CAD, (</a:t>
            </a:r>
            <a:r>
              <a:rPr lang="en-US" dirty="0">
                <a:latin typeface="Times New Roman" panose="02020603050405020304" pitchFamily="18" charset="0"/>
                <a:cs typeface="Times New Roman" panose="02020603050405020304" pitchFamily="18" charset="0"/>
              </a:rPr>
              <a:t>2) History of serious physical disease or current physical </a:t>
            </a:r>
            <a:r>
              <a:rPr lang="en-US" dirty="0" smtClean="0">
                <a:latin typeface="Times New Roman" panose="02020603050405020304" pitchFamily="18" charset="0"/>
                <a:cs typeface="Times New Roman" panose="02020603050405020304" pitchFamily="18" charset="0"/>
              </a:rPr>
              <a:t>disease, </a:t>
            </a:r>
            <a:r>
              <a:rPr lang="en-US" dirty="0">
                <a:latin typeface="Times New Roman" panose="02020603050405020304" pitchFamily="18" charset="0"/>
                <a:cs typeface="Times New Roman" panose="02020603050405020304" pitchFamily="18" charset="0"/>
              </a:rPr>
              <a:t>(3) Pregnancy, or at risk of </a:t>
            </a:r>
            <a:r>
              <a:rPr lang="en-US" dirty="0" smtClean="0">
                <a:latin typeface="Times New Roman" panose="02020603050405020304" pitchFamily="18" charset="0"/>
                <a:cs typeface="Times New Roman" panose="02020603050405020304" pitchFamily="18" charset="0"/>
              </a:rPr>
              <a:t>pregnancy, </a:t>
            </a:r>
            <a:r>
              <a:rPr lang="en-US" dirty="0">
                <a:latin typeface="Times New Roman" panose="02020603050405020304" pitchFamily="18" charset="0"/>
                <a:cs typeface="Times New Roman" panose="02020603050405020304" pitchFamily="18" charset="0"/>
              </a:rPr>
              <a:t>(4) Chronic kidney disease with an estimated glomerular filtration rate of &lt; 60 ml/minute/1.73 m</a:t>
            </a:r>
            <a:r>
              <a:rPr lang="en-US" baseline="30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and (5) Contraindication to CT scans, including a history of contrast allergy.</a:t>
            </a:r>
          </a:p>
          <a:p>
            <a:pPr marL="0" indent="0">
              <a:buNone/>
            </a:pPr>
            <a:endParaRPr lang="en-US" dirty="0"/>
          </a:p>
        </p:txBody>
      </p:sp>
    </p:spTree>
    <p:extLst>
      <p:ext uri="{BB962C8B-B14F-4D97-AF65-F5344CB8AC3E}">
        <p14:creationId xmlns:p14="http://schemas.microsoft.com/office/powerpoint/2010/main" val="11395519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Methods</a:t>
            </a:r>
            <a:endParaRPr lang="en-US" dirty="0"/>
          </a:p>
        </p:txBody>
      </p:sp>
      <p:sp>
        <p:nvSpPr>
          <p:cNvPr id="3" name="Content Placeholder 2"/>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The Committee on Human Research at the Johns Hopkins School of Medicine approved the study protocol, and all study participants provided written informed consent. All procedures used in this study were in accordance with institutional guidelines. </a:t>
            </a:r>
          </a:p>
          <a:p>
            <a:pPr marL="0" indent="0">
              <a:buNone/>
            </a:pPr>
            <a:endParaRPr lang="en-US" dirty="0"/>
          </a:p>
        </p:txBody>
      </p:sp>
    </p:spTree>
    <p:extLst>
      <p:ext uri="{BB962C8B-B14F-4D97-AF65-F5344CB8AC3E}">
        <p14:creationId xmlns:p14="http://schemas.microsoft.com/office/powerpoint/2010/main" val="32361659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Procedures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3000"/>
            <a:ext cx="8229600" cy="5715000"/>
          </a:xfrm>
        </p:spPr>
        <p:txBody>
          <a:bodyPr>
            <a:normAutofit fontScale="32500" lnSpcReduction="20000"/>
          </a:bodyPr>
          <a:lstStyle/>
          <a:p>
            <a:pPr marL="0" indent="0">
              <a:buNone/>
            </a:pPr>
            <a:r>
              <a:rPr lang="en-US" sz="7400" b="1" dirty="0">
                <a:latin typeface="Times New Roman" panose="02020603050405020304" pitchFamily="18" charset="0"/>
                <a:cs typeface="Times New Roman" panose="02020603050405020304" pitchFamily="18" charset="0"/>
              </a:rPr>
              <a:t>Interview, medical chart review, physical and laboratory examination </a:t>
            </a:r>
            <a:endParaRPr lang="en-US" sz="7400" dirty="0">
              <a:latin typeface="Times New Roman" panose="02020603050405020304" pitchFamily="18" charset="0"/>
              <a:cs typeface="Times New Roman" panose="02020603050405020304" pitchFamily="18" charset="0"/>
            </a:endParaRPr>
          </a:p>
          <a:p>
            <a:pPr marL="0" indent="0">
              <a:buNone/>
            </a:pPr>
            <a:endParaRPr lang="en-US" sz="7400" dirty="0" smtClean="0">
              <a:latin typeface="Times New Roman" panose="02020603050405020304" pitchFamily="18" charset="0"/>
              <a:cs typeface="Times New Roman" panose="02020603050405020304" pitchFamily="18" charset="0"/>
            </a:endParaRPr>
          </a:p>
          <a:p>
            <a:pPr marL="0" indent="0">
              <a:buNone/>
            </a:pPr>
            <a:r>
              <a:rPr lang="en-US" sz="7400" dirty="0" smtClean="0">
                <a:latin typeface="Times New Roman" panose="02020603050405020304" pitchFamily="18" charset="0"/>
                <a:cs typeface="Times New Roman" panose="02020603050405020304" pitchFamily="18" charset="0"/>
              </a:rPr>
              <a:t>All </a:t>
            </a:r>
            <a:r>
              <a:rPr lang="en-US" sz="7400" dirty="0">
                <a:latin typeface="Times New Roman" panose="02020603050405020304" pitchFamily="18" charset="0"/>
                <a:cs typeface="Times New Roman" panose="02020603050405020304" pitchFamily="18" charset="0"/>
              </a:rPr>
              <a:t>study participants underwent a  baseline visit, including  a detailed interview to obtain  information about sociodemographic characteristics, medical history, behaviors, including alcohol consumption, drug use, and cigarette smoking, and medications. For </a:t>
            </a:r>
            <a:r>
              <a:rPr lang="en-US" sz="7400" dirty="0" smtClean="0">
                <a:latin typeface="Times New Roman" panose="02020603050405020304" pitchFamily="18" charset="0"/>
                <a:cs typeface="Times New Roman" panose="02020603050405020304" pitchFamily="18" charset="0"/>
              </a:rPr>
              <a:t>HIV+, </a:t>
            </a:r>
            <a:r>
              <a:rPr lang="en-US" sz="7400" dirty="0">
                <a:latin typeface="Times New Roman" panose="02020603050405020304" pitchFamily="18" charset="0"/>
                <a:cs typeface="Times New Roman" panose="02020603050405020304" pitchFamily="18" charset="0"/>
              </a:rPr>
              <a:t>detailed information about HIV-related risk factors, duration of known HIV infection, and </a:t>
            </a:r>
            <a:r>
              <a:rPr lang="en-US" sz="7400" dirty="0" smtClean="0">
                <a:latin typeface="Times New Roman" panose="02020603050405020304" pitchFamily="18" charset="0"/>
                <a:cs typeface="Times New Roman" panose="02020603050405020304" pitchFamily="18" charset="0"/>
              </a:rPr>
              <a:t>medications, </a:t>
            </a:r>
            <a:r>
              <a:rPr lang="en-US" sz="7400" dirty="0">
                <a:latin typeface="Times New Roman" panose="02020603050405020304" pitchFamily="18" charset="0"/>
                <a:cs typeface="Times New Roman" panose="02020603050405020304" pitchFamily="18" charset="0"/>
              </a:rPr>
              <a:t>was also collected. A medical chart review was </a:t>
            </a:r>
            <a:r>
              <a:rPr lang="en-US" sz="7400" dirty="0" smtClean="0">
                <a:latin typeface="Times New Roman" panose="02020603050405020304" pitchFamily="18" charset="0"/>
                <a:cs typeface="Times New Roman" panose="02020603050405020304" pitchFamily="18" charset="0"/>
              </a:rPr>
              <a:t>done. The </a:t>
            </a:r>
            <a:r>
              <a:rPr lang="en-US" sz="7400" dirty="0">
                <a:latin typeface="Times New Roman" panose="02020603050405020304" pitchFamily="18" charset="0"/>
                <a:cs typeface="Times New Roman" panose="02020603050405020304" pitchFamily="18" charset="0"/>
              </a:rPr>
              <a:t>following laboratory tests were performed at baseline: total serum cholesterol, triglycerides, </a:t>
            </a:r>
            <a:r>
              <a:rPr lang="en-US" sz="7400" dirty="0" smtClean="0">
                <a:latin typeface="Times New Roman" panose="02020603050405020304" pitchFamily="18" charset="0"/>
                <a:cs typeface="Times New Roman" panose="02020603050405020304" pitchFamily="18" charset="0"/>
              </a:rPr>
              <a:t>HDL, LDL, </a:t>
            </a:r>
            <a:r>
              <a:rPr lang="en-US" sz="7400" dirty="0">
                <a:latin typeface="Times New Roman" panose="02020603050405020304" pitchFamily="18" charset="0"/>
                <a:cs typeface="Times New Roman" panose="02020603050405020304" pitchFamily="18" charset="0"/>
              </a:rPr>
              <a:t>glucose, high-sensitivity </a:t>
            </a:r>
            <a:r>
              <a:rPr lang="en-US" sz="7400" dirty="0" smtClean="0">
                <a:latin typeface="Times New Roman" panose="02020603050405020304" pitchFamily="18" charset="0"/>
                <a:cs typeface="Times New Roman" panose="02020603050405020304" pitchFamily="18" charset="0"/>
              </a:rPr>
              <a:t>CRP, and </a:t>
            </a:r>
            <a:r>
              <a:rPr lang="en-US" sz="7400" dirty="0">
                <a:latin typeface="Times New Roman" panose="02020603050405020304" pitchFamily="18" charset="0"/>
                <a:cs typeface="Times New Roman" panose="02020603050405020304" pitchFamily="18" charset="0"/>
              </a:rPr>
              <a:t>ET-1</a:t>
            </a:r>
            <a:r>
              <a:rPr lang="en-US" sz="7400" dirty="0" smtClean="0">
                <a:latin typeface="Times New Roman" panose="02020603050405020304" pitchFamily="18" charset="0"/>
                <a:cs typeface="Times New Roman" panose="02020603050405020304" pitchFamily="18" charset="0"/>
              </a:rPr>
              <a:t>. Collection </a:t>
            </a:r>
            <a:r>
              <a:rPr lang="en-US" sz="7400" dirty="0">
                <a:latin typeface="Times New Roman" panose="02020603050405020304" pitchFamily="18" charset="0"/>
                <a:cs typeface="Times New Roman" panose="02020603050405020304" pitchFamily="18" charset="0"/>
              </a:rPr>
              <a:t>of all the above-mentioned baseline data was repeated at the 6-month follow-up visit.</a:t>
            </a:r>
          </a:p>
          <a:p>
            <a:pPr marL="0" indent="0">
              <a:buNone/>
            </a:pPr>
            <a:endParaRPr lang="en-US" sz="7400" dirty="0"/>
          </a:p>
        </p:txBody>
      </p:sp>
    </p:spTree>
    <p:extLst>
      <p:ext uri="{BB962C8B-B14F-4D97-AF65-F5344CB8AC3E}">
        <p14:creationId xmlns:p14="http://schemas.microsoft.com/office/powerpoint/2010/main" val="40488306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Procedures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b="1" dirty="0">
                <a:latin typeface="Times New Roman" panose="02020603050405020304" pitchFamily="18" charset="0"/>
                <a:cs typeface="Times New Roman" panose="02020603050405020304" pitchFamily="18" charset="0"/>
              </a:rPr>
              <a:t>Voucher-based Incentive </a:t>
            </a:r>
            <a:r>
              <a:rPr lang="en-US" b="1" dirty="0" smtClean="0">
                <a:latin typeface="Times New Roman" panose="02020603050405020304" pitchFamily="18" charset="0"/>
                <a:cs typeface="Times New Roman" panose="02020603050405020304" pitchFamily="18" charset="0"/>
              </a:rPr>
              <a:t>Interventions</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The voucher-based incentive program utilized  is a contingency management procedure that systematically reinforces cocaine abstinence, with features modeled after the escalating voucher incentive program developed by Higgins and colleagues (Higgins et al, 1993; Higgins et al, 1994). Under a voucher earnings procedure, points (each point = $1.00) were awarded for cocaine-negative urine test results with the number of points to be earned increases for each consecutive negative urine </a:t>
            </a:r>
            <a:r>
              <a:rPr lang="en-US" dirty="0" smtClean="0">
                <a:latin typeface="Times New Roman" panose="02020603050405020304" pitchFamily="18" charset="0"/>
                <a:cs typeface="Times New Roman" panose="02020603050405020304" pitchFamily="18" charset="0"/>
              </a:rPr>
              <a:t>test.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61339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Procedures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b="1" dirty="0">
                <a:latin typeface="Times New Roman" panose="02020603050405020304" pitchFamily="18" charset="0"/>
                <a:cs typeface="Times New Roman" panose="02020603050405020304" pitchFamily="18" charset="0"/>
              </a:rPr>
              <a:t>Urine Benzoylecgonine </a:t>
            </a:r>
            <a:r>
              <a:rPr lang="en-US" b="1" dirty="0" smtClean="0">
                <a:latin typeface="Times New Roman" panose="02020603050405020304" pitchFamily="18" charset="0"/>
                <a:cs typeface="Times New Roman" panose="02020603050405020304" pitchFamily="18" charset="0"/>
              </a:rPr>
              <a:t>Test</a:t>
            </a:r>
          </a:p>
          <a:p>
            <a:pPr marL="0" indent="0">
              <a:buNone/>
            </a:pPr>
            <a:r>
              <a:rPr lang="en-US" dirty="0" smtClean="0">
                <a:latin typeface="Times New Roman" panose="02020603050405020304" pitchFamily="18" charset="0"/>
                <a:cs typeface="Times New Roman" panose="02020603050405020304" pitchFamily="18" charset="0"/>
              </a:rPr>
              <a:t>Urine </a:t>
            </a:r>
            <a:r>
              <a:rPr lang="en-US" dirty="0">
                <a:latin typeface="Times New Roman" panose="02020603050405020304" pitchFamily="18" charset="0"/>
                <a:cs typeface="Times New Roman" panose="02020603050405020304" pitchFamily="18" charset="0"/>
              </a:rPr>
              <a:t>tests were scheduled in advance. Urine samples were collected under observation of a same-sex research assistant, and the temperature of the sample was examined to confirm its validity. Cocaine metabolite quantitation were conducted using Dip Card “DOA 1 Panel Dip Card – COC” (MP </a:t>
            </a:r>
            <a:r>
              <a:rPr lang="en-US" dirty="0" err="1">
                <a:latin typeface="Times New Roman" panose="02020603050405020304" pitchFamily="18" charset="0"/>
                <a:cs typeface="Times New Roman" panose="02020603050405020304" pitchFamily="18" charset="0"/>
              </a:rPr>
              <a:t>Biomedicals</a:t>
            </a:r>
            <a:r>
              <a:rPr lang="en-US" dirty="0">
                <a:latin typeface="Times New Roman" panose="02020603050405020304" pitchFamily="18" charset="0"/>
                <a:cs typeface="Times New Roman" panose="02020603050405020304" pitchFamily="18" charset="0"/>
              </a:rPr>
              <a:t>, Solon, OH), which was a one-step urinalysis immunochromatography drug rapid test (5 minutes). It provided  for qualitative screening of cocaine metabolite in human urine specimens and provided a preliminary analytical test result for on-site testing. The urine samples were also stored for further quantitative urine analysis (Preston et al;1997). </a:t>
            </a:r>
          </a:p>
        </p:txBody>
      </p:sp>
    </p:spTree>
    <p:extLst>
      <p:ext uri="{BB962C8B-B14F-4D97-AF65-F5344CB8AC3E}">
        <p14:creationId xmlns:p14="http://schemas.microsoft.com/office/powerpoint/2010/main" val="26297975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Procedures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229600" cy="5562600"/>
          </a:xfrm>
        </p:spPr>
        <p:txBody>
          <a:bodyPr>
            <a:normAutofit fontScale="77500" lnSpcReduction="20000"/>
          </a:bodyPr>
          <a:lstStyle/>
          <a:p>
            <a:pPr marL="0" indent="0">
              <a:buNone/>
            </a:pPr>
            <a:r>
              <a:rPr lang="en-US" b="1" dirty="0">
                <a:latin typeface="Times New Roman" panose="02020603050405020304" pitchFamily="18" charset="0"/>
                <a:cs typeface="Times New Roman" panose="02020603050405020304" pitchFamily="18" charset="0"/>
              </a:rPr>
              <a:t>Contrast-enhanced Coronary CTA</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Coronary vessels were assessed for patency and stenoses using 3D visualization tools after the axial images were reviewed for determination of anatomy, quality of the study, and appearance of the vessels. </a:t>
            </a:r>
            <a:r>
              <a:rPr lang="en-US" dirty="0" smtClean="0">
                <a:latin typeface="Times New Roman" panose="02020603050405020304" pitchFamily="18" charset="0"/>
                <a:cs typeface="Times New Roman" panose="02020603050405020304" pitchFamily="18" charset="0"/>
              </a:rPr>
              <a:t>Dr. Fishman, blinded </a:t>
            </a:r>
            <a:r>
              <a:rPr lang="en-US" dirty="0">
                <a:latin typeface="Times New Roman" panose="02020603050405020304" pitchFamily="18" charset="0"/>
                <a:cs typeface="Times New Roman" panose="02020603050405020304" pitchFamily="18" charset="0"/>
              </a:rPr>
              <a:t>to the participants’ risk factor profiles, independently evaluated the contrast-enhanced CTA scans. The coronary artery tree was segmented according to the modified </a:t>
            </a:r>
            <a:r>
              <a:rPr lang="en-US" dirty="0" smtClean="0">
                <a:latin typeface="Times New Roman" panose="02020603050405020304" pitchFamily="18" charset="0"/>
                <a:cs typeface="Times New Roman" panose="02020603050405020304" pitchFamily="18" charset="0"/>
              </a:rPr>
              <a:t>AHA </a:t>
            </a:r>
            <a:r>
              <a:rPr lang="en-US" dirty="0">
                <a:latin typeface="Times New Roman" panose="02020603050405020304" pitchFamily="18" charset="0"/>
                <a:cs typeface="Times New Roman" panose="02020603050405020304" pitchFamily="18" charset="0"/>
              </a:rPr>
              <a:t>classification, and the segments were investigated for plaque and luminal narrowing. Calcified plaque was defined as a structure ≥1 mm</a:t>
            </a:r>
            <a:r>
              <a:rPr lang="en-US" baseline="30000" dirty="0">
                <a:latin typeface="Times New Roman" panose="02020603050405020304" pitchFamily="18" charset="0"/>
                <a:cs typeface="Times New Roman" panose="02020603050405020304" pitchFamily="18" charset="0"/>
              </a:rPr>
              <a:t>2 </a:t>
            </a:r>
            <a:r>
              <a:rPr lang="en-US" dirty="0">
                <a:latin typeface="Times New Roman" panose="02020603050405020304" pitchFamily="18" charset="0"/>
                <a:cs typeface="Times New Roman" panose="02020603050405020304" pitchFamily="18" charset="0"/>
              </a:rPr>
              <a:t>in size</a:t>
            </a:r>
            <a:r>
              <a:rPr lang="en-US" baseline="30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with attenuation &gt; 130 </a:t>
            </a:r>
            <a:r>
              <a:rPr lang="en-US" dirty="0" smtClean="0">
                <a:effectLst/>
                <a:latin typeface="Times New Roman" panose="02020603050405020304" pitchFamily="18" charset="0"/>
                <a:cs typeface="Times New Roman" panose="02020603050405020304" pitchFamily="18" charset="0"/>
              </a:rPr>
              <a:t>Hounsfield units </a:t>
            </a:r>
            <a:r>
              <a:rPr lang="en-US" dirty="0" smtClean="0">
                <a:effectLst/>
              </a:rPr>
              <a:t>(</a:t>
            </a:r>
            <a:r>
              <a:rPr lang="en-US" dirty="0" smtClean="0">
                <a:latin typeface="Times New Roman" panose="02020603050405020304" pitchFamily="18" charset="0"/>
                <a:cs typeface="Times New Roman" panose="02020603050405020304" pitchFamily="18" charset="0"/>
              </a:rPr>
              <a:t>HU) </a:t>
            </a:r>
            <a:r>
              <a:rPr lang="en-US" dirty="0">
                <a:latin typeface="Times New Roman" panose="02020603050405020304" pitchFamily="18" charset="0"/>
                <a:cs typeface="Times New Roman" panose="02020603050405020304" pitchFamily="18" charset="0"/>
              </a:rPr>
              <a:t>visualized separately from the intravascular lumen, identified in at least 2 independent planes. Noncalcified plaque was defined as a low density area ≥1 mm</a:t>
            </a:r>
            <a:r>
              <a:rPr lang="en-US" baseline="30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in size and with a CT density ≤130 HU, located within the vessel wall. </a:t>
            </a:r>
            <a:r>
              <a:rPr lang="en-US" dirty="0" smtClean="0">
                <a:latin typeface="Times New Roman" panose="02020603050405020304" pitchFamily="18" charset="0"/>
                <a:cs typeface="Times New Roman" panose="02020603050405020304" pitchFamily="18" charset="0"/>
              </a:rPr>
              <a:t>Significant </a:t>
            </a:r>
            <a:r>
              <a:rPr lang="en-US" dirty="0">
                <a:latin typeface="Times New Roman" panose="02020603050405020304" pitchFamily="18" charset="0"/>
                <a:cs typeface="Times New Roman" panose="02020603050405020304" pitchFamily="18" charset="0"/>
              </a:rPr>
              <a:t>stenosis was defined as &gt;50% diameter stenosis. </a:t>
            </a:r>
          </a:p>
        </p:txBody>
      </p:sp>
    </p:spTree>
    <p:extLst>
      <p:ext uri="{BB962C8B-B14F-4D97-AF65-F5344CB8AC3E}">
        <p14:creationId xmlns:p14="http://schemas.microsoft.com/office/powerpoint/2010/main" val="13133035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Results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b="1" dirty="0">
                <a:latin typeface="Times New Roman" panose="02020603050405020304" pitchFamily="18" charset="0"/>
                <a:cs typeface="Times New Roman" panose="02020603050405020304" pitchFamily="18" charset="0"/>
              </a:rPr>
              <a:t>General </a:t>
            </a:r>
            <a:r>
              <a:rPr lang="en-US" b="1" dirty="0" smtClean="0">
                <a:latin typeface="Times New Roman" panose="02020603050405020304" pitchFamily="18" charset="0"/>
                <a:cs typeface="Times New Roman" panose="02020603050405020304" pitchFamily="18" charset="0"/>
              </a:rPr>
              <a:t>Characteristics</a:t>
            </a:r>
          </a:p>
          <a:p>
            <a:pPr marL="0" indent="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As of December 2014, the data of both 6-month follow-up CTA and all laboratory testing were available on  22 of the 38 participants. The demographic and clinical characteristics of these 22 study participants are presented in Table </a:t>
            </a:r>
            <a:r>
              <a:rPr lang="en-US" dirty="0" smtClean="0">
                <a:latin typeface="Times New Roman" panose="02020603050405020304" pitchFamily="18" charset="0"/>
                <a:cs typeface="Times New Roman" panose="02020603050405020304" pitchFamily="18" charset="0"/>
              </a:rPr>
              <a:t>below. </a:t>
            </a:r>
            <a:r>
              <a:rPr lang="en-US" dirty="0">
                <a:latin typeface="Times New Roman" panose="02020603050405020304" pitchFamily="18" charset="0"/>
                <a:cs typeface="Times New Roman" panose="02020603050405020304" pitchFamily="18" charset="0"/>
              </a:rPr>
              <a:t>The median age was 56 years and 27% were women. Among the 22 participants, 21 were HIV infected.  The median  duration of cocaine use was 13 (IQR: 8-25) years.  The median ET-1 was 2.07 (1.63,2.62) </a:t>
            </a:r>
            <a:r>
              <a:rPr lang="en-US" dirty="0" err="1">
                <a:latin typeface="Times New Roman" panose="02020603050405020304" pitchFamily="18" charset="0"/>
                <a:cs typeface="Times New Roman" panose="02020603050405020304" pitchFamily="18" charset="0"/>
              </a:rPr>
              <a:t>pg</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mL.</a:t>
            </a:r>
            <a:r>
              <a:rPr lang="en-US" dirty="0">
                <a:latin typeface="Times New Roman" panose="02020603050405020304" pitchFamily="18" charset="0"/>
                <a:cs typeface="Times New Roman" panose="02020603050405020304" pitchFamily="18" charset="0"/>
              </a:rPr>
              <a:t> The median systolic </a:t>
            </a:r>
            <a:r>
              <a:rPr lang="en-US" dirty="0" smtClean="0">
                <a:latin typeface="Times New Roman" panose="02020603050405020304" pitchFamily="18" charset="0"/>
                <a:cs typeface="Times New Roman" panose="02020603050405020304" pitchFamily="18" charset="0"/>
              </a:rPr>
              <a:t>BP was </a:t>
            </a:r>
            <a:r>
              <a:rPr lang="en-US" dirty="0">
                <a:latin typeface="Times New Roman" panose="02020603050405020304" pitchFamily="18" charset="0"/>
                <a:cs typeface="Times New Roman" panose="02020603050405020304" pitchFamily="18" charset="0"/>
              </a:rPr>
              <a:t>120 mmHg (IQR: 108, 127) and the median diastolic </a:t>
            </a:r>
            <a:r>
              <a:rPr lang="en-US" dirty="0" smtClean="0">
                <a:latin typeface="Times New Roman" panose="02020603050405020304" pitchFamily="18" charset="0"/>
                <a:cs typeface="Times New Roman" panose="02020603050405020304" pitchFamily="18" charset="0"/>
              </a:rPr>
              <a:t>BP was </a:t>
            </a:r>
            <a:r>
              <a:rPr lang="en-US" dirty="0">
                <a:latin typeface="Times New Roman" panose="02020603050405020304" pitchFamily="18" charset="0"/>
                <a:cs typeface="Times New Roman" panose="02020603050405020304" pitchFamily="18" charset="0"/>
              </a:rPr>
              <a:t>72 mmHg (IQR: 61, 79).  The median cardiovascular risk according to the 2013 ACC/AHA guidelines was 9.1 (IQR: 5.6-18.7). Thirty-six percent of participants had low cardiovascular risk according to the guidelines (Goff et al, 2014). </a:t>
            </a:r>
          </a:p>
        </p:txBody>
      </p:sp>
    </p:spTree>
    <p:extLst>
      <p:ext uri="{BB962C8B-B14F-4D97-AF65-F5344CB8AC3E}">
        <p14:creationId xmlns:p14="http://schemas.microsoft.com/office/powerpoint/2010/main" val="9719761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latin typeface="Times New Roman" panose="02020603050405020304" pitchFamily="18" charset="0"/>
                <a:cs typeface="Times New Roman" panose="02020603050405020304" pitchFamily="18" charset="0"/>
              </a:rPr>
              <a:t>Table.  </a:t>
            </a:r>
            <a:r>
              <a:rPr lang="en-US" sz="2700" dirty="0">
                <a:latin typeface="Times New Roman" panose="02020603050405020304" pitchFamily="18" charset="0"/>
                <a:cs typeface="Times New Roman" panose="02020603050405020304" pitchFamily="18" charset="0"/>
              </a:rPr>
              <a:t>Baseline Characteristics of 22 African American Study Participants in Baltimore, Maryland by Baseline ET-1 </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68484489"/>
              </p:ext>
            </p:extLst>
          </p:nvPr>
        </p:nvGraphicFramePr>
        <p:xfrm>
          <a:off x="1295400" y="1676410"/>
          <a:ext cx="6781800" cy="4892030"/>
        </p:xfrm>
        <a:graphic>
          <a:graphicData uri="http://schemas.openxmlformats.org/drawingml/2006/table">
            <a:tbl>
              <a:tblPr firstRow="1" firstCol="1" lastRow="1" lastCol="1" bandRow="1" bandCol="1">
                <a:tableStyleId>{5C22544A-7EE6-4342-B048-85BDC9FD1C3A}</a:tableStyleId>
              </a:tblPr>
              <a:tblGrid>
                <a:gridCol w="4953000"/>
                <a:gridCol w="1828800"/>
              </a:tblGrid>
              <a:tr h="222365">
                <a:tc>
                  <a:txBody>
                    <a:bodyPr/>
                    <a:lstStyle/>
                    <a:p>
                      <a:pPr marL="0" marR="0">
                        <a:spcBef>
                          <a:spcPts val="0"/>
                        </a:spcBef>
                        <a:spcAft>
                          <a:spcPts val="0"/>
                        </a:spcAft>
                      </a:pPr>
                      <a:r>
                        <a:rPr lang="en-US" sz="1400" dirty="0">
                          <a:effectLst/>
                          <a:latin typeface="Times New Roman" panose="02020603050405020304" pitchFamily="18" charset="0"/>
                          <a:cs typeface="Times New Roman" panose="02020603050405020304" pitchFamily="18" charset="0"/>
                        </a:rPr>
                        <a:t>Characteristic</a:t>
                      </a:r>
                      <a:endParaRPr lang="en-US" sz="1400" dirty="0">
                        <a:effectLst/>
                        <a:latin typeface="Times New Roman" panose="02020603050405020304" pitchFamily="18" charset="0"/>
                        <a:ea typeface="SimSun"/>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latin typeface="Times New Roman" panose="02020603050405020304" pitchFamily="18" charset="0"/>
                          <a:cs typeface="Times New Roman" panose="02020603050405020304" pitchFamily="18" charset="0"/>
                        </a:rPr>
                        <a:t>Total (N = 22)</a:t>
                      </a:r>
                      <a:endParaRPr lang="en-US" sz="1400">
                        <a:effectLst/>
                        <a:latin typeface="Times New Roman" panose="02020603050405020304" pitchFamily="18" charset="0"/>
                        <a:ea typeface="SimSun"/>
                        <a:cs typeface="Times New Roman" panose="02020603050405020304" pitchFamily="18" charset="0"/>
                      </a:endParaRPr>
                    </a:p>
                  </a:txBody>
                  <a:tcPr marL="68580" marR="68580" marT="0" marB="0"/>
                </a:tc>
              </a:tr>
              <a:tr h="222365">
                <a:tc>
                  <a:txBody>
                    <a:bodyPr/>
                    <a:lstStyle/>
                    <a:p>
                      <a:pPr marL="0" marR="0">
                        <a:spcBef>
                          <a:spcPts val="0"/>
                        </a:spcBef>
                        <a:spcAft>
                          <a:spcPts val="0"/>
                        </a:spcAft>
                      </a:pPr>
                      <a:r>
                        <a:rPr lang="en-US" sz="1400" dirty="0">
                          <a:effectLst/>
                          <a:latin typeface="Times New Roman" panose="02020603050405020304" pitchFamily="18" charset="0"/>
                          <a:cs typeface="Times New Roman" panose="02020603050405020304" pitchFamily="18" charset="0"/>
                        </a:rPr>
                        <a:t>Age (year)</a:t>
                      </a:r>
                      <a:endParaRPr lang="en-US" sz="1400" dirty="0">
                        <a:effectLst/>
                        <a:latin typeface="Times New Roman" panose="02020603050405020304" pitchFamily="18" charset="0"/>
                        <a:ea typeface="SimSun"/>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latin typeface="Times New Roman" panose="02020603050405020304" pitchFamily="18" charset="0"/>
                          <a:cs typeface="Times New Roman" panose="02020603050405020304" pitchFamily="18" charset="0"/>
                        </a:rPr>
                        <a:t>  56(54-58)</a:t>
                      </a:r>
                      <a:endParaRPr lang="en-US" sz="1400">
                        <a:effectLst/>
                        <a:latin typeface="Times New Roman" panose="02020603050405020304" pitchFamily="18" charset="0"/>
                        <a:ea typeface="SimSun"/>
                        <a:cs typeface="Times New Roman" panose="02020603050405020304" pitchFamily="18" charset="0"/>
                      </a:endParaRPr>
                    </a:p>
                  </a:txBody>
                  <a:tcPr marL="68580" marR="68580" marT="0" marB="0"/>
                </a:tc>
              </a:tr>
              <a:tr h="222365">
                <a:tc>
                  <a:txBody>
                    <a:bodyPr/>
                    <a:lstStyle/>
                    <a:p>
                      <a:pPr marL="0" marR="0">
                        <a:spcBef>
                          <a:spcPts val="0"/>
                        </a:spcBef>
                        <a:spcAft>
                          <a:spcPts val="0"/>
                        </a:spcAft>
                      </a:pPr>
                      <a:r>
                        <a:rPr lang="en-US" sz="1400" dirty="0">
                          <a:effectLst/>
                          <a:latin typeface="Times New Roman" panose="02020603050405020304" pitchFamily="18" charset="0"/>
                          <a:cs typeface="Times New Roman" panose="02020603050405020304" pitchFamily="18" charset="0"/>
                        </a:rPr>
                        <a:t>Male sex (%)</a:t>
                      </a:r>
                      <a:endParaRPr lang="en-US" sz="1400" dirty="0">
                        <a:effectLst/>
                        <a:latin typeface="Times New Roman" panose="02020603050405020304" pitchFamily="18" charset="0"/>
                        <a:ea typeface="SimSun"/>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latin typeface="Times New Roman" panose="02020603050405020304" pitchFamily="18" charset="0"/>
                          <a:cs typeface="Times New Roman" panose="02020603050405020304" pitchFamily="18" charset="0"/>
                        </a:rPr>
                        <a:t>    72.7</a:t>
                      </a:r>
                      <a:endParaRPr lang="en-US" sz="1400">
                        <a:effectLst/>
                        <a:latin typeface="Times New Roman" panose="02020603050405020304" pitchFamily="18" charset="0"/>
                        <a:ea typeface="SimSun"/>
                        <a:cs typeface="Times New Roman" panose="02020603050405020304" pitchFamily="18" charset="0"/>
                      </a:endParaRPr>
                    </a:p>
                  </a:txBody>
                  <a:tcPr marL="68580" marR="68580" marT="0" marB="0"/>
                </a:tc>
              </a:tr>
              <a:tr h="222365">
                <a:tc>
                  <a:txBody>
                    <a:bodyPr/>
                    <a:lstStyle/>
                    <a:p>
                      <a:pPr marL="0" marR="0">
                        <a:spcBef>
                          <a:spcPts val="0"/>
                        </a:spcBef>
                        <a:spcAft>
                          <a:spcPts val="0"/>
                        </a:spcAft>
                      </a:pPr>
                      <a:r>
                        <a:rPr lang="en-US" sz="1400" dirty="0">
                          <a:effectLst/>
                          <a:latin typeface="Times New Roman" panose="02020603050405020304" pitchFamily="18" charset="0"/>
                          <a:cs typeface="Times New Roman" panose="02020603050405020304" pitchFamily="18" charset="0"/>
                        </a:rPr>
                        <a:t>Family history of heart attack (%)</a:t>
                      </a:r>
                      <a:endParaRPr lang="en-US" sz="1400" dirty="0">
                        <a:effectLst/>
                        <a:latin typeface="Times New Roman" panose="02020603050405020304" pitchFamily="18" charset="0"/>
                        <a:ea typeface="SimSun"/>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latin typeface="Times New Roman" panose="02020603050405020304" pitchFamily="18" charset="0"/>
                          <a:cs typeface="Times New Roman" panose="02020603050405020304" pitchFamily="18" charset="0"/>
                        </a:rPr>
                        <a:t>    36.4</a:t>
                      </a:r>
                      <a:endParaRPr lang="en-US" sz="1400">
                        <a:effectLst/>
                        <a:latin typeface="Times New Roman" panose="02020603050405020304" pitchFamily="18" charset="0"/>
                        <a:ea typeface="SimSun"/>
                        <a:cs typeface="Times New Roman" panose="02020603050405020304" pitchFamily="18" charset="0"/>
                      </a:endParaRPr>
                    </a:p>
                  </a:txBody>
                  <a:tcPr marL="68580" marR="68580" marT="0" marB="0"/>
                </a:tc>
              </a:tr>
              <a:tr h="222365">
                <a:tc>
                  <a:txBody>
                    <a:bodyPr/>
                    <a:lstStyle/>
                    <a:p>
                      <a:pPr marL="0" marR="0">
                        <a:spcBef>
                          <a:spcPts val="0"/>
                        </a:spcBef>
                        <a:spcAft>
                          <a:spcPts val="0"/>
                        </a:spcAft>
                      </a:pPr>
                      <a:r>
                        <a:rPr lang="en-US" sz="1400" dirty="0">
                          <a:effectLst/>
                          <a:latin typeface="Times New Roman" panose="02020603050405020304" pitchFamily="18" charset="0"/>
                          <a:cs typeface="Times New Roman" panose="02020603050405020304" pitchFamily="18" charset="0"/>
                        </a:rPr>
                        <a:t>Cigarette smoking (%)</a:t>
                      </a:r>
                      <a:endParaRPr lang="en-US" sz="1400" dirty="0">
                        <a:effectLst/>
                        <a:latin typeface="Times New Roman" panose="02020603050405020304" pitchFamily="18" charset="0"/>
                        <a:ea typeface="SimSun"/>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latin typeface="Times New Roman" panose="02020603050405020304" pitchFamily="18" charset="0"/>
                          <a:cs typeface="Times New Roman" panose="02020603050405020304" pitchFamily="18" charset="0"/>
                        </a:rPr>
                        <a:t>    86.4</a:t>
                      </a:r>
                      <a:endParaRPr lang="en-US" sz="1400">
                        <a:effectLst/>
                        <a:latin typeface="Times New Roman" panose="02020603050405020304" pitchFamily="18" charset="0"/>
                        <a:ea typeface="SimSun"/>
                        <a:cs typeface="Times New Roman" panose="02020603050405020304" pitchFamily="18" charset="0"/>
                      </a:endParaRPr>
                    </a:p>
                  </a:txBody>
                  <a:tcPr marL="68580" marR="68580" marT="0" marB="0"/>
                </a:tc>
              </a:tr>
              <a:tr h="222365">
                <a:tc>
                  <a:txBody>
                    <a:bodyPr/>
                    <a:lstStyle/>
                    <a:p>
                      <a:pPr marL="0" marR="0">
                        <a:spcBef>
                          <a:spcPts val="0"/>
                        </a:spcBef>
                        <a:spcAft>
                          <a:spcPts val="0"/>
                        </a:spcAft>
                      </a:pPr>
                      <a:r>
                        <a:rPr lang="en-US" sz="1400" dirty="0">
                          <a:effectLst/>
                          <a:latin typeface="Times New Roman" panose="02020603050405020304" pitchFamily="18" charset="0"/>
                          <a:cs typeface="Times New Roman" panose="02020603050405020304" pitchFamily="18" charset="0"/>
                        </a:rPr>
                        <a:t>Years of cigarette smoking </a:t>
                      </a:r>
                      <a:endParaRPr lang="en-US" sz="1400" dirty="0">
                        <a:effectLst/>
                        <a:latin typeface="Times New Roman" panose="02020603050405020304" pitchFamily="18" charset="0"/>
                        <a:ea typeface="SimSun"/>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latin typeface="Times New Roman" panose="02020603050405020304" pitchFamily="18" charset="0"/>
                          <a:cs typeface="Times New Roman" panose="02020603050405020304" pitchFamily="18" charset="0"/>
                        </a:rPr>
                        <a:t>30(20-35)</a:t>
                      </a:r>
                      <a:endParaRPr lang="en-US" sz="1400">
                        <a:effectLst/>
                        <a:latin typeface="Times New Roman" panose="02020603050405020304" pitchFamily="18" charset="0"/>
                        <a:ea typeface="SimSun"/>
                        <a:cs typeface="Times New Roman" panose="02020603050405020304" pitchFamily="18" charset="0"/>
                      </a:endParaRPr>
                    </a:p>
                  </a:txBody>
                  <a:tcPr marL="68580" marR="68580" marT="0" marB="0"/>
                </a:tc>
              </a:tr>
              <a:tr h="222365">
                <a:tc>
                  <a:txBody>
                    <a:bodyPr/>
                    <a:lstStyle/>
                    <a:p>
                      <a:pPr marL="0" marR="0">
                        <a:spcBef>
                          <a:spcPts val="0"/>
                        </a:spcBef>
                        <a:spcAft>
                          <a:spcPts val="0"/>
                        </a:spcAft>
                      </a:pPr>
                      <a:r>
                        <a:rPr lang="en-US" sz="1400" dirty="0">
                          <a:effectLst/>
                          <a:latin typeface="Times New Roman" panose="02020603050405020304" pitchFamily="18" charset="0"/>
                          <a:cs typeface="Times New Roman" panose="02020603050405020304" pitchFamily="18" charset="0"/>
                        </a:rPr>
                        <a:t>Alcohol use (%)</a:t>
                      </a:r>
                      <a:endParaRPr lang="en-US" sz="1400" dirty="0">
                        <a:effectLst/>
                        <a:latin typeface="Times New Roman" panose="02020603050405020304" pitchFamily="18" charset="0"/>
                        <a:ea typeface="SimSun"/>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latin typeface="Times New Roman" panose="02020603050405020304" pitchFamily="18" charset="0"/>
                          <a:cs typeface="Times New Roman" panose="02020603050405020304" pitchFamily="18" charset="0"/>
                        </a:rPr>
                        <a:t>     95.5</a:t>
                      </a:r>
                      <a:endParaRPr lang="en-US" sz="1400">
                        <a:effectLst/>
                        <a:latin typeface="Times New Roman" panose="02020603050405020304" pitchFamily="18" charset="0"/>
                        <a:ea typeface="SimSun"/>
                        <a:cs typeface="Times New Roman" panose="02020603050405020304" pitchFamily="18" charset="0"/>
                      </a:endParaRPr>
                    </a:p>
                  </a:txBody>
                  <a:tcPr marL="68580" marR="68580" marT="0" marB="0"/>
                </a:tc>
              </a:tr>
              <a:tr h="222365">
                <a:tc>
                  <a:txBody>
                    <a:bodyPr/>
                    <a:lstStyle/>
                    <a:p>
                      <a:pPr marL="0" marR="0">
                        <a:spcBef>
                          <a:spcPts val="0"/>
                        </a:spcBef>
                        <a:spcAft>
                          <a:spcPts val="0"/>
                        </a:spcAft>
                      </a:pPr>
                      <a:r>
                        <a:rPr lang="en-US" sz="1400" dirty="0">
                          <a:effectLst/>
                          <a:latin typeface="Times New Roman" panose="02020603050405020304" pitchFamily="18" charset="0"/>
                          <a:cs typeface="Times New Roman" panose="02020603050405020304" pitchFamily="18" charset="0"/>
                        </a:rPr>
                        <a:t>Years of cocaine use</a:t>
                      </a:r>
                      <a:endParaRPr lang="en-US" sz="1400" dirty="0">
                        <a:effectLst/>
                        <a:latin typeface="Times New Roman" panose="02020603050405020304" pitchFamily="18" charset="0"/>
                        <a:ea typeface="SimSun"/>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latin typeface="Times New Roman" panose="02020603050405020304" pitchFamily="18" charset="0"/>
                          <a:cs typeface="Times New Roman" panose="02020603050405020304" pitchFamily="18" charset="0"/>
                        </a:rPr>
                        <a:t>13(8-25)</a:t>
                      </a:r>
                      <a:endParaRPr lang="en-US" sz="1400">
                        <a:effectLst/>
                        <a:latin typeface="Times New Roman" panose="02020603050405020304" pitchFamily="18" charset="0"/>
                        <a:ea typeface="SimSun"/>
                        <a:cs typeface="Times New Roman" panose="02020603050405020304" pitchFamily="18" charset="0"/>
                      </a:endParaRPr>
                    </a:p>
                  </a:txBody>
                  <a:tcPr marL="68580" marR="68580" marT="0" marB="0"/>
                </a:tc>
              </a:tr>
              <a:tr h="222365">
                <a:tc>
                  <a:txBody>
                    <a:bodyPr/>
                    <a:lstStyle/>
                    <a:p>
                      <a:pPr marL="0" marR="0">
                        <a:spcBef>
                          <a:spcPts val="0"/>
                        </a:spcBef>
                        <a:spcAft>
                          <a:spcPts val="0"/>
                        </a:spcAft>
                      </a:pPr>
                      <a:r>
                        <a:rPr lang="en-US" sz="1400" dirty="0">
                          <a:effectLst/>
                          <a:latin typeface="Times New Roman" panose="02020603050405020304" pitchFamily="18" charset="0"/>
                          <a:cs typeface="Times New Roman" panose="02020603050405020304" pitchFamily="18" charset="0"/>
                        </a:rPr>
                        <a:t>BMI (kg/m</a:t>
                      </a:r>
                      <a:r>
                        <a:rPr lang="en-US" sz="1400" baseline="30000" dirty="0">
                          <a:effectLst/>
                          <a:latin typeface="Times New Roman" panose="02020603050405020304" pitchFamily="18" charset="0"/>
                          <a:cs typeface="Times New Roman" panose="02020603050405020304" pitchFamily="18" charset="0"/>
                        </a:rPr>
                        <a:t>2</a:t>
                      </a:r>
                      <a:r>
                        <a:rPr lang="en-US" sz="1400" dirty="0">
                          <a:effectLst/>
                          <a:latin typeface="Times New Roman" panose="02020603050405020304" pitchFamily="18" charset="0"/>
                          <a:cs typeface="Times New Roman" panose="02020603050405020304" pitchFamily="18" charset="0"/>
                        </a:rPr>
                        <a:t>)</a:t>
                      </a:r>
                      <a:endParaRPr lang="en-US" sz="1400" dirty="0">
                        <a:effectLst/>
                        <a:latin typeface="Times New Roman" panose="02020603050405020304" pitchFamily="18" charset="0"/>
                        <a:ea typeface="SimSun"/>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latin typeface="Times New Roman" panose="02020603050405020304" pitchFamily="18" charset="0"/>
                          <a:cs typeface="Times New Roman" panose="02020603050405020304" pitchFamily="18" charset="0"/>
                        </a:rPr>
                        <a:t>28.4(22.6-33.3)</a:t>
                      </a:r>
                      <a:endParaRPr lang="en-US" sz="1400">
                        <a:effectLst/>
                        <a:latin typeface="Times New Roman" panose="02020603050405020304" pitchFamily="18" charset="0"/>
                        <a:ea typeface="SimSun"/>
                        <a:cs typeface="Times New Roman" panose="02020603050405020304" pitchFamily="18" charset="0"/>
                      </a:endParaRPr>
                    </a:p>
                  </a:txBody>
                  <a:tcPr marL="68580" marR="68580" marT="0" marB="0"/>
                </a:tc>
              </a:tr>
              <a:tr h="222365">
                <a:tc>
                  <a:txBody>
                    <a:bodyPr/>
                    <a:lstStyle/>
                    <a:p>
                      <a:pPr marL="0" marR="0">
                        <a:spcBef>
                          <a:spcPts val="0"/>
                        </a:spcBef>
                        <a:spcAft>
                          <a:spcPts val="0"/>
                        </a:spcAft>
                      </a:pPr>
                      <a:r>
                        <a:rPr lang="en-US" sz="1400" dirty="0" err="1">
                          <a:effectLst/>
                          <a:latin typeface="Times New Roman" panose="02020603050405020304" pitchFamily="18" charset="0"/>
                          <a:cs typeface="Times New Roman" panose="02020603050405020304" pitchFamily="18" charset="0"/>
                        </a:rPr>
                        <a:t>hsCRP</a:t>
                      </a:r>
                      <a:r>
                        <a:rPr lang="en-US" sz="1400" dirty="0">
                          <a:effectLst/>
                          <a:latin typeface="Times New Roman" panose="02020603050405020304" pitchFamily="18" charset="0"/>
                          <a:cs typeface="Times New Roman" panose="02020603050405020304" pitchFamily="18" charset="0"/>
                        </a:rPr>
                        <a:t> (mg/dL)</a:t>
                      </a:r>
                      <a:endParaRPr lang="en-US" sz="1400" dirty="0">
                        <a:effectLst/>
                        <a:latin typeface="Times New Roman" panose="02020603050405020304" pitchFamily="18" charset="0"/>
                        <a:ea typeface="SimSun"/>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latin typeface="Times New Roman" panose="02020603050405020304" pitchFamily="18" charset="0"/>
                          <a:cs typeface="Times New Roman" panose="02020603050405020304" pitchFamily="18" charset="0"/>
                        </a:rPr>
                        <a:t>2.6(1.1-3.4)</a:t>
                      </a:r>
                      <a:endParaRPr lang="en-US" sz="1400">
                        <a:effectLst/>
                        <a:latin typeface="Times New Roman" panose="02020603050405020304" pitchFamily="18" charset="0"/>
                        <a:ea typeface="SimSun"/>
                        <a:cs typeface="Times New Roman" panose="02020603050405020304" pitchFamily="18" charset="0"/>
                      </a:endParaRPr>
                    </a:p>
                  </a:txBody>
                  <a:tcPr marL="68580" marR="68580" marT="0" marB="0"/>
                </a:tc>
              </a:tr>
              <a:tr h="222365">
                <a:tc>
                  <a:txBody>
                    <a:bodyPr/>
                    <a:lstStyle/>
                    <a:p>
                      <a:pPr marL="0" marR="0">
                        <a:spcBef>
                          <a:spcPts val="0"/>
                        </a:spcBef>
                        <a:spcAft>
                          <a:spcPts val="0"/>
                        </a:spcAft>
                      </a:pPr>
                      <a:r>
                        <a:rPr lang="en-US" sz="1400" dirty="0">
                          <a:effectLst/>
                          <a:latin typeface="Times New Roman" panose="02020603050405020304" pitchFamily="18" charset="0"/>
                          <a:cs typeface="Times New Roman" panose="02020603050405020304" pitchFamily="18" charset="0"/>
                        </a:rPr>
                        <a:t>Systolic BP (mm Hg)</a:t>
                      </a:r>
                      <a:endParaRPr lang="en-US" sz="1400" dirty="0">
                        <a:effectLst/>
                        <a:latin typeface="Times New Roman" panose="02020603050405020304" pitchFamily="18" charset="0"/>
                        <a:ea typeface="SimSun"/>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latin typeface="Times New Roman" panose="02020603050405020304" pitchFamily="18" charset="0"/>
                          <a:cs typeface="Times New Roman" panose="02020603050405020304" pitchFamily="18" charset="0"/>
                        </a:rPr>
                        <a:t>120(108-127)</a:t>
                      </a:r>
                      <a:endParaRPr lang="en-US" sz="1400">
                        <a:effectLst/>
                        <a:latin typeface="Times New Roman" panose="02020603050405020304" pitchFamily="18" charset="0"/>
                        <a:ea typeface="SimSun"/>
                        <a:cs typeface="Times New Roman" panose="02020603050405020304" pitchFamily="18" charset="0"/>
                      </a:endParaRPr>
                    </a:p>
                  </a:txBody>
                  <a:tcPr marL="68580" marR="68580" marT="0" marB="0"/>
                </a:tc>
              </a:tr>
              <a:tr h="222365">
                <a:tc>
                  <a:txBody>
                    <a:bodyPr/>
                    <a:lstStyle/>
                    <a:p>
                      <a:pPr marL="0" marR="0">
                        <a:spcBef>
                          <a:spcPts val="0"/>
                        </a:spcBef>
                        <a:spcAft>
                          <a:spcPts val="0"/>
                        </a:spcAft>
                      </a:pPr>
                      <a:r>
                        <a:rPr lang="en-US" sz="1400" dirty="0">
                          <a:effectLst/>
                          <a:latin typeface="Times New Roman" panose="02020603050405020304" pitchFamily="18" charset="0"/>
                          <a:cs typeface="Times New Roman" panose="02020603050405020304" pitchFamily="18" charset="0"/>
                        </a:rPr>
                        <a:t>Diastolic BP (mm Hg)</a:t>
                      </a:r>
                      <a:endParaRPr lang="en-US" sz="1400" dirty="0">
                        <a:effectLst/>
                        <a:latin typeface="Times New Roman" panose="02020603050405020304" pitchFamily="18" charset="0"/>
                        <a:ea typeface="SimSun"/>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latin typeface="Times New Roman" panose="02020603050405020304" pitchFamily="18" charset="0"/>
                          <a:cs typeface="Times New Roman" panose="02020603050405020304" pitchFamily="18" charset="0"/>
                        </a:rPr>
                        <a:t>72(61-79)</a:t>
                      </a:r>
                      <a:endParaRPr lang="en-US" sz="1400">
                        <a:effectLst/>
                        <a:latin typeface="Times New Roman" panose="02020603050405020304" pitchFamily="18" charset="0"/>
                        <a:ea typeface="SimSun"/>
                        <a:cs typeface="Times New Roman" panose="02020603050405020304" pitchFamily="18" charset="0"/>
                      </a:endParaRPr>
                    </a:p>
                  </a:txBody>
                  <a:tcPr marL="68580" marR="68580" marT="0" marB="0"/>
                </a:tc>
              </a:tr>
              <a:tr h="222365">
                <a:tc>
                  <a:txBody>
                    <a:bodyPr/>
                    <a:lstStyle/>
                    <a:p>
                      <a:pPr marL="0" marR="0">
                        <a:spcBef>
                          <a:spcPts val="0"/>
                        </a:spcBef>
                        <a:spcAft>
                          <a:spcPts val="0"/>
                        </a:spcAft>
                      </a:pPr>
                      <a:r>
                        <a:rPr lang="en-US" sz="1400" dirty="0">
                          <a:effectLst/>
                          <a:latin typeface="Times New Roman" panose="02020603050405020304" pitchFamily="18" charset="0"/>
                          <a:cs typeface="Times New Roman" panose="02020603050405020304" pitchFamily="18" charset="0"/>
                        </a:rPr>
                        <a:t>Glucose (mg/dL)</a:t>
                      </a:r>
                      <a:endParaRPr lang="en-US" sz="1400" dirty="0">
                        <a:effectLst/>
                        <a:latin typeface="Times New Roman" panose="02020603050405020304" pitchFamily="18" charset="0"/>
                        <a:ea typeface="SimSun"/>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latin typeface="Times New Roman" panose="02020603050405020304" pitchFamily="18" charset="0"/>
                          <a:cs typeface="Times New Roman" panose="02020603050405020304" pitchFamily="18" charset="0"/>
                        </a:rPr>
                        <a:t>89(84-96)</a:t>
                      </a:r>
                      <a:endParaRPr lang="en-US" sz="1400">
                        <a:effectLst/>
                        <a:latin typeface="Times New Roman" panose="02020603050405020304" pitchFamily="18" charset="0"/>
                        <a:ea typeface="SimSun"/>
                        <a:cs typeface="Times New Roman" panose="02020603050405020304" pitchFamily="18" charset="0"/>
                      </a:endParaRPr>
                    </a:p>
                  </a:txBody>
                  <a:tcPr marL="68580" marR="68580" marT="0" marB="0"/>
                </a:tc>
              </a:tr>
              <a:tr h="222365">
                <a:tc>
                  <a:txBody>
                    <a:bodyPr/>
                    <a:lstStyle/>
                    <a:p>
                      <a:pPr marL="0" marR="0">
                        <a:spcBef>
                          <a:spcPts val="0"/>
                        </a:spcBef>
                        <a:spcAft>
                          <a:spcPts val="0"/>
                        </a:spcAft>
                      </a:pPr>
                      <a:r>
                        <a:rPr lang="en-US" sz="1400" dirty="0">
                          <a:effectLst/>
                          <a:latin typeface="Times New Roman" panose="02020603050405020304" pitchFamily="18" charset="0"/>
                          <a:cs typeface="Times New Roman" panose="02020603050405020304" pitchFamily="18" charset="0"/>
                        </a:rPr>
                        <a:t>Total cholesterol (mg/dL)</a:t>
                      </a:r>
                      <a:endParaRPr lang="en-US" sz="1400" dirty="0">
                        <a:effectLst/>
                        <a:latin typeface="Times New Roman" panose="02020603050405020304" pitchFamily="18" charset="0"/>
                        <a:ea typeface="SimSun"/>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latin typeface="Times New Roman" panose="02020603050405020304" pitchFamily="18" charset="0"/>
                          <a:cs typeface="Times New Roman" panose="02020603050405020304" pitchFamily="18" charset="0"/>
                        </a:rPr>
                        <a:t>152(145-190)</a:t>
                      </a:r>
                      <a:endParaRPr lang="en-US" sz="1400">
                        <a:effectLst/>
                        <a:latin typeface="Times New Roman" panose="02020603050405020304" pitchFamily="18" charset="0"/>
                        <a:ea typeface="SimSun"/>
                        <a:cs typeface="Times New Roman" panose="02020603050405020304" pitchFamily="18" charset="0"/>
                      </a:endParaRPr>
                    </a:p>
                  </a:txBody>
                  <a:tcPr marL="68580" marR="68580" marT="0" marB="0"/>
                </a:tc>
              </a:tr>
              <a:tr h="222365">
                <a:tc>
                  <a:txBody>
                    <a:bodyPr/>
                    <a:lstStyle/>
                    <a:p>
                      <a:pPr marL="0" marR="0">
                        <a:spcBef>
                          <a:spcPts val="0"/>
                        </a:spcBef>
                        <a:spcAft>
                          <a:spcPts val="0"/>
                        </a:spcAft>
                      </a:pPr>
                      <a:r>
                        <a:rPr lang="en-US" sz="1400" dirty="0">
                          <a:effectLst/>
                          <a:latin typeface="Times New Roman" panose="02020603050405020304" pitchFamily="18" charset="0"/>
                          <a:cs typeface="Times New Roman" panose="02020603050405020304" pitchFamily="18" charset="0"/>
                        </a:rPr>
                        <a:t>LDL-C (mg/dL)</a:t>
                      </a:r>
                      <a:endParaRPr lang="en-US" sz="1400" dirty="0">
                        <a:effectLst/>
                        <a:latin typeface="Times New Roman" panose="02020603050405020304" pitchFamily="18" charset="0"/>
                        <a:ea typeface="SimSun"/>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latin typeface="Times New Roman" panose="02020603050405020304" pitchFamily="18" charset="0"/>
                          <a:cs typeface="Times New Roman" panose="02020603050405020304" pitchFamily="18" charset="0"/>
                        </a:rPr>
                        <a:t>76(48-104)</a:t>
                      </a:r>
                      <a:endParaRPr lang="en-US" sz="1400">
                        <a:effectLst/>
                        <a:latin typeface="Times New Roman" panose="02020603050405020304" pitchFamily="18" charset="0"/>
                        <a:ea typeface="SimSun"/>
                        <a:cs typeface="Times New Roman" panose="02020603050405020304" pitchFamily="18" charset="0"/>
                      </a:endParaRPr>
                    </a:p>
                  </a:txBody>
                  <a:tcPr marL="68580" marR="68580" marT="0" marB="0"/>
                </a:tc>
              </a:tr>
              <a:tr h="222365">
                <a:tc>
                  <a:txBody>
                    <a:bodyPr/>
                    <a:lstStyle/>
                    <a:p>
                      <a:pPr marL="0" marR="0">
                        <a:spcBef>
                          <a:spcPts val="0"/>
                        </a:spcBef>
                        <a:spcAft>
                          <a:spcPts val="0"/>
                        </a:spcAft>
                      </a:pPr>
                      <a:r>
                        <a:rPr lang="en-US" sz="1400" dirty="0">
                          <a:effectLst/>
                          <a:latin typeface="Times New Roman" panose="02020603050405020304" pitchFamily="18" charset="0"/>
                          <a:cs typeface="Times New Roman" panose="02020603050405020304" pitchFamily="18" charset="0"/>
                        </a:rPr>
                        <a:t>HDL-C (mg/dL)</a:t>
                      </a:r>
                      <a:endParaRPr lang="en-US" sz="1400" dirty="0">
                        <a:effectLst/>
                        <a:latin typeface="Times New Roman" panose="02020603050405020304" pitchFamily="18" charset="0"/>
                        <a:ea typeface="SimSun"/>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latin typeface="Times New Roman" panose="02020603050405020304" pitchFamily="18" charset="0"/>
                          <a:cs typeface="Times New Roman" panose="02020603050405020304" pitchFamily="18" charset="0"/>
                        </a:rPr>
                        <a:t>55(42-63)</a:t>
                      </a:r>
                      <a:endParaRPr lang="en-US" sz="1400">
                        <a:effectLst/>
                        <a:latin typeface="Times New Roman" panose="02020603050405020304" pitchFamily="18" charset="0"/>
                        <a:ea typeface="SimSun"/>
                        <a:cs typeface="Times New Roman" panose="02020603050405020304" pitchFamily="18" charset="0"/>
                      </a:endParaRPr>
                    </a:p>
                  </a:txBody>
                  <a:tcPr marL="68580" marR="68580" marT="0" marB="0"/>
                </a:tc>
              </a:tr>
              <a:tr h="222365">
                <a:tc>
                  <a:txBody>
                    <a:bodyPr/>
                    <a:lstStyle/>
                    <a:p>
                      <a:pPr marL="0" marR="0">
                        <a:spcBef>
                          <a:spcPts val="0"/>
                        </a:spcBef>
                        <a:spcAft>
                          <a:spcPts val="0"/>
                        </a:spcAft>
                      </a:pPr>
                      <a:r>
                        <a:rPr lang="en-US" sz="1400" dirty="0">
                          <a:effectLst/>
                          <a:latin typeface="Times New Roman" panose="02020603050405020304" pitchFamily="18" charset="0"/>
                          <a:cs typeface="Times New Roman" panose="02020603050405020304" pitchFamily="18" charset="0"/>
                        </a:rPr>
                        <a:t>Triglycerides (mg/dL)</a:t>
                      </a:r>
                      <a:endParaRPr lang="en-US" sz="1400" dirty="0">
                        <a:effectLst/>
                        <a:latin typeface="Times New Roman" panose="02020603050405020304" pitchFamily="18" charset="0"/>
                        <a:ea typeface="SimSun"/>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latin typeface="Times New Roman" panose="02020603050405020304" pitchFamily="18" charset="0"/>
                          <a:cs typeface="Times New Roman" panose="02020603050405020304" pitchFamily="18" charset="0"/>
                        </a:rPr>
                        <a:t>120(84-160)</a:t>
                      </a:r>
                      <a:endParaRPr lang="en-US" sz="1400">
                        <a:effectLst/>
                        <a:latin typeface="Times New Roman" panose="02020603050405020304" pitchFamily="18" charset="0"/>
                        <a:ea typeface="SimSun"/>
                        <a:cs typeface="Times New Roman" panose="02020603050405020304" pitchFamily="18" charset="0"/>
                      </a:endParaRPr>
                    </a:p>
                  </a:txBody>
                  <a:tcPr marL="68580" marR="68580" marT="0" marB="0"/>
                </a:tc>
              </a:tr>
              <a:tr h="222365">
                <a:tc>
                  <a:txBody>
                    <a:bodyPr/>
                    <a:lstStyle/>
                    <a:p>
                      <a:pPr marL="0" marR="0">
                        <a:spcBef>
                          <a:spcPts val="0"/>
                        </a:spcBef>
                        <a:spcAft>
                          <a:spcPts val="0"/>
                        </a:spcAft>
                      </a:pPr>
                      <a:r>
                        <a:rPr lang="en-US" sz="1400" dirty="0">
                          <a:effectLst/>
                          <a:latin typeface="Times New Roman" panose="02020603050405020304" pitchFamily="18" charset="0"/>
                          <a:cs typeface="Times New Roman" panose="02020603050405020304" pitchFamily="18" charset="0"/>
                        </a:rPr>
                        <a:t>Endothelin-1 (</a:t>
                      </a:r>
                      <a:r>
                        <a:rPr lang="en-US" sz="1400" dirty="0" err="1">
                          <a:effectLst/>
                          <a:latin typeface="Times New Roman" panose="02020603050405020304" pitchFamily="18" charset="0"/>
                          <a:cs typeface="Times New Roman" panose="02020603050405020304" pitchFamily="18" charset="0"/>
                        </a:rPr>
                        <a:t>pg</a:t>
                      </a:r>
                      <a:r>
                        <a:rPr lang="en-US" sz="1400" dirty="0">
                          <a:effectLst/>
                          <a:latin typeface="Times New Roman" panose="02020603050405020304" pitchFamily="18" charset="0"/>
                          <a:cs typeface="Times New Roman" panose="02020603050405020304" pitchFamily="18" charset="0"/>
                        </a:rPr>
                        <a:t>/mL)</a:t>
                      </a:r>
                      <a:endParaRPr lang="en-US" sz="1400" dirty="0">
                        <a:effectLst/>
                        <a:latin typeface="Times New Roman" panose="02020603050405020304" pitchFamily="18" charset="0"/>
                        <a:ea typeface="SimSun"/>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latin typeface="Times New Roman" panose="02020603050405020304" pitchFamily="18" charset="0"/>
                          <a:cs typeface="Times New Roman" panose="02020603050405020304" pitchFamily="18" charset="0"/>
                        </a:rPr>
                        <a:t>2.07 (1.63-2.62)</a:t>
                      </a:r>
                      <a:endParaRPr lang="en-US" sz="1400">
                        <a:effectLst/>
                        <a:latin typeface="Times New Roman" panose="02020603050405020304" pitchFamily="18" charset="0"/>
                        <a:ea typeface="SimSun"/>
                        <a:cs typeface="Times New Roman" panose="02020603050405020304" pitchFamily="18" charset="0"/>
                      </a:endParaRPr>
                    </a:p>
                  </a:txBody>
                  <a:tcPr marL="68580" marR="68580" marT="0" marB="0"/>
                </a:tc>
              </a:tr>
              <a:tr h="222365">
                <a:tc>
                  <a:txBody>
                    <a:bodyPr/>
                    <a:lstStyle/>
                    <a:p>
                      <a:pPr marL="0" marR="0">
                        <a:spcBef>
                          <a:spcPts val="0"/>
                        </a:spcBef>
                        <a:spcAft>
                          <a:spcPts val="0"/>
                        </a:spcAft>
                      </a:pPr>
                      <a:r>
                        <a:rPr lang="en-US" sz="1400" dirty="0">
                          <a:effectLst/>
                          <a:latin typeface="Times New Roman" panose="02020603050405020304" pitchFamily="18" charset="0"/>
                          <a:cs typeface="Times New Roman" panose="02020603050405020304" pitchFamily="18" charset="0"/>
                        </a:rPr>
                        <a:t>HIV infection </a:t>
                      </a:r>
                      <a:endParaRPr lang="en-US" sz="1400" dirty="0">
                        <a:effectLst/>
                        <a:latin typeface="Times New Roman" panose="02020603050405020304" pitchFamily="18" charset="0"/>
                        <a:ea typeface="SimSun"/>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latin typeface="Times New Roman" panose="02020603050405020304" pitchFamily="18" charset="0"/>
                          <a:cs typeface="Times New Roman" panose="02020603050405020304" pitchFamily="18" charset="0"/>
                        </a:rPr>
                        <a:t>     95.5</a:t>
                      </a:r>
                      <a:endParaRPr lang="en-US" sz="1400">
                        <a:effectLst/>
                        <a:latin typeface="Times New Roman" panose="02020603050405020304" pitchFamily="18" charset="0"/>
                        <a:ea typeface="SimSun"/>
                        <a:cs typeface="Times New Roman" panose="02020603050405020304" pitchFamily="18" charset="0"/>
                      </a:endParaRPr>
                    </a:p>
                  </a:txBody>
                  <a:tcPr marL="68580" marR="68580" marT="0" marB="0"/>
                </a:tc>
              </a:tr>
              <a:tr h="222365">
                <a:tc>
                  <a:txBody>
                    <a:bodyPr/>
                    <a:lstStyle/>
                    <a:p>
                      <a:pPr marL="0" marR="0">
                        <a:spcBef>
                          <a:spcPts val="0"/>
                        </a:spcBef>
                        <a:spcAft>
                          <a:spcPts val="0"/>
                        </a:spcAft>
                      </a:pPr>
                      <a:r>
                        <a:rPr lang="en-US" sz="1400">
                          <a:effectLst/>
                          <a:latin typeface="Times New Roman" panose="02020603050405020304" pitchFamily="18" charset="0"/>
                          <a:cs typeface="Times New Roman" panose="02020603050405020304" pitchFamily="18" charset="0"/>
                        </a:rPr>
                        <a:t>2013 ACC/AHA risk (%)</a:t>
                      </a:r>
                      <a:endParaRPr lang="en-US" sz="1400">
                        <a:effectLst/>
                        <a:latin typeface="Times New Roman" panose="02020603050405020304" pitchFamily="18" charset="0"/>
                        <a:ea typeface="SimSun"/>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latin typeface="Times New Roman" panose="02020603050405020304" pitchFamily="18" charset="0"/>
                          <a:cs typeface="Times New Roman" panose="02020603050405020304" pitchFamily="18" charset="0"/>
                        </a:rPr>
                        <a:t>9.1(5.6-18.7)</a:t>
                      </a:r>
                      <a:endParaRPr lang="en-US" sz="1400" dirty="0">
                        <a:effectLst/>
                        <a:latin typeface="Times New Roman" panose="02020603050405020304" pitchFamily="18" charset="0"/>
                        <a:ea typeface="SimSun"/>
                        <a:cs typeface="Times New Roman" panose="02020603050405020304" pitchFamily="18" charset="0"/>
                      </a:endParaRPr>
                    </a:p>
                  </a:txBody>
                  <a:tcPr marL="68580" marR="68580" marT="0" marB="0"/>
                </a:tc>
              </a:tr>
              <a:tr h="222365">
                <a:tc>
                  <a:txBody>
                    <a:bodyPr/>
                    <a:lstStyle/>
                    <a:p>
                      <a:pPr marL="0" marR="0">
                        <a:spcBef>
                          <a:spcPts val="0"/>
                        </a:spcBef>
                        <a:spcAft>
                          <a:spcPts val="0"/>
                        </a:spcAft>
                      </a:pPr>
                      <a:r>
                        <a:rPr lang="en-US" sz="1400">
                          <a:effectLst/>
                          <a:latin typeface="Times New Roman" panose="02020603050405020304" pitchFamily="18" charset="0"/>
                          <a:cs typeface="Times New Roman" panose="02020603050405020304" pitchFamily="18" charset="0"/>
                        </a:rPr>
                        <a:t>Low 2013 ACC/AHA risk (%) </a:t>
                      </a:r>
                      <a:endParaRPr lang="en-US" sz="1400">
                        <a:effectLst/>
                        <a:latin typeface="Times New Roman" panose="02020603050405020304" pitchFamily="18" charset="0"/>
                        <a:ea typeface="SimSun"/>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latin typeface="Times New Roman" panose="02020603050405020304" pitchFamily="18" charset="0"/>
                          <a:cs typeface="Times New Roman" panose="02020603050405020304" pitchFamily="18" charset="0"/>
                        </a:rPr>
                        <a:t>     36.4</a:t>
                      </a:r>
                      <a:endParaRPr lang="en-US" sz="1400" dirty="0">
                        <a:effectLst/>
                        <a:latin typeface="Times New Roman" panose="02020603050405020304" pitchFamily="18" charset="0"/>
                        <a:ea typeface="SimSun"/>
                        <a:cs typeface="Times New Roman" panose="02020603050405020304" pitchFamily="18" charset="0"/>
                      </a:endParaRPr>
                    </a:p>
                  </a:txBody>
                  <a:tcPr marL="68580" marR="68580" marT="0" marB="0"/>
                </a:tc>
              </a:tr>
              <a:tr h="222365">
                <a:tc>
                  <a:txBody>
                    <a:bodyPr/>
                    <a:lstStyle/>
                    <a:p>
                      <a:pPr marL="0" marR="0">
                        <a:spcBef>
                          <a:spcPts val="0"/>
                        </a:spcBef>
                        <a:spcAft>
                          <a:spcPts val="0"/>
                        </a:spcAft>
                      </a:pPr>
                      <a:r>
                        <a:rPr lang="en-US" sz="1400">
                          <a:effectLst/>
                          <a:latin typeface="Times New Roman" panose="02020603050405020304" pitchFamily="18" charset="0"/>
                          <a:cs typeface="Times New Roman" panose="02020603050405020304" pitchFamily="18" charset="0"/>
                        </a:rPr>
                        <a:t>Days of cocaine use within the 6 months</a:t>
                      </a:r>
                      <a:endParaRPr lang="en-US" sz="1400">
                        <a:effectLst/>
                        <a:latin typeface="Times New Roman" panose="02020603050405020304" pitchFamily="18" charset="0"/>
                        <a:ea typeface="SimSun"/>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latin typeface="Times New Roman" panose="02020603050405020304" pitchFamily="18" charset="0"/>
                          <a:cs typeface="Times New Roman" panose="02020603050405020304" pitchFamily="18" charset="0"/>
                        </a:rPr>
                        <a:t>7 (0-77)</a:t>
                      </a:r>
                      <a:endParaRPr lang="en-US" sz="1400" dirty="0">
                        <a:effectLst/>
                        <a:latin typeface="Times New Roman" panose="02020603050405020304" pitchFamily="18" charset="0"/>
                        <a:ea typeface="SimSun"/>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5864678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Results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latin typeface="Times New Roman" panose="02020603050405020304" pitchFamily="18" charset="0"/>
                <a:cs typeface="Times New Roman" panose="02020603050405020304" pitchFamily="18" charset="0"/>
              </a:rPr>
              <a:t>Total abstinence from cocaine and reduction in cocaine use</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Among these 22 participants, 11 were abstinent from </a:t>
            </a:r>
            <a:r>
              <a:rPr lang="en-US" dirty="0" smtClean="0">
                <a:latin typeface="Times New Roman" panose="02020603050405020304" pitchFamily="18" charset="0"/>
                <a:cs typeface="Times New Roman" panose="02020603050405020304" pitchFamily="18" charset="0"/>
              </a:rPr>
              <a:t>cocaine (6 months), </a:t>
            </a:r>
            <a:r>
              <a:rPr lang="en-US" dirty="0">
                <a:latin typeface="Times New Roman" panose="02020603050405020304" pitchFamily="18" charset="0"/>
                <a:cs typeface="Times New Roman" panose="02020603050405020304" pitchFamily="18" charset="0"/>
              </a:rPr>
              <a:t>while 11 continued to use cocaine. Among those who continued to use cocaine, 2 participants used every day based on urine tests. The distribution of cocaine use during the 6 months is presented in Figure </a:t>
            </a:r>
            <a:r>
              <a:rPr lang="en-US" dirty="0" smtClean="0">
                <a:latin typeface="Times New Roman" panose="02020603050405020304" pitchFamily="18" charset="0"/>
                <a:cs typeface="Times New Roman" panose="02020603050405020304" pitchFamily="18" charset="0"/>
              </a:rPr>
              <a:t>below.</a:t>
            </a:r>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0189279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Background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76400"/>
            <a:ext cx="8229600" cy="4525963"/>
          </a:xfrm>
        </p:spPr>
        <p:txBody>
          <a:bodyPr/>
          <a:lstStyle/>
          <a:p>
            <a:pPr marL="0" indent="0">
              <a:buNone/>
            </a:pPr>
            <a:r>
              <a:rPr lang="en-US" dirty="0" smtClean="0">
                <a:effectLst/>
                <a:latin typeface="Times New Roman" panose="02020603050405020304" pitchFamily="18" charset="0"/>
                <a:cs typeface="Times New Roman" panose="02020603050405020304" pitchFamily="18" charset="0"/>
              </a:rPr>
              <a:t>Cocaine use is a serious public health problem that affects almost every community in the US.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number </a:t>
            </a:r>
            <a:r>
              <a:rPr lang="en-US" dirty="0" smtClean="0">
                <a:latin typeface="Times New Roman" panose="02020603050405020304" pitchFamily="18" charset="0"/>
                <a:cs typeface="Times New Roman" panose="02020603050405020304" pitchFamily="18" charset="0"/>
              </a:rPr>
              <a:t>of </a:t>
            </a:r>
            <a:r>
              <a:rPr lang="en-US" dirty="0">
                <a:latin typeface="Times New Roman" panose="02020603050405020304" pitchFamily="18" charset="0"/>
                <a:cs typeface="Times New Roman" panose="02020603050405020304" pitchFamily="18" charset="0"/>
              </a:rPr>
              <a:t>persons aged 12 or older who were current users of cocaine in 2013 </a:t>
            </a:r>
            <a:r>
              <a:rPr lang="en-US" dirty="0" smtClean="0">
                <a:latin typeface="Times New Roman" panose="02020603050405020304" pitchFamily="18" charset="0"/>
                <a:cs typeface="Times New Roman" panose="02020603050405020304" pitchFamily="18" charset="0"/>
              </a:rPr>
              <a:t>is approximately 1.5 million (</a:t>
            </a:r>
            <a:r>
              <a:rPr lang="en-US" dirty="0" smtClean="0">
                <a:latin typeface="Times New Roman" panose="02020603050405020304" pitchFamily="18" charset="0"/>
                <a:cs typeface="Times New Roman" panose="02020603050405020304" pitchFamily="18" charset="0"/>
                <a:hlinkClick r:id="rId2"/>
              </a:rPr>
              <a:t>http</a:t>
            </a:r>
            <a:r>
              <a:rPr lang="en-US" dirty="0">
                <a:latin typeface="Times New Roman" panose="02020603050405020304" pitchFamily="18" charset="0"/>
                <a:cs typeface="Times New Roman" panose="02020603050405020304" pitchFamily="18" charset="0"/>
                <a:hlinkClick r:id="rId2"/>
              </a:rPr>
              <a:t>://</a:t>
            </a:r>
            <a:r>
              <a:rPr lang="en-US" dirty="0" smtClean="0">
                <a:latin typeface="Times New Roman" panose="02020603050405020304" pitchFamily="18" charset="0"/>
                <a:cs typeface="Times New Roman" panose="02020603050405020304" pitchFamily="18" charset="0"/>
                <a:hlinkClick r:id="rId2"/>
              </a:rPr>
              <a:t>www.drugwarfacts.org/cms/Drug_Usage#sthash.fWJEI90u.dpuf</a:t>
            </a:r>
            <a:r>
              <a:rPr lang="en-US" dirty="0" smtClean="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8111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chemeClr val="bg2">
                    <a:lumMod val="25000"/>
                  </a:schemeClr>
                </a:solidFill>
                <a:latin typeface="Times New Roman" panose="02020603050405020304" pitchFamily="18" charset="0"/>
                <a:cs typeface="Times New Roman" panose="02020603050405020304" pitchFamily="18" charset="0"/>
              </a:rPr>
              <a:t>% of participants using cocaine and ET-1 at baseline and 6-month followup</a:t>
            </a:r>
            <a:endParaRPr lang="en-US" sz="3600" dirty="0">
              <a:solidFill>
                <a:schemeClr val="bg2">
                  <a:lumMod val="25000"/>
                </a:schemeClr>
              </a:solidFill>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1" y="2209800"/>
            <a:ext cx="7231356" cy="4267200"/>
          </a:xfrm>
        </p:spPr>
      </p:pic>
    </p:spTree>
    <p:extLst>
      <p:ext uri="{BB962C8B-B14F-4D97-AF65-F5344CB8AC3E}">
        <p14:creationId xmlns:p14="http://schemas.microsoft.com/office/powerpoint/2010/main" val="26508384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Results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dirty="0">
                <a:latin typeface="Times New Roman" panose="02020603050405020304" pitchFamily="18" charset="0"/>
                <a:cs typeface="Times New Roman" panose="02020603050405020304" pitchFamily="18" charset="0"/>
              </a:rPr>
              <a:t>Total abstinence from cocaine and reduction in ET-1</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By univariate GEE analysis, cocaine abstinence for 6 months was significantly associated with lower ET-1 (p=0.004). After controlling for family history of heart attack, baseline ET-1, and 2013 ACC/AHA cardiovascular risk, total abstinence from cocaine remained significantly associated with decreased ET-1 (p&lt;0.0001) (Table </a:t>
            </a:r>
            <a:r>
              <a:rPr lang="en-US" dirty="0" smtClean="0">
                <a:latin typeface="Times New Roman" panose="02020603050405020304" pitchFamily="18" charset="0"/>
                <a:cs typeface="Times New Roman" panose="02020603050405020304" pitchFamily="18" charset="0"/>
              </a:rPr>
              <a:t>below).</a:t>
            </a:r>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6135563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Table. Effects of total abstinence and other factors on ET-1</a:t>
            </a:r>
            <a:br>
              <a:rPr lang="en-US" sz="2400" dirty="0" smtClean="0"/>
            </a:br>
            <a:r>
              <a:rPr lang="en-US" sz="2400" dirty="0" smtClean="0"/>
              <a:t>GEE analysis (square-root ET-1: outcome variable) </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2016210"/>
              </p:ext>
            </p:extLst>
          </p:nvPr>
        </p:nvGraphicFramePr>
        <p:xfrm>
          <a:off x="2" y="1295401"/>
          <a:ext cx="9136379" cy="5105400"/>
        </p:xfrm>
        <a:graphic>
          <a:graphicData uri="http://schemas.openxmlformats.org/drawingml/2006/table">
            <a:tbl>
              <a:tblPr firstRow="1" firstCol="1" bandRow="1">
                <a:tableStyleId>{5C22544A-7EE6-4342-B048-85BDC9FD1C3A}</a:tableStyleId>
              </a:tblPr>
              <a:tblGrid>
                <a:gridCol w="2709164"/>
                <a:gridCol w="1165359"/>
                <a:gridCol w="945206"/>
                <a:gridCol w="1190831"/>
                <a:gridCol w="1190831"/>
                <a:gridCol w="1074387"/>
                <a:gridCol w="860601"/>
              </a:tblGrid>
              <a:tr h="850781">
                <a:tc rowSpan="2">
                  <a:txBody>
                    <a:bodyPr/>
                    <a:lstStyle/>
                    <a:p>
                      <a:pPr marL="0" marR="0">
                        <a:lnSpc>
                          <a:spcPct val="115000"/>
                        </a:lnSpc>
                        <a:spcBef>
                          <a:spcPts val="0"/>
                        </a:spcBef>
                        <a:spcAft>
                          <a:spcPts val="0"/>
                        </a:spcAft>
                      </a:pPr>
                      <a:r>
                        <a:rPr lang="en-US" sz="1100" dirty="0">
                          <a:effectLst/>
                        </a:rPr>
                        <a:t> </a:t>
                      </a:r>
                    </a:p>
                    <a:p>
                      <a:pPr marL="0" marR="0">
                        <a:lnSpc>
                          <a:spcPct val="115000"/>
                        </a:lnSpc>
                        <a:spcBef>
                          <a:spcPts val="0"/>
                        </a:spcBef>
                        <a:spcAft>
                          <a:spcPts val="0"/>
                        </a:spcAft>
                      </a:pPr>
                      <a:r>
                        <a:rPr lang="en-US" sz="1800" dirty="0">
                          <a:effectLst/>
                        </a:rPr>
                        <a:t>            Factor</a:t>
                      </a:r>
                      <a:endParaRPr lang="en-US" sz="1800" dirty="0">
                        <a:effectLst/>
                        <a:latin typeface="Calibri"/>
                        <a:ea typeface="Calibri"/>
                        <a:cs typeface="Times New Roman"/>
                      </a:endParaRPr>
                    </a:p>
                  </a:txBody>
                  <a:tcPr marL="68580" marR="68580" marT="0" marB="0"/>
                </a:tc>
                <a:tc gridSpan="3">
                  <a:txBody>
                    <a:bodyPr/>
                    <a:lstStyle/>
                    <a:p>
                      <a:pPr marL="0" marR="0">
                        <a:lnSpc>
                          <a:spcPct val="115000"/>
                        </a:lnSpc>
                        <a:spcBef>
                          <a:spcPts val="0"/>
                        </a:spcBef>
                        <a:spcAft>
                          <a:spcPts val="0"/>
                        </a:spcAft>
                      </a:pPr>
                      <a:r>
                        <a:rPr lang="en-US" sz="1800" dirty="0">
                          <a:effectLst/>
                        </a:rPr>
                        <a:t>                Univariate model</a:t>
                      </a:r>
                      <a:endParaRPr lang="en-US" sz="1800" dirty="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nSpc>
                          <a:spcPct val="115000"/>
                        </a:lnSpc>
                        <a:spcBef>
                          <a:spcPts val="0"/>
                        </a:spcBef>
                        <a:spcAft>
                          <a:spcPts val="0"/>
                        </a:spcAft>
                      </a:pPr>
                      <a:r>
                        <a:rPr lang="en-US" sz="1800" dirty="0">
                          <a:effectLst/>
                        </a:rPr>
                        <a:t>       </a:t>
                      </a:r>
                      <a:r>
                        <a:rPr lang="en-US" sz="1800" dirty="0" smtClean="0">
                          <a:effectLst/>
                        </a:rPr>
                        <a:t>Multivariate </a:t>
                      </a:r>
                      <a:r>
                        <a:rPr lang="en-US" sz="1800" dirty="0">
                          <a:effectLst/>
                        </a:rPr>
                        <a:t>model</a:t>
                      </a:r>
                      <a:endParaRPr lang="en-US" sz="1800" dirty="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r>
              <a:tr h="1388193">
                <a:tc vMerge="1">
                  <a:txBody>
                    <a:bodyPr/>
                    <a:lstStyle/>
                    <a:p>
                      <a:endParaRPr lang="en-US"/>
                    </a:p>
                  </a:txBody>
                  <a:tcPr/>
                </a:tc>
                <a:tc>
                  <a:txBody>
                    <a:bodyPr/>
                    <a:lstStyle/>
                    <a:p>
                      <a:pPr marL="0" marR="0">
                        <a:lnSpc>
                          <a:spcPct val="115000"/>
                        </a:lnSpc>
                        <a:spcBef>
                          <a:spcPts val="0"/>
                        </a:spcBef>
                        <a:spcAft>
                          <a:spcPts val="0"/>
                        </a:spcAft>
                      </a:pPr>
                      <a:r>
                        <a:rPr lang="en-US" sz="1600" dirty="0">
                          <a:effectLst/>
                        </a:rPr>
                        <a:t>Regression Coefficient</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S.E.</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P-value</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Regression</a:t>
                      </a:r>
                    </a:p>
                    <a:p>
                      <a:pPr marL="0" marR="0">
                        <a:lnSpc>
                          <a:spcPct val="115000"/>
                        </a:lnSpc>
                        <a:spcBef>
                          <a:spcPts val="0"/>
                        </a:spcBef>
                        <a:spcAft>
                          <a:spcPts val="0"/>
                        </a:spcAft>
                      </a:pPr>
                      <a:r>
                        <a:rPr lang="en-US" sz="1600" dirty="0">
                          <a:effectLst/>
                        </a:rPr>
                        <a:t>Coefficient</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S.E.</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P-value</a:t>
                      </a:r>
                      <a:endParaRPr lang="en-US" sz="1600" dirty="0">
                        <a:effectLst/>
                        <a:latin typeface="Calibri"/>
                        <a:ea typeface="Calibri"/>
                        <a:cs typeface="Times New Roman"/>
                      </a:endParaRPr>
                    </a:p>
                  </a:txBody>
                  <a:tcPr marL="68580" marR="68580" marT="0" marB="0"/>
                </a:tc>
              </a:tr>
              <a:tr h="683745">
                <a:tc>
                  <a:txBody>
                    <a:bodyPr/>
                    <a:lstStyle/>
                    <a:p>
                      <a:pPr marL="0" marR="0">
                        <a:lnSpc>
                          <a:spcPct val="115000"/>
                        </a:lnSpc>
                        <a:spcBef>
                          <a:spcPts val="0"/>
                        </a:spcBef>
                        <a:spcAft>
                          <a:spcPts val="0"/>
                        </a:spcAft>
                      </a:pPr>
                      <a:r>
                        <a:rPr lang="en-US" sz="1800">
                          <a:effectLst/>
                        </a:rPr>
                        <a:t>Family history of heart attack</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0.1528</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0.0486</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0.0017</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0.1220</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0.0358</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rPr>
                        <a:t>0.0007</a:t>
                      </a:r>
                      <a:endParaRPr lang="en-US" sz="1800" dirty="0">
                        <a:effectLst/>
                        <a:latin typeface="Calibri"/>
                        <a:ea typeface="Calibri"/>
                        <a:cs typeface="Times New Roman"/>
                      </a:endParaRPr>
                    </a:p>
                  </a:txBody>
                  <a:tcPr marL="68580" marR="68580" marT="0" marB="0"/>
                </a:tc>
              </a:tr>
              <a:tr h="683745">
                <a:tc>
                  <a:txBody>
                    <a:bodyPr/>
                    <a:lstStyle/>
                    <a:p>
                      <a:pPr marL="0" marR="0">
                        <a:lnSpc>
                          <a:spcPct val="115000"/>
                        </a:lnSpc>
                        <a:spcBef>
                          <a:spcPts val="0"/>
                        </a:spcBef>
                        <a:spcAft>
                          <a:spcPts val="0"/>
                        </a:spcAft>
                      </a:pPr>
                      <a:r>
                        <a:rPr lang="en-US" sz="1800">
                          <a:effectLst/>
                        </a:rPr>
                        <a:t>Baseline ET-1 (pg/mL)</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0.2016</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0.0432</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&lt;0.0001</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0.1213</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0.0224</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&lt;0.0001</a:t>
                      </a:r>
                      <a:endParaRPr lang="en-US" sz="1800">
                        <a:effectLst/>
                        <a:latin typeface="Calibri"/>
                        <a:ea typeface="Calibri"/>
                        <a:cs typeface="Times New Roman"/>
                      </a:endParaRPr>
                    </a:p>
                  </a:txBody>
                  <a:tcPr marL="68580" marR="68580" marT="0" marB="0"/>
                </a:tc>
              </a:tr>
              <a:tr h="683745">
                <a:tc>
                  <a:txBody>
                    <a:bodyPr/>
                    <a:lstStyle/>
                    <a:p>
                      <a:pPr marL="0" marR="0">
                        <a:lnSpc>
                          <a:spcPct val="115000"/>
                        </a:lnSpc>
                        <a:spcBef>
                          <a:spcPts val="0"/>
                        </a:spcBef>
                        <a:spcAft>
                          <a:spcPts val="0"/>
                        </a:spcAft>
                      </a:pPr>
                      <a:r>
                        <a:rPr lang="en-US" sz="1800" dirty="0">
                          <a:effectLst/>
                        </a:rPr>
                        <a:t>Low 2013 ACC/AHA risk </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-0.0377</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0.0616</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0.54</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0.0263</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0.0562</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0.64</a:t>
                      </a:r>
                      <a:endParaRPr lang="en-US" sz="1800">
                        <a:effectLst/>
                        <a:latin typeface="Calibri"/>
                        <a:ea typeface="Calibri"/>
                        <a:cs typeface="Times New Roman"/>
                      </a:endParaRPr>
                    </a:p>
                  </a:txBody>
                  <a:tcPr marL="68580" marR="68580" marT="0" marB="0"/>
                </a:tc>
              </a:tr>
              <a:tr h="815191">
                <a:tc>
                  <a:txBody>
                    <a:bodyPr/>
                    <a:lstStyle/>
                    <a:p>
                      <a:r>
                        <a:rPr lang="en-US" sz="1800" b="1" kern="1200" dirty="0" smtClean="0">
                          <a:solidFill>
                            <a:schemeClr val="lt1"/>
                          </a:solidFill>
                          <a:effectLst/>
                          <a:latin typeface="+mn-lt"/>
                          <a:ea typeface="+mn-ea"/>
                          <a:cs typeface="+mn-cs"/>
                        </a:rPr>
                        <a:t> Total abstinence from cocaine</a:t>
                      </a:r>
                    </a:p>
                    <a:p>
                      <a:pPr marL="0" marR="0">
                        <a:lnSpc>
                          <a:spcPct val="115000"/>
                        </a:lnSpc>
                        <a:spcBef>
                          <a:spcPts val="0"/>
                        </a:spcBef>
                        <a:spcAft>
                          <a:spcPts val="0"/>
                        </a:spcAft>
                      </a:pPr>
                      <a:endParaRPr lang="en-US" sz="1100" dirty="0">
                        <a:effectLst/>
                      </a:endParaRPr>
                    </a:p>
                  </a:txBody>
                  <a:tcPr marL="68580" marR="68580" marT="0" marB="0"/>
                </a:tc>
                <a:tc>
                  <a:txBody>
                    <a:bodyPr/>
                    <a:lstStyle/>
                    <a:p>
                      <a:pPr marL="0" marR="0">
                        <a:lnSpc>
                          <a:spcPct val="115000"/>
                        </a:lnSpc>
                        <a:spcBef>
                          <a:spcPts val="0"/>
                        </a:spcBef>
                        <a:spcAft>
                          <a:spcPts val="0"/>
                        </a:spcAft>
                      </a:pPr>
                      <a:r>
                        <a:rPr lang="en-US" sz="1800">
                          <a:effectLst/>
                        </a:rPr>
                        <a:t>-0.1176</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0.0414</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0.0045</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-0.1539</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rPr>
                        <a:t>0.0381</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rPr>
                        <a:t>&lt;0.0001</a:t>
                      </a:r>
                      <a:endParaRPr lang="en-US"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0929616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a:bodyPr>
          <a:lstStyle/>
          <a:p>
            <a:pPr marL="0" indent="0">
              <a:buNone/>
            </a:pPr>
            <a:r>
              <a:rPr lang="en-US" b="1" dirty="0"/>
              <a:t>Reduction in cocaine use and reduction in ET-1</a:t>
            </a:r>
            <a:endParaRPr lang="en-US" dirty="0"/>
          </a:p>
          <a:p>
            <a:pPr marL="0" indent="0">
              <a:buNone/>
            </a:pPr>
            <a:r>
              <a:rPr lang="en-US" dirty="0"/>
              <a:t>By univariate GEE analysis, reduction in cocaine use was significantly associated with decreased ET-1 (p=0.01). After controlling for family history of heart attack, baseline ET-1, and 2013 ACC/AHA risk, reduction in cocaine use remained independently associated with decreased ET-1 (p=0.004) (Table </a:t>
            </a:r>
            <a:r>
              <a:rPr lang="en-US" dirty="0" smtClean="0"/>
              <a:t>below).</a:t>
            </a:r>
            <a:endParaRPr lang="en-US" dirty="0"/>
          </a:p>
          <a:p>
            <a:pPr marL="0" indent="0">
              <a:buNone/>
            </a:pPr>
            <a:endParaRPr lang="en-US" dirty="0"/>
          </a:p>
        </p:txBody>
      </p:sp>
    </p:spTree>
    <p:extLst>
      <p:ext uri="{BB962C8B-B14F-4D97-AF65-F5344CB8AC3E}">
        <p14:creationId xmlns:p14="http://schemas.microsoft.com/office/powerpoint/2010/main" val="24976305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t/>
            </a:r>
            <a:br>
              <a:rPr lang="en-US" sz="2700" dirty="0" smtClean="0"/>
            </a:br>
            <a:r>
              <a:rPr lang="en-US" sz="2700" dirty="0"/>
              <a:t/>
            </a:r>
            <a:br>
              <a:rPr lang="en-US" sz="2700" dirty="0"/>
            </a:br>
            <a:r>
              <a:rPr lang="en-US" sz="2700" dirty="0" smtClean="0"/>
              <a:t>Table. </a:t>
            </a:r>
            <a:r>
              <a:rPr lang="en-US" sz="2700" dirty="0"/>
              <a:t>Effects of days of cocaine use and other factors on  </a:t>
            </a:r>
            <a:r>
              <a:rPr lang="en-US" sz="2700" dirty="0" smtClean="0"/>
              <a:t>ET-1 </a:t>
            </a:r>
            <a:r>
              <a:rPr lang="en-US" sz="2700" dirty="0"/>
              <a:t>levels (square-root transformed):  </a:t>
            </a:r>
            <a:r>
              <a:rPr lang="en-US" sz="2700" dirty="0" smtClean="0"/>
              <a:t>GEE analysis</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47448012"/>
              </p:ext>
            </p:extLst>
          </p:nvPr>
        </p:nvGraphicFramePr>
        <p:xfrm>
          <a:off x="304800" y="1447800"/>
          <a:ext cx="8458199" cy="4921186"/>
        </p:xfrm>
        <a:graphic>
          <a:graphicData uri="http://schemas.openxmlformats.org/drawingml/2006/table">
            <a:tbl>
              <a:tblPr firstRow="1" firstCol="1" bandRow="1">
                <a:tableStyleId>{5C22544A-7EE6-4342-B048-85BDC9FD1C3A}</a:tableStyleId>
              </a:tblPr>
              <a:tblGrid>
                <a:gridCol w="1350469"/>
                <a:gridCol w="1208314"/>
                <a:gridCol w="924005"/>
                <a:gridCol w="1089212"/>
                <a:gridCol w="1600200"/>
                <a:gridCol w="990600"/>
                <a:gridCol w="1295399"/>
              </a:tblGrid>
              <a:tr h="300038">
                <a:tc rowSpan="2">
                  <a:txBody>
                    <a:bodyPr/>
                    <a:lstStyle/>
                    <a:p>
                      <a:pPr marL="0" marR="0">
                        <a:lnSpc>
                          <a:spcPct val="115000"/>
                        </a:lnSpc>
                        <a:spcBef>
                          <a:spcPts val="0"/>
                        </a:spcBef>
                        <a:spcAft>
                          <a:spcPts val="0"/>
                        </a:spcAft>
                      </a:pPr>
                      <a:r>
                        <a:rPr lang="en-US" sz="1400" dirty="0">
                          <a:effectLst/>
                        </a:rPr>
                        <a:t> </a:t>
                      </a:r>
                    </a:p>
                    <a:p>
                      <a:pPr marL="0" marR="0">
                        <a:lnSpc>
                          <a:spcPct val="115000"/>
                        </a:lnSpc>
                        <a:spcBef>
                          <a:spcPts val="0"/>
                        </a:spcBef>
                        <a:spcAft>
                          <a:spcPts val="0"/>
                        </a:spcAft>
                      </a:pPr>
                      <a:r>
                        <a:rPr lang="en-US" sz="1400" dirty="0">
                          <a:effectLst/>
                        </a:rPr>
                        <a:t>            Factor</a:t>
                      </a:r>
                      <a:endParaRPr lang="en-US" sz="1400" dirty="0">
                        <a:effectLst/>
                        <a:latin typeface="Calibri"/>
                        <a:ea typeface="Calibri"/>
                        <a:cs typeface="Times New Roman"/>
                      </a:endParaRPr>
                    </a:p>
                  </a:txBody>
                  <a:tcPr marL="50313" marR="50313" marT="0" marB="0"/>
                </a:tc>
                <a:tc gridSpan="3">
                  <a:txBody>
                    <a:bodyPr/>
                    <a:lstStyle/>
                    <a:p>
                      <a:pPr marL="0" marR="0">
                        <a:lnSpc>
                          <a:spcPct val="115000"/>
                        </a:lnSpc>
                        <a:spcBef>
                          <a:spcPts val="0"/>
                        </a:spcBef>
                        <a:spcAft>
                          <a:spcPts val="0"/>
                        </a:spcAft>
                      </a:pPr>
                      <a:r>
                        <a:rPr lang="en-US" sz="2400" dirty="0">
                          <a:effectLst/>
                        </a:rPr>
                        <a:t>            </a:t>
                      </a:r>
                      <a:r>
                        <a:rPr lang="en-US" sz="2400" dirty="0" smtClean="0">
                          <a:effectLst/>
                        </a:rPr>
                        <a:t> </a:t>
                      </a:r>
                      <a:r>
                        <a:rPr lang="en-US" sz="2400" dirty="0">
                          <a:effectLst/>
                        </a:rPr>
                        <a:t>Univariate model</a:t>
                      </a:r>
                      <a:endParaRPr lang="en-US" sz="2400" dirty="0">
                        <a:effectLst/>
                        <a:latin typeface="Calibri"/>
                        <a:ea typeface="Calibri"/>
                        <a:cs typeface="Times New Roman"/>
                      </a:endParaRPr>
                    </a:p>
                  </a:txBody>
                  <a:tcPr marL="50313" marR="50313" marT="0" marB="0"/>
                </a:tc>
                <a:tc hMerge="1">
                  <a:txBody>
                    <a:bodyPr/>
                    <a:lstStyle/>
                    <a:p>
                      <a:endParaRPr lang="en-US"/>
                    </a:p>
                  </a:txBody>
                  <a:tcPr/>
                </a:tc>
                <a:tc hMerge="1">
                  <a:txBody>
                    <a:bodyPr/>
                    <a:lstStyle/>
                    <a:p>
                      <a:endParaRPr lang="en-US"/>
                    </a:p>
                  </a:txBody>
                  <a:tcPr/>
                </a:tc>
                <a:tc gridSpan="3">
                  <a:txBody>
                    <a:bodyPr/>
                    <a:lstStyle/>
                    <a:p>
                      <a:pPr marL="0" marR="0">
                        <a:lnSpc>
                          <a:spcPct val="115000"/>
                        </a:lnSpc>
                        <a:spcBef>
                          <a:spcPts val="0"/>
                        </a:spcBef>
                        <a:spcAft>
                          <a:spcPts val="0"/>
                        </a:spcAft>
                      </a:pPr>
                      <a:r>
                        <a:rPr lang="en-US" sz="2400" dirty="0">
                          <a:effectLst/>
                        </a:rPr>
                        <a:t>              Multivariate model</a:t>
                      </a:r>
                      <a:endParaRPr lang="en-US" sz="2400" dirty="0">
                        <a:effectLst/>
                        <a:latin typeface="Calibri"/>
                        <a:ea typeface="Calibri"/>
                        <a:cs typeface="Times New Roman"/>
                      </a:endParaRPr>
                    </a:p>
                  </a:txBody>
                  <a:tcPr marL="50313" marR="50313" marT="0" marB="0"/>
                </a:tc>
                <a:tc hMerge="1">
                  <a:txBody>
                    <a:bodyPr/>
                    <a:lstStyle/>
                    <a:p>
                      <a:endParaRPr lang="en-US"/>
                    </a:p>
                  </a:txBody>
                  <a:tcPr/>
                </a:tc>
                <a:tc hMerge="1">
                  <a:txBody>
                    <a:bodyPr/>
                    <a:lstStyle/>
                    <a:p>
                      <a:endParaRPr lang="en-US"/>
                    </a:p>
                  </a:txBody>
                  <a:tcPr/>
                </a:tc>
              </a:tr>
              <a:tr h="1050131">
                <a:tc vMerge="1">
                  <a:txBody>
                    <a:bodyPr/>
                    <a:lstStyle/>
                    <a:p>
                      <a:endParaRPr lang="en-US"/>
                    </a:p>
                  </a:txBody>
                  <a:tcPr/>
                </a:tc>
                <a:tc>
                  <a:txBody>
                    <a:bodyPr/>
                    <a:lstStyle/>
                    <a:p>
                      <a:pPr marL="0" marR="0">
                        <a:lnSpc>
                          <a:spcPct val="115000"/>
                        </a:lnSpc>
                        <a:spcBef>
                          <a:spcPts val="0"/>
                        </a:spcBef>
                        <a:spcAft>
                          <a:spcPts val="0"/>
                        </a:spcAft>
                      </a:pPr>
                      <a:r>
                        <a:rPr lang="en-US" sz="1400">
                          <a:effectLst/>
                        </a:rPr>
                        <a:t>Regression Coefficient</a:t>
                      </a:r>
                      <a:endParaRPr lang="en-US" sz="1400">
                        <a:effectLst/>
                        <a:latin typeface="Calibri"/>
                        <a:ea typeface="Calibri"/>
                        <a:cs typeface="Times New Roman"/>
                      </a:endParaRPr>
                    </a:p>
                  </a:txBody>
                  <a:tcPr marL="50313" marR="50313" marT="0" marB="0"/>
                </a:tc>
                <a:tc>
                  <a:txBody>
                    <a:bodyPr/>
                    <a:lstStyle/>
                    <a:p>
                      <a:pPr marL="0" marR="0">
                        <a:lnSpc>
                          <a:spcPct val="115000"/>
                        </a:lnSpc>
                        <a:spcBef>
                          <a:spcPts val="0"/>
                        </a:spcBef>
                        <a:spcAft>
                          <a:spcPts val="0"/>
                        </a:spcAft>
                      </a:pPr>
                      <a:r>
                        <a:rPr lang="en-US" sz="1400">
                          <a:effectLst/>
                        </a:rPr>
                        <a:t>S.E.</a:t>
                      </a:r>
                      <a:endParaRPr lang="en-US" sz="1400">
                        <a:effectLst/>
                        <a:latin typeface="Calibri"/>
                        <a:ea typeface="Calibri"/>
                        <a:cs typeface="Times New Roman"/>
                      </a:endParaRPr>
                    </a:p>
                  </a:txBody>
                  <a:tcPr marL="50313" marR="50313" marT="0" marB="0"/>
                </a:tc>
                <a:tc>
                  <a:txBody>
                    <a:bodyPr/>
                    <a:lstStyle/>
                    <a:p>
                      <a:pPr marL="0" marR="0">
                        <a:lnSpc>
                          <a:spcPct val="115000"/>
                        </a:lnSpc>
                        <a:spcBef>
                          <a:spcPts val="0"/>
                        </a:spcBef>
                        <a:spcAft>
                          <a:spcPts val="0"/>
                        </a:spcAft>
                      </a:pPr>
                      <a:r>
                        <a:rPr lang="en-US" sz="1400">
                          <a:effectLst/>
                        </a:rPr>
                        <a:t>P-value</a:t>
                      </a:r>
                      <a:endParaRPr lang="en-US" sz="1400">
                        <a:effectLst/>
                        <a:latin typeface="Calibri"/>
                        <a:ea typeface="Calibri"/>
                        <a:cs typeface="Times New Roman"/>
                      </a:endParaRPr>
                    </a:p>
                  </a:txBody>
                  <a:tcPr marL="50313" marR="50313" marT="0" marB="0"/>
                </a:tc>
                <a:tc>
                  <a:txBody>
                    <a:bodyPr/>
                    <a:lstStyle/>
                    <a:p>
                      <a:pPr marL="0" marR="0">
                        <a:lnSpc>
                          <a:spcPct val="115000"/>
                        </a:lnSpc>
                        <a:spcBef>
                          <a:spcPts val="0"/>
                        </a:spcBef>
                        <a:spcAft>
                          <a:spcPts val="0"/>
                        </a:spcAft>
                      </a:pPr>
                      <a:r>
                        <a:rPr lang="en-US" sz="1400">
                          <a:effectLst/>
                        </a:rPr>
                        <a:t>Regression</a:t>
                      </a:r>
                    </a:p>
                    <a:p>
                      <a:pPr marL="0" marR="0">
                        <a:lnSpc>
                          <a:spcPct val="115000"/>
                        </a:lnSpc>
                        <a:spcBef>
                          <a:spcPts val="0"/>
                        </a:spcBef>
                        <a:spcAft>
                          <a:spcPts val="0"/>
                        </a:spcAft>
                      </a:pPr>
                      <a:r>
                        <a:rPr lang="en-US" sz="1400">
                          <a:effectLst/>
                        </a:rPr>
                        <a:t>Coefficient</a:t>
                      </a:r>
                      <a:endParaRPr lang="en-US" sz="1400">
                        <a:effectLst/>
                        <a:latin typeface="Calibri"/>
                        <a:ea typeface="Calibri"/>
                        <a:cs typeface="Times New Roman"/>
                      </a:endParaRPr>
                    </a:p>
                  </a:txBody>
                  <a:tcPr marL="50313" marR="50313" marT="0" marB="0"/>
                </a:tc>
                <a:tc>
                  <a:txBody>
                    <a:bodyPr/>
                    <a:lstStyle/>
                    <a:p>
                      <a:pPr marL="0" marR="0">
                        <a:lnSpc>
                          <a:spcPct val="115000"/>
                        </a:lnSpc>
                        <a:spcBef>
                          <a:spcPts val="0"/>
                        </a:spcBef>
                        <a:spcAft>
                          <a:spcPts val="0"/>
                        </a:spcAft>
                      </a:pPr>
                      <a:r>
                        <a:rPr lang="en-US" sz="1400">
                          <a:effectLst/>
                        </a:rPr>
                        <a:t>S.E.</a:t>
                      </a:r>
                      <a:endParaRPr lang="en-US" sz="1400">
                        <a:effectLst/>
                        <a:latin typeface="Calibri"/>
                        <a:ea typeface="Calibri"/>
                        <a:cs typeface="Times New Roman"/>
                      </a:endParaRPr>
                    </a:p>
                  </a:txBody>
                  <a:tcPr marL="50313" marR="50313" marT="0" marB="0"/>
                </a:tc>
                <a:tc>
                  <a:txBody>
                    <a:bodyPr/>
                    <a:lstStyle/>
                    <a:p>
                      <a:pPr marL="0" marR="0">
                        <a:lnSpc>
                          <a:spcPct val="115000"/>
                        </a:lnSpc>
                        <a:spcBef>
                          <a:spcPts val="0"/>
                        </a:spcBef>
                        <a:spcAft>
                          <a:spcPts val="0"/>
                        </a:spcAft>
                      </a:pPr>
                      <a:r>
                        <a:rPr lang="en-US" sz="1400">
                          <a:effectLst/>
                        </a:rPr>
                        <a:t>P-value</a:t>
                      </a:r>
                      <a:endParaRPr lang="en-US" sz="1400">
                        <a:effectLst/>
                        <a:latin typeface="Calibri"/>
                        <a:ea typeface="Calibri"/>
                        <a:cs typeface="Times New Roman"/>
                      </a:endParaRPr>
                    </a:p>
                  </a:txBody>
                  <a:tcPr marL="50313" marR="50313" marT="0" marB="0"/>
                </a:tc>
              </a:tr>
              <a:tr h="1050131">
                <a:tc>
                  <a:txBody>
                    <a:bodyPr/>
                    <a:lstStyle/>
                    <a:p>
                      <a:pPr marL="0" marR="0">
                        <a:lnSpc>
                          <a:spcPct val="115000"/>
                        </a:lnSpc>
                        <a:spcBef>
                          <a:spcPts val="0"/>
                        </a:spcBef>
                        <a:spcAft>
                          <a:spcPts val="0"/>
                        </a:spcAft>
                      </a:pPr>
                      <a:r>
                        <a:rPr lang="en-US" sz="1400">
                          <a:effectLst/>
                        </a:rPr>
                        <a:t>Family history of heart attack</a:t>
                      </a:r>
                      <a:endParaRPr lang="en-US" sz="1400">
                        <a:effectLst/>
                        <a:latin typeface="Calibri"/>
                        <a:ea typeface="Calibri"/>
                        <a:cs typeface="Times New Roman"/>
                      </a:endParaRPr>
                    </a:p>
                  </a:txBody>
                  <a:tcPr marL="50313" marR="50313" marT="0" marB="0"/>
                </a:tc>
                <a:tc>
                  <a:txBody>
                    <a:bodyPr/>
                    <a:lstStyle/>
                    <a:p>
                      <a:pPr marL="0" marR="0">
                        <a:lnSpc>
                          <a:spcPct val="115000"/>
                        </a:lnSpc>
                        <a:spcBef>
                          <a:spcPts val="0"/>
                        </a:spcBef>
                        <a:spcAft>
                          <a:spcPts val="0"/>
                        </a:spcAft>
                      </a:pPr>
                      <a:r>
                        <a:rPr lang="en-US" sz="1400">
                          <a:effectLst/>
                        </a:rPr>
                        <a:t>0.1528</a:t>
                      </a:r>
                      <a:endParaRPr lang="en-US" sz="1400">
                        <a:effectLst/>
                        <a:latin typeface="Calibri"/>
                        <a:ea typeface="Calibri"/>
                        <a:cs typeface="Times New Roman"/>
                      </a:endParaRPr>
                    </a:p>
                  </a:txBody>
                  <a:tcPr marL="50313" marR="50313" marT="0" marB="0"/>
                </a:tc>
                <a:tc>
                  <a:txBody>
                    <a:bodyPr/>
                    <a:lstStyle/>
                    <a:p>
                      <a:pPr marL="0" marR="0">
                        <a:lnSpc>
                          <a:spcPct val="115000"/>
                        </a:lnSpc>
                        <a:spcBef>
                          <a:spcPts val="0"/>
                        </a:spcBef>
                        <a:spcAft>
                          <a:spcPts val="0"/>
                        </a:spcAft>
                      </a:pPr>
                      <a:r>
                        <a:rPr lang="en-US" sz="1400">
                          <a:effectLst/>
                        </a:rPr>
                        <a:t>0.0486</a:t>
                      </a:r>
                      <a:endParaRPr lang="en-US" sz="1400">
                        <a:effectLst/>
                        <a:latin typeface="Calibri"/>
                        <a:ea typeface="Calibri"/>
                        <a:cs typeface="Times New Roman"/>
                      </a:endParaRPr>
                    </a:p>
                  </a:txBody>
                  <a:tcPr marL="50313" marR="50313" marT="0" marB="0"/>
                </a:tc>
                <a:tc>
                  <a:txBody>
                    <a:bodyPr/>
                    <a:lstStyle/>
                    <a:p>
                      <a:pPr marL="0" marR="0">
                        <a:lnSpc>
                          <a:spcPct val="115000"/>
                        </a:lnSpc>
                        <a:spcBef>
                          <a:spcPts val="0"/>
                        </a:spcBef>
                        <a:spcAft>
                          <a:spcPts val="0"/>
                        </a:spcAft>
                      </a:pPr>
                      <a:r>
                        <a:rPr lang="en-US" sz="1400">
                          <a:effectLst/>
                        </a:rPr>
                        <a:t>0.0017</a:t>
                      </a:r>
                      <a:endParaRPr lang="en-US" sz="1400">
                        <a:effectLst/>
                        <a:latin typeface="Calibri"/>
                        <a:ea typeface="Calibri"/>
                        <a:cs typeface="Times New Roman"/>
                      </a:endParaRPr>
                    </a:p>
                  </a:txBody>
                  <a:tcPr marL="50313" marR="50313" marT="0" marB="0"/>
                </a:tc>
                <a:tc>
                  <a:txBody>
                    <a:bodyPr/>
                    <a:lstStyle/>
                    <a:p>
                      <a:pPr marL="0" marR="0">
                        <a:lnSpc>
                          <a:spcPct val="115000"/>
                        </a:lnSpc>
                        <a:spcBef>
                          <a:spcPts val="0"/>
                        </a:spcBef>
                        <a:spcAft>
                          <a:spcPts val="0"/>
                        </a:spcAft>
                      </a:pPr>
                      <a:r>
                        <a:rPr lang="en-US" sz="1400">
                          <a:effectLst/>
                        </a:rPr>
                        <a:t>0.1448</a:t>
                      </a:r>
                      <a:endParaRPr lang="en-US" sz="1400">
                        <a:effectLst/>
                        <a:latin typeface="Calibri"/>
                        <a:ea typeface="Calibri"/>
                        <a:cs typeface="Times New Roman"/>
                      </a:endParaRPr>
                    </a:p>
                  </a:txBody>
                  <a:tcPr marL="50313" marR="50313" marT="0" marB="0"/>
                </a:tc>
                <a:tc>
                  <a:txBody>
                    <a:bodyPr/>
                    <a:lstStyle/>
                    <a:p>
                      <a:pPr marL="0" marR="0">
                        <a:lnSpc>
                          <a:spcPct val="115000"/>
                        </a:lnSpc>
                        <a:spcBef>
                          <a:spcPts val="0"/>
                        </a:spcBef>
                        <a:spcAft>
                          <a:spcPts val="0"/>
                        </a:spcAft>
                      </a:pPr>
                      <a:r>
                        <a:rPr lang="en-US" sz="1400">
                          <a:effectLst/>
                        </a:rPr>
                        <a:t>0.0328</a:t>
                      </a:r>
                      <a:endParaRPr lang="en-US" sz="1400">
                        <a:effectLst/>
                        <a:latin typeface="Calibri"/>
                        <a:ea typeface="Calibri"/>
                        <a:cs typeface="Times New Roman"/>
                      </a:endParaRPr>
                    </a:p>
                  </a:txBody>
                  <a:tcPr marL="50313" marR="50313" marT="0" marB="0"/>
                </a:tc>
                <a:tc>
                  <a:txBody>
                    <a:bodyPr/>
                    <a:lstStyle/>
                    <a:p>
                      <a:pPr marL="0" marR="0">
                        <a:lnSpc>
                          <a:spcPct val="115000"/>
                        </a:lnSpc>
                        <a:spcBef>
                          <a:spcPts val="0"/>
                        </a:spcBef>
                        <a:spcAft>
                          <a:spcPts val="0"/>
                        </a:spcAft>
                      </a:pPr>
                      <a:r>
                        <a:rPr lang="en-US" sz="1400">
                          <a:effectLst/>
                        </a:rPr>
                        <a:t>&lt;0.0001</a:t>
                      </a:r>
                      <a:endParaRPr lang="en-US" sz="1400">
                        <a:effectLst/>
                        <a:latin typeface="Calibri"/>
                        <a:ea typeface="Calibri"/>
                        <a:cs typeface="Times New Roman"/>
                      </a:endParaRPr>
                    </a:p>
                  </a:txBody>
                  <a:tcPr marL="50313" marR="50313" marT="0" marB="0"/>
                </a:tc>
              </a:tr>
              <a:tr h="1050131">
                <a:tc>
                  <a:txBody>
                    <a:bodyPr/>
                    <a:lstStyle/>
                    <a:p>
                      <a:pPr marL="0" marR="0">
                        <a:lnSpc>
                          <a:spcPct val="115000"/>
                        </a:lnSpc>
                        <a:spcBef>
                          <a:spcPts val="0"/>
                        </a:spcBef>
                        <a:spcAft>
                          <a:spcPts val="0"/>
                        </a:spcAft>
                      </a:pPr>
                      <a:r>
                        <a:rPr lang="en-US" sz="1400">
                          <a:effectLst/>
                        </a:rPr>
                        <a:t>Baseline ET-1 (pg/mL)</a:t>
                      </a:r>
                      <a:endParaRPr lang="en-US" sz="1400">
                        <a:effectLst/>
                        <a:latin typeface="Calibri"/>
                        <a:ea typeface="Calibri"/>
                        <a:cs typeface="Times New Roman"/>
                      </a:endParaRPr>
                    </a:p>
                  </a:txBody>
                  <a:tcPr marL="50313" marR="50313" marT="0" marB="0"/>
                </a:tc>
                <a:tc>
                  <a:txBody>
                    <a:bodyPr/>
                    <a:lstStyle/>
                    <a:p>
                      <a:pPr marL="0" marR="0">
                        <a:lnSpc>
                          <a:spcPct val="115000"/>
                        </a:lnSpc>
                        <a:spcBef>
                          <a:spcPts val="0"/>
                        </a:spcBef>
                        <a:spcAft>
                          <a:spcPts val="0"/>
                        </a:spcAft>
                      </a:pPr>
                      <a:r>
                        <a:rPr lang="en-US" sz="1400">
                          <a:effectLst/>
                        </a:rPr>
                        <a:t>0.2016</a:t>
                      </a:r>
                      <a:endParaRPr lang="en-US" sz="1400">
                        <a:effectLst/>
                        <a:latin typeface="Calibri"/>
                        <a:ea typeface="Calibri"/>
                        <a:cs typeface="Times New Roman"/>
                      </a:endParaRPr>
                    </a:p>
                  </a:txBody>
                  <a:tcPr marL="50313" marR="50313" marT="0" marB="0"/>
                </a:tc>
                <a:tc>
                  <a:txBody>
                    <a:bodyPr/>
                    <a:lstStyle/>
                    <a:p>
                      <a:pPr marL="0" marR="0">
                        <a:lnSpc>
                          <a:spcPct val="115000"/>
                        </a:lnSpc>
                        <a:spcBef>
                          <a:spcPts val="0"/>
                        </a:spcBef>
                        <a:spcAft>
                          <a:spcPts val="0"/>
                        </a:spcAft>
                      </a:pPr>
                      <a:r>
                        <a:rPr lang="en-US" sz="1400">
                          <a:effectLst/>
                        </a:rPr>
                        <a:t>0.0432</a:t>
                      </a:r>
                      <a:endParaRPr lang="en-US" sz="1400">
                        <a:effectLst/>
                        <a:latin typeface="Calibri"/>
                        <a:ea typeface="Calibri"/>
                        <a:cs typeface="Times New Roman"/>
                      </a:endParaRPr>
                    </a:p>
                  </a:txBody>
                  <a:tcPr marL="50313" marR="50313" marT="0" marB="0"/>
                </a:tc>
                <a:tc>
                  <a:txBody>
                    <a:bodyPr/>
                    <a:lstStyle/>
                    <a:p>
                      <a:pPr marL="0" marR="0">
                        <a:lnSpc>
                          <a:spcPct val="115000"/>
                        </a:lnSpc>
                        <a:spcBef>
                          <a:spcPts val="0"/>
                        </a:spcBef>
                        <a:spcAft>
                          <a:spcPts val="0"/>
                        </a:spcAft>
                      </a:pPr>
                      <a:r>
                        <a:rPr lang="en-US" sz="1400">
                          <a:effectLst/>
                        </a:rPr>
                        <a:t>&lt;0.0001</a:t>
                      </a:r>
                      <a:endParaRPr lang="en-US" sz="1400">
                        <a:effectLst/>
                        <a:latin typeface="Calibri"/>
                        <a:ea typeface="Calibri"/>
                        <a:cs typeface="Times New Roman"/>
                      </a:endParaRPr>
                    </a:p>
                  </a:txBody>
                  <a:tcPr marL="50313" marR="50313" marT="0" marB="0"/>
                </a:tc>
                <a:tc>
                  <a:txBody>
                    <a:bodyPr/>
                    <a:lstStyle/>
                    <a:p>
                      <a:pPr marL="0" marR="0">
                        <a:lnSpc>
                          <a:spcPct val="115000"/>
                        </a:lnSpc>
                        <a:spcBef>
                          <a:spcPts val="0"/>
                        </a:spcBef>
                        <a:spcAft>
                          <a:spcPts val="0"/>
                        </a:spcAft>
                      </a:pPr>
                      <a:r>
                        <a:rPr lang="en-US" sz="1400">
                          <a:effectLst/>
                        </a:rPr>
                        <a:t>0.1093</a:t>
                      </a:r>
                      <a:endParaRPr lang="en-US" sz="1400">
                        <a:effectLst/>
                        <a:latin typeface="Calibri"/>
                        <a:ea typeface="Calibri"/>
                        <a:cs typeface="Times New Roman"/>
                      </a:endParaRPr>
                    </a:p>
                  </a:txBody>
                  <a:tcPr marL="50313" marR="50313" marT="0" marB="0"/>
                </a:tc>
                <a:tc>
                  <a:txBody>
                    <a:bodyPr/>
                    <a:lstStyle/>
                    <a:p>
                      <a:pPr marL="0" marR="0">
                        <a:lnSpc>
                          <a:spcPct val="115000"/>
                        </a:lnSpc>
                        <a:spcBef>
                          <a:spcPts val="0"/>
                        </a:spcBef>
                        <a:spcAft>
                          <a:spcPts val="0"/>
                        </a:spcAft>
                      </a:pPr>
                      <a:r>
                        <a:rPr lang="en-US" sz="1400">
                          <a:effectLst/>
                        </a:rPr>
                        <a:t>0.0209</a:t>
                      </a:r>
                      <a:endParaRPr lang="en-US" sz="1400">
                        <a:effectLst/>
                        <a:latin typeface="Calibri"/>
                        <a:ea typeface="Calibri"/>
                        <a:cs typeface="Times New Roman"/>
                      </a:endParaRPr>
                    </a:p>
                  </a:txBody>
                  <a:tcPr marL="50313" marR="50313" marT="0" marB="0"/>
                </a:tc>
                <a:tc>
                  <a:txBody>
                    <a:bodyPr/>
                    <a:lstStyle/>
                    <a:p>
                      <a:pPr marL="0" marR="0">
                        <a:lnSpc>
                          <a:spcPct val="115000"/>
                        </a:lnSpc>
                        <a:spcBef>
                          <a:spcPts val="0"/>
                        </a:spcBef>
                        <a:spcAft>
                          <a:spcPts val="0"/>
                        </a:spcAft>
                      </a:pPr>
                      <a:r>
                        <a:rPr lang="en-US" sz="1400">
                          <a:effectLst/>
                        </a:rPr>
                        <a:t>&lt;0.0001</a:t>
                      </a:r>
                      <a:endParaRPr lang="en-US" sz="1400">
                        <a:effectLst/>
                        <a:latin typeface="Calibri"/>
                        <a:ea typeface="Calibri"/>
                        <a:cs typeface="Times New Roman"/>
                      </a:endParaRPr>
                    </a:p>
                  </a:txBody>
                  <a:tcPr marL="50313" marR="50313" marT="0" marB="0"/>
                </a:tc>
              </a:tr>
              <a:tr h="600075">
                <a:tc>
                  <a:txBody>
                    <a:bodyPr/>
                    <a:lstStyle/>
                    <a:p>
                      <a:pPr marL="0" marR="0">
                        <a:lnSpc>
                          <a:spcPct val="115000"/>
                        </a:lnSpc>
                        <a:spcBef>
                          <a:spcPts val="0"/>
                        </a:spcBef>
                        <a:spcAft>
                          <a:spcPts val="0"/>
                        </a:spcAft>
                      </a:pPr>
                      <a:r>
                        <a:rPr lang="en-US" sz="1400">
                          <a:effectLst/>
                        </a:rPr>
                        <a:t>Low 2013 ACC/AHA risk </a:t>
                      </a:r>
                      <a:endParaRPr lang="en-US" sz="1400">
                        <a:effectLst/>
                        <a:latin typeface="Calibri"/>
                        <a:ea typeface="Calibri"/>
                        <a:cs typeface="Times New Roman"/>
                      </a:endParaRPr>
                    </a:p>
                  </a:txBody>
                  <a:tcPr marL="50313" marR="50313" marT="0" marB="0"/>
                </a:tc>
                <a:tc>
                  <a:txBody>
                    <a:bodyPr/>
                    <a:lstStyle/>
                    <a:p>
                      <a:pPr marL="0" marR="0">
                        <a:lnSpc>
                          <a:spcPct val="115000"/>
                        </a:lnSpc>
                        <a:spcBef>
                          <a:spcPts val="0"/>
                        </a:spcBef>
                        <a:spcAft>
                          <a:spcPts val="0"/>
                        </a:spcAft>
                      </a:pPr>
                      <a:r>
                        <a:rPr lang="en-US" sz="1400">
                          <a:effectLst/>
                        </a:rPr>
                        <a:t>-0.0377</a:t>
                      </a:r>
                      <a:endParaRPr lang="en-US" sz="1400">
                        <a:effectLst/>
                        <a:latin typeface="Calibri"/>
                        <a:ea typeface="Calibri"/>
                        <a:cs typeface="Times New Roman"/>
                      </a:endParaRPr>
                    </a:p>
                  </a:txBody>
                  <a:tcPr marL="50313" marR="50313" marT="0" marB="0"/>
                </a:tc>
                <a:tc>
                  <a:txBody>
                    <a:bodyPr/>
                    <a:lstStyle/>
                    <a:p>
                      <a:pPr marL="0" marR="0">
                        <a:lnSpc>
                          <a:spcPct val="115000"/>
                        </a:lnSpc>
                        <a:spcBef>
                          <a:spcPts val="0"/>
                        </a:spcBef>
                        <a:spcAft>
                          <a:spcPts val="0"/>
                        </a:spcAft>
                      </a:pPr>
                      <a:r>
                        <a:rPr lang="en-US" sz="1400">
                          <a:effectLst/>
                        </a:rPr>
                        <a:t>0.0616</a:t>
                      </a:r>
                      <a:endParaRPr lang="en-US" sz="1400">
                        <a:effectLst/>
                        <a:latin typeface="Calibri"/>
                        <a:ea typeface="Calibri"/>
                        <a:cs typeface="Times New Roman"/>
                      </a:endParaRPr>
                    </a:p>
                  </a:txBody>
                  <a:tcPr marL="50313" marR="50313" marT="0" marB="0"/>
                </a:tc>
                <a:tc>
                  <a:txBody>
                    <a:bodyPr/>
                    <a:lstStyle/>
                    <a:p>
                      <a:pPr marL="0" marR="0">
                        <a:lnSpc>
                          <a:spcPct val="115000"/>
                        </a:lnSpc>
                        <a:spcBef>
                          <a:spcPts val="0"/>
                        </a:spcBef>
                        <a:spcAft>
                          <a:spcPts val="0"/>
                        </a:spcAft>
                      </a:pPr>
                      <a:r>
                        <a:rPr lang="en-US" sz="1400">
                          <a:effectLst/>
                        </a:rPr>
                        <a:t>0.54</a:t>
                      </a:r>
                      <a:endParaRPr lang="en-US" sz="1400">
                        <a:effectLst/>
                        <a:latin typeface="Calibri"/>
                        <a:ea typeface="Calibri"/>
                        <a:cs typeface="Times New Roman"/>
                      </a:endParaRPr>
                    </a:p>
                  </a:txBody>
                  <a:tcPr marL="50313" marR="50313" marT="0" marB="0"/>
                </a:tc>
                <a:tc>
                  <a:txBody>
                    <a:bodyPr/>
                    <a:lstStyle/>
                    <a:p>
                      <a:pPr marL="0" marR="0">
                        <a:lnSpc>
                          <a:spcPct val="115000"/>
                        </a:lnSpc>
                        <a:spcBef>
                          <a:spcPts val="0"/>
                        </a:spcBef>
                        <a:spcAft>
                          <a:spcPts val="0"/>
                        </a:spcAft>
                      </a:pPr>
                      <a:r>
                        <a:rPr lang="en-US" sz="1400">
                          <a:effectLst/>
                        </a:rPr>
                        <a:t>0.0701</a:t>
                      </a:r>
                      <a:endParaRPr lang="en-US" sz="1400">
                        <a:effectLst/>
                        <a:latin typeface="Calibri"/>
                        <a:ea typeface="Calibri"/>
                        <a:cs typeface="Times New Roman"/>
                      </a:endParaRPr>
                    </a:p>
                  </a:txBody>
                  <a:tcPr marL="50313" marR="50313" marT="0" marB="0"/>
                </a:tc>
                <a:tc>
                  <a:txBody>
                    <a:bodyPr/>
                    <a:lstStyle/>
                    <a:p>
                      <a:pPr marL="0" marR="0">
                        <a:lnSpc>
                          <a:spcPct val="115000"/>
                        </a:lnSpc>
                        <a:spcBef>
                          <a:spcPts val="0"/>
                        </a:spcBef>
                        <a:spcAft>
                          <a:spcPts val="0"/>
                        </a:spcAft>
                      </a:pPr>
                      <a:r>
                        <a:rPr lang="en-US" sz="1400">
                          <a:effectLst/>
                        </a:rPr>
                        <a:t>0.0483</a:t>
                      </a:r>
                      <a:endParaRPr lang="en-US" sz="1400">
                        <a:effectLst/>
                        <a:latin typeface="Calibri"/>
                        <a:ea typeface="Calibri"/>
                        <a:cs typeface="Times New Roman"/>
                      </a:endParaRPr>
                    </a:p>
                  </a:txBody>
                  <a:tcPr marL="50313" marR="50313" marT="0" marB="0"/>
                </a:tc>
                <a:tc>
                  <a:txBody>
                    <a:bodyPr/>
                    <a:lstStyle/>
                    <a:p>
                      <a:pPr marL="0" marR="0">
                        <a:lnSpc>
                          <a:spcPct val="115000"/>
                        </a:lnSpc>
                        <a:spcBef>
                          <a:spcPts val="0"/>
                        </a:spcBef>
                        <a:spcAft>
                          <a:spcPts val="0"/>
                        </a:spcAft>
                      </a:pPr>
                      <a:r>
                        <a:rPr lang="en-US" sz="1400">
                          <a:effectLst/>
                        </a:rPr>
                        <a:t>0.15</a:t>
                      </a:r>
                      <a:endParaRPr lang="en-US" sz="1400">
                        <a:effectLst/>
                        <a:latin typeface="Calibri"/>
                        <a:ea typeface="Calibri"/>
                        <a:cs typeface="Times New Roman"/>
                      </a:endParaRPr>
                    </a:p>
                  </a:txBody>
                  <a:tcPr marL="50313" marR="50313" marT="0" marB="0"/>
                </a:tc>
              </a:tr>
              <a:tr h="750094">
                <a:tc>
                  <a:txBody>
                    <a:bodyPr/>
                    <a:lstStyle/>
                    <a:p>
                      <a:pPr marL="0" marR="0">
                        <a:lnSpc>
                          <a:spcPct val="115000"/>
                        </a:lnSpc>
                        <a:spcBef>
                          <a:spcPts val="0"/>
                        </a:spcBef>
                        <a:spcAft>
                          <a:spcPts val="0"/>
                        </a:spcAft>
                      </a:pPr>
                      <a:r>
                        <a:rPr lang="en-US" sz="1400">
                          <a:effectLst/>
                        </a:rPr>
                        <a:t>Reduction in cocaine use</a:t>
                      </a:r>
                      <a:endParaRPr lang="en-US" sz="1400">
                        <a:effectLst/>
                        <a:latin typeface="Calibri"/>
                        <a:ea typeface="Calibri"/>
                        <a:cs typeface="Times New Roman"/>
                      </a:endParaRPr>
                    </a:p>
                  </a:txBody>
                  <a:tcPr marL="50313" marR="50313" marT="0" marB="0"/>
                </a:tc>
                <a:tc>
                  <a:txBody>
                    <a:bodyPr/>
                    <a:lstStyle/>
                    <a:p>
                      <a:pPr marL="0" marR="0">
                        <a:lnSpc>
                          <a:spcPct val="115000"/>
                        </a:lnSpc>
                        <a:spcBef>
                          <a:spcPts val="0"/>
                        </a:spcBef>
                        <a:spcAft>
                          <a:spcPts val="0"/>
                        </a:spcAft>
                      </a:pPr>
                      <a:r>
                        <a:rPr lang="en-US" sz="1400">
                          <a:effectLst/>
                        </a:rPr>
                        <a:t>-0.0012</a:t>
                      </a:r>
                      <a:endParaRPr lang="en-US" sz="1400">
                        <a:effectLst/>
                        <a:latin typeface="Calibri"/>
                        <a:ea typeface="Calibri"/>
                        <a:cs typeface="Times New Roman"/>
                      </a:endParaRPr>
                    </a:p>
                  </a:txBody>
                  <a:tcPr marL="50313" marR="50313" marT="0" marB="0"/>
                </a:tc>
                <a:tc>
                  <a:txBody>
                    <a:bodyPr/>
                    <a:lstStyle/>
                    <a:p>
                      <a:pPr marL="0" marR="0">
                        <a:lnSpc>
                          <a:spcPct val="115000"/>
                        </a:lnSpc>
                        <a:spcBef>
                          <a:spcPts val="0"/>
                        </a:spcBef>
                        <a:spcAft>
                          <a:spcPts val="0"/>
                        </a:spcAft>
                      </a:pPr>
                      <a:r>
                        <a:rPr lang="en-US" sz="1400">
                          <a:effectLst/>
                        </a:rPr>
                        <a:t>0.0005</a:t>
                      </a:r>
                      <a:endParaRPr lang="en-US" sz="1400">
                        <a:effectLst/>
                        <a:latin typeface="Calibri"/>
                        <a:ea typeface="Calibri"/>
                        <a:cs typeface="Times New Roman"/>
                      </a:endParaRPr>
                    </a:p>
                  </a:txBody>
                  <a:tcPr marL="50313" marR="50313" marT="0" marB="0"/>
                </a:tc>
                <a:tc>
                  <a:txBody>
                    <a:bodyPr/>
                    <a:lstStyle/>
                    <a:p>
                      <a:pPr marL="0" marR="0">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50313" marR="50313" marT="0" marB="0"/>
                </a:tc>
                <a:tc>
                  <a:txBody>
                    <a:bodyPr/>
                    <a:lstStyle/>
                    <a:p>
                      <a:pPr marL="0" marR="0">
                        <a:lnSpc>
                          <a:spcPct val="115000"/>
                        </a:lnSpc>
                        <a:spcBef>
                          <a:spcPts val="0"/>
                        </a:spcBef>
                        <a:spcAft>
                          <a:spcPts val="0"/>
                        </a:spcAft>
                      </a:pPr>
                      <a:r>
                        <a:rPr lang="en-US" sz="1400">
                          <a:effectLst/>
                        </a:rPr>
                        <a:t>-0.0011</a:t>
                      </a:r>
                      <a:endParaRPr lang="en-US" sz="1400">
                        <a:effectLst/>
                        <a:latin typeface="Calibri"/>
                        <a:ea typeface="Calibri"/>
                        <a:cs typeface="Times New Roman"/>
                      </a:endParaRPr>
                    </a:p>
                  </a:txBody>
                  <a:tcPr marL="50313" marR="50313" marT="0" marB="0"/>
                </a:tc>
                <a:tc>
                  <a:txBody>
                    <a:bodyPr/>
                    <a:lstStyle/>
                    <a:p>
                      <a:pPr marL="0" marR="0">
                        <a:lnSpc>
                          <a:spcPct val="115000"/>
                        </a:lnSpc>
                        <a:spcBef>
                          <a:spcPts val="0"/>
                        </a:spcBef>
                        <a:spcAft>
                          <a:spcPts val="0"/>
                        </a:spcAft>
                      </a:pPr>
                      <a:r>
                        <a:rPr lang="en-US" sz="1400">
                          <a:effectLst/>
                        </a:rPr>
                        <a:t>0.0004</a:t>
                      </a:r>
                      <a:endParaRPr lang="en-US" sz="1400">
                        <a:effectLst/>
                        <a:latin typeface="Calibri"/>
                        <a:ea typeface="Calibri"/>
                        <a:cs typeface="Times New Roman"/>
                      </a:endParaRPr>
                    </a:p>
                  </a:txBody>
                  <a:tcPr marL="50313" marR="50313" marT="0" marB="0"/>
                </a:tc>
                <a:tc>
                  <a:txBody>
                    <a:bodyPr/>
                    <a:lstStyle/>
                    <a:p>
                      <a:pPr marL="0" marR="0">
                        <a:lnSpc>
                          <a:spcPct val="115000"/>
                        </a:lnSpc>
                        <a:spcBef>
                          <a:spcPts val="0"/>
                        </a:spcBef>
                        <a:spcAft>
                          <a:spcPts val="0"/>
                        </a:spcAft>
                      </a:pPr>
                      <a:r>
                        <a:rPr lang="en-US" sz="1400" dirty="0">
                          <a:effectLst/>
                        </a:rPr>
                        <a:t>0.004</a:t>
                      </a:r>
                      <a:endParaRPr lang="en-US" sz="1400" dirty="0">
                        <a:effectLst/>
                        <a:latin typeface="Calibri"/>
                        <a:ea typeface="Calibri"/>
                        <a:cs typeface="Times New Roman"/>
                      </a:endParaRPr>
                    </a:p>
                  </a:txBody>
                  <a:tcPr marL="50313" marR="50313" marT="0" marB="0"/>
                </a:tc>
              </a:tr>
            </a:tbl>
          </a:graphicData>
        </a:graphic>
      </p:graphicFrame>
    </p:spTree>
    <p:extLst>
      <p:ext uri="{BB962C8B-B14F-4D97-AF65-F5344CB8AC3E}">
        <p14:creationId xmlns:p14="http://schemas.microsoft.com/office/powerpoint/2010/main" val="29755261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Results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latin typeface="Times New Roman" panose="02020603050405020304" pitchFamily="18" charset="0"/>
                <a:cs typeface="Times New Roman" panose="02020603050405020304" pitchFamily="18" charset="0"/>
              </a:rPr>
              <a:t>Incidence of coronary plaque progression </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The incidence of coronary plaque progression</a:t>
            </a:r>
            <a:r>
              <a:rPr lang="en-US" b="1"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(from &lt;50</a:t>
            </a:r>
            <a:r>
              <a:rPr lang="en-US" dirty="0">
                <a:latin typeface="Times New Roman" panose="02020603050405020304" pitchFamily="18" charset="0"/>
                <a:cs typeface="Times New Roman" panose="02020603050405020304" pitchFamily="18" charset="0"/>
              </a:rPr>
              <a:t>% to </a:t>
            </a:r>
            <a:r>
              <a:rPr lang="en-US" dirty="0" smtClean="0">
                <a:latin typeface="Times New Roman" panose="02020603050405020304" pitchFamily="18" charset="0"/>
                <a:cs typeface="Times New Roman" panose="02020603050405020304" pitchFamily="18" charset="0"/>
              </a:rPr>
              <a:t>≥50%) in </a:t>
            </a:r>
            <a:r>
              <a:rPr lang="en-US" dirty="0">
                <a:latin typeface="Times New Roman" panose="02020603050405020304" pitchFamily="18" charset="0"/>
                <a:cs typeface="Times New Roman" panose="02020603050405020304" pitchFamily="18" charset="0"/>
              </a:rPr>
              <a:t>these 22 participants was 18.2/100 person-years. The incidence of coronary plaque progression</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were 0.0/100 PYs and 36.4/100 PYs in those who were totally abstinent from cocaine, and those who continued to use cocaine, respectively. However, the difference in the incidence between these two groups was not significant (exact p=0.50, Table </a:t>
            </a:r>
            <a:r>
              <a:rPr lang="en-US" dirty="0" smtClean="0">
                <a:latin typeface="Times New Roman" panose="02020603050405020304" pitchFamily="18" charset="0"/>
                <a:cs typeface="Times New Roman" panose="02020603050405020304" pitchFamily="18" charset="0"/>
              </a:rPr>
              <a:t>below).</a:t>
            </a:r>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5199460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t/>
            </a:r>
            <a:br>
              <a:rPr lang="en-US" sz="2700" dirty="0" smtClean="0"/>
            </a:br>
            <a:r>
              <a:rPr lang="en-US" sz="2700" dirty="0" smtClean="0"/>
              <a:t>Table. </a:t>
            </a:r>
            <a:r>
              <a:rPr lang="en-US" sz="2700" dirty="0"/>
              <a:t>Incidence of coronary plaque progression by cocaine use in 22 chronic cocaine users</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78165976"/>
              </p:ext>
            </p:extLst>
          </p:nvPr>
        </p:nvGraphicFramePr>
        <p:xfrm>
          <a:off x="457200" y="1524000"/>
          <a:ext cx="8229599" cy="4749537"/>
        </p:xfrm>
        <a:graphic>
          <a:graphicData uri="http://schemas.openxmlformats.org/drawingml/2006/table">
            <a:tbl>
              <a:tblPr firstRow="1" firstCol="1" bandRow="1">
                <a:tableStyleId>{5C22544A-7EE6-4342-B048-85BDC9FD1C3A}</a:tableStyleId>
              </a:tblPr>
              <a:tblGrid>
                <a:gridCol w="2134596"/>
                <a:gridCol w="1048479"/>
                <a:gridCol w="1590001"/>
                <a:gridCol w="1590001"/>
                <a:gridCol w="1036957"/>
                <a:gridCol w="829565"/>
              </a:tblGrid>
              <a:tr h="592942">
                <a:tc rowSpan="2">
                  <a:txBody>
                    <a:bodyPr/>
                    <a:lstStyle/>
                    <a:p>
                      <a:pPr marL="0" marR="0">
                        <a:lnSpc>
                          <a:spcPct val="115000"/>
                        </a:lnSpc>
                        <a:spcBef>
                          <a:spcPts val="0"/>
                        </a:spcBef>
                        <a:spcAft>
                          <a:spcPts val="0"/>
                        </a:spcAft>
                      </a:pPr>
                      <a:r>
                        <a:rPr lang="en-US" sz="1600">
                          <a:effectLst/>
                        </a:rPr>
                        <a:t> </a:t>
                      </a:r>
                    </a:p>
                    <a:p>
                      <a:pPr marL="0" marR="0">
                        <a:lnSpc>
                          <a:spcPct val="115000"/>
                        </a:lnSpc>
                        <a:spcBef>
                          <a:spcPts val="0"/>
                        </a:spcBef>
                        <a:spcAft>
                          <a:spcPts val="0"/>
                        </a:spcAft>
                      </a:pPr>
                      <a:r>
                        <a:rPr lang="en-US" sz="1600">
                          <a:effectLst/>
                        </a:rPr>
                        <a:t>            Factor</a:t>
                      </a:r>
                      <a:endParaRPr lang="en-US" sz="1600">
                        <a:effectLst/>
                        <a:latin typeface="Calibri"/>
                        <a:ea typeface="Calibri"/>
                        <a:cs typeface="Times New Roman"/>
                      </a:endParaRPr>
                    </a:p>
                  </a:txBody>
                  <a:tcPr marL="68580" marR="68580" marT="0" marB="0"/>
                </a:tc>
                <a:tc gridSpan="5">
                  <a:txBody>
                    <a:bodyPr/>
                    <a:lstStyle/>
                    <a:p>
                      <a:pPr marL="0" marR="0">
                        <a:lnSpc>
                          <a:spcPct val="115000"/>
                        </a:lnSpc>
                        <a:spcBef>
                          <a:spcPts val="0"/>
                        </a:spcBef>
                        <a:spcAft>
                          <a:spcPts val="0"/>
                        </a:spcAft>
                      </a:pPr>
                      <a:r>
                        <a:rPr lang="en-US" sz="1600">
                          <a:effectLst/>
                        </a:rPr>
                        <a:t>                                 Coronary plaque progression</a:t>
                      </a:r>
                      <a:endParaRPr lang="en-US" sz="160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31058">
                <a:tc vMerge="1">
                  <a:txBody>
                    <a:bodyPr/>
                    <a:lstStyle/>
                    <a:p>
                      <a:endParaRPr lang="en-US"/>
                    </a:p>
                  </a:txBody>
                  <a:tcPr/>
                </a:tc>
                <a:tc>
                  <a:txBody>
                    <a:bodyPr/>
                    <a:lstStyle/>
                    <a:p>
                      <a:pPr marL="0" marR="0">
                        <a:lnSpc>
                          <a:spcPct val="115000"/>
                        </a:lnSpc>
                        <a:spcBef>
                          <a:spcPts val="0"/>
                        </a:spcBef>
                        <a:spcAft>
                          <a:spcPts val="0"/>
                        </a:spcAft>
                      </a:pPr>
                      <a:r>
                        <a:rPr lang="en-US" sz="1600">
                          <a:effectLst/>
                        </a:rPr>
                        <a:t>No. cases</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Person-years</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Incidence (/100PYs)</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95%CI</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P-value*</a:t>
                      </a:r>
                      <a:endParaRPr lang="en-US" sz="1600">
                        <a:effectLst/>
                        <a:latin typeface="Calibri"/>
                        <a:ea typeface="Calibri"/>
                        <a:cs typeface="Times New Roman"/>
                      </a:endParaRPr>
                    </a:p>
                  </a:txBody>
                  <a:tcPr marL="68580" marR="68580" marT="0" marB="0"/>
                </a:tc>
              </a:tr>
              <a:tr h="895669">
                <a:tc>
                  <a:txBody>
                    <a:bodyPr/>
                    <a:lstStyle/>
                    <a:p>
                      <a:pPr marL="0" marR="0">
                        <a:lnSpc>
                          <a:spcPct val="115000"/>
                        </a:lnSpc>
                        <a:spcBef>
                          <a:spcPts val="0"/>
                        </a:spcBef>
                        <a:spcAft>
                          <a:spcPts val="0"/>
                        </a:spcAft>
                      </a:pPr>
                      <a:r>
                        <a:rPr lang="en-US" sz="1600">
                          <a:effectLst/>
                        </a:rPr>
                        <a:t>Abstinence from cocaine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0</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5.5</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0.00</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6.67)</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0.50</a:t>
                      </a:r>
                      <a:endParaRPr lang="en-US" sz="1600">
                        <a:effectLst/>
                        <a:latin typeface="Calibri"/>
                        <a:ea typeface="Calibri"/>
                        <a:cs typeface="Times New Roman"/>
                      </a:endParaRPr>
                    </a:p>
                  </a:txBody>
                  <a:tcPr marL="68580" marR="68580" marT="0" marB="0"/>
                </a:tc>
              </a:tr>
              <a:tr h="1164934">
                <a:tc>
                  <a:txBody>
                    <a:bodyPr/>
                    <a:lstStyle/>
                    <a:p>
                      <a:pPr marL="0" marR="0">
                        <a:lnSpc>
                          <a:spcPct val="115000"/>
                        </a:lnSpc>
                        <a:spcBef>
                          <a:spcPts val="0"/>
                        </a:spcBef>
                        <a:spcAft>
                          <a:spcPts val="0"/>
                        </a:spcAft>
                      </a:pPr>
                      <a:r>
                        <a:rPr lang="en-US" sz="1600">
                          <a:effectLst/>
                        </a:rPr>
                        <a:t>Not abstinence from cocaine</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2</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5.5</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36.36</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(4.09,13.13)</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 </a:t>
                      </a:r>
                      <a:endParaRPr lang="en-US" sz="1600">
                        <a:effectLst/>
                        <a:latin typeface="Calibri"/>
                        <a:ea typeface="Calibri"/>
                        <a:cs typeface="Times New Roman"/>
                      </a:endParaRPr>
                    </a:p>
                  </a:txBody>
                  <a:tcPr marL="68580" marR="68580" marT="0" marB="0"/>
                </a:tc>
              </a:tr>
              <a:tr h="1164934">
                <a:tc>
                  <a:txBody>
                    <a:bodyPr/>
                    <a:lstStyle/>
                    <a:p>
                      <a:pPr marL="0" marR="0">
                        <a:lnSpc>
                          <a:spcPct val="115000"/>
                        </a:lnSpc>
                        <a:spcBef>
                          <a:spcPts val="0"/>
                        </a:spcBef>
                        <a:spcAft>
                          <a:spcPts val="0"/>
                        </a:spcAft>
                      </a:pPr>
                      <a:r>
                        <a:rPr lang="en-US" sz="1600">
                          <a:effectLst/>
                        </a:rPr>
                        <a:t>All</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2</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11</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18.18</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(2.04,65.64)</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7570824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5493497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8478691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Conclusions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pPr marL="0" indent="0">
              <a:buNone/>
            </a:pPr>
            <a:r>
              <a:rPr lang="en-US" sz="3600" dirty="0">
                <a:latin typeface="Times New Roman" panose="02020603050405020304" pitchFamily="18" charset="0"/>
                <a:cs typeface="Times New Roman" panose="02020603050405020304" pitchFamily="18" charset="0"/>
              </a:rPr>
              <a:t>Despite its limitations, our study provides evidence suggesting that ET-1 could be used as a marker for cocaine abstinence and reduction in cocaine use. The findings of this study may also provide promising new avenues of research in the fight against cocaine-induced premature coronary atherosclerosis. </a:t>
            </a:r>
          </a:p>
          <a:p>
            <a:pPr marL="0" indent="0">
              <a:buNone/>
            </a:pPr>
            <a:r>
              <a:rPr lang="en-US" sz="3600" dirty="0">
                <a:latin typeface="Times New Roman" panose="02020603050405020304" pitchFamily="18" charset="0"/>
                <a:cs typeface="Times New Roman" panose="02020603050405020304" pitchFamily="18" charset="0"/>
              </a:rPr>
              <a:t> </a:t>
            </a:r>
          </a:p>
          <a:p>
            <a:pPr marL="0" indent="0">
              <a:buNone/>
            </a:pPr>
            <a:endParaRPr lang="en-US" dirty="0"/>
          </a:p>
        </p:txBody>
      </p:sp>
    </p:spTree>
    <p:extLst>
      <p:ext uri="{BB962C8B-B14F-4D97-AF65-F5344CB8AC3E}">
        <p14:creationId xmlns:p14="http://schemas.microsoft.com/office/powerpoint/2010/main" val="20017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Background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A NIDA-funded study in rats shows that using a combination of buprenorphine and naltrexone reduces cocaine intake without producing opioid dependence. However, FDA has not approved any medication for treating cocaine addiction in humans (</a:t>
            </a:r>
            <a:r>
              <a:rPr lang="en-US" sz="2400" dirty="0" smtClean="0">
                <a:latin typeface="Times New Roman" panose="02020603050405020304" pitchFamily="18" charset="0"/>
                <a:cs typeface="Times New Roman" panose="02020603050405020304" pitchFamily="18" charset="0"/>
                <a:hlinkClick r:id="rId2"/>
              </a:rPr>
              <a:t>http://www.drugabuse.gov/news-events/news-releases/2012/08/combined-medication-shows-promise-treating-cocaine-addiction</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16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Acknowledgements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buNone/>
            </a:pPr>
            <a:endParaRPr lang="en-US" altLang="en-US" sz="2000" dirty="0" smtClean="0">
              <a:latin typeface="Arial Black" pitchFamily="34" charset="0"/>
            </a:endParaRPr>
          </a:p>
          <a:p>
            <a:pPr>
              <a:buNone/>
            </a:pPr>
            <a:endParaRPr lang="en-US" altLang="en-US" sz="2000" dirty="0">
              <a:latin typeface="Arial Black" pitchFamily="34" charset="0"/>
            </a:endParaRPr>
          </a:p>
          <a:p>
            <a:pPr>
              <a:buNone/>
            </a:pPr>
            <a:r>
              <a:rPr lang="en-US" altLang="en-US" sz="2800" dirty="0" smtClean="0">
                <a:latin typeface="Times New Roman" panose="02020603050405020304" pitchFamily="18" charset="0"/>
                <a:cs typeface="Times New Roman" panose="02020603050405020304" pitchFamily="18" charset="0"/>
              </a:rPr>
              <a:t>Prof. Maxine Stitzer            Prof. Elliot Fishman     </a:t>
            </a:r>
          </a:p>
          <a:p>
            <a:pPr>
              <a:buNone/>
            </a:pPr>
            <a:r>
              <a:rPr lang="en-US" altLang="en-US" sz="2800" dirty="0" smtClean="0">
                <a:latin typeface="Times New Roman" panose="02020603050405020304" pitchFamily="18" charset="0"/>
                <a:cs typeface="Times New Roman" panose="02020603050405020304" pitchFamily="18" charset="0"/>
              </a:rPr>
              <a:t>Prof. Gary Gerstenblith       Prof. Thomas Kickler</a:t>
            </a:r>
          </a:p>
          <a:p>
            <a:pPr>
              <a:buNone/>
            </a:pPr>
            <a:r>
              <a:rPr lang="en-US" altLang="en-US" sz="2800" dirty="0" smtClean="0">
                <a:latin typeface="Times New Roman" panose="02020603050405020304" pitchFamily="18" charset="0"/>
                <a:cs typeface="Times New Roman" panose="02020603050405020304" pitchFamily="18" charset="0"/>
              </a:rPr>
              <a:t>Prof. David Bluemke           Prof. Jeff Brinker</a:t>
            </a:r>
          </a:p>
          <a:p>
            <a:pPr>
              <a:buNone/>
            </a:pPr>
            <a:r>
              <a:rPr lang="en-US" altLang="en-US" sz="2800" dirty="0" smtClean="0">
                <a:latin typeface="Times New Roman" panose="02020603050405020304" pitchFamily="18" charset="0"/>
                <a:cs typeface="Times New Roman" panose="02020603050405020304" pitchFamily="18" charset="0"/>
              </a:rPr>
              <a:t>Prof. Hong Lai                     Prof. Glenn Treisman</a:t>
            </a:r>
          </a:p>
          <a:p>
            <a:pPr>
              <a:buNone/>
            </a:pPr>
            <a:r>
              <a:rPr lang="en-US" altLang="en-US" sz="2800" dirty="0" smtClean="0">
                <a:latin typeface="Times New Roman" panose="02020603050405020304" pitchFamily="18" charset="0"/>
                <a:cs typeface="Times New Roman" panose="02020603050405020304" pitchFamily="18" charset="0"/>
              </a:rPr>
              <a:t>Prof. Richard Moore            Mr. Shaoguang Chen</a:t>
            </a:r>
          </a:p>
          <a:p>
            <a:pPr>
              <a:buNone/>
            </a:pPr>
            <a:r>
              <a:rPr lang="en-US" altLang="en-US" sz="2800" dirty="0" smtClean="0">
                <a:latin typeface="Times New Roman" panose="02020603050405020304" pitchFamily="18" charset="0"/>
                <a:cs typeface="Times New Roman" panose="02020603050405020304" pitchFamily="18" charset="0"/>
              </a:rPr>
              <a:t>Dr. Ji Li</a:t>
            </a:r>
          </a:p>
          <a:p>
            <a:pPr marL="0" indent="0">
              <a:buNone/>
            </a:pPr>
            <a:endParaRPr lang="en-US" dirty="0"/>
          </a:p>
        </p:txBody>
      </p:sp>
    </p:spTree>
    <p:extLst>
      <p:ext uri="{BB962C8B-B14F-4D97-AF65-F5344CB8AC3E}">
        <p14:creationId xmlns:p14="http://schemas.microsoft.com/office/powerpoint/2010/main" val="37438590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Acknowledgements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sz="6600" dirty="0" smtClean="0">
                <a:latin typeface="Times New Roman" panose="02020603050405020304" pitchFamily="18" charset="0"/>
                <a:cs typeface="Times New Roman" panose="02020603050405020304" pitchFamily="18" charset="0"/>
              </a:rPr>
              <a:t>Special Thanks to Dr. Phil Skolnick and Dr. Khalsa</a:t>
            </a: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29519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Acknowledgements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4000" dirty="0">
                <a:latin typeface="Times New Roman" panose="02020603050405020304" pitchFamily="18" charset="0"/>
                <a:cs typeface="Times New Roman" panose="02020603050405020304" pitchFamily="18" charset="0"/>
              </a:rPr>
              <a:t>This research was supported by grant R01-DA12777, DA25524, and DA035632 from National Institute on Drug Abuse, National Institutes of Health. We thank the study participants for their contributions. </a:t>
            </a:r>
          </a:p>
          <a:p>
            <a:pPr marL="0" indent="0">
              <a:buNone/>
            </a:pPr>
            <a:r>
              <a:rPr lang="en-US" sz="4000" dirty="0">
                <a:latin typeface="Times New Roman" panose="02020603050405020304" pitchFamily="18" charset="0"/>
                <a:cs typeface="Times New Roman" panose="02020603050405020304" pitchFamily="18" charset="0"/>
              </a:rPr>
              <a:t> </a:t>
            </a:r>
          </a:p>
          <a:p>
            <a:pPr marL="0" indent="0">
              <a:buNone/>
            </a:pPr>
            <a:endParaRPr lang="en-US" dirty="0"/>
          </a:p>
        </p:txBody>
      </p:sp>
    </p:spTree>
    <p:extLst>
      <p:ext uri="{BB962C8B-B14F-4D97-AF65-F5344CB8AC3E}">
        <p14:creationId xmlns:p14="http://schemas.microsoft.com/office/powerpoint/2010/main" val="119359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Background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FDA accepts self-reported number of heavy drinking days as a primary endpoint for alcohol-related clinical trials, however, for medications treating cocaine abuse, FDA’s bar is much higher: “a period of abstinence that lasts through the end of treatment” (</a:t>
            </a:r>
            <a:r>
              <a:rPr lang="en-US" sz="2800" dirty="0">
                <a:latin typeface="Times New Roman" panose="02020603050405020304" pitchFamily="18" charset="0"/>
                <a:cs typeface="Times New Roman" panose="02020603050405020304" pitchFamily="18" charset="0"/>
                <a:hlinkClick r:id="rId2"/>
              </a:rPr>
              <a:t>Skolnick </a:t>
            </a:r>
            <a:r>
              <a:rPr lang="en-US" sz="2800" dirty="0" smtClean="0">
                <a:latin typeface="Times New Roman" panose="02020603050405020304" pitchFamily="18" charset="0"/>
                <a:cs typeface="Times New Roman" panose="02020603050405020304" pitchFamily="18" charset="0"/>
                <a:hlinkClick r:id="rId2"/>
              </a:rPr>
              <a:t>P</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hlinkClick r:id="rId3"/>
              </a:rPr>
              <a:t>Volkow</a:t>
            </a:r>
            <a:r>
              <a:rPr lang="en-US" sz="2800" dirty="0">
                <a:latin typeface="Times New Roman" panose="02020603050405020304" pitchFamily="18" charset="0"/>
                <a:cs typeface="Times New Roman" panose="02020603050405020304" pitchFamily="18" charset="0"/>
                <a:hlinkClick r:id="rId3"/>
              </a:rPr>
              <a:t> ND</a:t>
            </a:r>
            <a:r>
              <a:rPr lang="en-US" sz="2800" dirty="0">
                <a:latin typeface="Times New Roman" panose="02020603050405020304" pitchFamily="18" charset="0"/>
                <a:cs typeface="Times New Roman" panose="02020603050405020304" pitchFamily="18" charset="0"/>
              </a:rPr>
              <a:t>. Addiction therapeutics: obstacles and </a:t>
            </a:r>
            <a:r>
              <a:rPr lang="en-US" sz="2800" dirty="0" smtClean="0">
                <a:latin typeface="Times New Roman" panose="02020603050405020304" pitchFamily="18" charset="0"/>
                <a:cs typeface="Times New Roman" panose="02020603050405020304" pitchFamily="18" charset="0"/>
              </a:rPr>
              <a:t>opportunities (</a:t>
            </a:r>
            <a:r>
              <a:rPr lang="en-US" sz="2800" dirty="0" err="1" smtClean="0">
                <a:latin typeface="Times New Roman" panose="02020603050405020304" pitchFamily="18" charset="0"/>
                <a:cs typeface="Times New Roman" panose="02020603050405020304" pitchFamily="18" charset="0"/>
                <a:hlinkClick r:id="rId4" tooltip="Biological psychiatry."/>
              </a:rPr>
              <a:t>Biol</a:t>
            </a:r>
            <a:r>
              <a:rPr lang="en-US" sz="2800" dirty="0" smtClean="0">
                <a:latin typeface="Times New Roman" panose="02020603050405020304" pitchFamily="18" charset="0"/>
                <a:cs typeface="Times New Roman" panose="02020603050405020304" pitchFamily="18" charset="0"/>
                <a:hlinkClick r:id="rId4" tooltip="Biological psychiatry."/>
              </a:rPr>
              <a:t> </a:t>
            </a:r>
            <a:r>
              <a:rPr lang="en-US" sz="2800" dirty="0">
                <a:latin typeface="Times New Roman" panose="02020603050405020304" pitchFamily="18" charset="0"/>
                <a:cs typeface="Times New Roman" panose="02020603050405020304" pitchFamily="18" charset="0"/>
                <a:hlinkClick r:id="rId4" tooltip="Biological psychiatry."/>
              </a:rPr>
              <a:t>Psychiatry.</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2012;72(11</a:t>
            </a:r>
            <a:r>
              <a:rPr lang="en-US" sz="2800" dirty="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890-1). </a:t>
            </a:r>
            <a:endParaRPr lang="en-US" sz="28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458682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Background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dirty="0">
                <a:latin typeface="Times New Roman" panose="02020603050405020304" pitchFamily="18" charset="0"/>
                <a:cs typeface="Times New Roman" panose="02020603050405020304" pitchFamily="18" charset="0"/>
              </a:rPr>
              <a:t>The FDA </a:t>
            </a:r>
            <a:r>
              <a:rPr lang="en-US" dirty="0" smtClean="0">
                <a:latin typeface="Times New Roman" panose="02020603050405020304" pitchFamily="18" charset="0"/>
                <a:cs typeface="Times New Roman" panose="02020603050405020304" pitchFamily="18" charset="0"/>
              </a:rPr>
              <a:t>believes </a:t>
            </a:r>
            <a:r>
              <a:rPr lang="en-US" dirty="0">
                <a:latin typeface="Times New Roman" panose="02020603050405020304" pitchFamily="18" charset="0"/>
                <a:cs typeface="Times New Roman" panose="02020603050405020304" pitchFamily="18" charset="0"/>
              </a:rPr>
              <a:t>that </a:t>
            </a:r>
            <a:r>
              <a:rPr lang="en-US" dirty="0" smtClean="0">
                <a:latin typeface="Times New Roman" panose="02020603050405020304" pitchFamily="18" charset="0"/>
                <a:cs typeface="Times New Roman" panose="02020603050405020304" pitchFamily="18" charset="0"/>
              </a:rPr>
              <a:t>“cocaine use </a:t>
            </a:r>
            <a:r>
              <a:rPr lang="en-US" dirty="0">
                <a:latin typeface="Times New Roman" panose="02020603050405020304" pitchFamily="18" charset="0"/>
                <a:cs typeface="Times New Roman" panose="02020603050405020304" pitchFamily="18" charset="0"/>
              </a:rPr>
              <a:t>behavior is only a surrogate indicator for risks of health or behavioral problems, and that a clinical metric reflecting sufficient behavior change beyond </a:t>
            </a:r>
            <a:r>
              <a:rPr lang="en-US" dirty="0" smtClean="0">
                <a:latin typeface="Times New Roman" panose="02020603050405020304" pitchFamily="18" charset="0"/>
                <a:cs typeface="Times New Roman" panose="02020603050405020304" pitchFamily="18" charset="0"/>
              </a:rPr>
              <a:t>cocaine </a:t>
            </a:r>
            <a:r>
              <a:rPr lang="en-US" dirty="0">
                <a:latin typeface="Times New Roman" panose="02020603050405020304" pitchFamily="18" charset="0"/>
                <a:cs typeface="Times New Roman" panose="02020603050405020304" pitchFamily="18" charset="0"/>
              </a:rPr>
              <a:t>use is needed to reasonably conclude a probable benefit in health and behavior </a:t>
            </a:r>
            <a:r>
              <a:rPr lang="en-US" dirty="0" smtClean="0">
                <a:latin typeface="Times New Roman" panose="02020603050405020304" pitchFamily="18" charset="0"/>
                <a:cs typeface="Times New Roman" panose="02020603050405020304" pitchFamily="18" charset="0"/>
              </a:rPr>
              <a:t>domains” (</a:t>
            </a:r>
            <a:r>
              <a:rPr lang="en-US" sz="2400" dirty="0" smtClean="0">
                <a:latin typeface="Times New Roman" panose="02020603050405020304" pitchFamily="18" charset="0"/>
                <a:cs typeface="Times New Roman" panose="02020603050405020304" pitchFamily="18" charset="0"/>
                <a:hlinkClick r:id="rId2"/>
              </a:rPr>
              <a:t>Donovan DM</a:t>
            </a:r>
            <a:r>
              <a:rPr lang="en-US" sz="2400" dirty="0" smtClean="0">
                <a:latin typeface="Times New Roman" panose="02020603050405020304" pitchFamily="18" charset="0"/>
                <a:cs typeface="Times New Roman" panose="02020603050405020304" pitchFamily="18" charset="0"/>
              </a:rPr>
              <a:t>, et al. Primary outcome indices in illicit drug dependence treatment research: systematic approach to selection and measurement of drug use end-points in clinical trials. </a:t>
            </a:r>
            <a:r>
              <a:rPr lang="en-US" sz="2400" dirty="0" smtClean="0">
                <a:latin typeface="Times New Roman" panose="02020603050405020304" pitchFamily="18" charset="0"/>
                <a:cs typeface="Times New Roman" panose="02020603050405020304" pitchFamily="18" charset="0"/>
                <a:hlinkClick r:id="rId3" tooltip="Addiction (Abingdon, England)."/>
              </a:rPr>
              <a:t>Addiction.</a:t>
            </a:r>
            <a:r>
              <a:rPr lang="en-US" sz="2400" dirty="0" smtClean="0">
                <a:latin typeface="Times New Roman" panose="02020603050405020304" pitchFamily="18" charset="0"/>
                <a:cs typeface="Times New Roman" panose="02020603050405020304" pitchFamily="18" charset="0"/>
              </a:rPr>
              <a:t> 2012 Apr;107(4):694-708). </a:t>
            </a: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2628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Background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dirty="0">
                <a:latin typeface="Times New Roman" panose="02020603050405020304" pitchFamily="18" charset="0"/>
                <a:cs typeface="Times New Roman" panose="02020603050405020304" pitchFamily="18" charset="0"/>
              </a:rPr>
              <a:t>With support from NIDA, we have enrolled and followed-up </a:t>
            </a:r>
            <a:r>
              <a:rPr lang="en-US" dirty="0" smtClean="0">
                <a:latin typeface="Times New Roman" panose="02020603050405020304" pitchFamily="18" charset="0"/>
                <a:cs typeface="Times New Roman" panose="02020603050405020304" pitchFamily="18" charset="0"/>
              </a:rPr>
              <a:t>1,500 </a:t>
            </a:r>
            <a:r>
              <a:rPr lang="en-US" dirty="0">
                <a:latin typeface="Times New Roman" panose="02020603050405020304" pitchFamily="18" charset="0"/>
                <a:cs typeface="Times New Roman" panose="02020603050405020304" pitchFamily="18" charset="0"/>
              </a:rPr>
              <a:t>African Americans in Baltimore </a:t>
            </a:r>
            <a:r>
              <a:rPr lang="en-US" dirty="0" smtClean="0">
                <a:latin typeface="Times New Roman" panose="02020603050405020304" pitchFamily="18" charset="0"/>
                <a:cs typeface="Times New Roman" panose="02020603050405020304" pitchFamily="18" charset="0"/>
              </a:rPr>
              <a:t>for &gt;14 years with </a:t>
            </a:r>
            <a:r>
              <a:rPr lang="en-US" dirty="0">
                <a:latin typeface="Times New Roman" panose="02020603050405020304" pitchFamily="18" charset="0"/>
                <a:cs typeface="Times New Roman" panose="02020603050405020304" pitchFamily="18" charset="0"/>
              </a:rPr>
              <a:t>a very low dropout rate </a:t>
            </a:r>
            <a:r>
              <a:rPr lang="en-US" dirty="0" smtClean="0">
                <a:latin typeface="Times New Roman" panose="02020603050405020304" pitchFamily="18" charset="0"/>
                <a:cs typeface="Times New Roman" panose="02020603050405020304" pitchFamily="18" charset="0"/>
              </a:rPr>
              <a:t>(&lt;3.5</a:t>
            </a:r>
            <a:r>
              <a:rPr lang="en-US" dirty="0">
                <a:latin typeface="Times New Roman" panose="02020603050405020304" pitchFamily="18" charset="0"/>
                <a:cs typeface="Times New Roman" panose="02020603050405020304" pitchFamily="18" charset="0"/>
              </a:rPr>
              <a:t>% per year) to investigate subclinical CAD in people with and without HIV infection, </a:t>
            </a:r>
            <a:r>
              <a:rPr lang="en-US" dirty="0" smtClean="0">
                <a:latin typeface="Times New Roman" panose="02020603050405020304" pitchFamily="18" charset="0"/>
                <a:cs typeface="Times New Roman" panose="02020603050405020304" pitchFamily="18" charset="0"/>
              </a:rPr>
              <a:t>and with </a:t>
            </a:r>
            <a:r>
              <a:rPr lang="en-US" dirty="0">
                <a:latin typeface="Times New Roman" panose="02020603050405020304" pitchFamily="18" charset="0"/>
                <a:cs typeface="Times New Roman" panose="02020603050405020304" pitchFamily="18" charset="0"/>
              </a:rPr>
              <a:t>and without cocaine </a:t>
            </a:r>
            <a:r>
              <a:rPr lang="en-US" dirty="0" smtClean="0">
                <a:latin typeface="Times New Roman" panose="02020603050405020304" pitchFamily="18" charset="0"/>
                <a:cs typeface="Times New Roman" panose="02020603050405020304" pitchFamily="18" charset="0"/>
              </a:rPr>
              <a:t>use. </a:t>
            </a:r>
            <a:r>
              <a:rPr lang="en-US" dirty="0">
                <a:latin typeface="Times New Roman" panose="02020603050405020304" pitchFamily="18" charset="0"/>
                <a:cs typeface="Times New Roman" panose="02020603050405020304" pitchFamily="18" charset="0"/>
              </a:rPr>
              <a:t>In addition to imaging data from </a:t>
            </a:r>
            <a:r>
              <a:rPr lang="en-US" dirty="0" smtClean="0">
                <a:latin typeface="Times New Roman" panose="02020603050405020304" pitchFamily="18" charset="0"/>
                <a:cs typeface="Times New Roman" panose="02020603050405020304" pitchFamily="18" charset="0"/>
              </a:rPr>
              <a:t>contrast-enhanced </a:t>
            </a:r>
            <a:r>
              <a:rPr lang="en-US" dirty="0">
                <a:latin typeface="Times New Roman" panose="02020603050405020304" pitchFamily="18" charset="0"/>
                <a:cs typeface="Times New Roman" panose="02020603050405020304" pitchFamily="18" charset="0"/>
              </a:rPr>
              <a:t>coronary CT angiography (CTA</a:t>
            </a:r>
            <a:r>
              <a:rPr lang="en-US" dirty="0" smtClean="0">
                <a:latin typeface="Times New Roman" panose="02020603050405020304" pitchFamily="18" charset="0"/>
                <a:cs typeface="Times New Roman" panose="02020603050405020304" pitchFamily="18" charset="0"/>
              </a:rPr>
              <a:t>) and MRI, </a:t>
            </a:r>
            <a:r>
              <a:rPr lang="en-US" dirty="0">
                <a:latin typeface="Times New Roman" panose="02020603050405020304" pitchFamily="18" charset="0"/>
                <a:cs typeface="Times New Roman" panose="02020603050405020304" pitchFamily="18" charset="0"/>
              </a:rPr>
              <a:t>we also collected behavioral, demographic, medical, clinical, and laboratory data and biological specimens over time. </a:t>
            </a:r>
            <a:r>
              <a:rPr lang="en-US" dirty="0" smtClean="0">
                <a:latin typeface="Times New Roman" panose="02020603050405020304" pitchFamily="18" charset="0"/>
                <a:cs typeface="Times New Roman" panose="02020603050405020304" pitchFamily="18" charset="0"/>
              </a:rPr>
              <a:t>The data from our 14-year studies are invaluable for investigating the health risks and behavioral problems associated with cocaine use.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34411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Background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For example, based on Poisson regression analyses (N=1429), after adjustment for the 2013 ACC/AHA cardiovascular risk, cocaine use was significantly associated with  subclinical CAD (adjusted PR=1.25 with 95%CI;1.07,1.45, p=0.004). However, HIV infection was not (adjusted PR=1.01, 95%CI:0.86,1.19, p=0.94).</a:t>
            </a: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5261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Objectives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endParaRPr lang="en-US" dirty="0" smtClean="0"/>
          </a:p>
          <a:p>
            <a:pPr marL="0" indent="0">
              <a:buNone/>
            </a:pPr>
            <a:r>
              <a:rPr lang="en-US" dirty="0" smtClean="0">
                <a:latin typeface="Times New Roman" panose="02020603050405020304" pitchFamily="18" charset="0"/>
                <a:cs typeface="Times New Roman" panose="02020603050405020304" pitchFamily="18" charset="0"/>
              </a:rPr>
              <a:t>The current study, funded by NIDA has three objectives: to </a:t>
            </a:r>
            <a:r>
              <a:rPr lang="en-US" dirty="0">
                <a:latin typeface="Times New Roman" panose="02020603050405020304" pitchFamily="18" charset="0"/>
                <a:cs typeface="Times New Roman" panose="02020603050405020304" pitchFamily="18" charset="0"/>
              </a:rPr>
              <a:t>explore </a:t>
            </a:r>
            <a:r>
              <a:rPr lang="en-US" dirty="0" smtClean="0">
                <a:latin typeface="Times New Roman" panose="02020603050405020304" pitchFamily="18" charset="0"/>
                <a:cs typeface="Times New Roman" panose="02020603050405020304" pitchFamily="18" charset="0"/>
              </a:rPr>
              <a:t>(1) whether </a:t>
            </a:r>
            <a:r>
              <a:rPr lang="en-US" dirty="0">
                <a:latin typeface="Times New Roman" panose="02020603050405020304" pitchFamily="18" charset="0"/>
                <a:cs typeface="Times New Roman" panose="02020603050405020304" pitchFamily="18" charset="0"/>
              </a:rPr>
              <a:t>cocaine abstinence leads to less endothelial damage, (2) </a:t>
            </a:r>
            <a:r>
              <a:rPr lang="en-US" dirty="0" smtClean="0">
                <a:latin typeface="Times New Roman" panose="02020603050405020304" pitchFamily="18" charset="0"/>
                <a:cs typeface="Times New Roman" panose="02020603050405020304" pitchFamily="18" charset="0"/>
              </a:rPr>
              <a:t>whether </a:t>
            </a:r>
            <a:r>
              <a:rPr lang="en-US" dirty="0">
                <a:latin typeface="Times New Roman" panose="02020603050405020304" pitchFamily="18" charset="0"/>
                <a:cs typeface="Times New Roman" panose="02020603050405020304" pitchFamily="18" charset="0"/>
              </a:rPr>
              <a:t>cocaine abstinence retards coronary plaque progression, and (3) </a:t>
            </a:r>
            <a:r>
              <a:rPr lang="en-US" dirty="0" smtClean="0">
                <a:latin typeface="Times New Roman" panose="02020603050405020304" pitchFamily="18" charset="0"/>
                <a:cs typeface="Times New Roman" panose="02020603050405020304" pitchFamily="18" charset="0"/>
              </a:rPr>
              <a:t>whether </a:t>
            </a:r>
            <a:r>
              <a:rPr lang="en-US" dirty="0">
                <a:latin typeface="Times New Roman" panose="02020603050405020304" pitchFamily="18" charset="0"/>
                <a:cs typeface="Times New Roman" panose="02020603050405020304" pitchFamily="18" charset="0"/>
              </a:rPr>
              <a:t>reduction in cocaine use leads to less endothelial damage in African American (AA) chronic cocaine users with contrast-enhanced coronary CT angiography (CTA)-confirmed &lt;50% coronary </a:t>
            </a:r>
            <a:r>
              <a:rPr lang="en-US" dirty="0" smtClean="0">
                <a:latin typeface="Times New Roman" panose="02020603050405020304" pitchFamily="18" charset="0"/>
                <a:cs typeface="Times New Roman" panose="02020603050405020304" pitchFamily="18" charset="0"/>
              </a:rPr>
              <a:t>stenosis.</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477826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Methods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dirty="0">
                <a:latin typeface="Times New Roman" panose="02020603050405020304" pitchFamily="18" charset="0"/>
                <a:cs typeface="Times New Roman" panose="02020603050405020304" pitchFamily="18" charset="0"/>
              </a:rPr>
              <a:t>Between March and April, 2014, 38 </a:t>
            </a:r>
            <a:r>
              <a:rPr lang="en-US" dirty="0" smtClean="0">
                <a:latin typeface="Times New Roman" panose="02020603050405020304" pitchFamily="18" charset="0"/>
                <a:cs typeface="Times New Roman" panose="02020603050405020304" pitchFamily="18" charset="0"/>
              </a:rPr>
              <a:t>AA </a:t>
            </a:r>
            <a:r>
              <a:rPr lang="en-US" dirty="0">
                <a:latin typeface="Times New Roman" panose="02020603050405020304" pitchFamily="18" charset="0"/>
                <a:cs typeface="Times New Roman" panose="02020603050405020304" pitchFamily="18" charset="0"/>
              </a:rPr>
              <a:t>chronic cocaine users (10 women and 28 men) </a:t>
            </a:r>
            <a:r>
              <a:rPr lang="en-US" dirty="0" smtClean="0">
                <a:latin typeface="Times New Roman" panose="02020603050405020304" pitchFamily="18" charset="0"/>
                <a:cs typeface="Times New Roman" panose="02020603050405020304" pitchFamily="18" charset="0"/>
              </a:rPr>
              <a:t>were enrolled </a:t>
            </a:r>
            <a:r>
              <a:rPr lang="en-US" dirty="0">
                <a:latin typeface="Times New Roman" panose="02020603050405020304" pitchFamily="18" charset="0"/>
                <a:cs typeface="Times New Roman" panose="02020603050405020304" pitchFamily="18" charset="0"/>
              </a:rPr>
              <a:t>in </a:t>
            </a: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preliminary </a:t>
            </a:r>
            <a:r>
              <a:rPr lang="en-US" dirty="0" smtClean="0">
                <a:latin typeface="Times New Roman" panose="02020603050405020304" pitchFamily="18" charset="0"/>
                <a:cs typeface="Times New Roman" panose="02020603050405020304" pitchFamily="18" charset="0"/>
              </a:rPr>
              <a:t>study. </a:t>
            </a:r>
            <a:endParaRPr lang="en-US" dirty="0"/>
          </a:p>
        </p:txBody>
      </p:sp>
    </p:spTree>
    <p:extLst>
      <p:ext uri="{BB962C8B-B14F-4D97-AF65-F5344CB8AC3E}">
        <p14:creationId xmlns:p14="http://schemas.microsoft.com/office/powerpoint/2010/main" val="10379175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1224</TotalTime>
  <Words>2122</Words>
  <Application>Microsoft Office PowerPoint</Application>
  <PresentationFormat>On-screen Show (4:3)</PresentationFormat>
  <Paragraphs>227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Cocaine Abstinence and Reduced Use are Associated with Lowered Endothelial Damage in African Americans: A Preliminary Study  </vt:lpstr>
      <vt:lpstr>Background</vt:lpstr>
      <vt:lpstr>Background</vt:lpstr>
      <vt:lpstr>Background</vt:lpstr>
      <vt:lpstr>Background</vt:lpstr>
      <vt:lpstr>Background</vt:lpstr>
      <vt:lpstr>Background</vt:lpstr>
      <vt:lpstr>Objectives</vt:lpstr>
      <vt:lpstr>Methods</vt:lpstr>
      <vt:lpstr>Methods</vt:lpstr>
      <vt:lpstr>Methods</vt:lpstr>
      <vt:lpstr>Methods</vt:lpstr>
      <vt:lpstr>Procedures</vt:lpstr>
      <vt:lpstr>Procedures</vt:lpstr>
      <vt:lpstr>Procedures</vt:lpstr>
      <vt:lpstr>Procedures</vt:lpstr>
      <vt:lpstr>Results</vt:lpstr>
      <vt:lpstr>Table.  Baseline Characteristics of 22 African American Study Participants in Baltimore, Maryland by Baseline ET-1  </vt:lpstr>
      <vt:lpstr>Results</vt:lpstr>
      <vt:lpstr>% of participants using cocaine and ET-1 at baseline and 6-month followup</vt:lpstr>
      <vt:lpstr>Results</vt:lpstr>
      <vt:lpstr>Table. Effects of total abstinence and other factors on ET-1 GEE analysis (square-root ET-1: outcome variable) </vt:lpstr>
      <vt:lpstr>Results</vt:lpstr>
      <vt:lpstr>  Table. Effects of days of cocaine use and other factors on  ET-1 levels (square-root transformed):  GEE analysis </vt:lpstr>
      <vt:lpstr>Results</vt:lpstr>
      <vt:lpstr> Table. Incidence of coronary plaque progression by cocaine use in 22 chronic cocaine users </vt:lpstr>
      <vt:lpstr>PowerPoint Presentation</vt:lpstr>
      <vt:lpstr>PowerPoint Presentation</vt:lpstr>
      <vt:lpstr>Conclusions</vt:lpstr>
      <vt:lpstr>Acknowledgements</vt:lpstr>
      <vt:lpstr>Acknowledgements</vt:lpstr>
      <vt:lpstr>Acknowledgements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slai1</dc:creator>
  <cp:lastModifiedBy>Shenghan Lai</cp:lastModifiedBy>
  <cp:revision>44</cp:revision>
  <dcterms:created xsi:type="dcterms:W3CDTF">2015-03-24T13:18:22Z</dcterms:created>
  <dcterms:modified xsi:type="dcterms:W3CDTF">2015-04-15T17:31:28Z</dcterms:modified>
</cp:coreProperties>
</file>