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5" r:id="rId18"/>
    <p:sldId id="277" r:id="rId19"/>
    <p:sldId id="280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4C762-38E3-47B4-B6FC-617286707916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72235-BFBE-4B5D-AF1F-57EB1EB422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81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4826AA-B0F0-42A1-A287-7BCC269BABBC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965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C5A6E6-D1BB-474D-B929-07577E59F90B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8970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F1EE93-BA7C-4C18-A7ED-20CCE78F54FA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778241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3392FF-8877-4AA8-8014-8CD111D98BB6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820927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58EA0F-2A1D-4FDC-9F45-EF9EFA2E13CC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940967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62BBCD-A2CF-4A03-8453-D9F831FCC8F4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99419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D404F16-C83E-4E1A-BCC9-FA0302661E4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6A495F6-1D06-4A3D-8670-83C25A23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4F16-C83E-4E1A-BCC9-FA0302661E4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95F6-1D06-4A3D-8670-83C25A23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4F16-C83E-4E1A-BCC9-FA0302661E4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95F6-1D06-4A3D-8670-83C25A23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DB669-3E64-49F4-A686-B699B1931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4F16-C83E-4E1A-BCC9-FA0302661E4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95F6-1D06-4A3D-8670-83C25A23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4F16-C83E-4E1A-BCC9-FA0302661E4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95F6-1D06-4A3D-8670-83C25A23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4F16-C83E-4E1A-BCC9-FA0302661E4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95F6-1D06-4A3D-8670-83C25A23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404F16-C83E-4E1A-BCC9-FA0302661E4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A495F6-1D06-4A3D-8670-83C25A23D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D404F16-C83E-4E1A-BCC9-FA0302661E4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A495F6-1D06-4A3D-8670-83C25A23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4F16-C83E-4E1A-BCC9-FA0302661E4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95F6-1D06-4A3D-8670-83C25A23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4F16-C83E-4E1A-BCC9-FA0302661E4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95F6-1D06-4A3D-8670-83C25A23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04F16-C83E-4E1A-BCC9-FA0302661E4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95F6-1D06-4A3D-8670-83C25A23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D404F16-C83E-4E1A-BCC9-FA0302661E4D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A495F6-1D06-4A3D-8670-83C25A23D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Evaluating Cocaine Use </a:t>
            </a:r>
            <a:br>
              <a:rPr lang="en-US" dirty="0" smtClean="0"/>
            </a:br>
            <a:r>
              <a:rPr lang="en-US" dirty="0" smtClean="0"/>
              <a:t>Outcome Measures: </a:t>
            </a:r>
            <a:br>
              <a:rPr lang="en-US" dirty="0" smtClean="0"/>
            </a:br>
            <a:r>
              <a:rPr lang="en-US" dirty="0" smtClean="0"/>
              <a:t>Relationships with Long Term Cocaine Use and Functioning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0"/>
            <a:ext cx="6934200" cy="2971800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r>
              <a:rPr lang="en-US" sz="5900" dirty="0" smtClean="0"/>
              <a:t>Brian D. Kiluk, Ph.D.</a:t>
            </a:r>
          </a:p>
          <a:p>
            <a:r>
              <a:rPr lang="en-US" sz="5900" dirty="0" smtClean="0"/>
              <a:t>Kathleen M. Carroll, Ph.D.</a:t>
            </a:r>
          </a:p>
          <a:p>
            <a:endParaRPr lang="en-US" dirty="0"/>
          </a:p>
          <a:p>
            <a:r>
              <a:rPr lang="en-US" sz="5000" dirty="0" smtClean="0"/>
              <a:t>Yale University School of Medicine</a:t>
            </a:r>
          </a:p>
          <a:p>
            <a:endParaRPr lang="en-US" sz="5000" dirty="0"/>
          </a:p>
          <a:p>
            <a:r>
              <a:rPr lang="en-US" sz="5000" dirty="0" smtClean="0"/>
              <a:t>Supported by NIDA Supplement to R01 DA15969</a:t>
            </a:r>
          </a:p>
          <a:p>
            <a:endParaRPr lang="en-US" dirty="0"/>
          </a:p>
          <a:p>
            <a:endParaRPr lang="en-US" sz="3800" dirty="0" smtClean="0"/>
          </a:p>
          <a:p>
            <a:r>
              <a:rPr lang="en-US" sz="3800" dirty="0" smtClean="0"/>
              <a:t>MOST Meeting March 25, 2015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066800"/>
          </a:xfrm>
        </p:spPr>
        <p:txBody>
          <a:bodyPr/>
          <a:lstStyle/>
          <a:p>
            <a:r>
              <a:rPr lang="en-US" altLang="en-US" dirty="0" smtClean="0"/>
              <a:t>Study 5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304800" y="2209800"/>
          <a:ext cx="4038601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/>
                <a:gridCol w="1161098"/>
                <a:gridCol w="1262063"/>
              </a:tblGrid>
              <a:tr h="787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CBT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CBT+</a:t>
                      </a:r>
                    </a:p>
                    <a:p>
                      <a:pPr algn="ctr"/>
                      <a:r>
                        <a:rPr lang="en-US" dirty="0" smtClean="0"/>
                        <a:t>CM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Disulfiram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Placebo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066800"/>
            <a:ext cx="4572000" cy="464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/>
              <a:t>N=99 cocaine-dependent outpatients</a:t>
            </a:r>
          </a:p>
          <a:p>
            <a:pPr>
              <a:defRPr/>
            </a:pPr>
            <a:r>
              <a:rPr lang="en-US" sz="2400" dirty="0" smtClean="0"/>
              <a:t>12 weeks</a:t>
            </a:r>
          </a:p>
          <a:p>
            <a:pPr>
              <a:defRPr/>
            </a:pPr>
            <a:r>
              <a:rPr lang="en-US" sz="2400" dirty="0" err="1" smtClean="0"/>
              <a:t>Utox</a:t>
            </a:r>
            <a:r>
              <a:rPr lang="en-US" sz="2400" dirty="0" smtClean="0"/>
              <a:t> 3x week</a:t>
            </a:r>
          </a:p>
          <a:p>
            <a:pPr>
              <a:defRPr/>
            </a:pPr>
            <a:r>
              <a:rPr lang="en-US" sz="2400" dirty="0" smtClean="0"/>
              <a:t>1 year follow-up</a:t>
            </a:r>
          </a:p>
          <a:p>
            <a:pPr>
              <a:defRPr/>
            </a:pPr>
            <a:r>
              <a:rPr lang="en-US" sz="2400" dirty="0" smtClean="0"/>
              <a:t>Manual-guided with fidelity ratings</a:t>
            </a:r>
          </a:p>
          <a:p>
            <a:pPr>
              <a:defRPr/>
            </a:pPr>
            <a:r>
              <a:rPr lang="en-US" sz="2400" dirty="0" smtClean="0"/>
              <a:t>Double blind placebo control</a:t>
            </a:r>
          </a:p>
          <a:p>
            <a:pPr marL="36512" indent="0">
              <a:buFont typeface="Wingdings 2" pitchFamily="18" charset="2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Outcome: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accent3"/>
                </a:solidFill>
              </a:rPr>
              <a:t>CM+CBT&gt;CBT alone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accent3"/>
                </a:solidFill>
              </a:rPr>
              <a:t>No main effect for </a:t>
            </a:r>
            <a:r>
              <a:rPr lang="en-US" sz="2400" dirty="0" err="1" smtClean="0">
                <a:solidFill>
                  <a:schemeClr val="accent3"/>
                </a:solidFill>
              </a:rPr>
              <a:t>disulfiram</a:t>
            </a:r>
            <a:r>
              <a:rPr lang="en-US" sz="2400" dirty="0" smtClean="0">
                <a:solidFill>
                  <a:schemeClr val="accent3"/>
                </a:solidFill>
              </a:rPr>
              <a:t>, interaction with DBH</a:t>
            </a:r>
            <a:endParaRPr lang="en-US" sz="24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15"/>
          <p:cNvSpPr>
            <a:spLocks noGrp="1" noRot="1" noChangeArrowheads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pPr marL="53975" eaLnBrk="1" hangingPunct="1"/>
            <a:r>
              <a:rPr lang="en-US" altLang="en-US" sz="3200" b="1" dirty="0" smtClean="0"/>
              <a:t>Overview of trials</a:t>
            </a:r>
          </a:p>
        </p:txBody>
      </p:sp>
      <p:graphicFrame>
        <p:nvGraphicFramePr>
          <p:cNvPr id="13846" name="Group 534"/>
          <p:cNvGraphicFramePr>
            <a:graphicFrameLocks noGrp="1"/>
          </p:cNvGraphicFramePr>
          <p:nvPr>
            <p:ph type="tbl" idx="1"/>
          </p:nvPr>
        </p:nvGraphicFramePr>
        <p:xfrm>
          <a:off x="152400" y="990600"/>
          <a:ext cx="8839202" cy="5634064"/>
        </p:xfrm>
        <a:graphic>
          <a:graphicData uri="http://schemas.openxmlformats.org/drawingml/2006/table">
            <a:tbl>
              <a:tblPr/>
              <a:tblGrid>
                <a:gridCol w="1143000"/>
                <a:gridCol w="990600"/>
                <a:gridCol w="937427"/>
                <a:gridCol w="1216104"/>
                <a:gridCol w="781782"/>
                <a:gridCol w="868647"/>
                <a:gridCol w="1072840"/>
                <a:gridCol w="791493"/>
                <a:gridCol w="1037309"/>
              </a:tblGrid>
              <a:tr h="977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Medication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Behav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therapy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 for follow-up sample (all &gt; 80%)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% female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%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ethnic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minority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Mean days cocaine use/past  28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%  not working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3500" marR="0" lvl="0" indent="-635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% criminal justice referred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8919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Study 1: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Coc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-Alcohol, 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Disulfiram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v no med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CBT v TSF v clinical management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91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29%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60%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55%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24%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792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Study 2: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M&amp;M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Disulfiram v placebo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CBT v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IPT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Study 3: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TSF-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Disulifram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, 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Disulfiram v placebo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TSF v no TSF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112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52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Study 4: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CBT4CBT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No med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CBT4CBT v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TAU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38**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65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Study 5: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CM-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Disuflriam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v placebo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CM + CBT v CBT 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85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69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7824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anose="020B0606020202030204" pitchFamily="34" charset="0"/>
                        </a:rPr>
                        <a:t>434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anose="020B0606020202030204" pitchFamily="34" charset="0"/>
                        </a:rPr>
                        <a:t>53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7417" y="381000"/>
            <a:ext cx="8235950" cy="685800"/>
          </a:xfrm>
        </p:spPr>
        <p:txBody>
          <a:bodyPr>
            <a:normAutofit/>
          </a:bodyPr>
          <a:lstStyle/>
          <a:p>
            <a:pPr marL="53975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 across trials</a:t>
            </a:r>
          </a:p>
        </p:txBody>
      </p:sp>
      <p:graphicFrame>
        <p:nvGraphicFramePr>
          <p:cNvPr id="11780" name="Group 5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93993093"/>
              </p:ext>
            </p:extLst>
          </p:nvPr>
        </p:nvGraphicFramePr>
        <p:xfrm>
          <a:off x="0" y="1143000"/>
          <a:ext cx="9067800" cy="5574476"/>
        </p:xfrm>
        <a:graphic>
          <a:graphicData uri="http://schemas.openxmlformats.org/drawingml/2006/table">
            <a:tbl>
              <a:tblPr/>
              <a:tblGrid>
                <a:gridCol w="1219200"/>
                <a:gridCol w="1143000"/>
                <a:gridCol w="1447800"/>
                <a:gridCol w="1143000"/>
                <a:gridCol w="1371600"/>
                <a:gridCol w="1447800"/>
                <a:gridCol w="1295400"/>
              </a:tblGrid>
              <a:tr h="1208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Design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Platform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Urine schedule/% cocaine free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Mean % days abstinent during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tx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 completely abstinent during treatment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 month follow-up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%  good outcome composite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626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Coc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-Alcohol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 x 2 RCT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Outpatient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Coc+alcohol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2x/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55%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85%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19%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  M&amp;M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 x 2 RCT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Outpatient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cocaine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1x/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68%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   TSF Dis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 x 2 RCT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Methadone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cocaine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3x/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18%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0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   CBT4CBT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 group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RCT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Outpatient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cocaine subgroup only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2x/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50%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0556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CM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Disulf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x 2 RCT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Outpatient cocaine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3X/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44%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85" name="Rectangle 515"/>
          <p:cNvSpPr>
            <a:spLocks noChangeArrowheads="1"/>
          </p:cNvSpPr>
          <p:nvPr/>
        </p:nvSpPr>
        <p:spPr bwMode="auto">
          <a:xfrm>
            <a:off x="0" y="5513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2970669"/>
              </p:ext>
            </p:extLst>
          </p:nvPr>
        </p:nvGraphicFramePr>
        <p:xfrm>
          <a:off x="0" y="-2"/>
          <a:ext cx="9144002" cy="680671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276600"/>
                <a:gridCol w="365504"/>
                <a:gridCol w="619932"/>
                <a:gridCol w="542441"/>
                <a:gridCol w="154983"/>
                <a:gridCol w="619932"/>
                <a:gridCol w="619932"/>
                <a:gridCol w="86569"/>
                <a:gridCol w="546756"/>
                <a:gridCol w="492617"/>
                <a:gridCol w="86569"/>
                <a:gridCol w="453543"/>
                <a:gridCol w="302363"/>
                <a:gridCol w="976261"/>
              </a:tblGrid>
              <a:tr h="533402">
                <a:tc gridSpan="1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dirty="0" smtClean="0">
                          <a:solidFill>
                            <a:schemeClr val="tx2"/>
                          </a:solidFill>
                          <a:effectLst/>
                        </a:rPr>
                        <a:t>Medication effects across indicators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u="sng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u="sng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662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5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vert="vert27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 medication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Placebo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Disulfiram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34662">
                <a:tc vMerge="1">
                  <a:txBody>
                    <a:bodyPr/>
                    <a:lstStyle/>
                    <a:p>
                      <a:endParaRPr lang="en-US" sz="40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n=36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n=148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n=212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</a:tr>
              <a:tr h="4530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2"/>
                          </a:solidFill>
                          <a:effectLst/>
                        </a:rPr>
                        <a:t>Outcome Indicator</a:t>
                      </a:r>
                      <a:endParaRPr lang="en-US" sz="20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Type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mean or N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effectLst/>
                        </a:rPr>
                        <a:t>sd</a:t>
                      </a:r>
                      <a:r>
                        <a:rPr lang="en-US" sz="1400" dirty="0" smtClean="0">
                          <a:effectLst/>
                        </a:rPr>
                        <a:t> or %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mean or 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sd</a:t>
                      </a:r>
                      <a:r>
                        <a:rPr lang="en-US" sz="1400" dirty="0">
                          <a:effectLst/>
                        </a:rPr>
                        <a:t> or 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mean or 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sd</a:t>
                      </a:r>
                      <a:r>
                        <a:rPr lang="en-US" sz="1400" dirty="0">
                          <a:effectLst/>
                        </a:rPr>
                        <a:t> or %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F/X</a:t>
                      </a:r>
                      <a:r>
                        <a:rPr lang="en-US" sz="1400" baseline="30000" dirty="0">
                          <a:effectLst/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Tukey</a:t>
                      </a:r>
                      <a:r>
                        <a:rPr lang="en-US" sz="1400" dirty="0">
                          <a:effectLst/>
                        </a:rPr>
                        <a:t>/phi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</a:tr>
              <a:tr h="3735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Days retained in treatment protocol 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 </a:t>
                      </a:r>
                      <a:endParaRPr lang="en-US" sz="105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37.5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32.1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53.7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35.6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58.3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32.6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6.26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.00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Disulf</a:t>
                      </a:r>
                      <a:r>
                        <a:rPr lang="en-US" sz="1000" dirty="0">
                          <a:effectLst/>
                        </a:rPr>
                        <a:t>, Placebo &gt;No med</a:t>
                      </a:r>
                      <a:endParaRPr lang="en-US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rgbClr val="FFFF00"/>
                    </a:solidFill>
                  </a:tcPr>
                </a:tc>
              </a:tr>
              <a:tr h="234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Percent negative cocaine urine specimens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</a:t>
                      </a:r>
                      <a:endParaRPr lang="en-US" sz="105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42.6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41.1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37.5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36.0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38.9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36.8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0.37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.70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</a:tr>
              <a:tr h="409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Maximum  consecutive days abstinent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19.5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18.6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19.1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23.4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25.7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26.2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3.2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.04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Disulf</a:t>
                      </a:r>
                      <a:r>
                        <a:rPr lang="en-US" sz="1000" dirty="0">
                          <a:effectLst/>
                        </a:rPr>
                        <a:t> &gt; Placebo</a:t>
                      </a: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rgbClr val="FFFF00"/>
                    </a:solidFill>
                  </a:tcPr>
                </a:tc>
              </a:tr>
              <a:tr h="4294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Percent days of abstinence from cocaine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</a:t>
                      </a:r>
                      <a:endParaRPr lang="en-US" sz="105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83.1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18.0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76.4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25.3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70.9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26.9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5.61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.00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 med&gt;Placebo</a:t>
                      </a:r>
                      <a:endParaRPr lang="en-US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rgbClr val="FFFF00"/>
                    </a:solidFill>
                  </a:tcPr>
                </a:tc>
              </a:tr>
              <a:tr h="4294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Maximum days of continuous abstinence during  last two weeks of treatment*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</a:t>
                      </a:r>
                      <a:endParaRPr lang="en-US" sz="105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7.6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4.5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8.9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4.7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4.83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.03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Disulfiram</a:t>
                      </a:r>
                      <a:r>
                        <a:rPr lang="en-US" sz="1000" dirty="0">
                          <a:effectLst/>
                        </a:rPr>
                        <a:t> &gt; Placebo</a:t>
                      </a:r>
                      <a:endParaRPr lang="en-US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rgbClr val="FFFF00"/>
                    </a:solidFill>
                  </a:tcPr>
                </a:tc>
              </a:tr>
              <a:tr h="4294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Completely abstinent last two weeks of treatment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 </a:t>
                      </a:r>
                      <a:endParaRPr lang="en-US" sz="105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75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10.39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.01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 med &gt; </a:t>
                      </a:r>
                      <a:r>
                        <a:rPr lang="en-US" sz="1000" dirty="0" err="1">
                          <a:effectLst/>
                        </a:rPr>
                        <a:t>Disulf</a:t>
                      </a:r>
                      <a:r>
                        <a:rPr lang="en-US" sz="1000" dirty="0">
                          <a:effectLst/>
                        </a:rPr>
                        <a:t>, placebo</a:t>
                      </a:r>
                      <a:endParaRPr lang="en-US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rgbClr val="FFFF00"/>
                    </a:solidFill>
                  </a:tcPr>
                </a:tc>
              </a:tr>
              <a:tr h="234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3 or more weeks of continuous abstinence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</a:t>
                      </a:r>
                      <a:endParaRPr lang="en-US" sz="105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61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41%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93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44%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4.52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.10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</a:tr>
              <a:tr h="234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2 or more weeks of continuous abstinence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</a:t>
                      </a:r>
                      <a:endParaRPr lang="en-US" sz="105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68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46%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113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53%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2.86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.24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</a:tr>
              <a:tr h="234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1 or more weeks of continuous abstinence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</a:t>
                      </a:r>
                      <a:endParaRPr lang="en-US" sz="105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61%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106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72%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158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2.84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.26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</a:tr>
              <a:tr h="3758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Completely abstinent from cocaine during treatment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</a:t>
                      </a:r>
                      <a:endParaRPr lang="en-US" sz="105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29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0.26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.88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</a:tr>
              <a:tr h="3476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Completed treatment and abstinent in last week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</a:t>
                      </a:r>
                      <a:endParaRPr lang="en-US" sz="105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74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8.27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.02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Disulf</a:t>
                      </a:r>
                      <a:r>
                        <a:rPr lang="en-US" sz="1000" dirty="0">
                          <a:effectLst/>
                        </a:rPr>
                        <a:t> &gt; no med</a:t>
                      </a:r>
                      <a:endParaRPr lang="en-US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solidFill>
                      <a:srgbClr val="FFFF00"/>
                    </a:solidFill>
                  </a:tcPr>
                </a:tc>
              </a:tr>
              <a:tr h="3476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% reduction (28 days prior/days last 4 weeks)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</a:t>
                      </a:r>
                      <a:endParaRPr lang="en-US" sz="105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62.2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36.0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60.2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37.3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52.8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39.3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1.78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.17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</a:tr>
              <a:tr h="234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50% reduction in frequency of cocaine use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</a:t>
                      </a:r>
                      <a:endParaRPr lang="en-US" sz="105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0.54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70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1.78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.41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</a:tr>
              <a:tr h="361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75% reduction in cocaine use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D</a:t>
                      </a:r>
                      <a:endParaRPr lang="en-US" sz="105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28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Arial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17%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1.25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.54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</a:tr>
              <a:tr h="613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Report no cocaine use, legal, employment, or psychological problems last 28 days of </a:t>
                      </a: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treatment – ‘good outcome’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D</a:t>
                      </a:r>
                      <a:endParaRPr lang="en-US" sz="105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17%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13%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19%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1.18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.55</a:t>
                      </a:r>
                      <a:endParaRPr lang="en-US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7536916"/>
              </p:ext>
            </p:extLst>
          </p:nvPr>
        </p:nvGraphicFramePr>
        <p:xfrm>
          <a:off x="0" y="76200"/>
          <a:ext cx="9144000" cy="67056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429000"/>
                <a:gridCol w="609600"/>
                <a:gridCol w="457200"/>
                <a:gridCol w="533400"/>
                <a:gridCol w="457200"/>
                <a:gridCol w="533400"/>
                <a:gridCol w="533400"/>
                <a:gridCol w="533400"/>
                <a:gridCol w="457200"/>
                <a:gridCol w="457200"/>
                <a:gridCol w="457200"/>
                <a:gridCol w="685800"/>
              </a:tblGrid>
              <a:tr h="5046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Indicators across behavioral therapies</a:t>
                      </a:r>
                      <a:endParaRPr lang="en-US" sz="105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Comparison </a:t>
                      </a:r>
                      <a:r>
                        <a:rPr lang="en-US" sz="1200" dirty="0">
                          <a:effectLst/>
                        </a:rPr>
                        <a:t>(1)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TSF</a:t>
                      </a:r>
                      <a:r>
                        <a:rPr lang="en-US" sz="1600" baseline="300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(2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CBT (3)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CM (4)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</a:tr>
              <a:tr h="2838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05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n=195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n=97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n=105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n=37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3694" marR="43694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3694" marR="436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</a:tr>
              <a:tr h="378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Outcome indicator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</a:t>
                      </a:r>
                      <a:r>
                        <a:rPr lang="en-US" sz="1200" dirty="0" smtClean="0">
                          <a:effectLst/>
                        </a:rPr>
                        <a:t>ean </a:t>
                      </a:r>
                      <a:r>
                        <a:rPr lang="en-US" sz="1200" dirty="0">
                          <a:effectLst/>
                        </a:rPr>
                        <a:t>or 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sd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or %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</a:t>
                      </a:r>
                      <a:r>
                        <a:rPr lang="en-US" sz="1200" dirty="0" smtClean="0">
                          <a:effectLst/>
                        </a:rPr>
                        <a:t>ean </a:t>
                      </a:r>
                      <a:r>
                        <a:rPr lang="en-US" sz="1200" dirty="0">
                          <a:effectLst/>
                        </a:rPr>
                        <a:t>or 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sd</a:t>
                      </a:r>
                      <a:r>
                        <a:rPr lang="en-US" sz="1200" dirty="0">
                          <a:effectLst/>
                        </a:rPr>
                        <a:t> or %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</a:t>
                      </a:r>
                      <a:r>
                        <a:rPr lang="en-US" sz="1200" dirty="0" smtClean="0">
                          <a:effectLst/>
                        </a:rPr>
                        <a:t>ean </a:t>
                      </a:r>
                      <a:r>
                        <a:rPr lang="en-US" sz="1200" dirty="0">
                          <a:effectLst/>
                        </a:rPr>
                        <a:t>or 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sd</a:t>
                      </a:r>
                      <a:r>
                        <a:rPr lang="en-US" sz="1200" dirty="0">
                          <a:effectLst/>
                        </a:rPr>
                        <a:t>  </a:t>
                      </a:r>
                      <a:r>
                        <a:rPr lang="en-US" sz="1200" dirty="0" smtClean="0">
                          <a:effectLst/>
                        </a:rPr>
                        <a:t>or %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Mean or n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sd</a:t>
                      </a:r>
                      <a:r>
                        <a:rPr lang="en-US" sz="1200" dirty="0">
                          <a:effectLst/>
                        </a:rPr>
                        <a:t> or %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F/ </a:t>
                      </a:r>
                      <a:r>
                        <a:rPr lang="en-US" sz="1200" dirty="0">
                          <a:effectLst/>
                        </a:rPr>
                        <a:t>X</a:t>
                      </a:r>
                      <a:r>
                        <a:rPr lang="en-US" sz="1200" baseline="30000" dirty="0" smtClean="0">
                          <a:effectLst/>
                        </a:rPr>
                        <a:t>2</a:t>
                      </a:r>
                      <a:endParaRPr lang="en-US" sz="1200" baseline="300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Tukey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</a:tr>
              <a:tr h="275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Days retained in treatment protocol 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54.2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33.1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56.9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51.63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30.86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46.08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34.05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1.13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.34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</a:tr>
              <a:tr h="3968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Proportion cocaine negative urine </a:t>
                      </a: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specimens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.37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.29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.49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.38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.56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.38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8.13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0.00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1v3, 1v4 2v3, 2v4  </a:t>
                      </a:r>
                      <a:endParaRPr lang="en-US" sz="105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>
                    <a:solidFill>
                      <a:srgbClr val="FFFF00"/>
                    </a:solidFill>
                  </a:tcPr>
                </a:tc>
              </a:tr>
              <a:tr h="3025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Maximum  consecutive days </a:t>
                      </a: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abstinent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20.1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24.3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23.7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22.97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25.7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23.58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23.76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27.72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1.26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ns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</a:tr>
              <a:tr h="275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Percent days of abstinence 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.72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.27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.75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.24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.82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.21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.81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4.20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0.01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1v3 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>
                    <a:solidFill>
                      <a:srgbClr val="FFFF00"/>
                    </a:solidFill>
                  </a:tcPr>
                </a:tc>
              </a:tr>
              <a:tr h="5677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Maximum days of continuous abstinence during participant's last two weeks of treatment 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4.7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7.9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9.35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4.38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10.27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4.63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2.54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0.06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ns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</a:tr>
              <a:tr h="378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Completely 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abstinent last 2 weeks of treatment 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33%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27%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46%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14.00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54%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11.61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 v other, 3 v 2</a:t>
                      </a:r>
                      <a:endParaRPr lang="en-US" sz="105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>
                    <a:solidFill>
                      <a:srgbClr val="FFFF00"/>
                    </a:solidFill>
                  </a:tcPr>
                </a:tc>
              </a:tr>
              <a:tr h="378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+ weeks of continuous abstinence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74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38%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35%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45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43%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27.00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73%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17.85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 v other</a:t>
                      </a:r>
                      <a:endParaRPr lang="en-US" sz="105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>
                    <a:solidFill>
                      <a:srgbClr val="FFFF00"/>
                    </a:solidFill>
                  </a:tcPr>
                </a:tc>
              </a:tr>
              <a:tr h="378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+ weeks of continuous abstinence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46%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41%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54%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29.00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78%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16.82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 v other</a:t>
                      </a:r>
                      <a:endParaRPr lang="en-US" sz="105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>
                    <a:solidFill>
                      <a:srgbClr val="FFFF00"/>
                    </a:solidFill>
                  </a:tcPr>
                </a:tc>
              </a:tr>
              <a:tr h="378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+ weeks of continuous abstinence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139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70%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32.00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4.85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ns</a:t>
                      </a:r>
                      <a:endParaRPr lang="en-US" sz="105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</a:tr>
              <a:tr h="5677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Completely 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abstinent from cocaine during treatment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8.00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3.55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ns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</a:tr>
              <a:tr h="378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Completing 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treatment and abstinent in last week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11.00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2.15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.54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ns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</a:tr>
              <a:tr h="3785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% 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reduction in frequency of cocaine use (28 days prior/days last 4 weeks)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0.38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0.58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.39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.65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.37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.62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.32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2.15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ns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</a:tr>
              <a:tr h="3025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50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% </a:t>
                      </a: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reduction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60.0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31%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15.00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41%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3.43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ns</a:t>
                      </a: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</a:tr>
              <a:tr h="3311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75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% </a:t>
                      </a: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reduction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23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12%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9%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24%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32%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18.12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3 v other, 4 v other</a:t>
                      </a:r>
                      <a:endParaRPr lang="en-US" sz="105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>
                    <a:solidFill>
                      <a:srgbClr val="FFFF00"/>
                    </a:solidFill>
                  </a:tcPr>
                </a:tc>
              </a:tr>
              <a:tr h="248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‘Good outcome’  </a:t>
                      </a:r>
                      <a:endParaRPr lang="en-US" sz="12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11%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12%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6%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9.00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24%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8.9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.03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4 v other</a:t>
                      </a:r>
                      <a:endParaRPr lang="en-US" sz="105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94" marR="43694" marT="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04399"/>
              </p:ext>
            </p:extLst>
          </p:nvPr>
        </p:nvGraphicFramePr>
        <p:xfrm>
          <a:off x="-1" y="369908"/>
          <a:ext cx="9144001" cy="64650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667001"/>
                <a:gridCol w="228599"/>
                <a:gridCol w="609600"/>
                <a:gridCol w="699069"/>
                <a:gridCol w="672531"/>
                <a:gridCol w="685800"/>
                <a:gridCol w="914401"/>
                <a:gridCol w="533399"/>
                <a:gridCol w="762000"/>
                <a:gridCol w="609600"/>
                <a:gridCol w="762001"/>
              </a:tblGrid>
              <a:tr h="275358">
                <a:tc rowSpan="2"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2"/>
                          </a:solidFill>
                          <a:effectLst/>
                        </a:rPr>
                        <a:t>Outcome indicator</a:t>
                      </a: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Days of Cocaine Use in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Follow-Up Month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vert="vert27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vert="vert27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vert="vert27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2"/>
                          </a:solidFill>
                          <a:effectLst/>
                        </a:rPr>
                        <a:t>Complete Abstinence in FU</a:t>
                      </a:r>
                      <a:endParaRPr lang="en-US" sz="105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Good</a:t>
                      </a:r>
                      <a:r>
                        <a:rPr lang="en-US" sz="1200" baseline="0" dirty="0" smtClean="0">
                          <a:solidFill>
                            <a:schemeClr val="tx2"/>
                          </a:solidFill>
                          <a:effectLst/>
                        </a:rPr>
                        <a:t> Functioning Status at Follow-Up Month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vert="vert270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vert="vert270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vert="vert270" anchor="b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5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6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12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6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12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Days retained in treatment protocol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r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-.12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-.06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-.08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.05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195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p 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.23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.76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.33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.47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</a:tr>
              <a:tr h="1651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Percent cocaine negative urine specimens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r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-.31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-.28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-.30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-.16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.33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.33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.29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.25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.22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95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 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.01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651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Maximum consecutive days of abstinence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-.30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-.26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-.12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.30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.26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.17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95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 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651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Percent days of abstinence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-.39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-.37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-.35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.23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.21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.18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705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 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651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Maximum days of consecutive abstinence during </a:t>
                      </a: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last two weeks of treatment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r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-.46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-.35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-.30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.33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54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p 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.00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.00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651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Completely 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abstinent last two weeks of treatment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-.30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-.25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-.19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-.07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.28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754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 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.25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651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+ weeks of abstinence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-.33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-.30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-.28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-.16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.25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.26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.26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95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 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651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2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+ weeks of abstinence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-.26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-.26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-.28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-.14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.26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95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 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651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+ week of abstinence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-.27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-.10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.17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.15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.17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95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 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.05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651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Completely 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abstinent during treatment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-.14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-.08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-.11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-.09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.23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.28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.17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357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 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.03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.09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651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Completed treatment and abstinent in the last week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-.30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-.09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.23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.23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95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 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.03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651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%</a:t>
                      </a:r>
                      <a:r>
                        <a:rPr lang="en-US" sz="1200" b="0" baseline="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reduction 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in frequency of cocaine use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-.32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-.26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-.11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.18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.17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95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 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.07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651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50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% reduction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-.02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-.01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-.16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-.04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-.05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-.09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</a:tr>
              <a:tr h="195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 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.65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.76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.67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.49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.40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.06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.94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</a:tr>
              <a:tr h="1651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2"/>
                          </a:solidFill>
                          <a:effectLst/>
                        </a:rPr>
                        <a:t>75</a:t>
                      </a:r>
                      <a:r>
                        <a:rPr lang="en-US" sz="1200" b="0" dirty="0">
                          <a:solidFill>
                            <a:schemeClr val="tx2"/>
                          </a:solidFill>
                          <a:effectLst/>
                        </a:rPr>
                        <a:t>% reduction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-.08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-.07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-.04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-.01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-.11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-.04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-.01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.07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</a:tr>
              <a:tr h="195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 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.08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.14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.42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.92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.02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.39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.94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.88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</a:tr>
              <a:tr h="165181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2"/>
                          </a:solidFill>
                          <a:effectLst/>
                        </a:rPr>
                        <a:t>Good outcome</a:t>
                      </a:r>
                      <a:endParaRPr lang="en-US" sz="1400" b="0" dirty="0">
                        <a:solidFill>
                          <a:schemeClr val="tx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</a:t>
                      </a:r>
                      <a:endParaRPr lang="en-US" sz="80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-.20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-.15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-.08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.29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.37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.28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.24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.21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p 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.16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.00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.00</a:t>
                      </a:r>
                      <a:endParaRPr lang="en-US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.00</a:t>
                      </a:r>
                      <a:endParaRPr lang="en-US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314" marR="47314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5430854"/>
              </p:ext>
            </p:extLst>
          </p:nvPr>
        </p:nvGraphicFramePr>
        <p:xfrm>
          <a:off x="0" y="17417"/>
          <a:ext cx="9144000" cy="36576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2642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Relationship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</a:rPr>
                        <a:t> with Post-Treatment Cocaine Use and Functioning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7131050"/>
              </p:ext>
            </p:extLst>
          </p:nvPr>
        </p:nvGraphicFramePr>
        <p:xfrm>
          <a:off x="-1" y="76199"/>
          <a:ext cx="9144001" cy="666962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343401"/>
                <a:gridCol w="1143000"/>
                <a:gridCol w="1066800"/>
                <a:gridCol w="1143000"/>
                <a:gridCol w="1447800"/>
              </a:tblGrid>
              <a:tr h="532902">
                <a:tc>
                  <a:txBody>
                    <a:bodyPr/>
                    <a:lstStyle/>
                    <a:p>
                      <a:pPr marL="0" marR="0" algn="l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chemeClr val="tx2"/>
                          </a:solidFill>
                        </a:rPr>
                        <a:t>Outcome Indicator</a:t>
                      </a:r>
                      <a:endParaRPr lang="en-US" sz="1800" b="1" baseline="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solidFill>
                            <a:schemeClr val="tx2"/>
                          </a:solidFill>
                        </a:rPr>
                        <a:t>Sensitivity </a:t>
                      </a:r>
                      <a:r>
                        <a:rPr lang="en-US" sz="1200" baseline="0" dirty="0">
                          <a:solidFill>
                            <a:schemeClr val="tx2"/>
                          </a:solidFill>
                        </a:rPr>
                        <a:t>to </a:t>
                      </a:r>
                      <a:r>
                        <a:rPr lang="en-US" sz="1200" baseline="0" dirty="0" err="1" smtClean="0">
                          <a:solidFill>
                            <a:schemeClr val="tx2"/>
                          </a:solidFill>
                        </a:rPr>
                        <a:t>disulfiram</a:t>
                      </a:r>
                      <a:r>
                        <a:rPr lang="en-US" sz="12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1200" baseline="0" dirty="0">
                          <a:solidFill>
                            <a:schemeClr val="tx2"/>
                          </a:solidFill>
                        </a:rPr>
                        <a:t>effects</a:t>
                      </a:r>
                      <a:endParaRPr lang="en-US" sz="1200" baseline="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solidFill>
                            <a:schemeClr val="tx2"/>
                          </a:solidFill>
                        </a:rPr>
                        <a:t>Sensitivity to behavioral therapies</a:t>
                      </a:r>
                      <a:endParaRPr lang="en-US" sz="1200" baseline="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tx2"/>
                          </a:solidFill>
                        </a:rPr>
                        <a:t>Relationship with post </a:t>
                      </a:r>
                      <a:r>
                        <a:rPr lang="en-US" sz="1200" baseline="0" dirty="0" err="1" smtClean="0">
                          <a:solidFill>
                            <a:schemeClr val="tx2"/>
                          </a:solidFill>
                        </a:rPr>
                        <a:t>tx</a:t>
                      </a:r>
                      <a:r>
                        <a:rPr lang="en-US" sz="1200" baseline="0" dirty="0" smtClean="0">
                          <a:solidFill>
                            <a:schemeClr val="tx2"/>
                          </a:solidFill>
                        </a:rPr>
                        <a:t> cocaine use</a:t>
                      </a:r>
                      <a:endParaRPr lang="en-US" sz="1200" baseline="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solidFill>
                            <a:schemeClr val="tx2"/>
                          </a:solidFill>
                        </a:rPr>
                        <a:t>Relationship to measures of general </a:t>
                      </a:r>
                      <a:r>
                        <a:rPr lang="en-US" sz="1200" baseline="0" dirty="0" smtClean="0">
                          <a:solidFill>
                            <a:schemeClr val="tx2"/>
                          </a:solidFill>
                        </a:rPr>
                        <a:t>functioning/</a:t>
                      </a:r>
                      <a:endParaRPr lang="en-US" sz="1200" baseline="0" dirty="0">
                        <a:solidFill>
                          <a:schemeClr val="tx2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24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Days retained in treatment protocol </a:t>
                      </a:r>
                      <a:endParaRPr lang="en-US" sz="16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Percent negative cocaine urine specimens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effectLst/>
                        </a:rPr>
                        <a:t>Maximum  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consecutive days abstinent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Percent days of abstinence from cocaine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Maximum days of continuous abstinence during  last two weeks of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effectLst/>
                        </a:rPr>
                        <a:t>treatment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Completely abstinent last two weeks of treatment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3 or more weeks of continuous abstinence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2 or more weeks of continuous abstinence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1 or more weeks of continuous abstinence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Completely abstinent from cocaine during treatment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Completed treatment and abstinent in last week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24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% reduction (28 days prior/days last 4 weeks)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/>
                </a:tc>
              </a:tr>
              <a:tr h="4024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50% reduction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effectLst/>
                        </a:rPr>
                        <a:t> in cocaine 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use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/>
                </a:tc>
              </a:tr>
              <a:tr h="4024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75% reduction in cocaine use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863" marR="2986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/>
                </a:tc>
              </a:tr>
              <a:tr h="4024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effectLst/>
                        </a:rPr>
                        <a:t>“Good outcome” </a:t>
                      </a:r>
                      <a:endParaRPr lang="en-US" sz="1400" b="1" dirty="0" smtClean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29863" marR="2986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/>
                        <a:t>X</a:t>
                      </a:r>
                      <a:endParaRPr lang="en-US" sz="1600" baseline="0" dirty="0">
                        <a:latin typeface="+mn-lt"/>
                        <a:ea typeface="Times New Roman"/>
                        <a:cs typeface="Tahoma" pitchFamily="34" charset="0"/>
                      </a:endParaRPr>
                    </a:p>
                  </a:txBody>
                  <a:tcPr marL="26581" marR="26581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83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cocaine abstinence have effect on functional 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83" y="19050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Evaluate the relationship between within-treatment cocaine use and problems in major life areas other than cocaine use (e.g., medical, legal, employment, family/social, psychological) following treatment </a:t>
            </a:r>
          </a:p>
          <a:p>
            <a:r>
              <a:rPr lang="en-US" dirty="0"/>
              <a:t>Latent growth curve model to evaluate within-</a:t>
            </a:r>
            <a:r>
              <a:rPr lang="en-US" dirty="0" err="1"/>
              <a:t>tx</a:t>
            </a:r>
            <a:r>
              <a:rPr lang="en-US" dirty="0"/>
              <a:t> cocaine use on change in ‘global problems’ over time</a:t>
            </a:r>
          </a:p>
          <a:p>
            <a:pPr marL="109728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err="1" smtClean="0"/>
              <a:t>Kiluk</a:t>
            </a:r>
            <a:r>
              <a:rPr lang="en-US" sz="2000" dirty="0" smtClean="0"/>
              <a:t>, B.D., </a:t>
            </a:r>
            <a:r>
              <a:rPr lang="en-US" sz="2000" dirty="0" err="1" smtClean="0"/>
              <a:t>Nich</a:t>
            </a:r>
            <a:r>
              <a:rPr lang="en-US" sz="2000" dirty="0" smtClean="0"/>
              <a:t>, C., </a:t>
            </a:r>
            <a:r>
              <a:rPr lang="en-US" sz="2000" dirty="0" err="1" smtClean="0"/>
              <a:t>Witkiewitz</a:t>
            </a:r>
            <a:r>
              <a:rPr lang="en-US" sz="2000" dirty="0" smtClean="0"/>
              <a:t>, K., </a:t>
            </a:r>
            <a:r>
              <a:rPr lang="en-US" sz="2000" dirty="0" err="1" smtClean="0"/>
              <a:t>Babuscio</a:t>
            </a:r>
            <a:r>
              <a:rPr lang="en-US" sz="2000" dirty="0" smtClean="0"/>
              <a:t>, T.A., &amp; Carroll, K.M. (2014).  What happens in treatment doesn’t stay in treatment: Cocaine abstinence during treatment is associated with fewer problems at follow-up.  </a:t>
            </a:r>
            <a:r>
              <a:rPr lang="en-US" sz="2000" i="1" dirty="0" smtClean="0"/>
              <a:t>Journal of Consulting and Clinical Psychology, 82, </a:t>
            </a:r>
            <a:r>
              <a:rPr lang="en-US" sz="2000" dirty="0" smtClean="0"/>
              <a:t>619-627.</a:t>
            </a:r>
          </a:p>
        </p:txBody>
      </p:sp>
    </p:spTree>
    <p:extLst>
      <p:ext uri="{BB962C8B-B14F-4D97-AF65-F5344CB8AC3E}">
        <p14:creationId xmlns:p14="http://schemas.microsoft.com/office/powerpoint/2010/main" xmlns="" val="22439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‘Global Problems’ construct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Created latent measure of ‘global problems’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Used longitudinal confirmatory factor analysis to evaluate equivalence of ASI problem subscales over time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Used ‘Days of Problems’ item rather than composite score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Examined whether factor structure was metric invariant over time</a:t>
            </a:r>
          </a:p>
          <a:p>
            <a:r>
              <a:rPr lang="en-US" dirty="0" smtClean="0"/>
              <a:t>Unconditional latent growth curve modeling used to examine changes in ‘global problems’ over time</a:t>
            </a:r>
          </a:p>
          <a:p>
            <a:r>
              <a:rPr lang="en-US" dirty="0" smtClean="0"/>
              <a:t>Conditional latent growth curve modeling used to examine association between within-</a:t>
            </a:r>
            <a:r>
              <a:rPr lang="en-US" dirty="0" err="1" smtClean="0"/>
              <a:t>tx</a:t>
            </a:r>
            <a:r>
              <a:rPr lang="en-US" dirty="0" smtClean="0"/>
              <a:t> cocaine use and follow-up levels of global problems over time (controlling for baseline problems)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423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6330"/>
            <a:ext cx="8991600" cy="605926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" y="103747"/>
            <a:ext cx="8991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Latent growth curve model of within-</a:t>
            </a:r>
            <a:r>
              <a:rPr lang="en-US" b="1" dirty="0" err="1" smtClean="0">
                <a:solidFill>
                  <a:schemeClr val="tx2"/>
                </a:solidFill>
              </a:rPr>
              <a:t>tx</a:t>
            </a:r>
            <a:r>
              <a:rPr lang="en-US" b="1" dirty="0" smtClean="0">
                <a:solidFill>
                  <a:schemeClr val="tx2"/>
                </a:solidFill>
              </a:rPr>
              <a:t> cocaine use and change in global problems during follow-up period</a:t>
            </a: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676400" y="3581400"/>
            <a:ext cx="1371600" cy="1524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676400" y="4724400"/>
            <a:ext cx="1981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90800" y="4936123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chemeClr val="bg1"/>
                </a:solidFill>
              </a:rPr>
              <a:t>β</a:t>
            </a:r>
            <a:r>
              <a:rPr lang="en-US" sz="1600" dirty="0" smtClean="0">
                <a:solidFill>
                  <a:schemeClr val="bg1"/>
                </a:solidFill>
              </a:rPr>
              <a:t> = -.43**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58686" y="4343400"/>
            <a:ext cx="1055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chemeClr val="bg1"/>
                </a:solidFill>
              </a:rPr>
              <a:t>β</a:t>
            </a:r>
            <a:r>
              <a:rPr lang="en-US" sz="1600" dirty="0" smtClean="0">
                <a:solidFill>
                  <a:schemeClr val="bg1"/>
                </a:solidFill>
              </a:rPr>
              <a:t> = -.17**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3429000" y="3675965"/>
            <a:ext cx="762000" cy="74363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57600" y="3709228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chemeClr val="bg1"/>
                </a:solidFill>
              </a:rPr>
              <a:t>β</a:t>
            </a:r>
            <a:r>
              <a:rPr lang="en-US" sz="1600" dirty="0" smtClean="0">
                <a:solidFill>
                  <a:schemeClr val="bg1"/>
                </a:solidFill>
              </a:rPr>
              <a:t> = .32**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43600" y="5943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** </a:t>
            </a:r>
            <a:r>
              <a:rPr lang="en-US" i="1" dirty="0" smtClean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&lt;.001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85800" y="3709228"/>
            <a:ext cx="1066800" cy="405572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28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6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Evaluate 15 candidate cocaine use treatment outcome measures</a:t>
            </a:r>
          </a:p>
          <a:p>
            <a:r>
              <a:rPr lang="en-US" sz="3600" dirty="0" smtClean="0"/>
              <a:t>Pooled data across 5 RCTs</a:t>
            </a:r>
          </a:p>
          <a:p>
            <a:r>
              <a:rPr lang="en-US" sz="3600" dirty="0" smtClean="0"/>
              <a:t>Criteria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Sensitivity to medication effects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Sensitivity to behavioral therapies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Relationship with post-treatment cocaine use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Relationship to measures of general functioning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Carroll, Kiluk et al., (2014).  Towards empirical identification of a clinically meaningful indicator of treatment outcome for drug addiction: Features of candidate indicators and evaluation of sensitivity to treatment effects and relationship to one year cocaine use follow-up outcomes.  </a:t>
            </a:r>
            <a:r>
              <a:rPr lang="en-US" i="1" dirty="0" smtClean="0"/>
              <a:t>Drug and Alcohol Dependence, 137, </a:t>
            </a:r>
            <a:r>
              <a:rPr lang="en-US" dirty="0" smtClean="0"/>
              <a:t>3-19.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96091" y="304800"/>
            <a:ext cx="8229600" cy="889000"/>
          </a:xfrm>
        </p:spPr>
        <p:txBody>
          <a:bodyPr>
            <a:normAutofit/>
          </a:bodyPr>
          <a:lstStyle/>
          <a:p>
            <a:pPr marL="53975"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Summary, so far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447800"/>
            <a:ext cx="8540750" cy="5181600"/>
          </a:xfrm>
        </p:spPr>
        <p:txBody>
          <a:bodyPr>
            <a:normAutofit fontScale="92500" lnSpcReduction="20000"/>
          </a:bodyPr>
          <a:lstStyle/>
          <a:p>
            <a:pPr marL="379476" indent="-342900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Existing widely used continuous measures are consistent predictors of cocaine use and good general functioning in follow up:  </a:t>
            </a:r>
          </a:p>
          <a:p>
            <a:pPr marL="723837" lvl="1" indent="-384048">
              <a:lnSpc>
                <a:spcPct val="90000"/>
              </a:lnSpc>
              <a:defRPr/>
            </a:pPr>
            <a:r>
              <a:rPr lang="en-US" sz="2200" dirty="0" smtClean="0">
                <a:solidFill>
                  <a:schemeClr val="accent3"/>
                </a:solidFill>
                <a:cs typeface="Arial" charset="0"/>
              </a:rPr>
              <a:t>Percent days abstinent, maximum days of consecutive abstinence, percent positive urines, max days abstinence in last 2 weeks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400" dirty="0" smtClean="0">
              <a:cs typeface="Arial" charset="0"/>
            </a:endParaRPr>
          </a:p>
          <a:p>
            <a:pPr marL="379476" indent="-342900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Good performance of urine measures and abstinence at termination measures offset by limits to availability of data (80% of samples)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 smtClean="0">
              <a:cs typeface="Arial" charset="0"/>
            </a:endParaRPr>
          </a:p>
          <a:p>
            <a:pPr marL="379476" indent="-342900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Poorer performance for ‘reduction’ measures, as well as ‘complete abstinence during treatment”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400" dirty="0" smtClean="0">
              <a:cs typeface="Arial" charset="0"/>
            </a:endParaRPr>
          </a:p>
          <a:p>
            <a:pPr marL="379476" indent="-342900">
              <a:lnSpc>
                <a:spcPct val="90000"/>
              </a:lnSpc>
              <a:defRPr/>
            </a:pPr>
            <a:r>
              <a:rPr lang="en-US" sz="2400" dirty="0" smtClean="0">
                <a:cs typeface="Arial" charset="0"/>
              </a:rPr>
              <a:t>End of treatment abstinence, 3+ weeks abstinence very consistent predictor of long term cocaine use and functioning, sensitive to effects of medication and behavioral therapies</a:t>
            </a:r>
          </a:p>
          <a:p>
            <a:pPr marL="36576" indent="0">
              <a:lnSpc>
                <a:spcPct val="90000"/>
              </a:lnSpc>
              <a:buNone/>
              <a:defRPr/>
            </a:pPr>
            <a:endParaRPr lang="en-US" sz="2400" dirty="0" smtClean="0">
              <a:cs typeface="Arial" charset="0"/>
            </a:endParaRPr>
          </a:p>
          <a:p>
            <a:pPr marL="379476" indent="-342900">
              <a:lnSpc>
                <a:spcPct val="90000"/>
              </a:lnSpc>
              <a:defRPr/>
            </a:pPr>
            <a:r>
              <a:rPr lang="en-US" sz="2400" dirty="0"/>
              <a:t>Higher levels of cocaine abstinence during </a:t>
            </a:r>
            <a:r>
              <a:rPr lang="en-US" sz="2400" dirty="0" err="1"/>
              <a:t>tx</a:t>
            </a:r>
            <a:r>
              <a:rPr lang="en-US" sz="2400" dirty="0"/>
              <a:t> associated with fewer problems during follow-up (controlling for baseline level of problems)</a:t>
            </a:r>
          </a:p>
          <a:p>
            <a:pPr marL="379476" indent="-342900">
              <a:lnSpc>
                <a:spcPct val="90000"/>
              </a:lnSpc>
              <a:defRPr/>
            </a:pPr>
            <a:endParaRPr lang="en-US" sz="2400" dirty="0" smtClean="0">
              <a:cs typeface="Arial" charset="0"/>
            </a:endParaRP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 smtClean="0">
              <a:cs typeface="Arial" charset="0"/>
            </a:endParaRP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 smtClean="0">
              <a:cs typeface="Arial" charset="0"/>
            </a:endParaRP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533400"/>
            <a:ext cx="8540750" cy="838200"/>
          </a:xfrm>
        </p:spPr>
        <p:txBody>
          <a:bodyPr>
            <a:normAutofit/>
          </a:bodyPr>
          <a:lstStyle/>
          <a:p>
            <a:pPr marL="53975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Multiple cocaine treatment RCTs, 2000-present</a:t>
            </a:r>
          </a:p>
        </p:txBody>
      </p:sp>
      <p:sp>
        <p:nvSpPr>
          <p:cNvPr id="11267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304800" y="1143000"/>
            <a:ext cx="8540750" cy="5715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9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1600" dirty="0" smtClean="0">
                <a:solidFill>
                  <a:schemeClr val="accent3"/>
                </a:solidFill>
              </a:rPr>
              <a:t>Study 1 “Cocaine-alcohol”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600" dirty="0" smtClean="0"/>
              <a:t>Carroll, K.M., Nich, C., Ball, S.A., et al. 1998. Treatment of cocaine and alcohol dependence with psychotherapy and </a:t>
            </a:r>
            <a:r>
              <a:rPr lang="en-US" altLang="en-US" sz="1600" dirty="0" err="1" smtClean="0"/>
              <a:t>disulfiram</a:t>
            </a:r>
            <a:r>
              <a:rPr lang="en-US" altLang="en-US" sz="1600" dirty="0" smtClean="0"/>
              <a:t>. </a:t>
            </a:r>
            <a:r>
              <a:rPr lang="en-US" altLang="en-US" sz="1600" i="1" dirty="0" smtClean="0"/>
              <a:t>Addiction</a:t>
            </a:r>
            <a:r>
              <a:rPr lang="en-US" altLang="en-US" sz="1600" dirty="0" smtClean="0"/>
              <a:t> 93, 713-728.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600" dirty="0" smtClean="0"/>
              <a:t>Carroll, K.M., Nich, C., Ball, S.A., et al.  2000. One year follow-up of </a:t>
            </a:r>
            <a:r>
              <a:rPr lang="en-US" altLang="en-US" sz="1600" dirty="0" err="1" smtClean="0"/>
              <a:t>disulfiram</a:t>
            </a:r>
            <a:r>
              <a:rPr lang="en-US" altLang="en-US" sz="1600" dirty="0" smtClean="0"/>
              <a:t> and </a:t>
            </a:r>
            <a:r>
              <a:rPr lang="en-US" altLang="en-US" sz="1600" i="1" dirty="0" smtClean="0"/>
              <a:t>psychotherapy for cocaine-alcohol abusers:  Sustained effects of treatment.</a:t>
            </a:r>
            <a:r>
              <a:rPr lang="en-US" altLang="en-US" sz="1600" dirty="0" smtClean="0"/>
              <a:t> Addiction 95, 1335-1349.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1600" dirty="0" smtClean="0">
                <a:solidFill>
                  <a:schemeClr val="accent3"/>
                </a:solidFill>
              </a:rPr>
              <a:t>Study 2 “M&amp;M”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600" dirty="0" smtClean="0"/>
              <a:t>Carroll, K.M., Fenton, L.R., Ball, </a:t>
            </a:r>
            <a:r>
              <a:rPr lang="en-US" altLang="en-US" sz="1600" dirty="0" err="1" smtClean="0"/>
              <a:t>S.A.,et</a:t>
            </a:r>
            <a:r>
              <a:rPr lang="en-US" altLang="en-US" sz="1600" dirty="0" smtClean="0"/>
              <a:t> al.  2004. Efficacy of </a:t>
            </a:r>
            <a:r>
              <a:rPr lang="en-US" altLang="en-US" sz="1600" dirty="0" err="1" smtClean="0"/>
              <a:t>disulfiram</a:t>
            </a:r>
            <a:r>
              <a:rPr lang="en-US" altLang="en-US" sz="1600" dirty="0" smtClean="0"/>
              <a:t> and cognitive-behavioral therapy in cocaine-dependent outpatients:  A randomized placebo controlled trial. </a:t>
            </a:r>
            <a:r>
              <a:rPr lang="en-US" altLang="en-US" sz="1600" i="1" dirty="0" smtClean="0"/>
              <a:t>Archives of General Psychiatry</a:t>
            </a:r>
            <a:r>
              <a:rPr lang="en-US" altLang="en-US" sz="1600" dirty="0" smtClean="0"/>
              <a:t> 64, 264-272.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1600" dirty="0" smtClean="0">
                <a:solidFill>
                  <a:schemeClr val="accent3"/>
                </a:solidFill>
              </a:rPr>
              <a:t>Study 3 “TSF/</a:t>
            </a:r>
            <a:r>
              <a:rPr lang="en-US" altLang="en-US" sz="1600" dirty="0" err="1" smtClean="0">
                <a:solidFill>
                  <a:schemeClr val="accent3"/>
                </a:solidFill>
              </a:rPr>
              <a:t>Disulfiram</a:t>
            </a:r>
            <a:r>
              <a:rPr lang="en-US" altLang="en-US" sz="1600" dirty="0" smtClean="0">
                <a:solidFill>
                  <a:schemeClr val="accent3"/>
                </a:solidFill>
              </a:rPr>
              <a:t>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600" dirty="0" smtClean="0"/>
              <a:t>Carroll, K.M., Eagan, D., Nich, C., et al. 2012,. Efficacy of Twelve Step Facilitation and </a:t>
            </a:r>
            <a:r>
              <a:rPr lang="en-US" altLang="en-US" sz="1600" dirty="0" err="1" smtClean="0"/>
              <a:t>disulfiram</a:t>
            </a:r>
            <a:r>
              <a:rPr lang="en-US" altLang="en-US" sz="1600" dirty="0" smtClean="0"/>
              <a:t> for cocaine-using methadone-maintained individuals. </a:t>
            </a:r>
            <a:r>
              <a:rPr lang="en-US" altLang="en-US" sz="1600" i="1" dirty="0" smtClean="0"/>
              <a:t>Drug and Alcohol Dependence</a:t>
            </a:r>
            <a:r>
              <a:rPr lang="en-US" altLang="en-US" sz="1600" dirty="0" smtClean="0"/>
              <a:t> , 126, 224-231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1600" dirty="0" smtClean="0">
                <a:solidFill>
                  <a:schemeClr val="accent3"/>
                </a:solidFill>
              </a:rPr>
              <a:t>Study 4 “CBT4CBT1”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600" dirty="0" smtClean="0"/>
              <a:t>Carroll, K.M., Ball, S.A., Martino, S., et al. 2008. Computer-assisted cognitive-behavioral therapy for addiction.  A randomized clinical trial of 'CBT4CBT'. </a:t>
            </a:r>
            <a:r>
              <a:rPr lang="en-US" altLang="en-US" sz="1600" i="1" dirty="0" smtClean="0"/>
              <a:t>American Journal of Psychiatry</a:t>
            </a:r>
            <a:r>
              <a:rPr lang="en-US" altLang="en-US" sz="1600" dirty="0" smtClean="0"/>
              <a:t> 165, 881-888.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600" dirty="0" smtClean="0"/>
              <a:t>Carroll, K.M., Ball, S.A., Martino, S., et al.  2009. Enduring effects of a computer-assisted training program for cognitive-behavioral therapy:  A six-month follow-up of CBT4CBT. </a:t>
            </a:r>
            <a:r>
              <a:rPr lang="en-US" altLang="en-US" sz="1600" i="1" dirty="0" smtClean="0"/>
              <a:t>Drug and Alcohol Dependence</a:t>
            </a:r>
            <a:r>
              <a:rPr lang="en-US" altLang="en-US" sz="1600" dirty="0" smtClean="0"/>
              <a:t> 100, 178-181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n-US" altLang="en-US" sz="1600" dirty="0" smtClean="0">
                <a:solidFill>
                  <a:schemeClr val="accent3"/>
                </a:solidFill>
              </a:rPr>
              <a:t>Study 5 “CM </a:t>
            </a:r>
            <a:r>
              <a:rPr lang="en-US" altLang="en-US" sz="1600" dirty="0" err="1" smtClean="0">
                <a:solidFill>
                  <a:schemeClr val="accent3"/>
                </a:solidFill>
              </a:rPr>
              <a:t>Disulfiram</a:t>
            </a:r>
            <a:r>
              <a:rPr lang="en-US" altLang="en-US" sz="1600" dirty="0" smtClean="0">
                <a:solidFill>
                  <a:schemeClr val="accent3"/>
                </a:solidFill>
              </a:rPr>
              <a:t>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1600" dirty="0" smtClean="0"/>
              <a:t>Carroll, K.M., Nich, C., Petry, N.M., et al, under review.  </a:t>
            </a:r>
            <a:r>
              <a:rPr lang="en-US" altLang="en-US" sz="1600" dirty="0" err="1" smtClean="0"/>
              <a:t>Disulfiram</a:t>
            </a:r>
            <a:r>
              <a:rPr lang="en-US" altLang="en-US" sz="1600" dirty="0" smtClean="0"/>
              <a:t> and contingency management to enhance CBT for cocaine dependence:  effects on cocaine use and preliminary evidence for interactions with DBH polymorphism.  </a:t>
            </a:r>
            <a:endParaRPr lang="en-US" altLang="en-US" sz="16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16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457200"/>
            <a:ext cx="8839200" cy="838200"/>
          </a:xfrm>
        </p:spPr>
        <p:txBody>
          <a:bodyPr>
            <a:norm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Common assessment approach 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>
            <a:normAutofit fontScale="47500" lnSpcReduction="20000"/>
          </a:bodyPr>
          <a:lstStyle/>
          <a:p>
            <a:pPr marL="420624" indent="-384048">
              <a:lnSpc>
                <a:spcPct val="120000"/>
              </a:lnSpc>
              <a:defRPr/>
            </a:pPr>
            <a:r>
              <a:rPr lang="en-US" sz="5900" dirty="0" smtClean="0">
                <a:cs typeface="Arial" charset="0"/>
              </a:rPr>
              <a:t>12 weeks outpatient treatment</a:t>
            </a:r>
          </a:p>
          <a:p>
            <a:pPr marL="723837" lvl="1" indent="-384048">
              <a:lnSpc>
                <a:spcPct val="120000"/>
              </a:lnSpc>
              <a:defRPr/>
            </a:pPr>
            <a:r>
              <a:rPr lang="en-US" sz="3800" dirty="0" smtClean="0">
                <a:solidFill>
                  <a:schemeClr val="accent3"/>
                </a:solidFill>
                <a:cs typeface="Arial" charset="0"/>
              </a:rPr>
              <a:t>Behavioral therapies manual guided with independent fidelity checks</a:t>
            </a:r>
          </a:p>
          <a:p>
            <a:pPr marL="723837" lvl="1" indent="-384048">
              <a:lnSpc>
                <a:spcPct val="120000"/>
              </a:lnSpc>
              <a:defRPr/>
            </a:pPr>
            <a:r>
              <a:rPr lang="en-US" sz="3800" dirty="0" smtClean="0">
                <a:solidFill>
                  <a:schemeClr val="accent3"/>
                </a:solidFill>
                <a:cs typeface="Arial" charset="0"/>
              </a:rPr>
              <a:t>Medications placebo controlled with riboflavin checks</a:t>
            </a:r>
          </a:p>
          <a:p>
            <a:pPr marL="723837" lvl="1" indent="-384048">
              <a:lnSpc>
                <a:spcPct val="120000"/>
              </a:lnSpc>
              <a:defRPr/>
            </a:pPr>
            <a:r>
              <a:rPr lang="en-US" sz="3800" dirty="0" smtClean="0">
                <a:solidFill>
                  <a:schemeClr val="accent3"/>
                </a:solidFill>
                <a:cs typeface="Arial" charset="0"/>
              </a:rPr>
              <a:t>1-3/x weekly urine toxicology screens</a:t>
            </a:r>
          </a:p>
          <a:p>
            <a:pPr marL="723837" lvl="1" indent="-384048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 smtClean="0">
              <a:cs typeface="Arial" charset="0"/>
            </a:endParaRPr>
          </a:p>
          <a:p>
            <a:pPr marL="420624" indent="-384048">
              <a:lnSpc>
                <a:spcPct val="120000"/>
              </a:lnSpc>
              <a:defRPr/>
            </a:pPr>
            <a:r>
              <a:rPr lang="en-US" sz="5900" dirty="0" smtClean="0">
                <a:cs typeface="Arial" charset="0"/>
              </a:rPr>
              <a:t>1 year follow-up (15 months from randomization)</a:t>
            </a:r>
          </a:p>
          <a:p>
            <a:pPr marL="420624" indent="-384048" eaLnBrk="1" fontAlgn="auto" hangingPunct="1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800" dirty="0" smtClean="0">
              <a:cs typeface="Arial" charset="0"/>
            </a:endParaRPr>
          </a:p>
          <a:p>
            <a:pPr marL="420624" indent="-384048">
              <a:lnSpc>
                <a:spcPct val="120000"/>
              </a:lnSpc>
              <a:defRPr/>
            </a:pPr>
            <a:r>
              <a:rPr lang="en-US" sz="5900" dirty="0" smtClean="0">
                <a:cs typeface="Arial" charset="0"/>
              </a:rPr>
              <a:t>Substance Use Calendar</a:t>
            </a:r>
          </a:p>
          <a:p>
            <a:pPr marL="723837" lvl="1" indent="-384048">
              <a:lnSpc>
                <a:spcPct val="120000"/>
              </a:lnSpc>
              <a:defRPr/>
            </a:pPr>
            <a:r>
              <a:rPr lang="en-US" sz="3800" dirty="0" smtClean="0">
                <a:solidFill>
                  <a:schemeClr val="accent3"/>
                </a:solidFill>
                <a:cs typeface="Arial" charset="0"/>
              </a:rPr>
              <a:t>Day by day frequency of cocaine use during entirety of study</a:t>
            </a:r>
          </a:p>
          <a:p>
            <a:pPr marL="723837" lvl="1" indent="-384048">
              <a:lnSpc>
                <a:spcPct val="120000"/>
              </a:lnSpc>
              <a:defRPr/>
            </a:pPr>
            <a:r>
              <a:rPr lang="en-US" sz="3800" dirty="0" smtClean="0">
                <a:solidFill>
                  <a:srgbClr val="FFFF00"/>
                </a:solidFill>
                <a:cs typeface="Arial" charset="0"/>
              </a:rPr>
              <a:t>Average</a:t>
            </a:r>
            <a:r>
              <a:rPr lang="en-US" sz="3800" dirty="0" smtClean="0">
                <a:cs typeface="Arial" charset="0"/>
              </a:rPr>
              <a:t> </a:t>
            </a:r>
            <a:r>
              <a:rPr lang="en-US" sz="3800" dirty="0" smtClean="0">
                <a:solidFill>
                  <a:srgbClr val="FFFF00"/>
                </a:solidFill>
                <a:cs typeface="Arial" charset="0"/>
              </a:rPr>
              <a:t>13% discrepancy from urine results</a:t>
            </a:r>
          </a:p>
          <a:p>
            <a:pPr marL="723837" lvl="1" indent="-384048" eaLnBrk="1" fontAlgn="auto" hangingPunct="1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3800" dirty="0" smtClean="0">
                <a:solidFill>
                  <a:srgbClr val="FFFF00"/>
                </a:solidFill>
                <a:cs typeface="Arial" charset="0"/>
              </a:rPr>
              <a:t>       (urine positive, self-report negative)</a:t>
            </a:r>
          </a:p>
          <a:p>
            <a:pPr marL="420624" indent="-384048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2800" dirty="0" smtClean="0">
              <a:cs typeface="Arial" charset="0"/>
            </a:endParaRPr>
          </a:p>
          <a:p>
            <a:pPr marL="420624" indent="-384048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5100" dirty="0" smtClean="0">
                <a:cs typeface="Arial" charset="0"/>
              </a:rPr>
              <a:t>Follow-ups with urine collection at 1, 3, 6, 12 months </a:t>
            </a:r>
          </a:p>
          <a:p>
            <a:pPr marL="420624" indent="-38404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 smtClean="0">
                <a:cs typeface="Arial" charset="0"/>
              </a:rPr>
              <a:t>     </a:t>
            </a:r>
            <a:r>
              <a:rPr lang="en-US" sz="3800" dirty="0" smtClean="0">
                <a:cs typeface="Arial" charset="0"/>
              </a:rPr>
              <a:t>&gt;</a:t>
            </a:r>
            <a:r>
              <a:rPr lang="en-US" sz="3800" dirty="0" smtClean="0">
                <a:solidFill>
                  <a:srgbClr val="FFFF00"/>
                </a:solidFill>
                <a:cs typeface="Arial" charset="0"/>
              </a:rPr>
              <a:t>80% of the intention to treat sample</a:t>
            </a:r>
          </a:p>
          <a:p>
            <a:pPr marL="420624" indent="-384048" eaLnBrk="1" fontAlgn="auto" hangingPunct="1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800" dirty="0" smtClean="0">
              <a:cs typeface="Arial" charset="0"/>
            </a:endParaRPr>
          </a:p>
          <a:p>
            <a:pPr marL="420624" indent="-384048">
              <a:lnSpc>
                <a:spcPct val="120000"/>
              </a:lnSpc>
              <a:defRPr/>
            </a:pPr>
            <a:r>
              <a:rPr lang="en-US" sz="5900" dirty="0" smtClean="0">
                <a:cs typeface="Arial" charset="0"/>
              </a:rPr>
              <a:t>Addiction Severity Index at each assessment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1900" dirty="0" smtClean="0"/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9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533400"/>
            <a:ext cx="6934200" cy="685800"/>
          </a:xfrm>
        </p:spPr>
        <p:txBody>
          <a:bodyPr>
            <a:normAutofit fontScale="90000"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Common follow-up indicators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2400" y="1066800"/>
            <a:ext cx="8534400" cy="5562600"/>
          </a:xfrm>
        </p:spPr>
        <p:txBody>
          <a:bodyPr>
            <a:normAutofit fontScale="92500"/>
          </a:bodyPr>
          <a:lstStyle/>
          <a:p>
            <a:pPr marL="36576" indent="0" eaLnBrk="1" fontAlgn="auto" hangingPunct="1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sz="3100" dirty="0" smtClean="0">
              <a:cs typeface="Arial" charset="0"/>
            </a:endParaRPr>
          </a:p>
          <a:p>
            <a:pPr marL="420624" indent="-384048">
              <a:lnSpc>
                <a:spcPct val="120000"/>
              </a:lnSpc>
              <a:defRPr/>
            </a:pPr>
            <a:r>
              <a:rPr lang="en-US" sz="3100" dirty="0" smtClean="0">
                <a:cs typeface="Arial" charset="0"/>
              </a:rPr>
              <a:t>Mean days of cocaine use 1, 3, 6, and 12 month follow ups via Substance Use Calendar</a:t>
            </a:r>
          </a:p>
          <a:p>
            <a:pPr marL="420624" indent="-384048" eaLnBrk="1" fontAlgn="auto" hangingPunct="1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3100" dirty="0" smtClean="0">
              <a:cs typeface="Arial" charset="0"/>
            </a:endParaRPr>
          </a:p>
          <a:p>
            <a:pPr marL="420624" indent="-384048">
              <a:lnSpc>
                <a:spcPct val="120000"/>
              </a:lnSpc>
              <a:defRPr/>
            </a:pPr>
            <a:r>
              <a:rPr lang="en-US" sz="3100" dirty="0" smtClean="0">
                <a:cs typeface="Arial" charset="0"/>
              </a:rPr>
              <a:t>Abstinent throughout full follow-up</a:t>
            </a:r>
          </a:p>
          <a:p>
            <a:pPr marL="420624" indent="-384048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3100" dirty="0" smtClean="0">
              <a:cs typeface="Arial" charset="0"/>
            </a:endParaRPr>
          </a:p>
          <a:p>
            <a:pPr marL="420624" indent="-384048">
              <a:lnSpc>
                <a:spcPct val="120000"/>
              </a:lnSpc>
              <a:defRPr/>
            </a:pPr>
            <a:r>
              <a:rPr lang="en-US" sz="3100" dirty="0" smtClean="0">
                <a:solidFill>
                  <a:schemeClr val="accent3"/>
                </a:solidFill>
                <a:cs typeface="Arial" charset="0"/>
              </a:rPr>
              <a:t>Composite measure of ‘good outcome’ </a:t>
            </a:r>
          </a:p>
          <a:p>
            <a:pPr marL="722376" lvl="1" indent="-274320">
              <a:lnSpc>
                <a:spcPct val="120000"/>
              </a:lnSpc>
              <a:defRPr/>
            </a:pPr>
            <a:r>
              <a:rPr lang="en-US" sz="2700" dirty="0" smtClean="0">
                <a:solidFill>
                  <a:schemeClr val="accent3"/>
                </a:solidFill>
                <a:cs typeface="Arial" charset="0"/>
              </a:rPr>
              <a:t>Days of employment </a:t>
            </a:r>
            <a:r>
              <a:rPr lang="en-US" sz="2400" dirty="0" smtClean="0">
                <a:solidFill>
                  <a:schemeClr val="accent3"/>
                </a:solidFill>
                <a:cs typeface="Arial" charset="0"/>
              </a:rPr>
              <a:t>problems</a:t>
            </a:r>
            <a:r>
              <a:rPr lang="en-US" sz="2700" dirty="0" smtClean="0">
                <a:solidFill>
                  <a:schemeClr val="accent3"/>
                </a:solidFill>
                <a:cs typeface="Arial" charset="0"/>
              </a:rPr>
              <a:t> = 0, Days of legal problems = 0, Days of psych problems=0,  Days of cocaine use = 0  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9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altLang="en-US" dirty="0" smtClean="0"/>
              <a:t>Study 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304800" y="1905000"/>
          <a:ext cx="4724400" cy="2855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295400"/>
                <a:gridCol w="1066800"/>
                <a:gridCol w="990600"/>
              </a:tblGrid>
              <a:tr h="99063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Clinical </a:t>
                      </a:r>
                      <a:r>
                        <a:rPr lang="en-US" sz="1800" dirty="0" err="1" smtClean="0"/>
                        <a:t>Mangmt</a:t>
                      </a:r>
                      <a:endParaRPr lang="en-US" sz="1800" dirty="0"/>
                    </a:p>
                  </a:txBody>
                  <a:tcPr marT="45714" marB="4571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TSF</a:t>
                      </a:r>
                      <a:endParaRPr lang="en-US" sz="1800" dirty="0"/>
                    </a:p>
                  </a:txBody>
                  <a:tcPr marT="45714" marB="4571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CBT</a:t>
                      </a:r>
                      <a:endParaRPr lang="en-US" sz="1800" dirty="0"/>
                    </a:p>
                  </a:txBody>
                  <a:tcPr marT="45714" marB="4571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38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Disulfiram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250 mg/day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6090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 medication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505" name="Content Placeholder 4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3886200" cy="5135563"/>
          </a:xfrm>
        </p:spPr>
        <p:txBody>
          <a:bodyPr>
            <a:noAutofit/>
          </a:bodyPr>
          <a:lstStyle/>
          <a:p>
            <a:r>
              <a:rPr lang="en-US" altLang="en-US" sz="2400" dirty="0" smtClean="0"/>
              <a:t>121 cocaine- and alcohol dependent outpatients</a:t>
            </a:r>
          </a:p>
          <a:p>
            <a:r>
              <a:rPr lang="en-US" altLang="en-US" sz="2400" dirty="0" smtClean="0"/>
              <a:t>12 weeks</a:t>
            </a:r>
          </a:p>
          <a:p>
            <a:r>
              <a:rPr lang="en-US" altLang="en-US" sz="2400" dirty="0" smtClean="0"/>
              <a:t>1 year follow-up</a:t>
            </a:r>
          </a:p>
          <a:p>
            <a:r>
              <a:rPr lang="en-US" altLang="en-US" sz="2400" dirty="0" smtClean="0"/>
              <a:t>Weekly </a:t>
            </a:r>
            <a:r>
              <a:rPr lang="en-US" altLang="en-US" sz="2400" dirty="0" err="1" smtClean="0"/>
              <a:t>utox</a:t>
            </a:r>
            <a:endParaRPr lang="en-US" altLang="en-US" sz="2400" dirty="0" smtClean="0"/>
          </a:p>
          <a:p>
            <a:r>
              <a:rPr lang="en-US" altLang="en-US" sz="2400" dirty="0" smtClean="0"/>
              <a:t>Manual guided, fidelity rated</a:t>
            </a:r>
          </a:p>
          <a:p>
            <a:r>
              <a:rPr lang="en-US" altLang="en-US" sz="2400" dirty="0" smtClean="0"/>
              <a:t>Riboflavin for med compliance</a:t>
            </a:r>
          </a:p>
          <a:p>
            <a:r>
              <a:rPr lang="en-US" altLang="en-US" sz="2400" dirty="0" smtClean="0"/>
              <a:t>Outcomes:</a:t>
            </a:r>
          </a:p>
          <a:p>
            <a:pPr lvl="1"/>
            <a:r>
              <a:rPr lang="en-US" altLang="en-US" sz="2400" dirty="0" smtClean="0">
                <a:solidFill>
                  <a:schemeClr val="accent3"/>
                </a:solidFill>
              </a:rPr>
              <a:t>CBT, TSF &gt; Clinical management</a:t>
            </a:r>
          </a:p>
          <a:p>
            <a:pPr lvl="1"/>
            <a:r>
              <a:rPr lang="en-US" altLang="en-US" sz="2400" dirty="0" err="1" smtClean="0">
                <a:solidFill>
                  <a:schemeClr val="accent3"/>
                </a:solidFill>
              </a:rPr>
              <a:t>Disulfiram</a:t>
            </a:r>
            <a:r>
              <a:rPr lang="en-US" altLang="en-US" sz="2400" dirty="0" smtClean="0">
                <a:solidFill>
                  <a:schemeClr val="accent3"/>
                </a:solidFill>
              </a:rPr>
              <a:t> &gt; no 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altLang="en-US" dirty="0" smtClean="0"/>
              <a:t>Study 2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752600"/>
          <a:ext cx="3657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990600"/>
                <a:gridCol w="990600"/>
              </a:tblGrid>
              <a:tr h="787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CBT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IPT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Disulfiram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9700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Placebo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525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65237"/>
            <a:ext cx="4648200" cy="5592763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N=121 cocaine dependent outpatients</a:t>
            </a:r>
          </a:p>
          <a:p>
            <a:r>
              <a:rPr lang="en-US" altLang="en-US" sz="2400" dirty="0" smtClean="0"/>
              <a:t>12 weeks</a:t>
            </a:r>
          </a:p>
          <a:p>
            <a:r>
              <a:rPr lang="en-US" altLang="en-US" sz="2400" dirty="0" err="1" smtClean="0"/>
              <a:t>Utox</a:t>
            </a:r>
            <a:r>
              <a:rPr lang="en-US" altLang="en-US" sz="2400" dirty="0" smtClean="0"/>
              <a:t> 1x week</a:t>
            </a:r>
          </a:p>
          <a:p>
            <a:r>
              <a:rPr lang="en-US" altLang="en-US" sz="2400" dirty="0" smtClean="0"/>
              <a:t>1 year follow-up</a:t>
            </a:r>
          </a:p>
          <a:p>
            <a:r>
              <a:rPr lang="en-US" altLang="en-US" sz="2400" dirty="0" smtClean="0"/>
              <a:t>Manual-guided with fidelity ratings</a:t>
            </a:r>
          </a:p>
          <a:p>
            <a:r>
              <a:rPr lang="en-US" altLang="en-US" sz="2400" dirty="0" smtClean="0"/>
              <a:t>Double blind placebo control, riboflavin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Outcomes</a:t>
            </a:r>
          </a:p>
          <a:p>
            <a:pPr lvl="1"/>
            <a:r>
              <a:rPr lang="en-US" altLang="en-US" sz="2400" dirty="0" smtClean="0">
                <a:solidFill>
                  <a:schemeClr val="accent3"/>
                </a:solidFill>
              </a:rPr>
              <a:t>CBT&gt;IPT</a:t>
            </a:r>
          </a:p>
          <a:p>
            <a:pPr lvl="1"/>
            <a:r>
              <a:rPr lang="en-US" altLang="en-US" sz="2400" dirty="0" err="1" smtClean="0">
                <a:solidFill>
                  <a:schemeClr val="accent3"/>
                </a:solidFill>
              </a:rPr>
              <a:t>Disulif</a:t>
            </a:r>
            <a:r>
              <a:rPr lang="en-US" altLang="en-US" sz="2400" dirty="0" smtClean="0">
                <a:solidFill>
                  <a:schemeClr val="accent3"/>
                </a:solidFill>
              </a:rPr>
              <a:t>&gt;placebo</a:t>
            </a:r>
          </a:p>
          <a:p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altLang="en-US" dirty="0" smtClean="0"/>
              <a:t>Study 3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8862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143000"/>
                <a:gridCol w="1219200"/>
              </a:tblGrid>
              <a:tr h="787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TAU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TAU</a:t>
                      </a:r>
                      <a:r>
                        <a:rPr lang="en-US" baseline="0" dirty="0" smtClean="0"/>
                        <a:t> + TSF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0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Disulfiram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397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Placebo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22549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990600"/>
            <a:ext cx="4648200" cy="4906963"/>
          </a:xfrm>
        </p:spPr>
        <p:txBody>
          <a:bodyPr>
            <a:noAutofit/>
          </a:bodyPr>
          <a:lstStyle/>
          <a:p>
            <a:r>
              <a:rPr lang="en-US" altLang="en-US" sz="2400" dirty="0" smtClean="0"/>
              <a:t>N=112 cocaine-dependent methadone maintained patients</a:t>
            </a:r>
          </a:p>
          <a:p>
            <a:r>
              <a:rPr lang="en-US" altLang="en-US" sz="2400" dirty="0" smtClean="0"/>
              <a:t>12 weeks</a:t>
            </a:r>
          </a:p>
          <a:p>
            <a:r>
              <a:rPr lang="en-US" altLang="en-US" sz="2400" dirty="0" err="1" smtClean="0"/>
              <a:t>Utox</a:t>
            </a:r>
            <a:r>
              <a:rPr lang="en-US" altLang="en-US" sz="2400" dirty="0" smtClean="0"/>
              <a:t> 3x week</a:t>
            </a:r>
          </a:p>
          <a:p>
            <a:r>
              <a:rPr lang="en-US" altLang="en-US" sz="2400" dirty="0" smtClean="0"/>
              <a:t>1 year follow-up</a:t>
            </a:r>
          </a:p>
          <a:p>
            <a:r>
              <a:rPr lang="en-US" altLang="en-US" sz="2400" dirty="0" smtClean="0"/>
              <a:t>Manual-guided with fidelity ratings</a:t>
            </a:r>
          </a:p>
          <a:p>
            <a:r>
              <a:rPr lang="en-US" altLang="en-US" sz="2400" dirty="0" smtClean="0"/>
              <a:t>Double blind placebo control, riboflavin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Outcomes</a:t>
            </a:r>
          </a:p>
          <a:p>
            <a:pPr lvl="1"/>
            <a:r>
              <a:rPr lang="en-US" altLang="en-US" sz="2400" dirty="0" smtClean="0">
                <a:solidFill>
                  <a:schemeClr val="accent3"/>
                </a:solidFill>
              </a:rPr>
              <a:t>TSF&gt;TAU alone</a:t>
            </a:r>
          </a:p>
          <a:p>
            <a:pPr lvl="1"/>
            <a:r>
              <a:rPr lang="en-US" altLang="en-US" sz="2400" dirty="0" smtClean="0">
                <a:solidFill>
                  <a:schemeClr val="accent3"/>
                </a:solidFill>
              </a:rPr>
              <a:t>No medication effect</a:t>
            </a:r>
          </a:p>
          <a:p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altLang="en-US" dirty="0" smtClean="0"/>
              <a:t>Study 4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981200"/>
          <a:ext cx="3124200" cy="2617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600200"/>
              </a:tblGrid>
              <a:tr h="11428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TAU</a:t>
                      </a:r>
                      <a:endParaRPr lang="en-US" sz="1800" dirty="0"/>
                    </a:p>
                  </a:txBody>
                  <a:tcPr marT="45712" marB="45712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TAU</a:t>
                      </a:r>
                      <a:r>
                        <a:rPr lang="en-US" sz="1800" baseline="0" dirty="0" smtClean="0"/>
                        <a:t> + CBT4CBT</a:t>
                      </a:r>
                      <a:endParaRPr lang="en-US" sz="1800" dirty="0"/>
                    </a:p>
                  </a:txBody>
                  <a:tcPr marT="45712" marB="45712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981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2" marB="45712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2" marB="45712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752600"/>
            <a:ext cx="4648200" cy="4267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N=78 mixed substance users, outpatients, </a:t>
            </a:r>
          </a:p>
          <a:p>
            <a:pPr marL="36512" indent="0">
              <a:buFont typeface="Wingdings 2" pitchFamily="18" charset="2"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38 cocaine users.</a:t>
            </a:r>
          </a:p>
          <a:p>
            <a:pPr>
              <a:defRPr/>
            </a:pPr>
            <a:r>
              <a:rPr lang="en-US" sz="2800" dirty="0" smtClean="0"/>
              <a:t>8 weeks of treatment, 6 month follow-up</a:t>
            </a:r>
          </a:p>
          <a:p>
            <a:pPr>
              <a:defRPr/>
            </a:pPr>
            <a:r>
              <a:rPr lang="en-US" sz="2800" dirty="0" err="1" smtClean="0"/>
              <a:t>Utox</a:t>
            </a:r>
            <a:r>
              <a:rPr lang="en-US" sz="2800" dirty="0" smtClean="0"/>
              <a:t> 2x weekly</a:t>
            </a:r>
          </a:p>
          <a:p>
            <a:pPr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/>
              <a:t>Outcomes</a:t>
            </a:r>
          </a:p>
          <a:p>
            <a:pPr lvl="1">
              <a:defRPr/>
            </a:pPr>
            <a:r>
              <a:rPr lang="en-US" sz="2800" dirty="0" smtClean="0">
                <a:solidFill>
                  <a:schemeClr val="accent3"/>
                </a:solidFill>
              </a:rPr>
              <a:t>CBT4CBT&gt;TAU alone</a:t>
            </a:r>
          </a:p>
          <a:p>
            <a:pPr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7.2|3.5|34.6|10.7|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8|5.8|1|6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285</TotalTime>
  <Words>2972</Words>
  <Application>Microsoft Office PowerPoint</Application>
  <PresentationFormat>On-screen Show (4:3)</PresentationFormat>
  <Paragraphs>1116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Urban</vt:lpstr>
      <vt:lpstr>Evaluating Cocaine Use  Outcome Measures:  Relationships with Long Term Cocaine Use and Functioning </vt:lpstr>
      <vt:lpstr>Overview</vt:lpstr>
      <vt:lpstr>Multiple cocaine treatment RCTs, 2000-present</vt:lpstr>
      <vt:lpstr>Common assessment approach </vt:lpstr>
      <vt:lpstr>Common follow-up indicators</vt:lpstr>
      <vt:lpstr>Study 1</vt:lpstr>
      <vt:lpstr>Study 2</vt:lpstr>
      <vt:lpstr>Study 3</vt:lpstr>
      <vt:lpstr>Study 4</vt:lpstr>
      <vt:lpstr>Study 5</vt:lpstr>
      <vt:lpstr>Overview of trials</vt:lpstr>
      <vt:lpstr>Outcomes across trials</vt:lpstr>
      <vt:lpstr>Slide 13</vt:lpstr>
      <vt:lpstr>Slide 14</vt:lpstr>
      <vt:lpstr>Slide 15</vt:lpstr>
      <vt:lpstr>Slide 16</vt:lpstr>
      <vt:lpstr>Does cocaine abstinence have effect on functional problems?</vt:lpstr>
      <vt:lpstr>‘Global Problems’ construct</vt:lpstr>
      <vt:lpstr>Slide 19</vt:lpstr>
      <vt:lpstr>Summary, so far</vt:lpstr>
    </vt:vector>
  </TitlesOfParts>
  <Company>Miller School Of Medicine (University Of Miami)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Cocaine Use Outcome Measures: Results from Pooled</dc:title>
  <dc:creator>Brian Kiluk</dc:creator>
  <cp:lastModifiedBy>Brian Kiluk</cp:lastModifiedBy>
  <cp:revision>130</cp:revision>
  <dcterms:created xsi:type="dcterms:W3CDTF">2015-03-23T01:26:51Z</dcterms:created>
  <dcterms:modified xsi:type="dcterms:W3CDTF">2015-03-25T03:08:13Z</dcterms:modified>
</cp:coreProperties>
</file>