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18"/>
  </p:notesMasterIdLst>
  <p:handoutMasterIdLst>
    <p:handoutMasterId r:id="rId19"/>
  </p:handoutMasterIdLst>
  <p:sldIdLst>
    <p:sldId id="556" r:id="rId2"/>
    <p:sldId id="627" r:id="rId3"/>
    <p:sldId id="644" r:id="rId4"/>
    <p:sldId id="639" r:id="rId5"/>
    <p:sldId id="636" r:id="rId6"/>
    <p:sldId id="635" r:id="rId7"/>
    <p:sldId id="637" r:id="rId8"/>
    <p:sldId id="631" r:id="rId9"/>
    <p:sldId id="628" r:id="rId10"/>
    <p:sldId id="638" r:id="rId11"/>
    <p:sldId id="640" r:id="rId12"/>
    <p:sldId id="626" r:id="rId13"/>
    <p:sldId id="641" r:id="rId14"/>
    <p:sldId id="642" r:id="rId15"/>
    <p:sldId id="643" r:id="rId16"/>
    <p:sldId id="625" r:id="rId17"/>
  </p:sldIdLst>
  <p:sldSz cx="9144000" cy="6858000" type="screen4x3"/>
  <p:notesSz cx="7010400" cy="92964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F1185"/>
    <a:srgbClr val="2F527D"/>
    <a:srgbClr val="29486D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9" autoAdjust="0"/>
    <p:restoredTop sz="94658" autoAdjust="0"/>
  </p:normalViewPr>
  <p:slideViewPr>
    <p:cSldViewPr>
      <p:cViewPr varScale="1">
        <p:scale>
          <a:sx n="51" d="100"/>
          <a:sy n="51" d="100"/>
        </p:scale>
        <p:origin x="-138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6" cy="465138"/>
          </a:xfrm>
          <a:prstGeom prst="rect">
            <a:avLst/>
          </a:prstGeom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0"/>
            <a:ext cx="3038476" cy="465138"/>
          </a:xfrm>
          <a:prstGeom prst="rect">
            <a:avLst/>
          </a:prstGeom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9D9C546F-5459-4D33-83D4-9CF2763257AC}" type="datetimeFigureOut">
              <a:rPr lang="en-US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6" cy="465138"/>
          </a:xfrm>
          <a:prstGeom prst="rect">
            <a:avLst/>
          </a:prstGeom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5"/>
            <a:ext cx="3038476" cy="465138"/>
          </a:xfrm>
          <a:prstGeom prst="rect">
            <a:avLst/>
          </a:prstGeom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DE37815F-623D-46F4-BB08-D30BCC343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57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6" cy="465138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0"/>
            <a:ext cx="3038476" cy="465138"/>
          </a:xfrm>
          <a:prstGeom prst="rect">
            <a:avLst/>
          </a:prstGeom>
        </p:spPr>
        <p:txBody>
          <a:bodyPr vert="horz" lIns="90706" tIns="45353" rIns="90706" bIns="45353" rtlCol="0"/>
          <a:lstStyle>
            <a:lvl1pPr algn="r">
              <a:defRPr sz="1100"/>
            </a:lvl1pPr>
          </a:lstStyle>
          <a:p>
            <a:fld id="{681B4326-70BB-46F1-8744-0F6421692076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6" tIns="45353" rIns="90706" bIns="453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32"/>
            <a:ext cx="5607050" cy="4183063"/>
          </a:xfrm>
          <a:prstGeom prst="rect">
            <a:avLst/>
          </a:prstGeom>
        </p:spPr>
        <p:txBody>
          <a:bodyPr vert="horz" lIns="90706" tIns="45353" rIns="90706" bIns="453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6" cy="465138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5"/>
            <a:ext cx="3038476" cy="465138"/>
          </a:xfrm>
          <a:prstGeom prst="rect">
            <a:avLst/>
          </a:prstGeom>
        </p:spPr>
        <p:txBody>
          <a:bodyPr vert="horz" lIns="90706" tIns="45353" rIns="90706" bIns="45353" rtlCol="0" anchor="b"/>
          <a:lstStyle>
            <a:lvl1pPr algn="r">
              <a:defRPr sz="1100"/>
            </a:lvl1pPr>
          </a:lstStyle>
          <a:p>
            <a:fld id="{FED333E0-89F5-44CD-8B84-E8E8DD99CA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3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333E0-89F5-44CD-8B84-E8E8DD99CA8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17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75000"/>
            </a:pPr>
            <a:r>
              <a:rPr lang="en-US" sz="2600" dirty="0" smtClean="0">
                <a:latin typeface="Arial Rounded MT Bold" pitchFamily="34" charset="0"/>
              </a:rPr>
              <a:t>What makes a good non-drinking outcome? </a:t>
            </a:r>
          </a:p>
          <a:p>
            <a:pPr lvl="1">
              <a:buClr>
                <a:schemeClr val="tx1"/>
              </a:buClr>
              <a:buSzPct val="75000"/>
            </a:pPr>
            <a:r>
              <a:rPr lang="en-US" sz="2200" dirty="0" smtClean="0"/>
              <a:t>A mechanism of action (mediator) that also happens to have clinical significance?</a:t>
            </a:r>
          </a:p>
          <a:p>
            <a:pPr lvl="2">
              <a:buClr>
                <a:schemeClr val="tx1"/>
              </a:buClr>
              <a:buSzPct val="75000"/>
            </a:pPr>
            <a:r>
              <a:rPr lang="en-US" sz="2200" dirty="0" smtClean="0"/>
              <a:t>E.g., gabapentin may decrease withdrawal symptoms (sleep, mood/anxiety) </a:t>
            </a:r>
          </a:p>
          <a:p>
            <a:pPr lvl="2">
              <a:buClr>
                <a:schemeClr val="tx1"/>
              </a:buClr>
              <a:buSzPct val="75000"/>
            </a:pPr>
            <a:r>
              <a:rPr lang="en-US" sz="2200" dirty="0" smtClean="0"/>
              <a:t>Could withdrawal symptoms be primary outcomes?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333E0-89F5-44CD-8B84-E8E8DD99CA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59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Drinking: different periods of drinking: poor measure; no TLFB.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333E0-89F5-44CD-8B84-E8E8DD99CA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50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B734E-BA96-424A-92FE-0592B9614C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78E04-200A-4AFD-B460-71185C707D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0DF69-4206-487B-AE9C-C20EC6BF9F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62CE5-BA99-4D52-AE97-B24E2C68B6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11D3C-EE3A-491E-B900-C34EDFAB71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9942B-F6C7-4D27-B2C3-07AE387796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31B14-3647-4855-B111-DC3EB2D68B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4E2C3-FD9D-4B5A-9A4C-6DCDA2CAA1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2F0A9-478E-47C4-83A3-ED786FE442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409C-B692-4892-A3EA-DA14A5854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B9748-A22A-4205-9C0C-9307C6176B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E23E6A-A62E-412A-9E0A-873F2E143C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492" y="22860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Critical Issues in the Exploration of Endpoints for Pivotal Clinical Trials to Treat AUD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829" y="3913285"/>
            <a:ext cx="7467600" cy="22860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solidFill>
                  <a:schemeClr val="tx1"/>
                </a:solidFill>
                <a:latin typeface="Arial Rounded MT Bold" pitchFamily="34" charset="0"/>
              </a:rPr>
              <a:t>Daniel Falk, Ph.D. (Discussant)</a:t>
            </a:r>
          </a:p>
          <a:p>
            <a:endParaRPr lang="en-US" sz="96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r>
              <a:rPr lang="en-US" sz="7200" dirty="0" smtClean="0">
                <a:solidFill>
                  <a:schemeClr val="tx1"/>
                </a:solidFill>
                <a:latin typeface="Arial Rounded MT Bold" pitchFamily="34" charset="0"/>
              </a:rPr>
              <a:t>Division of Treatment and Recovery Research</a:t>
            </a:r>
          </a:p>
          <a:p>
            <a:r>
              <a:rPr lang="en-US" sz="7200" dirty="0" smtClean="0">
                <a:solidFill>
                  <a:schemeClr val="tx1"/>
                </a:solidFill>
                <a:latin typeface="Arial Rounded MT Bold" pitchFamily="34" charset="0"/>
              </a:rPr>
              <a:t>National Institute on Alcohol Abuse and Alcoholism</a:t>
            </a:r>
            <a:endParaRPr lang="en-US" sz="7200" dirty="0">
              <a:solidFill>
                <a:schemeClr val="tx1"/>
              </a:solidFill>
              <a:latin typeface="Arial Rounded MT Bold" pitchFamily="34" charset="0"/>
            </a:endParaRPr>
          </a:p>
          <a:p>
            <a:endParaRPr lang="en-US" sz="56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r>
              <a:rPr lang="en-US" sz="6400" b="1" i="1" dirty="0" smtClean="0">
                <a:solidFill>
                  <a:schemeClr val="tx1"/>
                </a:solidFill>
                <a:latin typeface="Arial"/>
                <a:cs typeface="Arial"/>
              </a:rPr>
              <a:t>Presented at the Measures of Outcome for Stimulant Trials (MOST) meeting of the ACTTION Initiative</a:t>
            </a:r>
          </a:p>
          <a:p>
            <a:r>
              <a:rPr lang="en-US" sz="6400" b="1" i="1" dirty="0" smtClean="0">
                <a:solidFill>
                  <a:schemeClr val="tx1"/>
                </a:solidFill>
                <a:latin typeface="Arial"/>
                <a:cs typeface="Arial"/>
              </a:rPr>
              <a:t>Rockville, MD, March 25, 2015</a:t>
            </a:r>
          </a:p>
          <a:p>
            <a:endParaRPr lang="en-US" sz="2400" dirty="0">
              <a:latin typeface="Arial Rounded MT Bold" pitchFamily="34" charset="0"/>
            </a:endParaRPr>
          </a:p>
        </p:txBody>
      </p:sp>
      <p:pic>
        <p:nvPicPr>
          <p:cNvPr id="126984" name="Picture 8" descr="http://www.pcdc.org/assets/images/resource-images/hhs-l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1941" y="6096000"/>
            <a:ext cx="591459" cy="604274"/>
          </a:xfrm>
          <a:prstGeom prst="rect">
            <a:avLst/>
          </a:prstGeom>
          <a:noFill/>
        </p:spPr>
      </p:pic>
      <p:pic>
        <p:nvPicPr>
          <p:cNvPr id="12" name="Picture 2" descr="http://upload.wikimedia.org/wikipedia/commons/b/b8/Naltrexone-3D-balls.png"/>
          <p:cNvPicPr>
            <a:picLocks noChangeAspect="1" noChangeArrowheads="1"/>
          </p:cNvPicPr>
          <p:nvPr/>
        </p:nvPicPr>
        <p:blipFill>
          <a:blip r:embed="rId3" cstate="print">
            <a:lum bright="17000"/>
          </a:blip>
          <a:srcRect/>
          <a:stretch>
            <a:fillRect/>
          </a:stretch>
        </p:blipFill>
        <p:spPr bwMode="auto">
          <a:xfrm>
            <a:off x="3581400" y="609600"/>
            <a:ext cx="1996585" cy="1486967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4038" name="Picture 6" descr="http://2.imimg.com/data2/LS/XV/MY-4675760/cefixime-250x25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15" b="4835"/>
          <a:stretch/>
        </p:blipFill>
        <p:spPr bwMode="auto">
          <a:xfrm>
            <a:off x="1371600" y="609600"/>
            <a:ext cx="1853474" cy="1502893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0" name="Picture 8" descr="http://2.imimg.com/data2/JU/NG/MY-730787/pharmaceutical-capsules-250x25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t="18443" r="6765" b="18443"/>
          <a:stretch/>
        </p:blipFill>
        <p:spPr bwMode="auto">
          <a:xfrm>
            <a:off x="5943600" y="609600"/>
            <a:ext cx="2033625" cy="1502894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629" y="6214275"/>
            <a:ext cx="1828800" cy="472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94093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13841" y="35242"/>
            <a:ext cx="8601559" cy="10620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Insensitivity of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Non-Drinking Outcomes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: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COMBINE)</a:t>
            </a:r>
            <a:endParaRPr lang="en-US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305800" cy="41148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FF0000"/>
              </a:buClr>
              <a:buNone/>
            </a:pPr>
            <a:endParaRPr lang="en-US" sz="1000" b="1" i="1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</a:pPr>
            <a:endParaRPr lang="en-US" sz="6000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  <a:buNone/>
            </a:pPr>
            <a:endParaRPr lang="en-US" sz="4400" b="1" dirty="0" smtClean="0">
              <a:solidFill>
                <a:srgbClr val="FFFFFF"/>
              </a:solidFill>
              <a:latin typeface="Arial Rounded MT Bold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3" b="1010"/>
          <a:stretch/>
        </p:blipFill>
        <p:spPr bwMode="auto">
          <a:xfrm>
            <a:off x="4848850" y="1463040"/>
            <a:ext cx="1579432" cy="384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2" b="1456"/>
          <a:stretch/>
        </p:blipFill>
        <p:spPr bwMode="auto">
          <a:xfrm>
            <a:off x="152400" y="1097280"/>
            <a:ext cx="4798299" cy="42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4879" y="530352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DrInC</a:t>
            </a:r>
            <a:r>
              <a:rPr lang="en-US" b="1" dirty="0" smtClean="0"/>
              <a:t> score (total)                                                  NS, d=.</a:t>
            </a:r>
            <a:r>
              <a:rPr lang="en-US" b="1" dirty="0" smtClean="0"/>
              <a:t>11</a:t>
            </a:r>
          </a:p>
          <a:p>
            <a:r>
              <a:rPr lang="en-US" b="1" dirty="0" smtClean="0"/>
              <a:t>Blood Pressure                                                       NS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3841" y="6339987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LoCastro</a:t>
            </a:r>
            <a:r>
              <a:rPr lang="en-US" sz="1200" dirty="0" smtClean="0"/>
              <a:t> et al. 2009. J Stud </a:t>
            </a:r>
            <a:r>
              <a:rPr lang="en-US" sz="1200" dirty="0" err="1" smtClean="0"/>
              <a:t>Alc</a:t>
            </a:r>
            <a:r>
              <a:rPr lang="en-US" sz="1200" dirty="0" smtClean="0"/>
              <a:t> Drugs, 70:186-191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6589064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Falk et al., 2010. Alcohol </a:t>
            </a:r>
            <a:r>
              <a:rPr lang="en-US" sz="1200" b="1" dirty="0" err="1" smtClean="0"/>
              <a:t>Clin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Exper</a:t>
            </a:r>
            <a:r>
              <a:rPr lang="en-US" sz="1200" b="1" dirty="0" smtClean="0"/>
              <a:t> Res, </a:t>
            </a:r>
            <a:r>
              <a:rPr lang="en-US" sz="1200" b="1" dirty="0" smtClean="0"/>
              <a:t>34:2022-2034; and unpublished.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0221836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3505200"/>
          </a:xfrm>
        </p:spPr>
        <p:txBody>
          <a:bodyPr>
            <a:noAutofit/>
          </a:bodyPr>
          <a:lstStyle/>
          <a:p>
            <a:pPr marL="0" indent="0" algn="ctr">
              <a:buClr>
                <a:schemeClr val="tx1"/>
              </a:buClr>
              <a:buSzPct val="75000"/>
              <a:buNone/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Issues 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Validating 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Drinking Outcomes</a:t>
            </a:r>
            <a:endParaRPr lang="en-US" sz="5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AutoShape 12" descr="Image result for question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Image result for questions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6" descr="Image result for questions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900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 Strengths of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Datasets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Validating Drinking vs. Consequences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243124"/>
              </p:ext>
            </p:extLst>
          </p:nvPr>
        </p:nvGraphicFramePr>
        <p:xfrm>
          <a:off x="762000" y="1828801"/>
          <a:ext cx="8229600" cy="350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91585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Rehm’s</a:t>
                      </a:r>
                      <a:r>
                        <a:rPr lang="en-US" dirty="0" smtClean="0"/>
                        <a:t> Chronic Disease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COMBINE,</a:t>
                      </a:r>
                      <a:r>
                        <a:rPr lang="en-US" baseline="0" dirty="0" smtClean="0"/>
                        <a:t> MATCH, RREP, </a:t>
                      </a:r>
                      <a:r>
                        <a:rPr lang="en-US" baseline="0" dirty="0" err="1" smtClean="0"/>
                        <a:t>varenicline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NESARC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Kaiser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4426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Drinking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+++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++</a:t>
                      </a:r>
                      <a:endParaRPr lang="en-US" b="1" dirty="0"/>
                    </a:p>
                  </a:txBody>
                  <a:tcPr/>
                </a:tc>
              </a:tr>
              <a:tr h="7641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Chronic Consequences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+++</a:t>
                      </a:r>
                      <a:endParaRPr lang="en-US" b="1" dirty="0"/>
                    </a:p>
                  </a:txBody>
                  <a:tcPr/>
                </a:tc>
              </a:tr>
              <a:tr h="7641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Acute Consequences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+++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+++</a:t>
                      </a:r>
                      <a:endParaRPr lang="en-US" b="1" dirty="0"/>
                    </a:p>
                  </a:txBody>
                  <a:tcPr/>
                </a:tc>
              </a:tr>
              <a:tr h="4426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Study Design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+++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+++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+++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4864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Blank = poor</a:t>
            </a:r>
          </a:p>
          <a:p>
            <a:r>
              <a:rPr lang="en-US" dirty="0" smtClean="0"/>
              <a:t>+        </a:t>
            </a:r>
            <a:r>
              <a:rPr lang="en-US" dirty="0" smtClean="0"/>
              <a:t>= </a:t>
            </a:r>
            <a:r>
              <a:rPr lang="en-US" dirty="0" smtClean="0"/>
              <a:t>fair</a:t>
            </a:r>
          </a:p>
          <a:p>
            <a:r>
              <a:rPr lang="en-US" dirty="0" smtClean="0"/>
              <a:t>++ 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= </a:t>
            </a:r>
            <a:r>
              <a:rPr lang="en-US" dirty="0" smtClean="0"/>
              <a:t>good</a:t>
            </a:r>
          </a:p>
          <a:p>
            <a:r>
              <a:rPr lang="en-US" dirty="0" smtClean="0"/>
              <a:t>+++ </a:t>
            </a:r>
            <a:r>
              <a:rPr lang="en-US" dirty="0" smtClean="0"/>
              <a:t>   = </a:t>
            </a:r>
            <a:r>
              <a:rPr lang="en-US" dirty="0" smtClean="0"/>
              <a:t>excellent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625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457200"/>
            <a:ext cx="8001000" cy="9858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Blood Pressure:</a:t>
            </a:r>
            <a:b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Which outcomes to validate? </a:t>
            </a:r>
            <a:b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Against what consequences?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51648"/>
            <a:ext cx="2667000" cy="1520252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buClr>
                <a:srgbClr val="FF0000"/>
              </a:buClr>
              <a:buNone/>
            </a:pPr>
            <a:endParaRPr lang="en-US" sz="1000" b="1" i="1" dirty="0" smtClean="0">
              <a:latin typeface="Arial Rounded MT Bold" pitchFamily="34" charset="0"/>
            </a:endParaRP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2400" u="sng" dirty="0" smtClean="0">
                <a:latin typeface="Arial Rounded MT Bold" pitchFamily="34" charset="0"/>
              </a:rPr>
              <a:t>Outcomes</a:t>
            </a:r>
          </a:p>
          <a:p>
            <a:pPr marL="457200" indent="-457200"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sz="2400" dirty="0" smtClean="0">
                <a:latin typeface="Arial Rounded MT Bold" pitchFamily="34" charset="0"/>
              </a:rPr>
              <a:t>Systolic BP</a:t>
            </a:r>
          </a:p>
          <a:p>
            <a:pPr marL="457200" indent="-457200"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sz="2400" dirty="0" smtClean="0">
                <a:latin typeface="Arial Rounded MT Bold" pitchFamily="34" charset="0"/>
              </a:rPr>
              <a:t>Diastolic BP</a:t>
            </a:r>
          </a:p>
          <a:p>
            <a:pPr eaLnBrk="1" hangingPunct="1">
              <a:buClr>
                <a:schemeClr val="tx1"/>
              </a:buClr>
              <a:buSzPct val="75000"/>
            </a:pPr>
            <a:endParaRPr lang="en-US" sz="6000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</a:pPr>
            <a:endParaRPr lang="en-US" sz="6000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  <a:buNone/>
            </a:pPr>
            <a:endParaRPr lang="en-US" sz="4400" b="1" dirty="0" smtClean="0">
              <a:solidFill>
                <a:srgbClr val="FFFFFF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953000" y="2209800"/>
            <a:ext cx="3962400" cy="29030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F0000"/>
              </a:buClr>
              <a:buFont typeface="Arial" pitchFamily="34" charset="0"/>
              <a:buNone/>
            </a:pPr>
            <a:endParaRPr lang="en-US" sz="1000" b="1" i="1" dirty="0" smtClean="0">
              <a:latin typeface="Arial Rounded MT Bold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tx1"/>
              </a:buClr>
              <a:buSzPct val="75000"/>
              <a:buFont typeface="Arial" pitchFamily="34" charset="0"/>
              <a:buNone/>
            </a:pPr>
            <a:r>
              <a:rPr lang="en-US" sz="2400" u="sng" dirty="0" smtClean="0">
                <a:latin typeface="Arial Rounded MT Bold" pitchFamily="34" charset="0"/>
              </a:rPr>
              <a:t>Consequences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2000" dirty="0" smtClean="0">
                <a:latin typeface="Arial Rounded MT Bold" pitchFamily="34" charset="0"/>
              </a:rPr>
              <a:t>Mortality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2000" dirty="0" smtClean="0">
                <a:latin typeface="Arial Rounded MT Bold" pitchFamily="34" charset="0"/>
              </a:rPr>
              <a:t>Morbidity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Myocardial infarction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Heart failure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Stroke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600" dirty="0" smtClean="0">
                <a:solidFill>
                  <a:srgbClr val="FF0000"/>
                </a:solidFill>
                <a:latin typeface="Arial Rounded MT Bold" pitchFamily="34" charset="0"/>
              </a:rPr>
              <a:t>Revascularization surgery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600" dirty="0" smtClean="0">
                <a:solidFill>
                  <a:srgbClr val="002060"/>
                </a:solidFill>
                <a:latin typeface="Arial Rounded MT Bold" pitchFamily="34" charset="0"/>
              </a:rPr>
              <a:t>Renal disease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endParaRPr lang="en-US" sz="1600" dirty="0" smtClean="0">
              <a:latin typeface="Arial Rounded MT Bold" pitchFamily="34" charset="0"/>
            </a:endParaRP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endParaRPr lang="en-US" sz="6000" dirty="0" smtClean="0">
              <a:latin typeface="Arial Rounded MT Bold" pitchFamily="34" charset="0"/>
            </a:endParaRPr>
          </a:p>
          <a:p>
            <a:pPr fontAlgn="auto">
              <a:spcAft>
                <a:spcPts val="0"/>
              </a:spcAft>
              <a:buClr>
                <a:srgbClr val="FF0000"/>
              </a:buClr>
            </a:pPr>
            <a:endParaRPr lang="en-US" sz="6000" dirty="0" smtClean="0">
              <a:latin typeface="Arial Rounded MT Bold" pitchFamily="34" charset="0"/>
            </a:endParaRP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Arial" pitchFamily="34" charset="0"/>
              <a:buNone/>
            </a:pPr>
            <a:endParaRPr lang="en-US" sz="4400" b="1" dirty="0" smtClean="0">
              <a:solidFill>
                <a:srgbClr val="FFFFFF"/>
              </a:solidFill>
              <a:latin typeface="Arial Rounded MT Bold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657600" y="2914650"/>
            <a:ext cx="10668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38300" y="6477000"/>
            <a:ext cx="586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James et al. 2014. JAMA 311:507-520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420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58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Drinking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Which outcomes to validate? </a:t>
            </a:r>
            <a:b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Against what consequences?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2667000" cy="4800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2400" u="sng" dirty="0" smtClean="0">
                <a:latin typeface="Arial Rounded MT Bold" pitchFamily="34" charset="0"/>
              </a:rPr>
              <a:t>Outcomes</a:t>
            </a:r>
          </a:p>
          <a:p>
            <a:pPr marL="457200" indent="-457200"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sz="1600" dirty="0" smtClean="0">
                <a:latin typeface="Arial Rounded MT Bold" pitchFamily="34" charset="0"/>
              </a:rPr>
              <a:t>Drinks/day</a:t>
            </a:r>
          </a:p>
          <a:p>
            <a:pPr marL="457200" indent="-457200"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sz="1600" dirty="0" smtClean="0">
                <a:latin typeface="Arial Rounded MT Bold" pitchFamily="34" charset="0"/>
              </a:rPr>
              <a:t>Drinks/drinking day</a:t>
            </a:r>
          </a:p>
          <a:p>
            <a:pPr marL="457200" indent="-457200"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sz="1600" dirty="0" smtClean="0">
                <a:latin typeface="Arial Rounded MT Bold" pitchFamily="34" charset="0"/>
              </a:rPr>
              <a:t>Days abstinent</a:t>
            </a:r>
          </a:p>
          <a:p>
            <a:pPr marL="457200" indent="-457200"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sz="1600" dirty="0" smtClean="0">
                <a:latin typeface="Arial Rounded MT Bold" pitchFamily="34" charset="0"/>
              </a:rPr>
              <a:t>Heavy drinking days (4/5)</a:t>
            </a:r>
          </a:p>
          <a:p>
            <a:pPr marL="457200" indent="-457200"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sz="1600" dirty="0" smtClean="0">
                <a:latin typeface="Arial Rounded MT Bold" pitchFamily="34" charset="0"/>
              </a:rPr>
              <a:t>Very heavy drinking days (8/10)</a:t>
            </a:r>
          </a:p>
          <a:p>
            <a:pPr marL="457200" indent="-457200"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sz="1600" dirty="0" smtClean="0">
                <a:latin typeface="Arial Rounded MT Bold" pitchFamily="34" charset="0"/>
              </a:rPr>
              <a:t>Extreme heavy drinking days (10/12)</a:t>
            </a:r>
          </a:p>
          <a:p>
            <a:pPr marL="457200" indent="-457200">
              <a:buClr>
                <a:schemeClr val="tx1"/>
              </a:buClr>
              <a:buSzPct val="75000"/>
              <a:buFont typeface="+mj-lt"/>
              <a:buAutoNum type="arabicPeriod"/>
            </a:pPr>
            <a:r>
              <a:rPr lang="en-US" sz="1600" dirty="0" err="1" smtClean="0">
                <a:latin typeface="Arial Rounded MT Bold" pitchFamily="34" charset="0"/>
              </a:rPr>
              <a:t>Biomakers</a:t>
            </a:r>
            <a:r>
              <a:rPr lang="en-US" sz="1600" dirty="0" smtClean="0">
                <a:latin typeface="Arial Rounded MT Bold" pitchFamily="34" charset="0"/>
              </a:rPr>
              <a:t> (%CDT, GGT, </a:t>
            </a:r>
            <a:r>
              <a:rPr lang="en-US" sz="1600" dirty="0" err="1" smtClean="0">
                <a:latin typeface="Arial Rounded MT Bold" pitchFamily="34" charset="0"/>
              </a:rPr>
              <a:t>pETH</a:t>
            </a:r>
            <a:r>
              <a:rPr lang="en-US" sz="1600" dirty="0" smtClean="0">
                <a:latin typeface="Arial Rounded MT Bold" pitchFamily="34" charset="0"/>
              </a:rPr>
              <a:t>, </a:t>
            </a:r>
            <a:r>
              <a:rPr lang="en-US" sz="1600" dirty="0" err="1" smtClean="0">
                <a:latin typeface="Arial Rounded MT Bold" pitchFamily="34" charset="0"/>
              </a:rPr>
              <a:t>etc</a:t>
            </a:r>
            <a:r>
              <a:rPr lang="en-US" sz="1600" dirty="0" smtClean="0">
                <a:latin typeface="Arial Rounded MT Bold" pitchFamily="34" charset="0"/>
              </a:rPr>
              <a:t>)</a:t>
            </a:r>
          </a:p>
          <a:p>
            <a:pPr marL="457200" indent="-457200">
              <a:buClr>
                <a:schemeClr val="tx1"/>
              </a:buClr>
              <a:buSzPct val="75000"/>
              <a:buFont typeface="+mj-lt"/>
              <a:buAutoNum type="arabicPeriod"/>
            </a:pPr>
            <a:endParaRPr lang="en-US" sz="2400" dirty="0" smtClean="0">
              <a:latin typeface="Arial Rounded MT Bold" pitchFamily="34" charset="0"/>
            </a:endParaRPr>
          </a:p>
          <a:p>
            <a:pPr eaLnBrk="1" hangingPunct="1">
              <a:buClr>
                <a:schemeClr val="tx1"/>
              </a:buClr>
              <a:buSzPct val="75000"/>
            </a:pPr>
            <a:endParaRPr lang="en-US" sz="6000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</a:pPr>
            <a:endParaRPr lang="en-US" sz="6000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  <a:buNone/>
            </a:pPr>
            <a:endParaRPr lang="en-US" sz="4400" b="1" dirty="0" smtClean="0">
              <a:solidFill>
                <a:srgbClr val="FFFFFF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38600" y="1752600"/>
            <a:ext cx="2438400" cy="4800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tx1"/>
              </a:buClr>
              <a:buSzPct val="75000"/>
              <a:buFont typeface="Arial" pitchFamily="34" charset="0"/>
              <a:buNone/>
            </a:pPr>
            <a:r>
              <a:rPr lang="en-US" sz="2600" u="sng" dirty="0" err="1" smtClean="0">
                <a:latin typeface="Arial Rounded MT Bold" pitchFamily="34" charset="0"/>
              </a:rPr>
              <a:t>Chonic</a:t>
            </a:r>
            <a:endParaRPr lang="en-US" sz="2600" u="sng" dirty="0" smtClean="0">
              <a:latin typeface="Arial Rounded MT Bold" pitchFamily="34" charset="0"/>
            </a:endParaRP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Mortality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AUD / other substance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Mental health disorders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Heart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err="1" smtClean="0">
                <a:latin typeface="Arial Rounded MT Bold" pitchFamily="34" charset="0"/>
              </a:rPr>
              <a:t>Caridomyopathy</a:t>
            </a:r>
            <a:endParaRPr lang="en-US" sz="1400" dirty="0" smtClean="0">
              <a:latin typeface="Arial Rounded MT Bold" pitchFamily="34" charset="0"/>
            </a:endParaRP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err="1" smtClean="0">
                <a:latin typeface="Arial Rounded MT Bold" pitchFamily="34" charset="0"/>
              </a:rPr>
              <a:t>Arrythmia</a:t>
            </a:r>
            <a:endParaRPr lang="en-US" sz="1400" dirty="0" smtClean="0">
              <a:latin typeface="Arial Rounded MT Bold" pitchFamily="34" charset="0"/>
            </a:endParaRP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Stroke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Blood pressure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Liver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Fatty liver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Alcoholic hepatitis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Fibrosis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Cirrhosis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Pancreas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Immune System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HIV/STD infection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Diabetes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Epilepsy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Cancer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Mouth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err="1" smtClean="0">
                <a:latin typeface="Arial Rounded MT Bold" pitchFamily="34" charset="0"/>
              </a:rPr>
              <a:t>Espohagus</a:t>
            </a:r>
            <a:endParaRPr lang="en-US" sz="1400" dirty="0" smtClean="0">
              <a:latin typeface="Arial Rounded MT Bold" pitchFamily="34" charset="0"/>
            </a:endParaRP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Liver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400" dirty="0" smtClean="0">
                <a:latin typeface="Arial Rounded MT Bold" pitchFamily="34" charset="0"/>
              </a:rPr>
              <a:t>Breast</a:t>
            </a:r>
            <a:endParaRPr lang="en-US" sz="1400" dirty="0">
              <a:latin typeface="Arial Rounded MT Bold" pitchFamily="34" charset="0"/>
            </a:endParaRP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endParaRPr lang="en-US" sz="1200" dirty="0">
              <a:solidFill>
                <a:srgbClr val="FF0000"/>
              </a:solidFill>
              <a:latin typeface="Arial Rounded MT Bold" pitchFamily="34" charset="0"/>
            </a:endParaRP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endParaRPr lang="en-US" sz="16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marL="457200" lvl="1" indent="0" fontAlgn="auto">
              <a:spcAft>
                <a:spcPts val="0"/>
              </a:spcAft>
              <a:buClr>
                <a:schemeClr val="tx1"/>
              </a:buClr>
              <a:buSzPct val="75000"/>
              <a:buNone/>
            </a:pPr>
            <a:endParaRPr lang="en-US" sz="16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endParaRPr lang="en-US" sz="1600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endParaRPr lang="en-US" sz="1600" dirty="0" smtClean="0">
              <a:latin typeface="Arial Rounded MT Bold" pitchFamily="34" charset="0"/>
            </a:endParaRP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endParaRPr lang="en-US" sz="6000" dirty="0" smtClean="0">
              <a:latin typeface="Arial Rounded MT Bold" pitchFamily="34" charset="0"/>
            </a:endParaRPr>
          </a:p>
          <a:p>
            <a:pPr fontAlgn="auto">
              <a:spcAft>
                <a:spcPts val="0"/>
              </a:spcAft>
              <a:buClr>
                <a:srgbClr val="FF0000"/>
              </a:buClr>
            </a:pPr>
            <a:endParaRPr lang="en-US" sz="6000" dirty="0" smtClean="0">
              <a:latin typeface="Arial Rounded MT Bold" pitchFamily="34" charset="0"/>
            </a:endParaRP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Arial" pitchFamily="34" charset="0"/>
              <a:buNone/>
            </a:pPr>
            <a:endParaRPr lang="en-US" sz="4400" b="1" dirty="0" smtClean="0">
              <a:solidFill>
                <a:srgbClr val="FFFFFF"/>
              </a:solidFill>
              <a:latin typeface="Arial Rounded MT Bold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454608" y="3200400"/>
            <a:ext cx="5334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29400" y="1732613"/>
            <a:ext cx="2420287" cy="4800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tx1"/>
              </a:buClr>
              <a:buSzPct val="75000"/>
              <a:buFont typeface="Arial" pitchFamily="34" charset="0"/>
              <a:buNone/>
            </a:pPr>
            <a:r>
              <a:rPr lang="en-US" sz="2200" u="sng" dirty="0" smtClean="0">
                <a:latin typeface="Arial Rounded MT Bold" pitchFamily="34" charset="0"/>
              </a:rPr>
              <a:t>Acute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r>
              <a:rPr lang="en-US" sz="1600" dirty="0" err="1" smtClean="0">
                <a:latin typeface="Arial Rounded MT Bold" pitchFamily="34" charset="0"/>
              </a:rPr>
              <a:t>DrInC</a:t>
            </a:r>
            <a:r>
              <a:rPr lang="en-US" sz="1600" dirty="0" smtClean="0">
                <a:latin typeface="Arial Rounded MT Bold" pitchFamily="34" charset="0"/>
              </a:rPr>
              <a:t> (45 items in 5 classes):</a:t>
            </a:r>
          </a:p>
          <a:p>
            <a:pPr lvl="1"/>
            <a:r>
              <a:rPr lang="en-US" sz="1600" dirty="0" smtClean="0">
                <a:latin typeface="Arial Rounded MT Bold" pitchFamily="34" charset="0"/>
              </a:rPr>
              <a:t>Physical</a:t>
            </a:r>
            <a:endParaRPr lang="en-US" sz="1600" dirty="0">
              <a:latin typeface="Arial Rounded MT Bold" pitchFamily="34" charset="0"/>
            </a:endParaRPr>
          </a:p>
          <a:p>
            <a:pPr lvl="1"/>
            <a:r>
              <a:rPr lang="en-US" sz="1600" dirty="0">
                <a:latin typeface="Arial Rounded MT Bold" pitchFamily="34" charset="0"/>
              </a:rPr>
              <a:t>Social </a:t>
            </a:r>
            <a:r>
              <a:rPr lang="en-US" sz="1600" dirty="0" smtClean="0">
                <a:latin typeface="Arial Rounded MT Bold" pitchFamily="34" charset="0"/>
              </a:rPr>
              <a:t>responsibility</a:t>
            </a:r>
            <a:endParaRPr lang="en-US" sz="1600" dirty="0">
              <a:latin typeface="Arial Rounded MT Bold" pitchFamily="34" charset="0"/>
            </a:endParaRPr>
          </a:p>
          <a:p>
            <a:pPr lvl="1"/>
            <a:r>
              <a:rPr lang="en-US" sz="1600" dirty="0" smtClean="0">
                <a:latin typeface="Arial Rounded MT Bold" pitchFamily="34" charset="0"/>
              </a:rPr>
              <a:t>Interpersonal</a:t>
            </a:r>
          </a:p>
          <a:p>
            <a:pPr lvl="1"/>
            <a:r>
              <a:rPr lang="en-US" sz="1600" dirty="0" smtClean="0">
                <a:latin typeface="Arial Rounded MT Bold" pitchFamily="34" charset="0"/>
              </a:rPr>
              <a:t>Intrapersonal</a:t>
            </a:r>
            <a:endParaRPr lang="en-US" sz="1600" dirty="0">
              <a:latin typeface="Arial Rounded MT Bold" pitchFamily="34" charset="0"/>
            </a:endParaRPr>
          </a:p>
          <a:p>
            <a:pPr lvl="1"/>
            <a:r>
              <a:rPr lang="en-US" sz="1600" dirty="0">
                <a:latin typeface="Arial Rounded MT Bold" pitchFamily="34" charset="0"/>
              </a:rPr>
              <a:t>Impulse control</a:t>
            </a:r>
            <a:endParaRPr lang="en-US" sz="16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lvl="2" fontAlgn="auto">
              <a:spcAft>
                <a:spcPts val="0"/>
              </a:spcAft>
              <a:buClr>
                <a:schemeClr val="tx1"/>
              </a:buClr>
              <a:buSzPct val="75000"/>
            </a:pPr>
            <a:endParaRPr lang="en-US" sz="12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marL="457200" lvl="1" indent="0" fontAlgn="auto">
              <a:spcAft>
                <a:spcPts val="0"/>
              </a:spcAft>
              <a:buClr>
                <a:schemeClr val="tx1"/>
              </a:buClr>
              <a:buSzPct val="75000"/>
              <a:buNone/>
            </a:pPr>
            <a:endParaRPr lang="en-US" sz="16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endParaRPr lang="en-US" sz="1600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75000"/>
            </a:pPr>
            <a:endParaRPr lang="en-US" sz="1600" dirty="0" smtClean="0">
              <a:latin typeface="Arial Rounded MT Bold" pitchFamily="34" charset="0"/>
            </a:endParaRPr>
          </a:p>
          <a:p>
            <a:pPr fontAlgn="auto">
              <a:spcAft>
                <a:spcPts val="0"/>
              </a:spcAft>
              <a:buClr>
                <a:schemeClr val="tx1"/>
              </a:buClr>
              <a:buSzPct val="75000"/>
            </a:pPr>
            <a:endParaRPr lang="en-US" sz="6000" dirty="0" smtClean="0">
              <a:latin typeface="Arial Rounded MT Bold" pitchFamily="34" charset="0"/>
            </a:endParaRPr>
          </a:p>
          <a:p>
            <a:pPr fontAlgn="auto">
              <a:spcAft>
                <a:spcPts val="0"/>
              </a:spcAft>
              <a:buClr>
                <a:srgbClr val="FF0000"/>
              </a:buClr>
            </a:pPr>
            <a:endParaRPr lang="en-US" sz="6000" dirty="0" smtClean="0">
              <a:latin typeface="Arial Rounded MT Bold" pitchFamily="34" charset="0"/>
            </a:endParaRPr>
          </a:p>
          <a:p>
            <a:pPr fontAlgn="auto">
              <a:spcAft>
                <a:spcPts val="0"/>
              </a:spcAft>
              <a:buClr>
                <a:srgbClr val="FF0000"/>
              </a:buClr>
              <a:buFont typeface="Arial" pitchFamily="34" charset="0"/>
              <a:buNone/>
            </a:pPr>
            <a:endParaRPr lang="en-US" sz="4400" b="1" dirty="0" smtClean="0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41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58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Challenging question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59698" y="1219200"/>
            <a:ext cx="8531902" cy="11430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Clr>
                <a:srgbClr val="FF0000"/>
              </a:buClr>
              <a:buNone/>
            </a:pPr>
            <a:r>
              <a:rPr lang="en-US" sz="9600" u="sng" dirty="0" smtClean="0">
                <a:latin typeface="Arial Rounded MT Bold" pitchFamily="34" charset="0"/>
              </a:rPr>
              <a:t>How integrate data to</a:t>
            </a:r>
            <a:r>
              <a:rPr lang="en-US" sz="9600" dirty="0" smtClean="0">
                <a:latin typeface="Arial Rounded MT Bold" pitchFamily="34" charset="0"/>
              </a:rPr>
              <a:t>:</a:t>
            </a:r>
          </a:p>
          <a:p>
            <a:pPr eaLnBrk="1" hangingPunct="1">
              <a:buClr>
                <a:srgbClr val="FF0000"/>
              </a:buClr>
              <a:buNone/>
            </a:pPr>
            <a:r>
              <a:rPr lang="en-US" sz="9600" dirty="0" smtClean="0">
                <a:solidFill>
                  <a:srgbClr val="0000FF"/>
                </a:solidFill>
                <a:latin typeface="Arial Rounded MT Bold" pitchFamily="34" charset="0"/>
              </a:rPr>
              <a:t>a) </a:t>
            </a:r>
            <a:r>
              <a:rPr lang="en-US" sz="8000" dirty="0" smtClean="0">
                <a:solidFill>
                  <a:srgbClr val="0000FF"/>
                </a:solidFill>
                <a:latin typeface="Arial Rounded MT Bold" pitchFamily="34" charset="0"/>
              </a:rPr>
              <a:t>validate a given clinical trial result </a:t>
            </a:r>
            <a:r>
              <a:rPr lang="en-US" sz="8000" dirty="0" smtClean="0">
                <a:solidFill>
                  <a:srgbClr val="0000FF"/>
                </a:solidFill>
                <a:latin typeface="Arial Rounded MT Bold" pitchFamily="34" charset="0"/>
              </a:rPr>
              <a:t>of a </a:t>
            </a:r>
            <a:r>
              <a:rPr lang="en-US" sz="8000" dirty="0" smtClean="0">
                <a:solidFill>
                  <a:srgbClr val="0000FF"/>
                </a:solidFill>
                <a:latin typeface="Arial Rounded MT Bold" pitchFamily="34" charset="0"/>
              </a:rPr>
              <a:t>continuous </a:t>
            </a:r>
            <a:r>
              <a:rPr lang="en-US" sz="8000" dirty="0" smtClean="0">
                <a:solidFill>
                  <a:srgbClr val="0000FF"/>
                </a:solidFill>
                <a:latin typeface="Arial Rounded MT Bold" pitchFamily="34" charset="0"/>
              </a:rPr>
              <a:t>outcome</a:t>
            </a:r>
            <a:endParaRPr lang="en-US" sz="8000" dirty="0" smtClean="0">
              <a:solidFill>
                <a:srgbClr val="0000FF"/>
              </a:solidFill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  <a:buNone/>
            </a:pPr>
            <a:r>
              <a:rPr lang="en-US" sz="8000" dirty="0" smtClean="0">
                <a:solidFill>
                  <a:srgbClr val="FF0000"/>
                </a:solidFill>
                <a:latin typeface="Arial Rounded MT Bold" pitchFamily="34" charset="0"/>
              </a:rPr>
              <a:t>b) create/validate a responder definition</a:t>
            </a:r>
            <a:r>
              <a:rPr lang="en-US" sz="8000" dirty="0" smtClean="0">
                <a:latin typeface="Arial Rounded MT Bold" pitchFamily="34" charset="0"/>
              </a:rPr>
              <a:t>,</a:t>
            </a:r>
          </a:p>
          <a:p>
            <a:pPr eaLnBrk="1" hangingPunct="1">
              <a:buClr>
                <a:srgbClr val="FF0000"/>
              </a:buClr>
              <a:buNone/>
            </a:pPr>
            <a:r>
              <a:rPr lang="en-US" sz="8000" dirty="0" smtClean="0">
                <a:latin typeface="Arial Rounded MT Bold" pitchFamily="34" charset="0"/>
              </a:rPr>
              <a:t>given the myriad consequences by which to validate them?</a:t>
            </a:r>
          </a:p>
          <a:p>
            <a:pPr eaLnBrk="1" hangingPunct="1">
              <a:buClr>
                <a:schemeClr val="tx1"/>
              </a:buClr>
              <a:buSzPct val="75000"/>
            </a:pPr>
            <a:endParaRPr lang="en-US" sz="6000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</a:pPr>
            <a:endParaRPr lang="en-US" sz="6000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  <a:buNone/>
            </a:pPr>
            <a:endParaRPr lang="en-US" sz="4400" b="1" dirty="0" smtClean="0">
              <a:solidFill>
                <a:srgbClr val="FFFFFF"/>
              </a:solidFill>
              <a:latin typeface="Arial Rounded MT Bold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" t="4538" r="32859" b="69106"/>
          <a:stretch/>
        </p:blipFill>
        <p:spPr bwMode="auto">
          <a:xfrm>
            <a:off x="410231" y="2819400"/>
            <a:ext cx="8323538" cy="4038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104900" y="5638800"/>
            <a:ext cx="7239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10200" y="5641298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828800" y="5715000"/>
            <a:ext cx="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53200" y="5715000"/>
            <a:ext cx="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00200" y="6215921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05550" y="6193435"/>
            <a:ext cx="4953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9738" y="5449669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RR=2.0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04900" y="6483671"/>
            <a:ext cx="36195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Alcohol Consumption (g/day)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410200" y="6488668"/>
            <a:ext cx="36195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Alcohol Consumption (g/day)</a:t>
            </a:r>
            <a:endParaRPr lang="en-US" b="1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2275226" y="5449669"/>
            <a:ext cx="51435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7777" name="TextBox 587776"/>
          <p:cNvSpPr txBox="1"/>
          <p:nvPr/>
        </p:nvSpPr>
        <p:spPr>
          <a:xfrm>
            <a:off x="2833609" y="5345668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Medication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88967" y="5634335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Medication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6705600" y="5678801"/>
            <a:ext cx="51435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657475" y="5105400"/>
            <a:ext cx="51435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71825" y="4976336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Placebo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85960" y="5341443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Placebo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7031792" y="5526586"/>
            <a:ext cx="51435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2252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58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Endpoints: </a:t>
            </a:r>
            <a:b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Challenges for Stimulant Trials 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0" cy="41148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Clr>
                <a:srgbClr val="FF0000"/>
              </a:buClr>
              <a:buNone/>
            </a:pPr>
            <a:endParaRPr lang="en-US" sz="1000" b="1" i="1" dirty="0" smtClean="0">
              <a:latin typeface="Arial Rounded MT Bold" pitchFamily="34" charset="0"/>
            </a:endParaRPr>
          </a:p>
          <a:p>
            <a:pPr eaLnBrk="1" hangingPunct="1">
              <a:buClr>
                <a:schemeClr val="tx1"/>
              </a:buClr>
              <a:buSzPct val="75000"/>
            </a:pPr>
            <a:r>
              <a:rPr lang="en-US" sz="9600" dirty="0" smtClean="0">
                <a:latin typeface="Arial Rounded MT Bold" pitchFamily="34" charset="0"/>
              </a:rPr>
              <a:t>Difficulty obtaining quantity consumed, only frequency (e.g., percent days abstinent) and percent subjects </a:t>
            </a:r>
            <a:r>
              <a:rPr lang="en-US" sz="9600" dirty="0" smtClean="0">
                <a:latin typeface="Arial Rounded MT Bold" pitchFamily="34" charset="0"/>
              </a:rPr>
              <a:t>abstinent?</a:t>
            </a:r>
            <a:endParaRPr lang="en-US" sz="9600" dirty="0" smtClean="0">
              <a:latin typeface="Arial Rounded MT Bold" pitchFamily="34" charset="0"/>
            </a:endParaRPr>
          </a:p>
          <a:p>
            <a:pPr eaLnBrk="1" hangingPunct="1">
              <a:buClr>
                <a:schemeClr val="tx1"/>
              </a:buClr>
              <a:buSzPct val="75000"/>
            </a:pPr>
            <a:endParaRPr lang="en-US" sz="9600" dirty="0" smtClean="0">
              <a:latin typeface="Arial Rounded MT Bold" pitchFamily="34" charset="0"/>
            </a:endParaRPr>
          </a:p>
          <a:p>
            <a:pPr eaLnBrk="1" hangingPunct="1">
              <a:buClr>
                <a:schemeClr val="tx1"/>
              </a:buClr>
              <a:buSzPct val="75000"/>
            </a:pPr>
            <a:r>
              <a:rPr lang="en-US" sz="9600" dirty="0" smtClean="0">
                <a:latin typeface="Arial Rounded MT Bold" pitchFamily="34" charset="0"/>
              </a:rPr>
              <a:t>With frequency, need to evaluate clinical relevance</a:t>
            </a:r>
          </a:p>
          <a:p>
            <a:pPr eaLnBrk="1" hangingPunct="1">
              <a:buClr>
                <a:schemeClr val="tx1"/>
              </a:buClr>
              <a:buSzPct val="75000"/>
            </a:pPr>
            <a:endParaRPr lang="en-US" sz="9600" dirty="0" smtClean="0">
              <a:latin typeface="Arial Rounded MT Bold" pitchFamily="34" charset="0"/>
            </a:endParaRPr>
          </a:p>
          <a:p>
            <a:pPr eaLnBrk="1" hangingPunct="1">
              <a:buClr>
                <a:schemeClr val="tx1"/>
              </a:buClr>
              <a:buSzPct val="75000"/>
            </a:pPr>
            <a:r>
              <a:rPr lang="en-US" sz="9600" dirty="0" smtClean="0">
                <a:latin typeface="Arial Rounded MT Bold" pitchFamily="34" charset="0"/>
              </a:rPr>
              <a:t>Develop sensitive non-substance intake endpoints (e.g., health, drug-related consequences, treatment utilization, psychosocial function, etc.)</a:t>
            </a:r>
          </a:p>
          <a:p>
            <a:pPr eaLnBrk="1" hangingPunct="1">
              <a:buClr>
                <a:schemeClr val="tx1"/>
              </a:buClr>
              <a:buSzPct val="75000"/>
            </a:pPr>
            <a:endParaRPr lang="en-US" sz="9600" dirty="0" smtClean="0">
              <a:latin typeface="Arial Rounded MT Bold" pitchFamily="34" charset="0"/>
            </a:endParaRPr>
          </a:p>
          <a:p>
            <a:pPr eaLnBrk="1" hangingPunct="1">
              <a:buClr>
                <a:schemeClr val="tx1"/>
              </a:buClr>
              <a:buSzPct val="75000"/>
            </a:pPr>
            <a:r>
              <a:rPr lang="en-US" sz="9600" dirty="0" smtClean="0">
                <a:latin typeface="Arial Rounded MT Bold" pitchFamily="34" charset="0"/>
              </a:rPr>
              <a:t>Before the effort of evaluating clinical relevance of new endpoint, test its sensitivity of detecting a treatment effect using various data sets</a:t>
            </a:r>
          </a:p>
          <a:p>
            <a:pPr eaLnBrk="1" hangingPunct="1">
              <a:buClr>
                <a:schemeClr val="tx1"/>
              </a:buClr>
              <a:buSzPct val="75000"/>
            </a:pPr>
            <a:endParaRPr lang="en-US" sz="6000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</a:pPr>
            <a:endParaRPr lang="en-US" sz="6000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  <a:buNone/>
            </a:pPr>
            <a:endParaRPr lang="en-US" sz="4400" b="1" dirty="0" smtClean="0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9831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58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Discussion Issues</a:t>
            </a: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305800" cy="51816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rgbClr val="FF0000"/>
              </a:buClr>
              <a:buNone/>
            </a:pPr>
            <a:endParaRPr lang="en-US" sz="1000" b="1" i="1" dirty="0" smtClean="0">
              <a:latin typeface="Arial Rounded MT Bold" pitchFamily="34" charset="0"/>
            </a:endParaRPr>
          </a:p>
          <a:p>
            <a:pPr eaLnBrk="1" hangingPunct="1">
              <a:buClr>
                <a:schemeClr val="tx1"/>
              </a:buClr>
              <a:buSzPct val="75000"/>
            </a:pPr>
            <a:r>
              <a:rPr lang="en-US" sz="2800" dirty="0" smtClean="0">
                <a:latin typeface="Arial Rounded MT Bold" pitchFamily="34" charset="0"/>
              </a:rPr>
              <a:t>What makes a good outcome measure?</a:t>
            </a:r>
          </a:p>
          <a:p>
            <a:pPr eaLnBrk="1" hangingPunct="1">
              <a:buClr>
                <a:schemeClr val="tx1"/>
              </a:buClr>
              <a:buSzPct val="75000"/>
            </a:pPr>
            <a:endParaRPr lang="en-US" sz="1800" dirty="0" smtClean="0">
              <a:latin typeface="Arial Rounded MT Bold" pitchFamily="34" charset="0"/>
            </a:endParaRPr>
          </a:p>
          <a:p>
            <a:pPr eaLnBrk="1" hangingPunct="1">
              <a:buClr>
                <a:schemeClr val="tx1"/>
              </a:buClr>
              <a:buSzPct val="75000"/>
            </a:pPr>
            <a:r>
              <a:rPr lang="en-US" sz="2800" dirty="0" smtClean="0">
                <a:latin typeface="Arial Rounded MT Bold" pitchFamily="34" charset="0"/>
              </a:rPr>
              <a:t>Sensitivity </a:t>
            </a:r>
            <a:r>
              <a:rPr lang="en-US" sz="2800" dirty="0" smtClean="0">
                <a:latin typeface="Arial Rounded MT Bold" pitchFamily="34" charset="0"/>
              </a:rPr>
              <a:t>of alternate drinking &amp; non-drinking </a:t>
            </a:r>
            <a:r>
              <a:rPr lang="en-US" sz="2800" dirty="0" smtClean="0">
                <a:latin typeface="Arial Rounded MT Bold" pitchFamily="34" charset="0"/>
              </a:rPr>
              <a:t>outcomes</a:t>
            </a:r>
          </a:p>
          <a:p>
            <a:pPr eaLnBrk="1" hangingPunct="1">
              <a:buClr>
                <a:schemeClr val="tx1"/>
              </a:buClr>
              <a:buSzPct val="75000"/>
            </a:pPr>
            <a:endParaRPr lang="en-US" sz="1800" dirty="0" smtClean="0">
              <a:latin typeface="Arial Rounded MT Bold" pitchFamily="34" charset="0"/>
            </a:endParaRPr>
          </a:p>
          <a:p>
            <a:pPr eaLnBrk="1" hangingPunct="1">
              <a:buClr>
                <a:schemeClr val="tx1"/>
              </a:buClr>
              <a:buSzPct val="75000"/>
            </a:pPr>
            <a:r>
              <a:rPr lang="en-US" sz="2800" dirty="0" smtClean="0">
                <a:latin typeface="Arial Rounded MT Bold" pitchFamily="34" charset="0"/>
              </a:rPr>
              <a:t>Issues validating </a:t>
            </a:r>
            <a:r>
              <a:rPr lang="en-US" sz="2800" dirty="0" smtClean="0">
                <a:latin typeface="Arial Rounded MT Bold" pitchFamily="34" charset="0"/>
              </a:rPr>
              <a:t>drinking outcomes: </a:t>
            </a:r>
          </a:p>
          <a:p>
            <a:pPr lvl="1">
              <a:buClr>
                <a:schemeClr val="tx1"/>
              </a:buClr>
              <a:buSzPct val="75000"/>
            </a:pPr>
            <a:r>
              <a:rPr lang="en-US" sz="2400" dirty="0" smtClean="0">
                <a:latin typeface="Arial Rounded MT Bold" pitchFamily="34" charset="0"/>
              </a:rPr>
              <a:t>Data issues</a:t>
            </a:r>
          </a:p>
          <a:p>
            <a:pPr lvl="1">
              <a:buClr>
                <a:schemeClr val="tx1"/>
              </a:buClr>
              <a:buSzPct val="75000"/>
            </a:pPr>
            <a:r>
              <a:rPr lang="en-US" sz="2400" dirty="0" smtClean="0">
                <a:latin typeface="Arial Rounded MT Bold" pitchFamily="34" charset="0"/>
              </a:rPr>
              <a:t>What are the most important validation outcomes? How do we decide among them?</a:t>
            </a:r>
          </a:p>
          <a:p>
            <a:pPr lvl="1">
              <a:buClr>
                <a:schemeClr val="tx1"/>
              </a:buClr>
              <a:buSzPct val="75000"/>
            </a:pPr>
            <a:r>
              <a:rPr lang="en-US" sz="2400" dirty="0" smtClean="0">
                <a:latin typeface="Arial Rounded MT Bold" pitchFamily="34" charset="0"/>
              </a:rPr>
              <a:t>How integrate data</a:t>
            </a:r>
            <a:r>
              <a:rPr lang="en-US" sz="2400" dirty="0" smtClean="0">
                <a:latin typeface="Arial Rounded MT Bold" pitchFamily="34" charset="0"/>
              </a:rPr>
              <a:t>?</a:t>
            </a:r>
          </a:p>
          <a:p>
            <a:pPr lvl="1">
              <a:buClr>
                <a:schemeClr val="tx1"/>
              </a:buClr>
              <a:buSzPct val="75000"/>
            </a:pPr>
            <a:endParaRPr lang="en-US" sz="1800" dirty="0" smtClean="0">
              <a:latin typeface="Arial Rounded MT Bold" pitchFamily="34" charset="0"/>
            </a:endParaRPr>
          </a:p>
          <a:p>
            <a:pPr>
              <a:buClr>
                <a:schemeClr val="tx1"/>
              </a:buClr>
              <a:buSzPct val="75000"/>
            </a:pPr>
            <a:r>
              <a:rPr lang="en-US" sz="2800" dirty="0" smtClean="0">
                <a:latin typeface="Arial Rounded MT Bold" pitchFamily="34" charset="0"/>
              </a:rPr>
              <a:t>Challenges for stimulant trials</a:t>
            </a:r>
          </a:p>
          <a:p>
            <a:pPr eaLnBrk="1" hangingPunct="1">
              <a:buClr>
                <a:schemeClr val="tx1"/>
              </a:buClr>
              <a:buSzPct val="75000"/>
            </a:pPr>
            <a:endParaRPr lang="en-US" sz="6000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</a:pPr>
            <a:endParaRPr lang="en-US" sz="6000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  <a:buNone/>
            </a:pPr>
            <a:endParaRPr lang="en-US" sz="4400" b="1" dirty="0" smtClean="0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983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0"/>
            <a:ext cx="9067800" cy="1143000"/>
          </a:xfrm>
        </p:spPr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makes a good outcome </a:t>
            </a:r>
            <a:r>
              <a:rPr lang="en-US" alt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measure? </a:t>
            </a:r>
            <a:endParaRPr lang="en-US" altLang="en-US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19200"/>
            <a:ext cx="8686800" cy="52578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AutoNum type="arabicPeriod"/>
            </a:pPr>
            <a:r>
              <a:rPr lang="en-US" altLang="en-US" sz="2400" b="1" dirty="0" smtClean="0"/>
              <a:t>It is </a:t>
            </a:r>
            <a:r>
              <a:rPr lang="en-US" altLang="en-US" sz="2400" b="1" u="sng" dirty="0" smtClean="0"/>
              <a:t>clinically meaningful</a:t>
            </a:r>
            <a:r>
              <a:rPr lang="en-US" altLang="en-US" sz="2400" b="1" dirty="0" smtClean="0"/>
              <a:t>: </a:t>
            </a:r>
            <a:endParaRPr lang="en-US" altLang="en-US" sz="2400" b="1" dirty="0" smtClean="0"/>
          </a:p>
          <a:p>
            <a:pPr marL="400050" lvl="1" indent="0">
              <a:lnSpc>
                <a:spcPct val="80000"/>
              </a:lnSpc>
              <a:buNone/>
            </a:pPr>
            <a:r>
              <a:rPr lang="en-US" altLang="en-US" sz="2000" dirty="0" smtClean="0"/>
              <a:t>e.g</a:t>
            </a:r>
            <a:r>
              <a:rPr lang="en-US" altLang="en-US" sz="2000" dirty="0" smtClean="0"/>
              <a:t>., a response variable that sets a threshold by which a clinician might judge a patient to “be well” or to have “gotten better.”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en-US" altLang="en-US" sz="2000" dirty="0" smtClean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altLang="en-US" sz="2400" b="1" dirty="0" smtClean="0"/>
              <a:t>It </a:t>
            </a:r>
            <a:r>
              <a:rPr lang="en-US" altLang="en-US" sz="2400" b="1" u="sng" dirty="0" smtClean="0"/>
              <a:t>can be achieved</a:t>
            </a:r>
            <a:r>
              <a:rPr lang="en-US" altLang="en-US" sz="2400" b="1" dirty="0" smtClean="0"/>
              <a:t> by a sizable proportion of patients.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en-US" altLang="en-US" sz="2000" b="1" dirty="0" smtClean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altLang="en-US" sz="2400" b="1" dirty="0" smtClean="0"/>
              <a:t>It is </a:t>
            </a:r>
            <a:r>
              <a:rPr lang="en-US" altLang="en-US" sz="2400" b="1" u="sng" dirty="0" smtClean="0"/>
              <a:t>validated</a:t>
            </a:r>
            <a:r>
              <a:rPr lang="en-US" altLang="en-US" sz="2400" b="1" dirty="0" smtClean="0"/>
              <a:t> against (correlated with) other informative outcomes:</a:t>
            </a:r>
          </a:p>
          <a:p>
            <a:pPr marL="762000" lvl="1" indent="-304800">
              <a:lnSpc>
                <a:spcPct val="80000"/>
              </a:lnSpc>
            </a:pPr>
            <a:r>
              <a:rPr lang="en-US" altLang="en-US" sz="2000" dirty="0" smtClean="0"/>
              <a:t>Drinking Consequences (</a:t>
            </a:r>
            <a:r>
              <a:rPr lang="en-US" altLang="en-US" sz="2000" dirty="0" err="1" smtClean="0"/>
              <a:t>DrInC</a:t>
            </a:r>
            <a:r>
              <a:rPr lang="en-US" altLang="en-US" sz="2000" dirty="0" smtClean="0"/>
              <a:t>)</a:t>
            </a:r>
          </a:p>
          <a:p>
            <a:pPr marL="762000" lvl="1" indent="-304800">
              <a:lnSpc>
                <a:spcPct val="80000"/>
              </a:lnSpc>
            </a:pPr>
            <a:r>
              <a:rPr lang="en-US" altLang="en-US" sz="2000" dirty="0" smtClean="0"/>
              <a:t>Physical health markers (e.g., blood pressure)</a:t>
            </a:r>
          </a:p>
          <a:p>
            <a:pPr marL="762000" lvl="1" indent="-304800">
              <a:lnSpc>
                <a:spcPct val="80000"/>
              </a:lnSpc>
            </a:pPr>
            <a:r>
              <a:rPr lang="en-US" altLang="en-US" sz="2000" dirty="0" smtClean="0"/>
              <a:t>Global indicators of well-being (e.g., SF-12 Quality of Life)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en-US" altLang="en-US" sz="2000" dirty="0" smtClean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altLang="en-US" sz="2400" b="1" dirty="0" smtClean="0"/>
              <a:t>It is </a:t>
            </a:r>
            <a:r>
              <a:rPr lang="en-US" altLang="en-US" sz="2400" b="1" u="sng" dirty="0" smtClean="0"/>
              <a:t>sensitive to the effect of medication</a:t>
            </a:r>
            <a:r>
              <a:rPr lang="en-US" altLang="en-US" sz="2400" b="1" dirty="0" smtClean="0"/>
              <a:t> </a:t>
            </a:r>
            <a:endParaRPr lang="en-US" altLang="en-US" sz="2400" b="1" dirty="0" smtClean="0"/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It </a:t>
            </a:r>
            <a:r>
              <a:rPr lang="en-US" altLang="en-US" sz="2000" dirty="0" smtClean="0"/>
              <a:t>is more sensitive than other outcome measures (or at least no less sensitive).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en-US" altLang="en-US" sz="2000" dirty="0" smtClean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altLang="en-US" sz="2400" b="1" dirty="0" smtClean="0"/>
              <a:t>It </a:t>
            </a:r>
            <a:r>
              <a:rPr lang="en-US" altLang="en-US" sz="2400" b="1" u="sng" dirty="0" smtClean="0"/>
              <a:t>has the support of key stakeholders</a:t>
            </a:r>
            <a:r>
              <a:rPr lang="en-US" altLang="en-US" sz="2400" b="1" dirty="0" smtClean="0"/>
              <a:t> </a:t>
            </a:r>
          </a:p>
          <a:p>
            <a:pPr marL="762000" lvl="1" indent="-304800">
              <a:lnSpc>
                <a:spcPct val="80000"/>
              </a:lnSpc>
            </a:pPr>
            <a:r>
              <a:rPr lang="en-US" altLang="en-US" sz="2200" dirty="0" smtClean="0"/>
              <a:t>Consensus of regulatory agencies, researchers, clinicians, patients, policy makers, and payers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en-US" alt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5801890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3505200"/>
          </a:xfrm>
        </p:spPr>
        <p:txBody>
          <a:bodyPr>
            <a:noAutofit/>
          </a:bodyPr>
          <a:lstStyle/>
          <a:p>
            <a:pPr marL="0" indent="0" algn="ctr">
              <a:buClr>
                <a:schemeClr val="tx1"/>
              </a:buClr>
              <a:buSzPct val="75000"/>
              <a:buNone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Sensitivity of </a:t>
            </a:r>
            <a:endParaRPr lang="en-US" sz="4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0" indent="0" algn="ctr">
              <a:buClr>
                <a:schemeClr val="tx1"/>
              </a:buClr>
              <a:buSzPct val="75000"/>
              <a:buNone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lternate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rinking </a:t>
            </a:r>
          </a:p>
          <a:p>
            <a:pPr marL="0" indent="0" algn="ctr">
              <a:buClr>
                <a:schemeClr val="tx1"/>
              </a:buClr>
              <a:buSzPct val="75000"/>
              <a:buNone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&amp; </a:t>
            </a:r>
          </a:p>
          <a:p>
            <a:pPr marL="0" indent="0" algn="ctr">
              <a:buClr>
                <a:schemeClr val="tx1"/>
              </a:buClr>
              <a:buSzPct val="75000"/>
              <a:buNone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N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on-drinking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utcomes </a:t>
            </a:r>
            <a:endParaRPr lang="en-US" sz="4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0" indent="0">
              <a:buClr>
                <a:schemeClr val="tx1"/>
              </a:buClr>
              <a:buSzPct val="75000"/>
              <a:buNone/>
            </a:pPr>
            <a:endParaRPr lang="en-US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0" indent="0" algn="ctr">
              <a:buClr>
                <a:schemeClr val="tx1"/>
              </a:buClr>
              <a:buSzPct val="75000"/>
              <a:buNone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(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be careful what you wish for, you might get it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)….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AutoShape 12" descr="Image result for question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Image result for questions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6" descr="Image result for questions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032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Drinking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utcomes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</a:t>
            </a:r>
            <a:b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Sensitive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endParaRPr lang="en-US" sz="1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3826" y="6396335"/>
            <a:ext cx="8440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1200" dirty="0"/>
              <a:t>World Health Organization’s gender-specific levels of </a:t>
            </a:r>
            <a:r>
              <a:rPr lang="en-US" sz="1200" dirty="0" smtClean="0"/>
              <a:t>risk</a:t>
            </a:r>
          </a:p>
          <a:p>
            <a:pPr marL="285750" indent="-285750" algn="ctr">
              <a:buFont typeface="Arial"/>
              <a:buChar char="•"/>
            </a:pPr>
            <a:r>
              <a:rPr lang="en-US" sz="1200" dirty="0" smtClean="0"/>
              <a:t>Standard drink = 14g  = 0.6 </a:t>
            </a:r>
            <a:r>
              <a:rPr lang="en-US" sz="1200" dirty="0" err="1" smtClean="0"/>
              <a:t>oz</a:t>
            </a:r>
            <a:r>
              <a:rPr lang="en-US" sz="1200" dirty="0" smtClean="0"/>
              <a:t> of alcohol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721547"/>
              </p:ext>
            </p:extLst>
          </p:nvPr>
        </p:nvGraphicFramePr>
        <p:xfrm>
          <a:off x="457200" y="1447800"/>
          <a:ext cx="4572000" cy="4088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717"/>
                <a:gridCol w="2968283"/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Who Risk Level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Definition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64583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smtClean="0"/>
                        <a:t>Abstinence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Men: none</a:t>
                      </a:r>
                    </a:p>
                    <a:p>
                      <a:r>
                        <a:rPr lang="en-US" sz="1600" dirty="0" smtClean="0"/>
                        <a:t>Women: none</a:t>
                      </a:r>
                    </a:p>
                  </a:txBody>
                  <a:tcPr anchor="ctr"/>
                </a:tc>
              </a:tr>
              <a:tr h="64583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smtClean="0"/>
                        <a:t>Low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Men: 1-40g (&lt;2.9</a:t>
                      </a:r>
                      <a:r>
                        <a:rPr lang="en-US" sz="1600" baseline="0" dirty="0" smtClean="0"/>
                        <a:t> drinks)</a:t>
                      </a:r>
                    </a:p>
                    <a:p>
                      <a:r>
                        <a:rPr lang="en-US" sz="1600" baseline="0" dirty="0" smtClean="0"/>
                        <a:t>Women 1-20g (&lt;1.4 drinks)</a:t>
                      </a:r>
                      <a:endParaRPr lang="en-US" sz="1600" dirty="0" smtClean="0"/>
                    </a:p>
                  </a:txBody>
                  <a:tcPr anchor="ctr"/>
                </a:tc>
              </a:tr>
              <a:tr h="6458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Men: 40-60g (2.9-4.3</a:t>
                      </a:r>
                      <a:r>
                        <a:rPr lang="en-US" sz="1600" baseline="0" dirty="0" smtClean="0"/>
                        <a:t> drinks)</a:t>
                      </a:r>
                    </a:p>
                    <a:p>
                      <a:r>
                        <a:rPr lang="en-US" sz="1600" baseline="0" dirty="0" smtClean="0"/>
                        <a:t>Women 20-40g (1.4-2.9 drinks)</a:t>
                      </a:r>
                      <a:endParaRPr lang="en-US" sz="1600" dirty="0" smtClean="0"/>
                    </a:p>
                  </a:txBody>
                  <a:tcPr anchor="ctr"/>
                </a:tc>
              </a:tr>
              <a:tr h="6458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Men: 60-100g (4.3-7.1</a:t>
                      </a:r>
                      <a:r>
                        <a:rPr lang="en-US" sz="1600" baseline="0" dirty="0" smtClean="0"/>
                        <a:t> drinks)</a:t>
                      </a:r>
                    </a:p>
                    <a:p>
                      <a:r>
                        <a:rPr lang="en-US" sz="1600" baseline="0" dirty="0" smtClean="0"/>
                        <a:t>Women 40-60g (2.9-4.3 drinks)</a:t>
                      </a:r>
                      <a:endParaRPr lang="en-US" sz="1600" dirty="0" smtClean="0"/>
                    </a:p>
                  </a:txBody>
                  <a:tcPr anchor="ctr"/>
                </a:tc>
              </a:tr>
              <a:tr h="8038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Very high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Men: 100+g (7.1+</a:t>
                      </a:r>
                      <a:r>
                        <a:rPr lang="en-US" sz="1600" baseline="0" dirty="0" smtClean="0"/>
                        <a:t> drinks)</a:t>
                      </a:r>
                    </a:p>
                    <a:p>
                      <a:r>
                        <a:rPr lang="en-US" sz="1600" baseline="0" dirty="0" smtClean="0"/>
                        <a:t>Women 60+g (4.3+ drinks)</a:t>
                      </a:r>
                      <a:endParaRPr lang="en-US" sz="16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486400" y="1447800"/>
            <a:ext cx="3352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u="sng" dirty="0" smtClean="0"/>
              <a:t>EMA responder definition: </a:t>
            </a:r>
          </a:p>
          <a:p>
            <a:endParaRPr lang="en-US" altLang="en-US" sz="2000" b="1" dirty="0"/>
          </a:p>
          <a:p>
            <a:r>
              <a:rPr lang="en-US" altLang="en-US" sz="2000" b="1" dirty="0" smtClean="0"/>
              <a:t>Reduction in drinking by 2 </a:t>
            </a:r>
            <a:r>
              <a:rPr lang="en-US" altLang="en-US" sz="2000" b="1" dirty="0"/>
              <a:t>or more risk levels from baseline to </a:t>
            </a:r>
            <a:r>
              <a:rPr lang="en-US" altLang="en-US" sz="2000" b="1" dirty="0" smtClean="0"/>
              <a:t>treatment</a:t>
            </a:r>
          </a:p>
          <a:p>
            <a:endParaRPr lang="en-US" altLang="en-US" sz="2000" dirty="0"/>
          </a:p>
          <a:p>
            <a:pPr>
              <a:buFontTx/>
              <a:buChar char="•"/>
            </a:pPr>
            <a:r>
              <a:rPr lang="en-US" altLang="en-US" sz="2000" dirty="0"/>
              <a:t>   Very </a:t>
            </a:r>
            <a:r>
              <a:rPr lang="en-US" altLang="en-US" sz="2000" dirty="0" smtClean="0"/>
              <a:t>High to Medium risk </a:t>
            </a:r>
          </a:p>
          <a:p>
            <a:r>
              <a:rPr lang="en-US" altLang="en-US" sz="2000" dirty="0"/>
              <a:t> </a:t>
            </a:r>
            <a:r>
              <a:rPr lang="en-US" altLang="en-US" sz="2000" dirty="0" smtClean="0"/>
              <a:t>   (or lower)</a:t>
            </a:r>
          </a:p>
          <a:p>
            <a:r>
              <a:rPr lang="en-US" altLang="en-US" sz="2000" dirty="0" smtClean="0"/>
              <a:t>  </a:t>
            </a:r>
            <a:endParaRPr lang="en-US" altLang="en-US" sz="2000" dirty="0"/>
          </a:p>
          <a:p>
            <a:pPr>
              <a:buFontTx/>
              <a:buChar char="•"/>
            </a:pPr>
            <a:r>
              <a:rPr lang="en-US" altLang="en-US" sz="2000" dirty="0"/>
              <a:t>   </a:t>
            </a:r>
            <a:r>
              <a:rPr lang="en-US" altLang="en-US" sz="2000" dirty="0" smtClean="0"/>
              <a:t>High to Low risk </a:t>
            </a:r>
          </a:p>
          <a:p>
            <a:r>
              <a:rPr lang="en-US" altLang="en-US" sz="2000" dirty="0"/>
              <a:t> </a:t>
            </a:r>
            <a:r>
              <a:rPr lang="en-US" altLang="en-US" sz="2000" dirty="0" smtClean="0"/>
              <a:t>    (or Abstinence)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222301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Drinking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utcomes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</a:t>
            </a:r>
            <a:b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ensitive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(COMBINE)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altLang="en-US" sz="2000" dirty="0" smtClean="0"/>
          </a:p>
        </p:txBody>
      </p:sp>
      <p:sp>
        <p:nvSpPr>
          <p:cNvPr id="48131" name="Rectangle 3"/>
          <p:cNvSpPr txBox="1">
            <a:spLocks noChangeArrowheads="1"/>
          </p:cNvSpPr>
          <p:nvPr/>
        </p:nvSpPr>
        <p:spPr bwMode="auto">
          <a:xfrm>
            <a:off x="2590800" y="2819400"/>
            <a:ext cx="4495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lvl="1">
              <a:spcBef>
                <a:spcPct val="20000"/>
              </a:spcBef>
            </a:pPr>
            <a:endParaRPr lang="en-US" altLang="en-US" sz="2400">
              <a:solidFill>
                <a:srgbClr val="336699"/>
              </a:solidFill>
            </a:endParaRP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FCFD3E22-5F73-46E4-9FF1-862CF56B363C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4813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343400" cy="231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1000" i="1" dirty="0" smtClean="0"/>
              <a:t>Preliminary Study - Please do not distribute</a:t>
            </a: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98665"/>
              </p:ext>
            </p:extLst>
          </p:nvPr>
        </p:nvGraphicFramePr>
        <p:xfrm>
          <a:off x="457200" y="22098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200400"/>
                <a:gridCol w="14478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Measure Type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Drinking Measure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Cohen d</a:t>
                      </a:r>
                      <a:r>
                        <a:rPr lang="en-US" b="1" baseline="0" dirty="0" smtClean="0"/>
                        <a:t> or h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continuous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</a:t>
                      </a:r>
                      <a:r>
                        <a:rPr lang="en-US" b="1" baseline="0" dirty="0" smtClean="0"/>
                        <a:t> heavy drinking days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&lt;0.01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.23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continuous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drinks/day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0.02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.19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continuous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drinks/drinking day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0.01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.21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continuous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 days abstinent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0.01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.21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dichotomous</a:t>
                      </a:r>
                      <a:endParaRPr lang="en-US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PSNHDD</a:t>
                      </a:r>
                      <a:endParaRPr lang="en-US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&lt;0.01</a:t>
                      </a:r>
                      <a:endParaRPr lang="en-US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.22</a:t>
                      </a:r>
                      <a:endParaRPr lang="en-US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dichotomous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% subjects abstinent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.15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dichotomous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% subjects reduce 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by </a:t>
                      </a:r>
                      <a:r>
                        <a:rPr lang="en-US" b="1" u="sng" baseline="0" dirty="0" smtClean="0">
                          <a:solidFill>
                            <a:srgbClr val="7030A0"/>
                          </a:solidFill>
                        </a:rPr>
                        <a:t>&gt;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2 WHO levels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0.05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.16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888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Drinking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utcomes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</a:t>
            </a:r>
            <a:b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Sensitive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9038" y="6640954"/>
            <a:ext cx="7315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Falk  et al., 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Stud Alcohol Drugs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75:335-346, 2014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18" y="2145154"/>
            <a:ext cx="877824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7518" y="1447800"/>
            <a:ext cx="8778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Arial Rounded MT Bold" pitchFamily="34" charset="0"/>
              </a:rPr>
              <a:t>EMA Responder Definition</a:t>
            </a:r>
            <a:r>
              <a:rPr lang="en-US" sz="1600" b="1" dirty="0" smtClean="0">
                <a:latin typeface="Arial Rounded MT Bold" pitchFamily="34" charset="0"/>
              </a:rPr>
              <a:t>: </a:t>
            </a:r>
            <a:r>
              <a:rPr lang="en-US" sz="1600" b="1" dirty="0"/>
              <a:t>proportion of subjects with </a:t>
            </a:r>
            <a:r>
              <a:rPr lang="en-US" sz="1600" b="1" dirty="0" smtClean="0"/>
              <a:t>an alcohol reduction of 70%,                 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                                  50</a:t>
            </a:r>
            <a:r>
              <a:rPr lang="en-US" sz="1600" b="1" dirty="0"/>
              <a:t>%, </a:t>
            </a:r>
            <a:r>
              <a:rPr lang="en-US" sz="1600" b="1" dirty="0" smtClean="0"/>
              <a:t>90%, 100% (abstinence</a:t>
            </a:r>
            <a:r>
              <a:rPr lang="en-US" sz="1050" dirty="0" smtClean="0"/>
              <a:t>)</a:t>
            </a:r>
            <a:endParaRPr lang="en-US" sz="1050" dirty="0">
              <a:latin typeface="Arial Rounded MT Bold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652838" y="5181600"/>
            <a:ext cx="0" cy="8647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400800" y="4901627"/>
            <a:ext cx="0" cy="8647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467600" y="5029200"/>
            <a:ext cx="0" cy="8647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153400" y="4749227"/>
            <a:ext cx="0" cy="8647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061881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Drinking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utcomes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</a:t>
            </a:r>
            <a:b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Sensitive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77824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6362114"/>
            <a:ext cx="7315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Arial Rounded MT Bold" pitchFamily="34" charset="0"/>
              </a:rPr>
              <a:t>Falk  et al., </a:t>
            </a:r>
            <a:r>
              <a:rPr lang="en-US" sz="1050" i="1" dirty="0">
                <a:latin typeface="Arial Rounded MT Bold" pitchFamily="34" charset="0"/>
              </a:rPr>
              <a:t>J</a:t>
            </a:r>
            <a:r>
              <a:rPr lang="en-US" sz="1050" i="1" dirty="0" smtClean="0">
                <a:latin typeface="Arial Rounded MT Bold" pitchFamily="34" charset="0"/>
              </a:rPr>
              <a:t> Stud Alcohol Drugs </a:t>
            </a:r>
            <a:r>
              <a:rPr lang="en-US" sz="1050" dirty="0" smtClean="0">
                <a:latin typeface="Arial Rounded MT Bold" pitchFamily="34" charset="0"/>
              </a:rPr>
              <a:t>75:335-346, 2014</a:t>
            </a:r>
            <a:endParaRPr lang="en-US" sz="105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22767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58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Non-Drinking Outcomes: </a:t>
            </a:r>
            <a:b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Desirable, but Sensitive?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839200" cy="49530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FF0000"/>
              </a:buClr>
              <a:buNone/>
            </a:pPr>
            <a:endParaRPr lang="en-US" sz="1000" b="1" i="1" dirty="0" smtClean="0">
              <a:latin typeface="Arial Rounded MT Bold" pitchFamily="34" charset="0"/>
            </a:endParaRPr>
          </a:p>
          <a:p>
            <a:pPr>
              <a:buClr>
                <a:schemeClr val="tx1"/>
              </a:buClr>
              <a:buSzPct val="75000"/>
            </a:pPr>
            <a:r>
              <a:rPr lang="en-US" sz="2600" u="sng" dirty="0" smtClean="0">
                <a:latin typeface="Arial Rounded MT Bold" pitchFamily="34" charset="0"/>
              </a:rPr>
              <a:t>Drinking as a surrogate for non-drinking outcomes: </a:t>
            </a:r>
            <a:endParaRPr lang="en-US" sz="2600" u="sng" dirty="0" smtClean="0">
              <a:latin typeface="Arial Rounded MT Bold" pitchFamily="34" charset="0"/>
            </a:endParaRPr>
          </a:p>
          <a:p>
            <a:pPr marL="400050" lvl="1" indent="0">
              <a:buClr>
                <a:schemeClr val="tx1"/>
              </a:buClr>
              <a:buSzPct val="75000"/>
              <a:buNone/>
            </a:pPr>
            <a:endParaRPr lang="en-US" sz="1200" i="1" dirty="0" smtClean="0">
              <a:latin typeface="Arial Rounded MT Bold" pitchFamily="34" charset="0"/>
            </a:endParaRPr>
          </a:p>
          <a:p>
            <a:pPr marL="400050" lvl="1" indent="0">
              <a:buClr>
                <a:schemeClr val="tx1"/>
              </a:buClr>
              <a:buSzPct val="75000"/>
              <a:buNone/>
            </a:pPr>
            <a:r>
              <a:rPr lang="en-US" sz="2600" i="1" dirty="0" smtClean="0">
                <a:latin typeface="Arial Rounded MT Bold" pitchFamily="34" charset="0"/>
              </a:rPr>
              <a:t>“</a:t>
            </a:r>
            <a:r>
              <a:rPr lang="en-US" sz="2600" i="1" dirty="0"/>
              <a:t>The aim of </a:t>
            </a:r>
            <a:r>
              <a:rPr lang="en-US" sz="2600" i="1" dirty="0" smtClean="0"/>
              <a:t>treatment </a:t>
            </a:r>
            <a:r>
              <a:rPr lang="en-US" sz="2600" i="1" dirty="0"/>
              <a:t>is often expressed as an effort to modify drinking behavior, but the actual desired </a:t>
            </a:r>
            <a:r>
              <a:rPr lang="en-US" sz="2600" i="1" dirty="0" smtClean="0"/>
              <a:t>effect </a:t>
            </a:r>
            <a:r>
              <a:rPr lang="en-US" sz="2600" i="1" dirty="0"/>
              <a:t>is improvement in physical and psychosocial consequences</a:t>
            </a:r>
            <a:r>
              <a:rPr lang="en-US" sz="2600" i="1" dirty="0" smtClean="0"/>
              <a:t>.”</a:t>
            </a:r>
          </a:p>
          <a:p>
            <a:pPr marL="400050" lvl="1" indent="0">
              <a:buClr>
                <a:schemeClr val="tx1"/>
              </a:buClr>
              <a:buSzPct val="75000"/>
              <a:buNone/>
            </a:pPr>
            <a:r>
              <a:rPr lang="en-US" sz="2600" dirty="0" smtClean="0"/>
              <a:t> </a:t>
            </a:r>
            <a:r>
              <a:rPr lang="en-US" sz="2600" dirty="0" smtClean="0"/>
              <a:t>– </a:t>
            </a:r>
            <a:r>
              <a:rPr lang="en-US" sz="2600" b="1" dirty="0" smtClean="0"/>
              <a:t>FDA Draft </a:t>
            </a:r>
            <a:r>
              <a:rPr lang="en-US" sz="2600" b="1" dirty="0" smtClean="0"/>
              <a:t>Guidance</a:t>
            </a:r>
          </a:p>
          <a:p>
            <a:pPr lvl="2">
              <a:buClr>
                <a:schemeClr val="tx1"/>
              </a:buClr>
              <a:buSzPct val="75000"/>
            </a:pPr>
            <a:endParaRPr lang="en-US" sz="1600" dirty="0" smtClean="0">
              <a:latin typeface="Arial Rounded MT Bold" pitchFamily="34" charset="0"/>
            </a:endParaRPr>
          </a:p>
          <a:p>
            <a:pPr lvl="2">
              <a:buClr>
                <a:schemeClr val="tx1"/>
              </a:buClr>
              <a:buSzPct val="75000"/>
            </a:pPr>
            <a:endParaRPr lang="en-US" sz="1600" dirty="0" smtClean="0">
              <a:latin typeface="Arial Rounded MT Bold" pitchFamily="34" charset="0"/>
            </a:endParaRPr>
          </a:p>
          <a:p>
            <a:pPr>
              <a:buClr>
                <a:schemeClr val="tx1"/>
              </a:buClr>
              <a:buSzPct val="75000"/>
            </a:pPr>
            <a:r>
              <a:rPr lang="en-US" sz="2600" u="sng" dirty="0" smtClean="0">
                <a:latin typeface="Arial Rounded MT Bold" pitchFamily="34" charset="0"/>
              </a:rPr>
              <a:t>Limited sensitivity</a:t>
            </a:r>
            <a:r>
              <a:rPr lang="en-US" sz="2600" dirty="0" smtClean="0">
                <a:latin typeface="Arial Rounded MT Bold" pitchFamily="34" charset="0"/>
              </a:rPr>
              <a:t>?</a:t>
            </a:r>
            <a:endParaRPr lang="en-US" sz="2600" dirty="0">
              <a:latin typeface="Arial Rounded MT Bold" pitchFamily="34" charset="0"/>
            </a:endParaRPr>
          </a:p>
          <a:p>
            <a:pPr lvl="2">
              <a:buClr>
                <a:schemeClr val="tx1"/>
              </a:buClr>
              <a:buSzPct val="75000"/>
            </a:pPr>
            <a:endParaRPr lang="en-US" sz="1600" dirty="0" smtClean="0">
              <a:latin typeface="Arial Rounded MT Bold" pitchFamily="34" charset="0"/>
            </a:endParaRPr>
          </a:p>
          <a:p>
            <a:pPr eaLnBrk="1" hangingPunct="1">
              <a:buClr>
                <a:schemeClr val="tx1"/>
              </a:buClr>
              <a:buSzPct val="75000"/>
            </a:pPr>
            <a:endParaRPr lang="en-US" sz="2400" dirty="0" smtClean="0">
              <a:latin typeface="Arial Rounded MT Bold" pitchFamily="34" charset="0"/>
            </a:endParaRPr>
          </a:p>
          <a:p>
            <a:pPr eaLnBrk="1" hangingPunct="1">
              <a:buClr>
                <a:schemeClr val="tx1"/>
              </a:buClr>
              <a:buSzPct val="75000"/>
            </a:pPr>
            <a:endParaRPr lang="en-US" sz="6000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</a:pPr>
            <a:endParaRPr lang="en-US" sz="6000" dirty="0" smtClean="0">
              <a:latin typeface="Arial Rounded MT Bold" pitchFamily="34" charset="0"/>
            </a:endParaRPr>
          </a:p>
          <a:p>
            <a:pPr eaLnBrk="1" hangingPunct="1">
              <a:buClr>
                <a:srgbClr val="FF0000"/>
              </a:buClr>
              <a:buNone/>
            </a:pPr>
            <a:endParaRPr lang="en-US" sz="4400" b="1" dirty="0" smtClean="0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064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33441</TotalTime>
  <Words>974</Words>
  <Application>Microsoft Office PowerPoint</Application>
  <PresentationFormat>On-screen Show (4:3)</PresentationFormat>
  <Paragraphs>264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Critical Issues in the Exploration of Endpoints for Pivotal Clinical Trials to Treat AUD</vt:lpstr>
      <vt:lpstr>Discussion Issues</vt:lpstr>
      <vt:lpstr>What makes a good outcome measure? </vt:lpstr>
      <vt:lpstr>PowerPoint Presentation</vt:lpstr>
      <vt:lpstr>Alternative Drinking Outcomes can be  LESS Sensitive </vt:lpstr>
      <vt:lpstr>Alternative Drinking Outcomes can be  LESS Sensitive (COMBINE) </vt:lpstr>
      <vt:lpstr>Alternative Drinking Outcomes can be  LESS Sensitive</vt:lpstr>
      <vt:lpstr>Alternative Drinking Outcomes can be  LESS Sensitive</vt:lpstr>
      <vt:lpstr>Non-Drinking Outcomes:  Desirable, but Sensitive?</vt:lpstr>
      <vt:lpstr>Insensitivity of Non-Drinking Outcomes: (COMBINE)</vt:lpstr>
      <vt:lpstr>PowerPoint Presentation</vt:lpstr>
      <vt:lpstr>Relative Strengths of Datasets for  Validating Drinking vs. Consequences</vt:lpstr>
      <vt:lpstr>Blood Pressure: Which outcomes to validate?  Against what consequences?</vt:lpstr>
      <vt:lpstr>Drinking Which outcomes to validate?  Against what consequences?</vt:lpstr>
      <vt:lpstr>Challenging question</vt:lpstr>
      <vt:lpstr>Endpoints:  Challenges for Stimulant Trials </vt:lpstr>
    </vt:vector>
  </TitlesOfParts>
  <Company>NIAAA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NCIG 002 - Keppra XR for Alcohol Dependence</dc:title>
  <dc:creator>Megan Ryan</dc:creator>
  <cp:lastModifiedBy>Falk, Daniel (NIH/NIAAA) [E]</cp:lastModifiedBy>
  <cp:revision>1514</cp:revision>
  <cp:lastPrinted>2015-03-19T19:29:39Z</cp:lastPrinted>
  <dcterms:created xsi:type="dcterms:W3CDTF">2009-03-25T15:50:50Z</dcterms:created>
  <dcterms:modified xsi:type="dcterms:W3CDTF">2015-03-25T05:45:19Z</dcterms:modified>
</cp:coreProperties>
</file>