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7"/>
    <p:sldMasterId id="2147483855" r:id="rId8"/>
    <p:sldMasterId id="2147483877" r:id="rId9"/>
    <p:sldMasterId id="2147483935" r:id="rId10"/>
    <p:sldMasterId id="2147483947" r:id="rId11"/>
    <p:sldMasterId id="2147483953" r:id="rId12"/>
    <p:sldMasterId id="2147483977" r:id="rId13"/>
  </p:sldMasterIdLst>
  <p:notesMasterIdLst>
    <p:notesMasterId r:id="rId31"/>
  </p:notesMasterIdLst>
  <p:handoutMasterIdLst>
    <p:handoutMasterId r:id="rId32"/>
  </p:handoutMasterIdLst>
  <p:sldIdLst>
    <p:sldId id="300" r:id="rId14"/>
    <p:sldId id="301" r:id="rId15"/>
    <p:sldId id="310" r:id="rId16"/>
    <p:sldId id="302" r:id="rId17"/>
    <p:sldId id="307" r:id="rId18"/>
    <p:sldId id="308" r:id="rId19"/>
    <p:sldId id="309" r:id="rId20"/>
    <p:sldId id="311" r:id="rId21"/>
    <p:sldId id="333" r:id="rId22"/>
    <p:sldId id="336" r:id="rId23"/>
    <p:sldId id="334" r:id="rId24"/>
    <p:sldId id="335" r:id="rId25"/>
    <p:sldId id="327" r:id="rId26"/>
    <p:sldId id="330" r:id="rId27"/>
    <p:sldId id="337" r:id="rId28"/>
    <p:sldId id="296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0">
          <p15:clr>
            <a:srgbClr val="A4A3A4"/>
          </p15:clr>
        </p15:guide>
        <p15:guide id="2" orient="horz" pos="1441">
          <p15:clr>
            <a:srgbClr val="A4A3A4"/>
          </p15:clr>
        </p15:guide>
        <p15:guide id="3" orient="horz" pos="2875">
          <p15:clr>
            <a:srgbClr val="A4A3A4"/>
          </p15:clr>
        </p15:guide>
        <p15:guide id="4" orient="horz" pos="4120">
          <p15:clr>
            <a:srgbClr val="A4A3A4"/>
          </p15:clr>
        </p15:guide>
        <p15:guide id="5" orient="horz" pos="296">
          <p15:clr>
            <a:srgbClr val="A4A3A4"/>
          </p15:clr>
        </p15:guide>
        <p15:guide id="6" orient="horz" pos="827">
          <p15:clr>
            <a:srgbClr val="A4A3A4"/>
          </p15:clr>
        </p15:guide>
        <p15:guide id="7" orient="horz" pos="916">
          <p15:clr>
            <a:srgbClr val="A4A3A4"/>
          </p15:clr>
        </p15:guide>
        <p15:guide id="8" orient="horz" pos="200">
          <p15:clr>
            <a:srgbClr val="A4A3A4"/>
          </p15:clr>
        </p15:guide>
        <p15:guide id="9" orient="horz">
          <p15:clr>
            <a:srgbClr val="A4A3A4"/>
          </p15:clr>
        </p15:guide>
        <p15:guide id="10" orient="horz" pos="3768">
          <p15:clr>
            <a:srgbClr val="A4A3A4"/>
          </p15:clr>
        </p15:guide>
        <p15:guide id="11" orient="horz" pos="2326">
          <p15:clr>
            <a:srgbClr val="A4A3A4"/>
          </p15:clr>
        </p15:guide>
        <p15:guide id="12" orient="horz" pos="2371">
          <p15:clr>
            <a:srgbClr val="A4A3A4"/>
          </p15:clr>
        </p15:guide>
        <p15:guide id="13" orient="horz" pos="3715">
          <p15:clr>
            <a:srgbClr val="A4A3A4"/>
          </p15:clr>
        </p15:guide>
        <p15:guide id="14" orient="horz" pos="377">
          <p15:clr>
            <a:srgbClr val="A4A3A4"/>
          </p15:clr>
        </p15:guide>
        <p15:guide id="15" pos="2022">
          <p15:clr>
            <a:srgbClr val="A4A3A4"/>
          </p15:clr>
        </p15:guide>
        <p15:guide id="16" pos="3750">
          <p15:clr>
            <a:srgbClr val="A4A3A4"/>
          </p15:clr>
        </p15:guide>
        <p15:guide id="17" pos="2871">
          <p15:clr>
            <a:srgbClr val="A4A3A4"/>
          </p15:clr>
        </p15:guide>
        <p15:guide id="18" pos="5480">
          <p15:clr>
            <a:srgbClr val="A4A3A4"/>
          </p15:clr>
        </p15:guide>
        <p15:guide id="19" pos="5605">
          <p15:clr>
            <a:srgbClr val="A4A3A4"/>
          </p15:clr>
        </p15:guide>
        <p15:guide id="20" pos="4685">
          <p15:clr>
            <a:srgbClr val="A4A3A4"/>
          </p15:clr>
        </p15:guide>
        <p15:guide id="21" pos="291">
          <p15:clr>
            <a:srgbClr val="A4A3A4"/>
          </p15:clr>
        </p15:guide>
        <p15:guide id="22" pos="14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Kylie Matthews" initials="km" lastIdx="11" clrIdx="0"/>
  <p:cmAuthor id="1" name="Laurie Kozbelt (TPA)" initials="LK" lastIdx="3" clrIdx="1"/>
  <p:cmAuthor id="2" name="Christina Schnell" initials="CS" lastIdx="1" clrIdx="2"/>
  <p:cmAuthor id="3" name="Amy Duhig" initials="A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53"/>
    <a:srgbClr val="00746D"/>
    <a:srgbClr val="002B5C"/>
    <a:srgbClr val="008BB0"/>
    <a:srgbClr val="636466"/>
    <a:srgbClr val="E4E5E6"/>
    <a:srgbClr val="002551"/>
    <a:srgbClr val="78A13F"/>
    <a:srgbClr val="6A8E37"/>
    <a:srgbClr val="72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65897" autoAdjust="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3830"/>
        <p:guide orient="horz" pos="1441"/>
        <p:guide orient="horz" pos="2875"/>
        <p:guide orient="horz" pos="4120"/>
        <p:guide orient="horz" pos="296"/>
        <p:guide orient="horz" pos="827"/>
        <p:guide orient="horz" pos="916"/>
        <p:guide orient="horz" pos="200"/>
        <p:guide orient="horz"/>
        <p:guide orient="horz" pos="3768"/>
        <p:guide orient="horz" pos="2326"/>
        <p:guide orient="horz" pos="2371"/>
        <p:guide orient="horz" pos="3715"/>
        <p:guide orient="horz" pos="377"/>
        <p:guide pos="2022"/>
        <p:guide pos="3750"/>
        <p:guide pos="2871"/>
        <p:guide pos="5480"/>
        <p:guide pos="5605"/>
        <p:guide pos="4685"/>
        <p:guide pos="291"/>
        <p:guide pos="14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338" y="319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Geographic Representation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Regional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19714400484523378"/>
                  <c:y val="-9.20452685349815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730953552142031"/>
                  <c:y val="-2.21723252335393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752473606495387"/>
                  <c:y val="0.186044421866621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1" dirty="0" smtClean="0"/>
                      <a:t>Consultant/</a:t>
                    </a:r>
                  </a:p>
                  <a:p>
                    <a:r>
                      <a:rPr lang="en-US" sz="1600" b="1" dirty="0" smtClean="0"/>
                      <a:t>Other, 8%</a:t>
                    </a:r>
                    <a:endParaRPr lang="en-US" sz="1200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569462893451591"/>
                  <c:y val="0.104661078655490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500995762296854E-2"/>
                  <c:y val="9.33338689756084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MCO</c:v>
                </c:pt>
                <c:pt idx="1">
                  <c:v>MCO with IHDS</c:v>
                </c:pt>
                <c:pt idx="2">
                  <c:v>PBM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</c:v>
                </c:pt>
                <c:pt idx="1">
                  <c:v>0.18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1440">
                <a:solidFill>
                  <a:srgbClr val="0A0A0A"/>
                </a:solidFill>
              </a:defRPr>
            </a:pPr>
            <a:r>
              <a:rPr lang="en-US" sz="1440" dirty="0" smtClean="0">
                <a:solidFill>
                  <a:srgbClr val="0A0A0A"/>
                </a:solidFill>
              </a:rPr>
              <a:t>Level of Unmet</a:t>
            </a:r>
            <a:r>
              <a:rPr lang="en-US" sz="1440" baseline="0" dirty="0" smtClean="0">
                <a:solidFill>
                  <a:srgbClr val="0A0A0A"/>
                </a:solidFill>
              </a:rPr>
              <a:t> Need </a:t>
            </a:r>
            <a:endParaRPr lang="en-US" sz="1440" dirty="0">
              <a:solidFill>
                <a:srgbClr val="0A0A0A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9788915809151018E-2"/>
          <c:y val="0.12195150129598997"/>
          <c:w val="0.96201078008137442"/>
          <c:h val="0.69218912890716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A0A0A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7 = Extremely high unmet need 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 = No unmet need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</c:v>
                </c:pt>
                <c:pt idx="1">
                  <c:v>0.26</c:v>
                </c:pt>
                <c:pt idx="2">
                  <c:v>0.28999999999999998</c:v>
                </c:pt>
                <c:pt idx="3">
                  <c:v>0.18</c:v>
                </c:pt>
                <c:pt idx="4">
                  <c:v>0</c:v>
                </c:pt>
                <c:pt idx="5">
                  <c:v>0.06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75936"/>
        <c:axId val="77977856"/>
      </c:barChart>
      <c:catAx>
        <c:axId val="77975936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A0A0A"/>
                    </a:solidFill>
                  </a:defRPr>
                </a:pPr>
                <a:r>
                  <a:rPr lang="en-US" dirty="0">
                    <a:solidFill>
                      <a:srgbClr val="0A0A0A"/>
                    </a:solidFill>
                  </a:rPr>
                  <a:t>Percent of Respondents</a:t>
                </a:r>
              </a:p>
            </c:rich>
          </c:tx>
          <c:layout>
            <c:manualLayout>
              <c:xMode val="edge"/>
              <c:yMode val="edge"/>
              <c:x val="0.32313890391000494"/>
              <c:y val="0.939296201102486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0A0A0A"/>
                </a:solidFill>
              </a:defRPr>
            </a:pPr>
            <a:endParaRPr lang="en-US"/>
          </a:p>
        </c:txPr>
        <c:crossAx val="77977856"/>
        <c:crosses val="autoZero"/>
        <c:auto val="1"/>
        <c:lblAlgn val="ctr"/>
        <c:lblOffset val="100"/>
        <c:noMultiLvlLbl val="0"/>
      </c:catAx>
      <c:valAx>
        <c:axId val="77977856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7797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1440">
                <a:solidFill>
                  <a:srgbClr val="0A0A0A"/>
                </a:solidFill>
              </a:defRPr>
            </a:pPr>
            <a:r>
              <a:rPr lang="en-US" sz="1440" dirty="0" smtClean="0">
                <a:solidFill>
                  <a:srgbClr val="0A0A0A"/>
                </a:solidFill>
              </a:rPr>
              <a:t>Level</a:t>
            </a:r>
            <a:r>
              <a:rPr lang="en-US" sz="1440" baseline="0" dirty="0" smtClean="0">
                <a:solidFill>
                  <a:srgbClr val="0A0A0A"/>
                </a:solidFill>
              </a:rPr>
              <a:t> of Importance</a:t>
            </a:r>
            <a:endParaRPr lang="en-US" sz="1440" dirty="0">
              <a:solidFill>
                <a:srgbClr val="0A0A0A"/>
              </a:solidFill>
            </a:endParaRPr>
          </a:p>
        </c:rich>
      </c:tx>
      <c:layout>
        <c:manualLayout>
          <c:xMode val="edge"/>
          <c:yMode val="edge"/>
          <c:x val="0.33235640922705795"/>
          <c:y val="2.84108004888447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487866756121616E-3"/>
          <c:y val="0.10206389924590577"/>
          <c:w val="0.96201078008137442"/>
          <c:h val="0.69218912890716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2005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A0A0A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7 = Extremely important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 = Not important at all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0.12</c:v>
                </c:pt>
                <c:pt idx="1">
                  <c:v>0.38</c:v>
                </c:pt>
                <c:pt idx="2">
                  <c:v>0.24</c:v>
                </c:pt>
                <c:pt idx="3">
                  <c:v>0.18</c:v>
                </c:pt>
                <c:pt idx="4">
                  <c:v>0.06</c:v>
                </c:pt>
                <c:pt idx="5">
                  <c:v>0.03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7 = Extremely important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 = Not important at all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7 = Extremely important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 = Not important at all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78520320"/>
        <c:axId val="78522240"/>
      </c:barChart>
      <c:catAx>
        <c:axId val="78520320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A0A0A"/>
                    </a:solidFill>
                  </a:defRPr>
                </a:pPr>
                <a:r>
                  <a:rPr lang="en-US" dirty="0">
                    <a:solidFill>
                      <a:srgbClr val="0A0A0A"/>
                    </a:solidFill>
                  </a:rPr>
                  <a:t>Percent of Respondents</a:t>
                </a:r>
              </a:p>
            </c:rich>
          </c:tx>
          <c:layout>
            <c:manualLayout>
              <c:xMode val="edge"/>
              <c:yMode val="edge"/>
              <c:x val="0.32313890391000494"/>
              <c:y val="0.939296201102486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0A0A0A"/>
                </a:solidFill>
              </a:defRPr>
            </a:pPr>
            <a:endParaRPr lang="en-US"/>
          </a:p>
        </c:txPr>
        <c:crossAx val="78522240"/>
        <c:crosses val="autoZero"/>
        <c:auto val="1"/>
        <c:lblAlgn val="ctr"/>
        <c:lblOffset val="100"/>
        <c:noMultiLvlLbl val="0"/>
      </c:catAx>
      <c:valAx>
        <c:axId val="7852224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7852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1440">
                <a:solidFill>
                  <a:srgbClr val="0A0A0A"/>
                </a:solidFill>
              </a:defRPr>
            </a:pPr>
            <a:r>
              <a:rPr lang="en-US" sz="1440" dirty="0" smtClean="0">
                <a:solidFill>
                  <a:srgbClr val="0A0A0A"/>
                </a:solidFill>
              </a:rPr>
              <a:t>Level</a:t>
            </a:r>
            <a:r>
              <a:rPr lang="en-US" sz="1440" baseline="0" dirty="0" smtClean="0">
                <a:solidFill>
                  <a:srgbClr val="0A0A0A"/>
                </a:solidFill>
              </a:rPr>
              <a:t> of Familiarity</a:t>
            </a:r>
            <a:endParaRPr lang="en-US" sz="1440" dirty="0">
              <a:solidFill>
                <a:srgbClr val="0A0A0A"/>
              </a:solidFill>
            </a:endParaRPr>
          </a:p>
        </c:rich>
      </c:tx>
      <c:layout>
        <c:manualLayout>
          <c:xMode val="edge"/>
          <c:yMode val="edge"/>
          <c:x val="0.33235640922705795"/>
          <c:y val="2.84108004888447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487866756121616E-3"/>
          <c:y val="0.10206389924590577"/>
          <c:w val="0.96201078008137442"/>
          <c:h val="0.69218912890716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46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A0A0A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7 = Extremely familiar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 = Not at all familiar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0.03</c:v>
                </c:pt>
                <c:pt idx="1">
                  <c:v>0.15</c:v>
                </c:pt>
                <c:pt idx="2">
                  <c:v>0.18</c:v>
                </c:pt>
                <c:pt idx="3">
                  <c:v>0.28999999999999998</c:v>
                </c:pt>
                <c:pt idx="4">
                  <c:v>0.09</c:v>
                </c:pt>
                <c:pt idx="5">
                  <c:v>0.21</c:v>
                </c:pt>
                <c:pt idx="6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7 = Extremely familiar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 = Not at all familiar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7 = Extremely familiar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 = Not at all familiar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78958976"/>
        <c:axId val="78960896"/>
      </c:barChart>
      <c:catAx>
        <c:axId val="78958976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A0A0A"/>
                    </a:solidFill>
                  </a:defRPr>
                </a:pPr>
                <a:r>
                  <a:rPr lang="en-US" dirty="0">
                    <a:solidFill>
                      <a:srgbClr val="0A0A0A"/>
                    </a:solidFill>
                  </a:rPr>
                  <a:t>Percent of Respondents</a:t>
                </a:r>
              </a:p>
            </c:rich>
          </c:tx>
          <c:layout>
            <c:manualLayout>
              <c:xMode val="edge"/>
              <c:yMode val="edge"/>
              <c:x val="0.32313890391000494"/>
              <c:y val="0.939296201102486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0A0A0A"/>
                </a:solidFill>
              </a:defRPr>
            </a:pPr>
            <a:endParaRPr lang="en-US"/>
          </a:p>
        </c:txPr>
        <c:crossAx val="78960896"/>
        <c:crosses val="autoZero"/>
        <c:auto val="1"/>
        <c:lblAlgn val="ctr"/>
        <c:lblOffset val="100"/>
        <c:noMultiLvlLbl val="0"/>
      </c:catAx>
      <c:valAx>
        <c:axId val="78960896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7895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608605147432485"/>
          <c:y val="4.3650793650793648E-2"/>
          <c:w val="0.56995740022700936"/>
          <c:h val="0.79747610606131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Valuable (1-3)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Abstinence</c:v>
                </c:pt>
                <c:pt idx="1">
                  <c:v>Reduction in Use</c:v>
                </c:pt>
                <c:pt idx="2">
                  <c:v>Reduction in Craving</c:v>
                </c:pt>
                <c:pt idx="3">
                  <c:v>Patient Functioning</c:v>
                </c:pt>
                <c:pt idx="4">
                  <c:v>Work Productivity</c:v>
                </c:pt>
                <c:pt idx="5">
                  <c:v>General Health Status</c:v>
                </c:pt>
                <c:pt idx="6">
                  <c:v>Health Related QoL</c:v>
                </c:pt>
                <c:pt idx="7">
                  <c:v>Resource Use (ER, hospital)</c:v>
                </c:pt>
                <c:pt idx="8">
                  <c:v>Impact on Comorbidities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 formatCode="0.00%">
                  <c:v>0.06</c:v>
                </c:pt>
                <c:pt idx="1">
                  <c:v>0.09</c:v>
                </c:pt>
                <c:pt idx="2" formatCode="0.00%">
                  <c:v>0.12</c:v>
                </c:pt>
                <c:pt idx="3" formatCode="0.00%">
                  <c:v>0.06</c:v>
                </c:pt>
                <c:pt idx="4" formatCode="0.00%">
                  <c:v>0.24</c:v>
                </c:pt>
                <c:pt idx="5">
                  <c:v>0.09</c:v>
                </c:pt>
                <c:pt idx="6">
                  <c:v>0.24</c:v>
                </c:pt>
                <c:pt idx="7">
                  <c:v>0</c:v>
                </c:pt>
                <c:pt idx="8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Valuable (4)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Abstinence</c:v>
                </c:pt>
                <c:pt idx="1">
                  <c:v>Reduction in Use</c:v>
                </c:pt>
                <c:pt idx="2">
                  <c:v>Reduction in Craving</c:v>
                </c:pt>
                <c:pt idx="3">
                  <c:v>Patient Functioning</c:v>
                </c:pt>
                <c:pt idx="4">
                  <c:v>Work Productivity</c:v>
                </c:pt>
                <c:pt idx="5">
                  <c:v>General Health Status</c:v>
                </c:pt>
                <c:pt idx="6">
                  <c:v>Health Related QoL</c:v>
                </c:pt>
                <c:pt idx="7">
                  <c:v>Resource Use (ER, hospital)</c:v>
                </c:pt>
                <c:pt idx="8">
                  <c:v>Impact on Comorbidities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0.03</c:v>
                </c:pt>
                <c:pt idx="1">
                  <c:v>0.18</c:v>
                </c:pt>
                <c:pt idx="2" formatCode="0%">
                  <c:v>0.24</c:v>
                </c:pt>
                <c:pt idx="3">
                  <c:v>0.21</c:v>
                </c:pt>
                <c:pt idx="4" formatCode="0%">
                  <c:v>0.24</c:v>
                </c:pt>
                <c:pt idx="5" formatCode="0%">
                  <c:v>0.32</c:v>
                </c:pt>
                <c:pt idx="6" formatCode="0%">
                  <c:v>0.32</c:v>
                </c:pt>
                <c:pt idx="7" formatCode="0%">
                  <c:v>0.09</c:v>
                </c:pt>
                <c:pt idx="8" formatCode="0%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Very Valuable (5-7)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Abstinence</c:v>
                </c:pt>
                <c:pt idx="1">
                  <c:v>Reduction in Use</c:v>
                </c:pt>
                <c:pt idx="2">
                  <c:v>Reduction in Craving</c:v>
                </c:pt>
                <c:pt idx="3">
                  <c:v>Patient Functioning</c:v>
                </c:pt>
                <c:pt idx="4">
                  <c:v>Work Productivity</c:v>
                </c:pt>
                <c:pt idx="5">
                  <c:v>General Health Status</c:v>
                </c:pt>
                <c:pt idx="6">
                  <c:v>Health Related QoL</c:v>
                </c:pt>
                <c:pt idx="7">
                  <c:v>Resource Use (ER, hospital)</c:v>
                </c:pt>
                <c:pt idx="8">
                  <c:v>Impact on Comorbidities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0.91</c:v>
                </c:pt>
                <c:pt idx="1">
                  <c:v>0.68</c:v>
                </c:pt>
                <c:pt idx="2">
                  <c:v>0.65</c:v>
                </c:pt>
                <c:pt idx="3">
                  <c:v>0.74</c:v>
                </c:pt>
                <c:pt idx="4">
                  <c:v>0.53</c:v>
                </c:pt>
                <c:pt idx="5" formatCode="0%">
                  <c:v>0.59</c:v>
                </c:pt>
                <c:pt idx="6" formatCode="0%">
                  <c:v>0.44</c:v>
                </c:pt>
                <c:pt idx="7" formatCode="0%">
                  <c:v>0.91</c:v>
                </c:pt>
                <c:pt idx="8" formatCode="0%">
                  <c:v>0.79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0426496"/>
        <c:axId val="80428032"/>
      </c:barChart>
      <c:catAx>
        <c:axId val="804264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80428032"/>
        <c:crosses val="autoZero"/>
        <c:auto val="1"/>
        <c:lblAlgn val="ctr"/>
        <c:lblOffset val="100"/>
        <c:noMultiLvlLbl val="0"/>
      </c:catAx>
      <c:valAx>
        <c:axId val="804280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426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119901084139218"/>
          <c:y val="0.91414788169947814"/>
          <c:w val="0.62784165811028292"/>
          <c:h val="5.3660713745800219E-2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A0A0A"/>
                </a:solidFill>
              </a:defRPr>
            </a:pPr>
            <a:r>
              <a:rPr lang="en-US" baseline="0" dirty="0" smtClean="0">
                <a:solidFill>
                  <a:srgbClr val="0A0A0A"/>
                </a:solidFill>
              </a:rPr>
              <a:t>Clinical endpoints terms of Credibility </a:t>
            </a:r>
            <a:endParaRPr lang="en-US" dirty="0">
              <a:solidFill>
                <a:srgbClr val="0A0A0A"/>
              </a:solidFill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 rot="0"/>
              <a:lstStyle/>
              <a:p>
                <a:pPr>
                  <a:defRPr sz="1400">
                    <a:solidFill>
                      <a:srgbClr val="0A0A0A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Improvement reported by the patient </c:v>
                </c:pt>
                <c:pt idx="1">
                  <c:v>Improvement reported by a clinician </c:v>
                </c:pt>
                <c:pt idx="2">
                  <c:v>Improvement reported by another person</c:v>
                </c:pt>
                <c:pt idx="3">
                  <c:v>Improvement based on non-biological testing</c:v>
                </c:pt>
                <c:pt idx="4">
                  <c:v>Biological measures 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3.97</c:v>
                </c:pt>
                <c:pt idx="1">
                  <c:v>2.7</c:v>
                </c:pt>
                <c:pt idx="2">
                  <c:v>3.94</c:v>
                </c:pt>
                <c:pt idx="3" formatCode="General">
                  <c:v>2.62</c:v>
                </c:pt>
                <c:pt idx="4" formatCode="General">
                  <c:v>1.91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78688"/>
        <c:axId val="80980224"/>
      </c:barChart>
      <c:catAx>
        <c:axId val="80978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/>
          <a:lstStyle/>
          <a:p>
            <a:pPr>
              <a:defRPr sz="1400">
                <a:solidFill>
                  <a:srgbClr val="0A0A0A"/>
                </a:solidFill>
              </a:defRPr>
            </a:pPr>
            <a:endParaRPr lang="en-US"/>
          </a:p>
        </c:txPr>
        <c:crossAx val="80980224"/>
        <c:crosses val="autoZero"/>
        <c:auto val="0"/>
        <c:lblAlgn val="ctr"/>
        <c:lblOffset val="100"/>
        <c:noMultiLvlLbl val="0"/>
      </c:catAx>
      <c:valAx>
        <c:axId val="80980224"/>
        <c:scaling>
          <c:orientation val="minMax"/>
          <c:min val="0"/>
        </c:scaling>
        <c:delete val="1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A0A0A"/>
                    </a:solidFill>
                  </a:defRPr>
                </a:pPr>
                <a:r>
                  <a:rPr lang="en-US" dirty="0" smtClean="0">
                    <a:solidFill>
                      <a:srgbClr val="0A0A0A"/>
                    </a:solidFill>
                  </a:rPr>
                  <a:t>Average</a:t>
                </a:r>
                <a:r>
                  <a:rPr lang="en-US" baseline="0" dirty="0" smtClean="0">
                    <a:solidFill>
                      <a:srgbClr val="0A0A0A"/>
                    </a:solidFill>
                  </a:rPr>
                  <a:t> Ranking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0978688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0.60789</cdr:x>
      <cdr:y>0.10342</cdr:y>
    </cdr:from>
    <cdr:to>
      <cdr:x>0.99628</cdr:x>
      <cdr:y>0.98054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019300" y="456536"/>
          <a:ext cx="3206839" cy="38719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8BB0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prstClr val="white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0.58567</cdr:x>
      <cdr:y>0.05678</cdr:y>
    </cdr:from>
    <cdr:to>
      <cdr:x>0.97406</cdr:x>
      <cdr:y>0.9339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111998" y="253800"/>
          <a:ext cx="3390030" cy="39208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8BB0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prstClr val="white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0.13609</cdr:x>
      <cdr:y>0.75984</cdr:y>
    </cdr:from>
    <cdr:to>
      <cdr:x>0.99217</cdr:x>
      <cdr:y>0.84752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216644" y="3267038"/>
          <a:ext cx="7653036" cy="3769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8BB0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0.13609</cdr:x>
      <cdr:y>0.0393</cdr:y>
    </cdr:from>
    <cdr:to>
      <cdr:x>0.99217</cdr:x>
      <cdr:y>0.12697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216644" y="168959"/>
          <a:ext cx="7653036" cy="3769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8BB0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prstClr val="white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F07AC-16CF-45E9-B435-0C054914DB01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C631C-078A-4987-B0CD-9ADE9B4425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2486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CFBD8-EC74-4B73-AE7B-9C9C3F5E599D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15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12065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99199" y="8685213"/>
            <a:ext cx="557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5AFE-CDDE-4CAB-B321-50B3BF263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4285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714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–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286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57250" indent="-171450" algn="l" defTabSz="914400" rtl="0" eaLnBrk="1" latinLnBrk="0" hangingPunct="1">
      <a:spcAft>
        <a:spcPts val="600"/>
      </a:spcAft>
      <a:buFont typeface="Courier New" panose="02070309020205020404" pitchFamily="49" charset="0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3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6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6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3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9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2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8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9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4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5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DCFBD8-EC74-4B73-AE7B-9C9C3F5E599D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is AmerisourceBergen?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C0ED68-0F75-4F71-9261-CEB3A8952339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2590780"/>
            <a:ext cx="8242300" cy="103874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What</a:t>
            </a:r>
            <a:r>
              <a:rPr lang="en-US" baseline="0" dirty="0" smtClean="0">
                <a:solidFill>
                  <a:schemeClr val="tx2"/>
                </a:solidFill>
              </a:rPr>
              <a:t> we do:</a:t>
            </a:r>
          </a:p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We shape healthcare delivery with solutions that improve product access, increase supply chain efficiency, and enhance patient care.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7195" y="1469003"/>
            <a:ext cx="8242300" cy="761747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Who we are:</a:t>
            </a:r>
          </a:p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AmerisourceBergen is a leading global healthcare solutions company.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Who</a:t>
            </a:r>
            <a:r>
              <a:rPr lang="en-US" sz="2400" baseline="0" dirty="0" smtClean="0">
                <a:solidFill>
                  <a:schemeClr val="tx1">
                    <a:lumMod val="50000"/>
                  </a:schemeClr>
                </a:solidFill>
              </a:rPr>
              <a:t> Is AmerisourceBergen?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2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06880" y="6528308"/>
            <a:ext cx="970280" cy="1809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7E79E3-7C6E-455A-8745-08F88CC0CDBA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21755" y="2371770"/>
            <a:ext cx="2792787" cy="260367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spc="0" dirty="0" smtClean="0">
                <a:solidFill>
                  <a:schemeClr val="bg1"/>
                </a:solidFill>
              </a:rPr>
              <a:t>Reach</a:t>
            </a:r>
            <a:endParaRPr lang="en-US" sz="2400" spc="0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34450" y="3016927"/>
            <a:ext cx="5065049" cy="1323439"/>
          </a:xfrm>
          <a:prstGeom prst="rect">
            <a:avLst/>
          </a:prstGeom>
          <a:noFill/>
        </p:spPr>
        <p:txBody>
          <a:bodyPr wrap="square" lIns="91440" rIns="91440" rtlCol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Market leadership positions that drive global supply chain efficiency and improve product access—from pharmacies to providers and patients</a:t>
            </a:r>
            <a:r>
              <a:rPr lang="en-US" dirty="0" smtClean="0"/>
              <a:t>.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Key Points of Difference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7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BF73BD-C5B1-4816-9D23-D173E5BCEDD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96099" y="2371770"/>
            <a:ext cx="2840765" cy="260367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spc="0" dirty="0" smtClean="0">
                <a:solidFill>
                  <a:schemeClr val="bg1"/>
                </a:solidFill>
              </a:rPr>
              <a:t>Partnership</a:t>
            </a:r>
            <a:endParaRPr lang="en-US" sz="2400" spc="0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46024" y="3016927"/>
            <a:ext cx="5053475" cy="1323439"/>
          </a:xfrm>
          <a:prstGeom prst="rect">
            <a:avLst/>
          </a:prstGeom>
          <a:noFill/>
        </p:spPr>
        <p:txBody>
          <a:bodyPr wrap="square" lIns="91440" rIns="91440" rtlCol="0" anchor="ctr">
            <a:spAutoFit/>
          </a:bodyPr>
          <a:lstStyle/>
          <a:p>
            <a:pPr marL="0" lvl="1" algn="l"/>
            <a:r>
              <a:rPr lang="en-US" sz="2000" dirty="0" smtClean="0"/>
              <a:t>Innovative partnership philosophy driven by a commitment to help you capitalize on the dynamic changes in healthcare delivery.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Key Points of Difference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4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492240" y="-23922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26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145245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6492240" y="-51370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16186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505477" y="-29116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62479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Te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6505477" y="-28168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7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116616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6505477" y="-28168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58722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p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ition Slide - Pill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9"/>
          <a:stretch/>
        </p:blipFill>
        <p:spPr>
          <a:xfrm>
            <a:off x="6387353" y="-9339"/>
            <a:ext cx="2888803" cy="6938545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10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4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v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r="17008"/>
          <a:stretch/>
        </p:blipFill>
        <p:spPr>
          <a:xfrm>
            <a:off x="6131858" y="0"/>
            <a:ext cx="3012141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5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8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and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CDB4CB-C5A1-49CC-9BCE-0ABB5FD48570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6098" y="1129449"/>
            <a:ext cx="8517248" cy="5195147"/>
            <a:chOff x="296098" y="1129449"/>
            <a:chExt cx="8517248" cy="5195147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2380721" y="1129449"/>
              <a:ext cx="4695908" cy="5195147"/>
              <a:chOff x="2394496" y="1155625"/>
              <a:chExt cx="4221860" cy="4670701"/>
            </a:xfrm>
          </p:grpSpPr>
          <p:sp>
            <p:nvSpPr>
              <p:cNvPr id="33" name="Rectangle 6"/>
              <p:cNvSpPr/>
              <p:nvPr userDrawn="1"/>
            </p:nvSpPr>
            <p:spPr>
              <a:xfrm rot="5400000">
                <a:off x="2168977" y="1381144"/>
                <a:ext cx="4670701" cy="4219664"/>
              </a:xfrm>
              <a:custGeom>
                <a:avLst/>
                <a:gdLst>
                  <a:gd name="connsiteX0" fmla="*/ 0 w 2890520"/>
                  <a:gd name="connsiteY0" fmla="*/ 0 h 2508884"/>
                  <a:gd name="connsiteX1" fmla="*/ 2890520 w 2890520"/>
                  <a:gd name="connsiteY1" fmla="*/ 0 h 2508884"/>
                  <a:gd name="connsiteX2" fmla="*/ 2890520 w 2890520"/>
                  <a:gd name="connsiteY2" fmla="*/ 2508884 h 2508884"/>
                  <a:gd name="connsiteX3" fmla="*/ 0 w 2890520"/>
                  <a:gd name="connsiteY3" fmla="*/ 2508884 h 2508884"/>
                  <a:gd name="connsiteX4" fmla="*/ 0 w 2890520"/>
                  <a:gd name="connsiteY4" fmla="*/ 0 h 2508884"/>
                  <a:gd name="connsiteX0" fmla="*/ 0 w 2890520"/>
                  <a:gd name="connsiteY0" fmla="*/ 0 h 2508884"/>
                  <a:gd name="connsiteX1" fmla="*/ 2533904 w 2890520"/>
                  <a:gd name="connsiteY1" fmla="*/ 6096 h 2508884"/>
                  <a:gd name="connsiteX2" fmla="*/ 2890520 w 2890520"/>
                  <a:gd name="connsiteY2" fmla="*/ 2508884 h 2508884"/>
                  <a:gd name="connsiteX3" fmla="*/ 0 w 2890520"/>
                  <a:gd name="connsiteY3" fmla="*/ 2508884 h 2508884"/>
                  <a:gd name="connsiteX4" fmla="*/ 0 w 2890520"/>
                  <a:gd name="connsiteY4" fmla="*/ 0 h 2508884"/>
                  <a:gd name="connsiteX0" fmla="*/ 0 w 2890520"/>
                  <a:gd name="connsiteY0" fmla="*/ 6096 h 2514980"/>
                  <a:gd name="connsiteX1" fmla="*/ 2591816 w 2890520"/>
                  <a:gd name="connsiteY1" fmla="*/ 0 h 2514980"/>
                  <a:gd name="connsiteX2" fmla="*/ 2890520 w 2890520"/>
                  <a:gd name="connsiteY2" fmla="*/ 2514980 h 2514980"/>
                  <a:gd name="connsiteX3" fmla="*/ 0 w 2890520"/>
                  <a:gd name="connsiteY3" fmla="*/ 2514980 h 2514980"/>
                  <a:gd name="connsiteX4" fmla="*/ 0 w 2890520"/>
                  <a:gd name="connsiteY4" fmla="*/ 6096 h 2514980"/>
                  <a:gd name="connsiteX0" fmla="*/ 289560 w 2890520"/>
                  <a:gd name="connsiteY0" fmla="*/ 6096 h 2514980"/>
                  <a:gd name="connsiteX1" fmla="*/ 2591816 w 2890520"/>
                  <a:gd name="connsiteY1" fmla="*/ 0 h 2514980"/>
                  <a:gd name="connsiteX2" fmla="*/ 2890520 w 2890520"/>
                  <a:gd name="connsiteY2" fmla="*/ 2514980 h 2514980"/>
                  <a:gd name="connsiteX3" fmla="*/ 0 w 2890520"/>
                  <a:gd name="connsiteY3" fmla="*/ 2514980 h 2514980"/>
                  <a:gd name="connsiteX4" fmla="*/ 289560 w 2890520"/>
                  <a:gd name="connsiteY4" fmla="*/ 6096 h 2514980"/>
                  <a:gd name="connsiteX0" fmla="*/ 374904 w 2890520"/>
                  <a:gd name="connsiteY0" fmla="*/ 6096 h 2514980"/>
                  <a:gd name="connsiteX1" fmla="*/ 2591816 w 2890520"/>
                  <a:gd name="connsiteY1" fmla="*/ 0 h 2514980"/>
                  <a:gd name="connsiteX2" fmla="*/ 2890520 w 2890520"/>
                  <a:gd name="connsiteY2" fmla="*/ 2514980 h 2514980"/>
                  <a:gd name="connsiteX3" fmla="*/ 0 w 2890520"/>
                  <a:gd name="connsiteY3" fmla="*/ 2514980 h 2514980"/>
                  <a:gd name="connsiteX4" fmla="*/ 374904 w 2890520"/>
                  <a:gd name="connsiteY4" fmla="*/ 6096 h 2514980"/>
                  <a:gd name="connsiteX0" fmla="*/ 304800 w 2890520"/>
                  <a:gd name="connsiteY0" fmla="*/ 0 h 2518028"/>
                  <a:gd name="connsiteX1" fmla="*/ 2591816 w 2890520"/>
                  <a:gd name="connsiteY1" fmla="*/ 3048 h 2518028"/>
                  <a:gd name="connsiteX2" fmla="*/ 2890520 w 2890520"/>
                  <a:gd name="connsiteY2" fmla="*/ 2518028 h 2518028"/>
                  <a:gd name="connsiteX3" fmla="*/ 0 w 2890520"/>
                  <a:gd name="connsiteY3" fmla="*/ 2518028 h 2518028"/>
                  <a:gd name="connsiteX4" fmla="*/ 304800 w 2890520"/>
                  <a:gd name="connsiteY4" fmla="*/ 0 h 2518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0520" h="2518028">
                    <a:moveTo>
                      <a:pt x="304800" y="0"/>
                    </a:moveTo>
                    <a:lnTo>
                      <a:pt x="2591816" y="3048"/>
                    </a:lnTo>
                    <a:lnTo>
                      <a:pt x="2890520" y="2518028"/>
                    </a:lnTo>
                    <a:lnTo>
                      <a:pt x="0" y="2518028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 userDrawn="1"/>
            </p:nvSpPr>
            <p:spPr>
              <a:xfrm>
                <a:off x="2651771" y="1677102"/>
                <a:ext cx="3964585" cy="557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2400" spc="0" dirty="0" smtClean="0">
                    <a:solidFill>
                      <a:schemeClr val="bg2">
                        <a:lumMod val="75000"/>
                      </a:schemeClr>
                    </a:solidFill>
                  </a:rPr>
                  <a:t>Global Sourcing &amp; Distribution Services</a:t>
                </a:r>
              </a:p>
            </p:txBody>
          </p:sp>
        </p:grpSp>
        <p:sp>
          <p:nvSpPr>
            <p:cNvPr id="35" name="Rectangle 6"/>
            <p:cNvSpPr/>
            <p:nvPr userDrawn="1"/>
          </p:nvSpPr>
          <p:spPr>
            <a:xfrm rot="16200000">
              <a:off x="87454" y="2840985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820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658380" y="2934927"/>
              <a:ext cx="2490847" cy="26484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spc="0" dirty="0" smtClean="0">
                  <a:solidFill>
                    <a:schemeClr val="bg1"/>
                  </a:solidFill>
                </a:rPr>
                <a:t>Pharmacy Solutions</a:t>
              </a:r>
            </a:p>
          </p:txBody>
        </p:sp>
        <p:sp>
          <p:nvSpPr>
            <p:cNvPr id="37" name="Rectangle 6"/>
            <p:cNvSpPr/>
            <p:nvPr userDrawn="1"/>
          </p:nvSpPr>
          <p:spPr>
            <a:xfrm rot="5400000">
              <a:off x="2925855" y="2998586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"/>
            <p:cNvSpPr/>
            <p:nvPr userDrawn="1"/>
          </p:nvSpPr>
          <p:spPr>
            <a:xfrm rot="5400000">
              <a:off x="5763937" y="2579313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3479944" y="3128513"/>
              <a:ext cx="2490847" cy="25510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spc="0" dirty="0" smtClean="0">
                  <a:solidFill>
                    <a:schemeClr val="bg1"/>
                  </a:solidFill>
                </a:rPr>
                <a:t>Provider Solutions</a:t>
              </a: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6310349" y="2739142"/>
              <a:ext cx="2490847" cy="25364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spc="0" dirty="0" smtClean="0">
                  <a:solidFill>
                    <a:schemeClr val="bg1"/>
                  </a:solidFill>
                </a:rPr>
                <a:t>Manufacturer Solutions</a:t>
              </a: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Services and Solutions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3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ition Slide women talkin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5"/>
          <a:stretch/>
        </p:blipFill>
        <p:spPr>
          <a:xfrm>
            <a:off x="6347012" y="0"/>
            <a:ext cx="2891061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5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0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pro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ition Slide-d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0"/>
          <a:stretch/>
        </p:blipFill>
        <p:spPr>
          <a:xfrm>
            <a:off x="6387353" y="-2821"/>
            <a:ext cx="2869531" cy="686082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5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u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u="none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 u="none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07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r="30884"/>
          <a:stretch/>
        </p:blipFill>
        <p:spPr>
          <a:xfrm>
            <a:off x="6454588" y="0"/>
            <a:ext cx="2689412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5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82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C Brand Positioning Line Statemen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62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55894" y="0"/>
            <a:ext cx="56881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merisourceBergen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93" y="6266374"/>
            <a:ext cx="1543266" cy="403761"/>
          </a:xfrm>
          <a:prstGeom prst="rect">
            <a:avLst/>
          </a:prstGeom>
        </p:spPr>
      </p:pic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241" y="2201444"/>
            <a:ext cx="4465308" cy="376238"/>
          </a:xfrm>
          <a:prstGeom prst="rect">
            <a:avLst/>
          </a:prstGeom>
        </p:spPr>
        <p:txBody>
          <a:bodyPr/>
          <a:lstStyle>
            <a:lvl1pPr marL="698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111483" y="2662645"/>
            <a:ext cx="4477356" cy="451203"/>
          </a:xfrm>
          <a:prstGeom prst="rect">
            <a:avLst/>
          </a:prstGeom>
        </p:spPr>
        <p:txBody>
          <a:bodyPr>
            <a:noAutofit/>
          </a:bodyPr>
          <a:lstStyle>
            <a:lvl1pPr marL="698" indent="0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1" y="3661474"/>
            <a:ext cx="4462868" cy="376238"/>
          </a:xfrm>
          <a:prstGeom prst="rect">
            <a:avLst/>
          </a:prstGeom>
        </p:spPr>
        <p:txBody>
          <a:bodyPr/>
          <a:lstStyle>
            <a:lvl1pPr marL="698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117629" y="4109228"/>
            <a:ext cx="4450514" cy="451203"/>
          </a:xfrm>
          <a:prstGeom prst="rect">
            <a:avLst/>
          </a:prstGeom>
        </p:spPr>
        <p:txBody>
          <a:bodyPr>
            <a:noAutofit/>
          </a:bodyPr>
          <a:lstStyle>
            <a:lvl1pPr marL="698" indent="0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pic>
        <p:nvPicPr>
          <p:cNvPr id="18" name="Picture 17" descr="Xcenda_CMY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34" y="227368"/>
            <a:ext cx="1010017" cy="36478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785847" y="188259"/>
            <a:ext cx="1223682" cy="49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66" y="232003"/>
            <a:ext cx="960120" cy="346768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" y="-8289"/>
            <a:ext cx="4141693" cy="6918960"/>
            <a:chOff x="0" y="-60960"/>
            <a:chExt cx="7332934" cy="6918960"/>
          </a:xfrm>
        </p:grpSpPr>
        <p:sp>
          <p:nvSpPr>
            <p:cNvPr id="20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536223" y="2699926"/>
            <a:ext cx="269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2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178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492240" y="-23922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26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74801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6492240" y="-51370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77319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505477" y="-29116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86961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Te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6505477" y="-28168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7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47596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Sourcing &amp; Distribution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A721CD2-06D2-4589-8D0D-94AC6211365C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8058" y="2630254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 smtClean="0">
                <a:solidFill>
                  <a:schemeClr val="tx1"/>
                </a:solidFill>
              </a:rPr>
              <a:t>Global Sourcing &amp; Distribution Services</a:t>
            </a:r>
            <a:endParaRPr lang="en-US" sz="2800" spc="0" baseline="0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Services and Solutions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646024" y="2555263"/>
            <a:ext cx="5053475" cy="2246769"/>
          </a:xfrm>
          <a:prstGeom prst="rect">
            <a:avLst/>
          </a:prstGeom>
          <a:noFill/>
        </p:spPr>
        <p:txBody>
          <a:bodyPr wrap="square" lIns="91440" rIns="91440" rtlCol="0" anchor="ctr">
            <a:spAutoFit/>
          </a:bodyPr>
          <a:lstStyle/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Branded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Generic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Specialty</a:t>
            </a:r>
          </a:p>
          <a:p>
            <a:pPr marL="365760" lvl="1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sz="1800" dirty="0" smtClean="0"/>
              <a:t>Biotech and biosimilars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OTC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rimar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6505477" y="-28168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 Title 32pt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1880"/>
            <a:ext cx="5823857" cy="892175"/>
          </a:xfrm>
          <a:prstGeom prst="rect">
            <a:avLst/>
          </a:prstGeom>
        </p:spPr>
        <p:txBody>
          <a:bodyPr tIns="45720" bIns="45720">
            <a:noAutofit/>
          </a:bodyPr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18197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p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ition Slide - Pill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9"/>
          <a:stretch/>
        </p:blipFill>
        <p:spPr>
          <a:xfrm>
            <a:off x="6387353" y="-9339"/>
            <a:ext cx="2888803" cy="6938545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10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97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v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r="17008"/>
          <a:stretch/>
        </p:blipFill>
        <p:spPr>
          <a:xfrm>
            <a:off x="6131858" y="0"/>
            <a:ext cx="3012141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5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98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ition Slide women talkin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5"/>
          <a:stretch/>
        </p:blipFill>
        <p:spPr>
          <a:xfrm>
            <a:off x="6347012" y="0"/>
            <a:ext cx="2891061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5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77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pro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ition Slide-d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0"/>
          <a:stretch/>
        </p:blipFill>
        <p:spPr>
          <a:xfrm>
            <a:off x="6387353" y="-2821"/>
            <a:ext cx="2869531" cy="686082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5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u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u="none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 u="none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15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r="30884"/>
          <a:stretch/>
        </p:blipFill>
        <p:spPr>
          <a:xfrm>
            <a:off x="6454588" y="0"/>
            <a:ext cx="2689412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5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32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32pt Arial 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1803" y="3612590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20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Subtitle is at 20pt Arial font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1803" y="4505868"/>
            <a:ext cx="5833872" cy="337520"/>
          </a:xfrm>
          <a:prstGeom prst="rect">
            <a:avLst/>
          </a:prstGeom>
        </p:spPr>
        <p:txBody>
          <a:bodyPr lIns="91440" rIns="91440" anchor="t"/>
          <a:lstStyle>
            <a:lvl1pPr>
              <a:defRPr sz="140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68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502920"/>
            <a:ext cx="8229600" cy="422592"/>
          </a:xfrm>
        </p:spPr>
        <p:txBody>
          <a:bodyPr tIns="45720" bIns="45720"/>
          <a:lstStyle>
            <a:lvl1pPr>
              <a:defRPr baseline="0"/>
            </a:lvl1pPr>
          </a:lstStyle>
          <a:p>
            <a:r>
              <a:rPr lang="en-US" dirty="0" smtClean="0"/>
              <a:t>Click to edit title and content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8229600" cy="4443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06450" indent="-230188"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39293"/>
            <a:ext cx="8232775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05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502920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half content title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4025900" cy="4443412"/>
          </a:xfrm>
        </p:spPr>
        <p:txBody>
          <a:bodyPr/>
          <a:lstStyle>
            <a:lvl1pPr marL="228600" indent="-228600">
              <a:defRPr/>
            </a:lvl1pPr>
            <a:lvl2pPr marL="511175" indent="-211138">
              <a:defRPr lang="en-US" sz="1800" kern="120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marL="511175" lvl="1" indent="-21113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-"/>
            </a:pPr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8232775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16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502920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only in Arial 24pt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8232775" cy="386270"/>
          </a:xfrm>
        </p:spPr>
        <p:txBody>
          <a:bodyPr lIns="91440" tIns="45720" rIns="91440" bIns="45720"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47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502920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two content title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0"/>
            <a:ext cx="4025900" cy="4428630"/>
          </a:xfrm>
          <a:noFill/>
        </p:spPr>
        <p:txBody>
          <a:bodyPr lIns="91440" rIns="91440"/>
          <a:lstStyle>
            <a:lvl1pPr>
              <a:defRPr/>
            </a:lvl1pPr>
            <a:lvl2pPr>
              <a:defRPr/>
            </a:lvl2pPr>
            <a:lvl3pPr>
              <a:buSzPct val="100000"/>
              <a:defRPr baseline="0"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35500" y="1447760"/>
            <a:ext cx="4064000" cy="4434880"/>
          </a:xfrm>
          <a:noFill/>
        </p:spPr>
        <p:txBody>
          <a:bodyPr lIns="91440" rIns="91440"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8232775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0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/>
          <p:nvPr userDrawn="1"/>
        </p:nvSpPr>
        <p:spPr>
          <a:xfrm rot="162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06880" y="6528308"/>
            <a:ext cx="970280" cy="1809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E299395-44E8-406A-83C7-F5E703A2C417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8058" y="2617553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 smtClean="0">
                <a:solidFill>
                  <a:schemeClr val="bg1"/>
                </a:solidFill>
              </a:rPr>
              <a:t>Pharmacy Solutions</a:t>
            </a:r>
            <a:endParaRPr lang="en-US" sz="2800" spc="0" baseline="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Services and Solutions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46023" y="2555263"/>
            <a:ext cx="5053475" cy="2246769"/>
          </a:xfrm>
          <a:prstGeom prst="rect">
            <a:avLst/>
          </a:prstGeom>
          <a:noFill/>
        </p:spPr>
        <p:txBody>
          <a:bodyPr wrap="square" lIns="91440" rIns="91440" rtlCol="0" anchor="ctr">
            <a:spAutoFit/>
          </a:bodyPr>
          <a:lstStyle/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Generic purchasing programs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Pharmacy network and programs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Business consulting services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Technology solutions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Packaging solutions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6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502920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three content title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2437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2437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2437"/>
            <a:ext cx="345440" cy="185420"/>
          </a:xfrm>
        </p:spPr>
        <p:txBody>
          <a:bodyPr wrap="none"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3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8232775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4889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94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502920"/>
            <a:ext cx="8229600" cy="422592"/>
          </a:xfrm>
        </p:spPr>
        <p:txBody>
          <a:bodyPr tIns="45720" bIns="45720"/>
          <a:lstStyle>
            <a:lvl1pPr>
              <a:defRPr sz="2000" baseline="0"/>
            </a:lvl1pPr>
          </a:lstStyle>
          <a:p>
            <a:r>
              <a:rPr lang="en-US" dirty="0" smtClean="0"/>
              <a:t>Click to edit title and content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8229600" cy="4443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06450" indent="-230188"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39293"/>
            <a:ext cx="8232775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53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502920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half content title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4025900" cy="4443412"/>
          </a:xfrm>
        </p:spPr>
        <p:txBody>
          <a:bodyPr/>
          <a:lstStyle>
            <a:lvl1pPr marL="228600" indent="-228600">
              <a:defRPr/>
            </a:lvl1pPr>
            <a:lvl2pPr marL="511175" indent="-211138">
              <a:defRPr lang="en-US" sz="1800" kern="120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marL="511175" lvl="1" indent="-21113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-"/>
            </a:pPr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8232775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3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502920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only in Arial 24pt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8232775" cy="386270"/>
          </a:xfrm>
        </p:spPr>
        <p:txBody>
          <a:bodyPr lIns="91440" tIns="45720" rIns="91440" bIns="45720"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87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502920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two content title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0"/>
            <a:ext cx="4025900" cy="4428630"/>
          </a:xfrm>
          <a:noFill/>
        </p:spPr>
        <p:txBody>
          <a:bodyPr lIns="91440" rIns="91440"/>
          <a:lstStyle>
            <a:lvl1pPr>
              <a:defRPr/>
            </a:lvl1pPr>
            <a:lvl2pPr>
              <a:defRPr/>
            </a:lvl2pPr>
            <a:lvl3pPr>
              <a:buSzPct val="100000"/>
              <a:defRPr baseline="0"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35500" y="1447760"/>
            <a:ext cx="4064000" cy="4434880"/>
          </a:xfrm>
          <a:noFill/>
        </p:spPr>
        <p:txBody>
          <a:bodyPr lIns="91440" rIns="91440"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8232775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50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502920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three content title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2437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2437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2437"/>
            <a:ext cx="345440" cy="185420"/>
          </a:xfrm>
        </p:spPr>
        <p:txBody>
          <a:bodyPr wrap="none"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3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8232775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4889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50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502920"/>
            <a:ext cx="7118141" cy="422592"/>
          </a:xfrm>
        </p:spPr>
        <p:txBody>
          <a:bodyPr tIns="45720" bIns="45720"/>
          <a:lstStyle>
            <a:lvl1pPr>
              <a:defRPr sz="2000" baseline="0"/>
            </a:lvl1pPr>
          </a:lstStyle>
          <a:p>
            <a:r>
              <a:rPr lang="en-US" dirty="0" smtClean="0"/>
              <a:t>Click to edit title and content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8229600" cy="4443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06450" indent="-230188"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39293"/>
            <a:ext cx="7127567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27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502920"/>
            <a:ext cx="7070920" cy="42259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dirty="0" smtClean="0"/>
              <a:t>Click to edit half content title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4025900" cy="4443412"/>
          </a:xfrm>
        </p:spPr>
        <p:txBody>
          <a:bodyPr/>
          <a:lstStyle>
            <a:lvl1pPr marL="228600" indent="-228600">
              <a:defRPr/>
            </a:lvl1pPr>
            <a:lvl2pPr marL="511175" indent="-211138">
              <a:defRPr lang="en-US" sz="1800" kern="120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marL="511175" lvl="1" indent="-21113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-"/>
            </a:pPr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7099287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90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502920"/>
            <a:ext cx="7118141" cy="422592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dirty="0" smtClean="0"/>
              <a:t>Click to edit title only in Arial 24pt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41832"/>
            <a:ext cx="7136994" cy="386270"/>
          </a:xfrm>
        </p:spPr>
        <p:txBody>
          <a:bodyPr lIns="91440" tIns="45720" rIns="91440" bIns="45720"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6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502920"/>
            <a:ext cx="7127481" cy="42259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dirty="0" smtClean="0"/>
              <a:t>Click to edit two content title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0"/>
            <a:ext cx="4025900" cy="4428630"/>
          </a:xfrm>
          <a:noFill/>
        </p:spPr>
        <p:txBody>
          <a:bodyPr lIns="91440" rIns="91440"/>
          <a:lstStyle>
            <a:lvl1pPr>
              <a:defRPr/>
            </a:lvl1pPr>
            <a:lvl2pPr>
              <a:defRPr/>
            </a:lvl2pPr>
            <a:lvl3pPr>
              <a:buSzPct val="100000"/>
              <a:defRPr baseline="0"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0256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35500" y="1447760"/>
            <a:ext cx="4064000" cy="4434880"/>
          </a:xfrm>
          <a:noFill/>
        </p:spPr>
        <p:txBody>
          <a:bodyPr lIns="91440" rIns="91440"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41832"/>
            <a:ext cx="7136994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48056" y="6172200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74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06880" y="6528308"/>
            <a:ext cx="970280" cy="1809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DE3C8B-F39C-4ADF-8094-84B25E1FE43A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8058" y="2630254"/>
            <a:ext cx="1978000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 smtClean="0">
                <a:solidFill>
                  <a:schemeClr val="bg1"/>
                </a:solidFill>
              </a:rPr>
              <a:t>Provider Solutions</a:t>
            </a:r>
            <a:endParaRPr lang="en-US" sz="2800" spc="0" baseline="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Services and Solutions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646024" y="2093598"/>
            <a:ext cx="5053475" cy="3170099"/>
          </a:xfrm>
          <a:prstGeom prst="rect">
            <a:avLst/>
          </a:prstGeom>
          <a:noFill/>
        </p:spPr>
        <p:txBody>
          <a:bodyPr wrap="square" lIns="91440" rIns="91440" rtlCol="0" anchor="ctr">
            <a:spAutoFit/>
          </a:bodyPr>
          <a:lstStyle/>
          <a:p>
            <a:pPr marL="173038" lvl="0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Specialty physician group purchasing organizations</a:t>
            </a:r>
          </a:p>
          <a:p>
            <a:pPr marL="173038" lvl="0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National specialty pharmacy and nursing services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Business consulting services</a:t>
            </a:r>
          </a:p>
          <a:p>
            <a:pPr marL="173038" lvl="0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Clinical, operational, and financial improvement solutions</a:t>
            </a:r>
          </a:p>
          <a:p>
            <a:pPr marL="0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Clinical/operational education programs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502920"/>
            <a:ext cx="7174615" cy="42259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dirty="0" smtClean="0"/>
              <a:t>Click to edit three content title text style in Arial 24pt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2437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0" y="6622437"/>
            <a:ext cx="970280" cy="180975"/>
          </a:xfrm>
        </p:spPr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2437"/>
            <a:ext cx="345440" cy="185420"/>
          </a:xfrm>
        </p:spPr>
        <p:txBody>
          <a:bodyPr wrap="none"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3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1454150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0" y="941832"/>
            <a:ext cx="7193555" cy="386270"/>
          </a:xfrm>
        </p:spPr>
        <p:txBody>
          <a:bodyPr lIns="91440" tIns="45720" rIns="91440" bIns="4572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 text style in Arial 14pt, sentence case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8056" y="6174889"/>
            <a:ext cx="6665976" cy="419100"/>
          </a:xfrm>
        </p:spPr>
        <p:txBody>
          <a:bodyPr lIns="0" tIns="45720" rIns="0" bIns="4572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26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facturer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 rot="54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CB27E6-C870-4839-8E8A-ACBEE99C163B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8057" y="2630254"/>
            <a:ext cx="2581867" cy="2103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 smtClean="0">
                <a:solidFill>
                  <a:schemeClr val="bg1"/>
                </a:solidFill>
              </a:rPr>
              <a:t>Manufacturer Solutions</a:t>
            </a:r>
            <a:endParaRPr lang="en-US" sz="2800" spc="0" baseline="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Services and Solutions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646024" y="2401375"/>
            <a:ext cx="5269376" cy="2554545"/>
          </a:xfrm>
          <a:prstGeom prst="rect">
            <a:avLst/>
          </a:prstGeom>
          <a:noFill/>
        </p:spPr>
        <p:txBody>
          <a:bodyPr wrap="square" lIns="91440" rIns="91440" rtlCol="0" anchor="ctr">
            <a:spAutoFit/>
          </a:bodyPr>
          <a:lstStyle/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Strategic consulting services</a:t>
            </a:r>
          </a:p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Global specialty logistics</a:t>
            </a:r>
          </a:p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Market-leading specialty physician group purchasing organizations</a:t>
            </a:r>
          </a:p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Patient support services</a:t>
            </a:r>
          </a:p>
          <a:p>
            <a:pPr marL="173736" lvl="0" indent="-17373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Product awareness and marketing services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We Deli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06880" y="6528308"/>
            <a:ext cx="970280" cy="1809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E3779A-05F1-4C3C-AA11-641E9D365A79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07249" y="2035389"/>
            <a:ext cx="8506097" cy="3509687"/>
            <a:chOff x="307249" y="2035389"/>
            <a:chExt cx="8506097" cy="3509687"/>
          </a:xfrm>
        </p:grpSpPr>
        <p:sp>
          <p:nvSpPr>
            <p:cNvPr id="22" name="Rectangle 6"/>
            <p:cNvSpPr/>
            <p:nvPr userDrawn="1"/>
          </p:nvSpPr>
          <p:spPr>
            <a:xfrm rot="5400000">
              <a:off x="98605" y="2292345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"/>
            <p:cNvSpPr/>
            <p:nvPr userDrawn="1"/>
          </p:nvSpPr>
          <p:spPr>
            <a:xfrm rot="5400000">
              <a:off x="5763937" y="2244033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/>
            <p:cNvSpPr/>
            <p:nvPr userDrawn="1"/>
          </p:nvSpPr>
          <p:spPr>
            <a:xfrm rot="16200000">
              <a:off x="2925855" y="2495666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7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34186" y="2264556"/>
              <a:ext cx="8177285" cy="3019201"/>
              <a:chOff x="634186" y="2124856"/>
              <a:chExt cx="8177285" cy="3019201"/>
            </a:xfrm>
          </p:grpSpPr>
          <p:sp>
            <p:nvSpPr>
              <p:cNvPr id="19" name="TextBox 18"/>
              <p:cNvSpPr txBox="1"/>
              <p:nvPr userDrawn="1"/>
            </p:nvSpPr>
            <p:spPr>
              <a:xfrm>
                <a:off x="634186" y="2124856"/>
                <a:ext cx="2489062" cy="291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spc="0" dirty="0" smtClean="0">
                    <a:solidFill>
                      <a:schemeClr val="bg1"/>
                    </a:solidFill>
                  </a:rPr>
                  <a:t>Improved Product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spc="0" dirty="0" smtClean="0">
                    <a:solidFill>
                      <a:schemeClr val="bg1"/>
                    </a:solidFill>
                  </a:rPr>
                  <a:t>Access</a:t>
                </a:r>
              </a:p>
            </p:txBody>
          </p:sp>
          <p:sp>
            <p:nvSpPr>
              <p:cNvPr id="27" name="TextBox 26"/>
              <p:cNvSpPr txBox="1"/>
              <p:nvPr userDrawn="1"/>
            </p:nvSpPr>
            <p:spPr>
              <a:xfrm>
                <a:off x="3499465" y="2339957"/>
                <a:ext cx="2489062" cy="2804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spc="0" dirty="0" smtClean="0">
                    <a:solidFill>
                      <a:schemeClr val="bg1"/>
                    </a:solidFill>
                  </a:rPr>
                  <a:t>Increased</a:t>
                </a:r>
                <a:r>
                  <a:rPr lang="en-US" sz="2800" spc="0" baseline="0" dirty="0" smtClean="0">
                    <a:solidFill>
                      <a:schemeClr val="bg1"/>
                    </a:solidFill>
                  </a:rPr>
                  <a:t>  Supply Chain Efficiency</a:t>
                </a:r>
                <a:endParaRPr lang="en-US" sz="2800" spc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6322409" y="2138008"/>
                <a:ext cx="2489062" cy="2788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spc="0" dirty="0" smtClean="0">
                    <a:solidFill>
                      <a:schemeClr val="bg1"/>
                    </a:solidFill>
                  </a:rPr>
                  <a:t>Enhanced     Patient Care</a:t>
                </a:r>
              </a:p>
            </p:txBody>
          </p:sp>
        </p:grpSp>
      </p:grpSp>
      <p:sp>
        <p:nvSpPr>
          <p:cNvPr id="20" name="TextBox 19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Value We Deliver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5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of Dif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96098" y="1974429"/>
            <a:ext cx="8517248" cy="3723047"/>
            <a:chOff x="296098" y="1974429"/>
            <a:chExt cx="8517248" cy="3723047"/>
          </a:xfrm>
        </p:grpSpPr>
        <p:sp>
          <p:nvSpPr>
            <p:cNvPr id="28" name="Rectangle 6"/>
            <p:cNvSpPr/>
            <p:nvPr userDrawn="1"/>
          </p:nvSpPr>
          <p:spPr>
            <a:xfrm rot="16200000">
              <a:off x="87454" y="2292345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"/>
            <p:cNvSpPr/>
            <p:nvPr userDrawn="1"/>
          </p:nvSpPr>
          <p:spPr>
            <a:xfrm rot="5400000">
              <a:off x="2925855" y="2648066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820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"/>
            <p:cNvSpPr/>
            <p:nvPr userDrawn="1"/>
          </p:nvSpPr>
          <p:spPr>
            <a:xfrm rot="5400000">
              <a:off x="5763937" y="2183073"/>
              <a:ext cx="3258054" cy="2840765"/>
            </a:xfrm>
            <a:custGeom>
              <a:avLst/>
              <a:gdLst>
                <a:gd name="connsiteX0" fmla="*/ 0 w 2890520"/>
                <a:gd name="connsiteY0" fmla="*/ 0 h 2508884"/>
                <a:gd name="connsiteX1" fmla="*/ 2890520 w 2890520"/>
                <a:gd name="connsiteY1" fmla="*/ 0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0 h 2508884"/>
                <a:gd name="connsiteX1" fmla="*/ 2533904 w 2890520"/>
                <a:gd name="connsiteY1" fmla="*/ 6096 h 2508884"/>
                <a:gd name="connsiteX2" fmla="*/ 2890520 w 2890520"/>
                <a:gd name="connsiteY2" fmla="*/ 2508884 h 2508884"/>
                <a:gd name="connsiteX3" fmla="*/ 0 w 2890520"/>
                <a:gd name="connsiteY3" fmla="*/ 2508884 h 2508884"/>
                <a:gd name="connsiteX4" fmla="*/ 0 w 2890520"/>
                <a:gd name="connsiteY4" fmla="*/ 0 h 2508884"/>
                <a:gd name="connsiteX0" fmla="*/ 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0 w 2890520"/>
                <a:gd name="connsiteY4" fmla="*/ 6096 h 2514980"/>
                <a:gd name="connsiteX0" fmla="*/ 289560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289560 w 2890520"/>
                <a:gd name="connsiteY4" fmla="*/ 6096 h 2514980"/>
                <a:gd name="connsiteX0" fmla="*/ 374904 w 2890520"/>
                <a:gd name="connsiteY0" fmla="*/ 6096 h 2514980"/>
                <a:gd name="connsiteX1" fmla="*/ 2591816 w 2890520"/>
                <a:gd name="connsiteY1" fmla="*/ 0 h 2514980"/>
                <a:gd name="connsiteX2" fmla="*/ 2890520 w 2890520"/>
                <a:gd name="connsiteY2" fmla="*/ 2514980 h 2514980"/>
                <a:gd name="connsiteX3" fmla="*/ 0 w 2890520"/>
                <a:gd name="connsiteY3" fmla="*/ 2514980 h 2514980"/>
                <a:gd name="connsiteX4" fmla="*/ 374904 w 2890520"/>
                <a:gd name="connsiteY4" fmla="*/ 6096 h 2514980"/>
                <a:gd name="connsiteX0" fmla="*/ 304800 w 2890520"/>
                <a:gd name="connsiteY0" fmla="*/ 0 h 2518028"/>
                <a:gd name="connsiteX1" fmla="*/ 2591816 w 2890520"/>
                <a:gd name="connsiteY1" fmla="*/ 3048 h 2518028"/>
                <a:gd name="connsiteX2" fmla="*/ 2890520 w 2890520"/>
                <a:gd name="connsiteY2" fmla="*/ 2518028 h 2518028"/>
                <a:gd name="connsiteX3" fmla="*/ 0 w 2890520"/>
                <a:gd name="connsiteY3" fmla="*/ 2518028 h 2518028"/>
                <a:gd name="connsiteX4" fmla="*/ 304800 w 2890520"/>
                <a:gd name="connsiteY4" fmla="*/ 0 h 2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20" h="2518028">
                  <a:moveTo>
                    <a:pt x="304800" y="0"/>
                  </a:moveTo>
                  <a:lnTo>
                    <a:pt x="2591816" y="3048"/>
                  </a:lnTo>
                  <a:lnTo>
                    <a:pt x="2890520" y="2518028"/>
                  </a:lnTo>
                  <a:lnTo>
                    <a:pt x="0" y="251802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7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06880" y="6528308"/>
            <a:ext cx="970280" cy="1809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6D69D8-897C-41C8-AEEC-9D4D16F04469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6515" y="2324752"/>
            <a:ext cx="8466556" cy="2945023"/>
            <a:chOff x="306515" y="2324752"/>
            <a:chExt cx="8466556" cy="2945023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306515" y="2371770"/>
              <a:ext cx="2792787" cy="260367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en-US" sz="2800" spc="0" dirty="0" smtClean="0">
                  <a:solidFill>
                    <a:schemeClr val="bg1"/>
                  </a:solidFill>
                </a:rPr>
                <a:t>Knowledge</a:t>
              </a:r>
              <a:endParaRPr lang="en-US" sz="2400" spc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3157937" y="2761851"/>
              <a:ext cx="2788386" cy="250792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en-US" sz="2800" spc="0" dirty="0" smtClean="0">
                  <a:solidFill>
                    <a:schemeClr val="bg1"/>
                  </a:solidFill>
                </a:rPr>
                <a:t>Reach</a:t>
              </a:r>
              <a:endParaRPr lang="en-US" sz="2400" spc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5992232" y="2324752"/>
              <a:ext cx="2780839" cy="24936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en-US" sz="2800" spc="0" dirty="0" smtClean="0">
                  <a:solidFill>
                    <a:schemeClr val="bg1"/>
                  </a:solidFill>
                </a:rPr>
                <a:t>Partnership</a:t>
              </a:r>
              <a:endParaRPr lang="en-US" sz="2400" spc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Key Points of Difference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2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>
          <a:xfrm rot="16200000">
            <a:off x="87454" y="2292345"/>
            <a:ext cx="3258054" cy="2840765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20" h="2518028">
                <a:moveTo>
                  <a:pt x="304800" y="0"/>
                </a:moveTo>
                <a:lnTo>
                  <a:pt x="2591816" y="3048"/>
                </a:lnTo>
                <a:lnTo>
                  <a:pt x="2890520" y="2518028"/>
                </a:ln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A500FB-1DB1-46F8-B5A0-0FC610561B69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6"/>
          <p:cNvSpPr/>
          <p:nvPr userDrawn="1"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06515" y="2371770"/>
            <a:ext cx="2792787" cy="260367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>
              <a:lnSpc>
                <a:spcPts val="2400"/>
              </a:lnSpc>
            </a:pPr>
            <a:r>
              <a:rPr lang="en-US" sz="2800" spc="0" dirty="0" smtClean="0">
                <a:solidFill>
                  <a:schemeClr val="bg1"/>
                </a:solidFill>
              </a:rPr>
              <a:t>Knowledge</a:t>
            </a:r>
            <a:endParaRPr lang="en-US" sz="2400" spc="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634450" y="2863039"/>
            <a:ext cx="5065049" cy="1631216"/>
          </a:xfrm>
          <a:prstGeom prst="rect">
            <a:avLst/>
          </a:prstGeom>
          <a:noFill/>
        </p:spPr>
        <p:txBody>
          <a:bodyPr wrap="square" lIns="91440" rIns="91440" rtlCol="0" anchor="ctr">
            <a:spAutoFit/>
          </a:bodyPr>
          <a:lstStyle/>
          <a:p>
            <a:pPr marL="0" lvl="1" algn="l"/>
            <a:r>
              <a:rPr lang="en-US" sz="2000" dirty="0" smtClean="0"/>
              <a:t>Unsurpassed expertise in healthcare policy and consulting combined with deep knowledge in brand, specialty, generic, and OTC sourcing, distribution, and product commercialization.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462280" y="465773"/>
            <a:ext cx="8242300" cy="461665"/>
          </a:xfrm>
          <a:prstGeom prst="rect">
            <a:avLst/>
          </a:prstGeom>
          <a:noFill/>
        </p:spPr>
        <p:txBody>
          <a:bodyPr wrap="square" lIns="91440" rIns="91440" rtlCol="0" anchor="b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Key Points of Difference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0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010" y="502920"/>
            <a:ext cx="8229600" cy="422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Master title text style in Arial 24pt, sentence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152"/>
            <a:ext cx="82296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marL="739775" lvl="2" indent="-2301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Third bullet (circle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0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6"/>
          <p:cNvSpPr/>
          <p:nvPr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66" y="232003"/>
            <a:ext cx="960120" cy="346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8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 kern="1200" baseline="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50000"/>
        <a:buFont typeface="Arial" panose="020B0604020202020204" pitchFamily="34" charset="0"/>
        <a:buChar char="-"/>
        <a:defRPr sz="1800" kern="1200" baseline="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3018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en-US" sz="1600" kern="1200" dirty="0" smtClean="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56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8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918" r:id="rId7"/>
    <p:sldLayoutId id="2147483919" r:id="rId8"/>
    <p:sldLayoutId id="2147483921" r:id="rId9"/>
    <p:sldLayoutId id="2147483934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" y="3748668"/>
            <a:ext cx="3905184" cy="24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90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289"/>
            <a:ext cx="7332934" cy="6918960"/>
            <a:chOff x="0" y="-60960"/>
            <a:chExt cx="7332934" cy="6918960"/>
          </a:xfrm>
        </p:grpSpPr>
        <p:sp>
          <p:nvSpPr>
            <p:cNvPr id="8" name="Rectangle 20"/>
            <p:cNvSpPr/>
            <p:nvPr userDrawn="1"/>
          </p:nvSpPr>
          <p:spPr>
            <a:xfrm>
              <a:off x="121874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20"/>
            <p:cNvSpPr/>
            <p:nvPr userDrawn="1"/>
          </p:nvSpPr>
          <p:spPr>
            <a:xfrm>
              <a:off x="0" y="-60960"/>
              <a:ext cx="7211060" cy="6918960"/>
            </a:xfrm>
            <a:custGeom>
              <a:avLst/>
              <a:gdLst>
                <a:gd name="connsiteX0" fmla="*/ 0 w 7376160"/>
                <a:gd name="connsiteY0" fmla="*/ 0 h 7406640"/>
                <a:gd name="connsiteX1" fmla="*/ 737616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62940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309360 w 7376160"/>
                <a:gd name="connsiteY1" fmla="*/ 1524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0 h 7406640"/>
                <a:gd name="connsiteX1" fmla="*/ 6568440 w 7376160"/>
                <a:gd name="connsiteY1" fmla="*/ 0 h 7406640"/>
                <a:gd name="connsiteX2" fmla="*/ 7376160 w 7376160"/>
                <a:gd name="connsiteY2" fmla="*/ 7406640 h 7406640"/>
                <a:gd name="connsiteX3" fmla="*/ 0 w 7376160"/>
                <a:gd name="connsiteY3" fmla="*/ 7406640 h 7406640"/>
                <a:gd name="connsiteX4" fmla="*/ 0 w 7376160"/>
                <a:gd name="connsiteY4" fmla="*/ 0 h 7406640"/>
                <a:gd name="connsiteX0" fmla="*/ 0 w 7376160"/>
                <a:gd name="connsiteY0" fmla="*/ 7620 h 7414260"/>
                <a:gd name="connsiteX1" fmla="*/ 6549390 w 7376160"/>
                <a:gd name="connsiteY1" fmla="*/ 0 h 7414260"/>
                <a:gd name="connsiteX2" fmla="*/ 7376160 w 7376160"/>
                <a:gd name="connsiteY2" fmla="*/ 7414260 h 7414260"/>
                <a:gd name="connsiteX3" fmla="*/ 0 w 7376160"/>
                <a:gd name="connsiteY3" fmla="*/ 7414260 h 7414260"/>
                <a:gd name="connsiteX4" fmla="*/ 0 w 7376160"/>
                <a:gd name="connsiteY4" fmla="*/ 7620 h 74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160" h="7414260">
                  <a:moveTo>
                    <a:pt x="0" y="7620"/>
                  </a:moveTo>
                  <a:lnTo>
                    <a:pt x="6549390" y="0"/>
                  </a:lnTo>
                  <a:lnTo>
                    <a:pt x="7376160" y="7414260"/>
                  </a:lnTo>
                  <a:lnTo>
                    <a:pt x="0" y="741426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" y="5673713"/>
            <a:ext cx="2839719" cy="1336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" y="385476"/>
            <a:ext cx="1240564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66" y="232003"/>
            <a:ext cx="960120" cy="3467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010" y="498666"/>
            <a:ext cx="8229600" cy="422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Master title text style in Arial 24pt, sentence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152"/>
            <a:ext cx="82296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  <a:p>
            <a:pPr lvl="3"/>
            <a:r>
              <a:rPr lang="en-US" dirty="0" smtClean="0"/>
              <a:t>Fourth bullet (square bullet) is at 16pt Arial Font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620256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0" y="6620256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0" y="6620256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1175" indent="-21113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50000"/>
        <a:buFont typeface="Arial" panose="020B0604020202020204" pitchFamily="34" charset="0"/>
        <a:buChar char="-"/>
        <a:defRPr sz="1800" kern="1200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3018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9025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561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66" y="232003"/>
            <a:ext cx="960120" cy="3467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010" y="498666"/>
            <a:ext cx="8229600" cy="422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Master title text style in Arial 24pt, sentence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152"/>
            <a:ext cx="82296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  <a:p>
            <a:pPr lvl="3"/>
            <a:r>
              <a:rPr lang="en-US" dirty="0" smtClean="0"/>
              <a:t>Fourth bullet (square bullet) is at 16pt Arial Font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620256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0" y="6620256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0" y="6620256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1175" indent="-21113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50000"/>
        <a:buFont typeface="Arial" panose="020B0604020202020204" pitchFamily="34" charset="0"/>
        <a:buChar char="-"/>
        <a:defRPr sz="1800" kern="1200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3018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9025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561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66" y="232003"/>
            <a:ext cx="960120" cy="3467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010" y="498666"/>
            <a:ext cx="7191124" cy="422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Master title text style in Arial 24pt, sentence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152"/>
            <a:ext cx="82296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bullet (square bullet) is at 20pt Arial Font</a:t>
            </a:r>
          </a:p>
          <a:p>
            <a:pPr lvl="1"/>
            <a:r>
              <a:rPr lang="en-US" dirty="0" smtClean="0"/>
              <a:t>Second bullet (dash bullet) is at 18pt Arial Font</a:t>
            </a:r>
          </a:p>
          <a:p>
            <a:pPr lvl="2"/>
            <a:r>
              <a:rPr lang="en-US" dirty="0" smtClean="0"/>
              <a:t>Third bullet (circle bullet) is at 16pt Arial Font </a:t>
            </a:r>
          </a:p>
          <a:p>
            <a:pPr lvl="3"/>
            <a:r>
              <a:rPr lang="en-US" dirty="0" smtClean="0"/>
              <a:t>Fourth bullet (square bullet) is at 16pt Arial Font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620256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0" y="6620256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0" y="6620256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9311" y="5942130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0413" r="10764" b="27197"/>
          <a:stretch/>
        </p:blipFill>
        <p:spPr>
          <a:xfrm>
            <a:off x="7413624" y="6207125"/>
            <a:ext cx="1603375" cy="5207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 descr="PayerPulse 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2134" y="715919"/>
            <a:ext cx="1312760" cy="5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1175" indent="-21113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50000"/>
        <a:buFont typeface="Arial" panose="020B0604020202020204" pitchFamily="34" charset="0"/>
        <a:buChar char="-"/>
        <a:defRPr sz="1800" kern="1200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30188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9025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56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6.xml"/><Relationship Id="rId1" Type="http://schemas.openxmlformats.org/officeDocument/2006/relationships/customXml" Target="../../customXml/item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6.xml"/><Relationship Id="rId1" Type="http://schemas.openxmlformats.org/officeDocument/2006/relationships/customXml" Target="../../customXml/item4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6.xml"/><Relationship Id="rId1" Type="http://schemas.openxmlformats.org/officeDocument/2006/relationships/customXml" Target="../../customXml/item3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my.duhig@xcenda.com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6.xml"/><Relationship Id="rId1" Type="http://schemas.openxmlformats.org/officeDocument/2006/relationships/customXml" Target="../../customXml/item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1652" y="2577774"/>
            <a:ext cx="5821362" cy="558482"/>
          </a:xfrm>
        </p:spPr>
        <p:txBody>
          <a:bodyPr/>
          <a:lstStyle/>
          <a:p>
            <a:r>
              <a:rPr lang="en-US" sz="2800" dirty="0" smtClean="0"/>
              <a:t>US Payer Feedback on Stimulant Addiction Treatment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1802" y="3762718"/>
            <a:ext cx="6385725" cy="879475"/>
          </a:xfrm>
        </p:spPr>
        <p:txBody>
          <a:bodyPr/>
          <a:lstStyle/>
          <a:p>
            <a:r>
              <a:rPr lang="en-US" sz="1800" dirty="0" smtClean="0"/>
              <a:t>Amy M. Duhig, PhD</a:t>
            </a:r>
          </a:p>
          <a:p>
            <a:r>
              <a:rPr lang="en-US" sz="1800" dirty="0" smtClean="0"/>
              <a:t>Director, Outcomes Research</a:t>
            </a:r>
          </a:p>
          <a:p>
            <a:r>
              <a:rPr lang="en-US" sz="1800" dirty="0" smtClean="0"/>
              <a:t>Global Health Economics and Outcomes Research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77560" y="5208444"/>
            <a:ext cx="5833872" cy="337520"/>
          </a:xfrm>
        </p:spPr>
        <p:txBody>
          <a:bodyPr/>
          <a:lstStyle/>
          <a:p>
            <a:r>
              <a:rPr lang="en-US" dirty="0" smtClean="0"/>
              <a:t>March 26,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10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2584" y="2471746"/>
            <a:ext cx="5962558" cy="100584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439728" y="2607952"/>
            <a:ext cx="5845414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lvl="1">
              <a:spcBef>
                <a:spcPts val="600"/>
              </a:spcBef>
            </a:pP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“Inadequate clinical and professional support, inadequate guidelines regarding diagnosis and treatment, lack of awareness” 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5793" y="3824460"/>
            <a:ext cx="5676293" cy="821027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700045" y="3931769"/>
            <a:ext cx="5236131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“Steady and growing frequency of stimulant addicted patients with low prognosis in status improvement” </a:t>
            </a:r>
            <a:endParaRPr lang="en-US" sz="1600" b="1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Picture 13" descr="Bub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5764" y="3605517"/>
            <a:ext cx="1005840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452898" y="4882074"/>
            <a:ext cx="6127227" cy="113616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1619555" y="4941021"/>
            <a:ext cx="5577905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lvl="1">
              <a:spcBef>
                <a:spcPts val="600"/>
              </a:spcBef>
            </a:pP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“We know there are a high number of people with these addictions.  We also know it is pretty difficult to engage these members.  Therefore there is a large gap between need and solution”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4" name="Picture 23" descr="Bubble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0708" y="4408508"/>
            <a:ext cx="960412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Bubble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6176" y="2178054"/>
            <a:ext cx="960412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619555" y="888642"/>
            <a:ext cx="5796827" cy="129587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1867" y="999655"/>
            <a:ext cx="5397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“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Stimulant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addiction leads to incredible societal costs at a macro-level and in terms of healthcare contributes mightily to the spiraling healthcare costs due to the complications and sequelae associated with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it”</a:t>
            </a:r>
            <a:endParaRPr lang="en-US" sz="1600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6" name="Picture 25" descr="Bubble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26027" y="604375"/>
            <a:ext cx="1005840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6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" y="824892"/>
            <a:ext cx="7118141" cy="422592"/>
          </a:xfrm>
        </p:spPr>
        <p:txBody>
          <a:bodyPr/>
          <a:lstStyle/>
          <a:p>
            <a:r>
              <a:rPr lang="en-US" dirty="0" smtClean="0"/>
              <a:t>Overall, respondents indicated that development of new pharmacotherapies for the treatment if stimulant addiction is important</a:t>
            </a:r>
            <a:endParaRPr lang="en-US" sz="2000" dirty="0"/>
          </a:p>
        </p:txBody>
      </p:sp>
      <p:graphicFrame>
        <p:nvGraphicFramePr>
          <p:cNvPr id="7" name="_PayerPulse_August_2014__q12__1__Chart"/>
          <p:cNvGraphicFramePr>
            <a:graphicFrameLocks noGrp="1"/>
          </p:cNvGraphicFramePr>
          <p:nvPr>
            <p:ph idx="1"/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60374834"/>
              </p:ext>
            </p:extLst>
          </p:nvPr>
        </p:nvGraphicFramePr>
        <p:xfrm>
          <a:off x="415584" y="1363998"/>
          <a:ext cx="8728416" cy="447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11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13187" y="6132958"/>
            <a:ext cx="6665976" cy="419100"/>
          </a:xfrm>
        </p:spPr>
        <p:txBody>
          <a:bodyPr/>
          <a:lstStyle/>
          <a:p>
            <a:r>
              <a:rPr lang="en-US" sz="1400" i="1" dirty="0">
                <a:solidFill>
                  <a:schemeClr val="tx2"/>
                </a:solidFill>
              </a:rPr>
              <a:t>On a scale of 1 to 7, with 1 = not important at all and 7 = extremely important, how important is it to develop new pharmacotherapies for the treatment of stimulant </a:t>
            </a:r>
            <a:r>
              <a:rPr lang="en-US" sz="1400" i="1" dirty="0" smtClean="0">
                <a:solidFill>
                  <a:schemeClr val="tx2"/>
                </a:solidFill>
              </a:rPr>
              <a:t>addiction? (N=34)</a:t>
            </a:r>
            <a:endParaRPr lang="en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" y="824892"/>
            <a:ext cx="7118141" cy="422592"/>
          </a:xfrm>
        </p:spPr>
        <p:txBody>
          <a:bodyPr/>
          <a:lstStyle/>
          <a:p>
            <a:r>
              <a:rPr lang="en-US" dirty="0" smtClean="0"/>
              <a:t>Level of familiarity with endpoints in addiction clinical trials is variable </a:t>
            </a:r>
            <a:endParaRPr lang="en-US" sz="2000" dirty="0"/>
          </a:p>
        </p:txBody>
      </p:sp>
      <p:graphicFrame>
        <p:nvGraphicFramePr>
          <p:cNvPr id="7" name="_PayerPulse_August_2014__q12__1__Chart"/>
          <p:cNvGraphicFramePr>
            <a:graphicFrameLocks noGrp="1"/>
          </p:cNvGraphicFramePr>
          <p:nvPr>
            <p:ph idx="1"/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515372144"/>
              </p:ext>
            </p:extLst>
          </p:nvPr>
        </p:nvGraphicFramePr>
        <p:xfrm>
          <a:off x="415584" y="1363998"/>
          <a:ext cx="8728416" cy="447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12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13187" y="6132958"/>
            <a:ext cx="6665976" cy="419100"/>
          </a:xfrm>
        </p:spPr>
        <p:txBody>
          <a:bodyPr/>
          <a:lstStyle/>
          <a:p>
            <a:r>
              <a:rPr lang="en-US" sz="1400" i="1" dirty="0">
                <a:solidFill>
                  <a:schemeClr val="tx2"/>
                </a:solidFill>
              </a:rPr>
              <a:t>On a scale of 1 to 7, with 1 = not </a:t>
            </a:r>
            <a:r>
              <a:rPr lang="en-US" sz="1400" i="1" dirty="0" smtClean="0">
                <a:solidFill>
                  <a:schemeClr val="tx2"/>
                </a:solidFill>
              </a:rPr>
              <a:t>familiar at all and </a:t>
            </a:r>
            <a:r>
              <a:rPr lang="en-US" sz="1400" i="1" dirty="0">
                <a:solidFill>
                  <a:schemeClr val="tx2"/>
                </a:solidFill>
              </a:rPr>
              <a:t>7 = extremely </a:t>
            </a:r>
            <a:r>
              <a:rPr lang="en-US" sz="1400" i="1" dirty="0" smtClean="0">
                <a:solidFill>
                  <a:schemeClr val="tx2"/>
                </a:solidFill>
              </a:rPr>
              <a:t>familiar, how familiar are you with clinical trial endpoints in addiction treatment clinical trials? (N=34)</a:t>
            </a:r>
            <a:endParaRPr lang="en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375410"/>
              </p:ext>
            </p:extLst>
          </p:nvPr>
        </p:nvGraphicFramePr>
        <p:xfrm>
          <a:off x="58364" y="1575606"/>
          <a:ext cx="8939719" cy="429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7118141" cy="422592"/>
          </a:xfrm>
        </p:spPr>
        <p:txBody>
          <a:bodyPr anchor="ctr"/>
          <a:lstStyle/>
          <a:p>
            <a:r>
              <a:rPr lang="en-US" sz="2000" dirty="0" smtClean="0"/>
              <a:t>Overall, respondents found most value in </a:t>
            </a:r>
            <a:r>
              <a:rPr lang="en-US" dirty="0" smtClean="0"/>
              <a:t>a</a:t>
            </a:r>
            <a:r>
              <a:rPr lang="en-US" sz="2000" dirty="0" smtClean="0"/>
              <a:t>bstinence, impact on resour</a:t>
            </a:r>
            <a:r>
              <a:rPr lang="en-US" dirty="0" smtClean="0"/>
              <a:t>ce use and comorbidities 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12126" y="6091172"/>
            <a:ext cx="6665976" cy="419100"/>
          </a:xfr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sz="1100" i="1" dirty="0" smtClean="0">
                <a:solidFill>
                  <a:schemeClr val="tx2"/>
                </a:solidFill>
              </a:rPr>
              <a:t>On </a:t>
            </a:r>
            <a:r>
              <a:rPr lang="en-US" sz="1100" i="1" dirty="0">
                <a:solidFill>
                  <a:schemeClr val="tx2"/>
                </a:solidFill>
              </a:rPr>
              <a:t>a scale of 1 to 7, with 1= no value at all to 7 = extremely valuable, please rate the following concepts in terms of their value to your formulary decision-making process for new stimulant addiction </a:t>
            </a:r>
            <a:r>
              <a:rPr lang="en-US" sz="1100" i="1" dirty="0" smtClean="0">
                <a:solidFill>
                  <a:schemeClr val="tx2"/>
                </a:solidFill>
              </a:rPr>
              <a:t>pharmacotherapies. </a:t>
            </a:r>
            <a:endParaRPr lang="en" sz="1100" i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5008" y="2121533"/>
            <a:ext cx="7653036" cy="376968"/>
          </a:xfrm>
          <a:prstGeom prst="rect">
            <a:avLst/>
          </a:prstGeom>
          <a:noFill/>
          <a:ln>
            <a:solidFill>
              <a:srgbClr val="008BB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13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912" y="1081825"/>
            <a:ext cx="64265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/>
                </a:solidFill>
              </a:rPr>
              <a:t>Reduction in use and patient functioning were not far behind…</a:t>
            </a:r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7118141" cy="422592"/>
          </a:xfrm>
        </p:spPr>
        <p:txBody>
          <a:bodyPr anchor="ctr"/>
          <a:lstStyle/>
          <a:p>
            <a:r>
              <a:rPr lang="en-US" sz="2000" i="1" dirty="0" smtClean="0"/>
              <a:t>“Biological measures</a:t>
            </a:r>
            <a:r>
              <a:rPr lang="en-US" i="1" dirty="0" smtClean="0"/>
              <a:t>” </a:t>
            </a:r>
            <a:r>
              <a:rPr lang="en-US" sz="2000" dirty="0" smtClean="0"/>
              <a:t>are the most credible clinical trial endpoint, based on average ranking</a:t>
            </a:r>
            <a:endParaRPr lang="en-US" sz="2000" dirty="0"/>
          </a:p>
        </p:txBody>
      </p:sp>
      <p:graphicFrame>
        <p:nvGraphicFramePr>
          <p:cNvPr id="7" name="_PayerPulse_August_2014__q16__5__Chart"/>
          <p:cNvGraphicFramePr>
            <a:graphicFrameLocks noGrp="1"/>
          </p:cNvGraphicFramePr>
          <p:nvPr>
            <p:ph idx="1"/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1877292045"/>
              </p:ext>
            </p:extLst>
          </p:nvPr>
        </p:nvGraphicFramePr>
        <p:xfrm>
          <a:off x="457200" y="1454150"/>
          <a:ext cx="8229600" cy="444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7106" y="6248400"/>
            <a:ext cx="6665976" cy="419100"/>
          </a:xfrm>
        </p:spPr>
        <p:txBody>
          <a:bodyPr vert="horz" lIns="0" tIns="45720" rIns="0" bIns="45720" rtlCol="0" anchor="b">
            <a:noAutofit/>
          </a:bodyPr>
          <a:lstStyle/>
          <a:p>
            <a:r>
              <a:rPr lang="en" sz="1400" i="1" dirty="0" smtClean="0">
                <a:solidFill>
                  <a:schemeClr val="tx2"/>
                </a:solidFill>
              </a:rPr>
              <a:t>For stimulant addiction treatment medications, please rank the following in terms of credibility as a clinical trial endpoint measures, with 1 </a:t>
            </a:r>
            <a:r>
              <a:rPr lang="en" sz="1400" i="1" dirty="0">
                <a:solidFill>
                  <a:schemeClr val="tx2"/>
                </a:solidFill>
              </a:rPr>
              <a:t>= most </a:t>
            </a:r>
            <a:r>
              <a:rPr lang="en" sz="1400" i="1" dirty="0" smtClean="0">
                <a:solidFill>
                  <a:schemeClr val="tx2"/>
                </a:solidFill>
              </a:rPr>
              <a:t>credible, 5= least credible (N=34)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14</a:t>
            </a:fld>
            <a:endParaRPr lang="en-US" dirty="0">
              <a:solidFill>
                <a:srgbClr val="005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2584" y="1879311"/>
            <a:ext cx="6093798" cy="113377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569138" y="1935865"/>
            <a:ext cx="5845414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lvl="1">
              <a:spcBef>
                <a:spcPts val="600"/>
              </a:spcBef>
            </a:pP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“I guess I am patient centric first, then caregiver, then observer.  Truly the best way to arrive would be to use a collection of these measures as a means of cross validation to arrive at valid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measures” </a:t>
            </a:r>
            <a:endParaRPr lang="en-US" sz="16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5793" y="3257784"/>
            <a:ext cx="6815170" cy="156966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700045" y="3257784"/>
            <a:ext cx="6387887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“I rank recognized/established biological, neurological and psychological tests as more credible assessments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than those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of the patient, caregiver and provider. I consider the providers assessment much more credible and meaningful than that of the patient and caregiver. I feel all assessments have some value. In the best case scenario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I’d have all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of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them”</a:t>
            </a:r>
            <a:endParaRPr lang="en-US" sz="1600" i="1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Picture 13" descr="Bub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5764" y="3038841"/>
            <a:ext cx="1005840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Bubble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6176" y="1585620"/>
            <a:ext cx="960412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619555" y="927280"/>
            <a:ext cx="5432531" cy="69578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1867" y="1038292"/>
            <a:ext cx="5397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“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We are more comfortable with quantifiable objective evidence”</a:t>
            </a:r>
            <a:endParaRPr lang="en-US" sz="1600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6" name="Picture 25" descr="Bubble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26027" y="643012"/>
            <a:ext cx="1005840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300158" y="5051672"/>
            <a:ext cx="5930394" cy="85973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“Patient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reported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outcomes are more significant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than clinician reported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outcomes”</a:t>
            </a:r>
            <a:endParaRPr lang="en-US" sz="1600" i="1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4" name="Picture 23" descr="Bubble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2086" y="4679252"/>
            <a:ext cx="960412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0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 txBox="1">
            <a:spLocks/>
          </p:cNvSpPr>
          <p:nvPr/>
        </p:nvSpPr>
        <p:spPr>
          <a:xfrm>
            <a:off x="4090048" y="3110167"/>
            <a:ext cx="4468805" cy="376238"/>
          </a:xfrm>
          <a:prstGeom prst="rect">
            <a:avLst/>
          </a:prstGeom>
        </p:spPr>
        <p:txBody>
          <a:bodyPr/>
          <a:lstStyle>
            <a:lvl1pPr marL="69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Amy M. Duhig, PhD</a:t>
            </a:r>
            <a:endParaRPr lang="en-US" dirty="0"/>
          </a:p>
        </p:txBody>
      </p:sp>
      <p:sp>
        <p:nvSpPr>
          <p:cNvPr id="7" name="Text Placeholder 17"/>
          <p:cNvSpPr txBox="1">
            <a:spLocks/>
          </p:cNvSpPr>
          <p:nvPr/>
        </p:nvSpPr>
        <p:spPr>
          <a:xfrm>
            <a:off x="4087280" y="3571368"/>
            <a:ext cx="4480863" cy="451203"/>
          </a:xfrm>
          <a:prstGeom prst="rect">
            <a:avLst/>
          </a:prstGeom>
        </p:spPr>
        <p:txBody>
          <a:bodyPr>
            <a:noAutofit/>
          </a:bodyPr>
          <a:lstStyle>
            <a:lvl1pPr marL="69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Director, Outcomes Research</a:t>
            </a:r>
          </a:p>
          <a:p>
            <a:r>
              <a:rPr lang="en-US" smtClean="0">
                <a:hlinkClick r:id="rId2"/>
              </a:rPr>
              <a:t>amy.duhig@xcenda.com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4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2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075" y="1662931"/>
            <a:ext cx="7559524" cy="870857"/>
          </a:xfrm>
          <a:prstGeom prst="rect">
            <a:avLst/>
          </a:prstGeom>
          <a:solidFill>
            <a:srgbClr val="8200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/>
            <a:r>
              <a:rPr lang="en-US" sz="2400" dirty="0" smtClean="0">
                <a:solidFill>
                  <a:srgbClr val="FFFFFF"/>
                </a:solidFill>
              </a:rPr>
              <a:t>Background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513" y="3206741"/>
            <a:ext cx="7559524" cy="870857"/>
          </a:xfrm>
          <a:prstGeom prst="rect">
            <a:avLst/>
          </a:prstGeom>
          <a:solidFill>
            <a:srgbClr val="78A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/>
            <a:r>
              <a:rPr lang="en-US" sz="2400" dirty="0" smtClean="0">
                <a:solidFill>
                  <a:srgbClr val="FFFFFF"/>
                </a:solidFill>
              </a:rPr>
              <a:t>Research Methodology &amp; Respondent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075" y="4699012"/>
            <a:ext cx="7559524" cy="8708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/>
            <a:r>
              <a:rPr lang="en-US" sz="2400" dirty="0" smtClean="0">
                <a:solidFill>
                  <a:srgbClr val="FFFFFF"/>
                </a:solidFill>
              </a:rPr>
              <a:t>Results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1803" y="3529790"/>
            <a:ext cx="5821362" cy="558482"/>
          </a:xfrm>
        </p:spPr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Methodology and Respondent Characteristics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35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Methodology for Online Survey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03252" y="1524525"/>
            <a:ext cx="8229602" cy="4548249"/>
            <a:chOff x="403253" y="1555667"/>
            <a:chExt cx="8229602" cy="4548249"/>
          </a:xfrm>
        </p:grpSpPr>
        <p:sp>
          <p:nvSpPr>
            <p:cNvPr id="3" name="Straight Connector 2"/>
            <p:cNvSpPr/>
            <p:nvPr/>
          </p:nvSpPr>
          <p:spPr>
            <a:xfrm>
              <a:off x="403256" y="1555667"/>
              <a:ext cx="8229599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403256" y="1555667"/>
              <a:ext cx="8229599" cy="1137062"/>
            </a:xfrm>
            <a:custGeom>
              <a:avLst/>
              <a:gdLst>
                <a:gd name="connsiteX0" fmla="*/ 0 w 8229599"/>
                <a:gd name="connsiteY0" fmla="*/ 0 h 1137062"/>
                <a:gd name="connsiteX1" fmla="*/ 8229599 w 8229599"/>
                <a:gd name="connsiteY1" fmla="*/ 0 h 1137062"/>
                <a:gd name="connsiteX2" fmla="*/ 8229599 w 8229599"/>
                <a:gd name="connsiteY2" fmla="*/ 1137062 h 1137062"/>
                <a:gd name="connsiteX3" fmla="*/ 0 w 8229599"/>
                <a:gd name="connsiteY3" fmla="*/ 1137062 h 1137062"/>
                <a:gd name="connsiteX4" fmla="*/ 0 w 8229599"/>
                <a:gd name="connsiteY4" fmla="*/ 0 h 113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599" h="1137062">
                  <a:moveTo>
                    <a:pt x="0" y="0"/>
                  </a:moveTo>
                  <a:lnTo>
                    <a:pt x="8229599" y="0"/>
                  </a:lnTo>
                  <a:lnTo>
                    <a:pt x="8229599" y="1137062"/>
                  </a:lnTo>
                  <a:lnTo>
                    <a:pt x="0" y="1137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636466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A double-blinded online survey was conducted with payers during the period of March 20 to March 25, 2015</a:t>
              </a:r>
              <a:endParaRPr lang="en-US" sz="2400" dirty="0">
                <a:solidFill>
                  <a:srgbClr val="636466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403256" y="2610841"/>
              <a:ext cx="8229599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03256" y="2610841"/>
              <a:ext cx="6086353" cy="1137062"/>
            </a:xfrm>
            <a:custGeom>
              <a:avLst/>
              <a:gdLst>
                <a:gd name="connsiteX0" fmla="*/ 0 w 8229599"/>
                <a:gd name="connsiteY0" fmla="*/ 0 h 1137062"/>
                <a:gd name="connsiteX1" fmla="*/ 8229599 w 8229599"/>
                <a:gd name="connsiteY1" fmla="*/ 0 h 1137062"/>
                <a:gd name="connsiteX2" fmla="*/ 8229599 w 8229599"/>
                <a:gd name="connsiteY2" fmla="*/ 1137062 h 1137062"/>
                <a:gd name="connsiteX3" fmla="*/ 0 w 8229599"/>
                <a:gd name="connsiteY3" fmla="*/ 1137062 h 1137062"/>
                <a:gd name="connsiteX4" fmla="*/ 0 w 8229599"/>
                <a:gd name="connsiteY4" fmla="*/ 0 h 113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599" h="1137062">
                  <a:moveTo>
                    <a:pt x="0" y="0"/>
                  </a:moveTo>
                  <a:lnTo>
                    <a:pt x="8229599" y="0"/>
                  </a:lnTo>
                  <a:lnTo>
                    <a:pt x="8229599" y="1137062"/>
                  </a:lnTo>
                  <a:lnTo>
                    <a:pt x="0" y="1137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rgbClr val="636466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Survey </a:t>
              </a:r>
              <a:r>
                <a:rPr lang="en-US" sz="2400" dirty="0" smtClean="0">
                  <a:solidFill>
                    <a:srgbClr val="636466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questions were fielded </a:t>
              </a:r>
              <a:r>
                <a:rPr lang="en-US" sz="2400" dirty="0">
                  <a:solidFill>
                    <a:srgbClr val="636466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through Xcenda’s proprietary PayerPulse</a:t>
              </a:r>
              <a:r>
                <a:rPr lang="en-US" sz="2400" baseline="30000" dirty="0">
                  <a:solidFill>
                    <a:srgbClr val="636466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®</a:t>
              </a:r>
              <a:r>
                <a:rPr lang="en-US" sz="2400" dirty="0">
                  <a:solidFill>
                    <a:srgbClr val="636466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survey subscription </a:t>
              </a:r>
              <a:r>
                <a:rPr lang="en-US" sz="2400" dirty="0" smtClean="0">
                  <a:solidFill>
                    <a:srgbClr val="636466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service to our research panel of managed care professionals (MCN)</a:t>
              </a:r>
              <a:endParaRPr lang="en-US" sz="2400" dirty="0">
                <a:solidFill>
                  <a:srgbClr val="636466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403256" y="4413183"/>
              <a:ext cx="8229599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03253" y="4427825"/>
              <a:ext cx="8229599" cy="1137062"/>
            </a:xfrm>
            <a:custGeom>
              <a:avLst/>
              <a:gdLst>
                <a:gd name="connsiteX0" fmla="*/ 0 w 8229599"/>
                <a:gd name="connsiteY0" fmla="*/ 0 h 1137062"/>
                <a:gd name="connsiteX1" fmla="*/ 8229599 w 8229599"/>
                <a:gd name="connsiteY1" fmla="*/ 0 h 1137062"/>
                <a:gd name="connsiteX2" fmla="*/ 8229599 w 8229599"/>
                <a:gd name="connsiteY2" fmla="*/ 1137062 h 1137062"/>
                <a:gd name="connsiteX3" fmla="*/ 0 w 8229599"/>
                <a:gd name="connsiteY3" fmla="*/ 1137062 h 1137062"/>
                <a:gd name="connsiteX4" fmla="*/ 0 w 8229599"/>
                <a:gd name="connsiteY4" fmla="*/ 0 h 113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599" h="1137062">
                  <a:moveTo>
                    <a:pt x="0" y="0"/>
                  </a:moveTo>
                  <a:lnTo>
                    <a:pt x="8229599" y="0"/>
                  </a:lnTo>
                  <a:lnTo>
                    <a:pt x="8229599" y="1137062"/>
                  </a:lnTo>
                  <a:lnTo>
                    <a:pt x="0" y="1137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636466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There were 34 respondents representing over 70 million covered lives</a:t>
              </a:r>
              <a:endParaRPr lang="en-US" sz="2400" dirty="0">
                <a:solidFill>
                  <a:srgbClr val="636466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403255" y="5467589"/>
              <a:ext cx="8229599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03256" y="4966854"/>
              <a:ext cx="8229599" cy="1137062"/>
            </a:xfrm>
            <a:custGeom>
              <a:avLst/>
              <a:gdLst>
                <a:gd name="connsiteX0" fmla="*/ 0 w 8229599"/>
                <a:gd name="connsiteY0" fmla="*/ 0 h 1137062"/>
                <a:gd name="connsiteX1" fmla="*/ 8229599 w 8229599"/>
                <a:gd name="connsiteY1" fmla="*/ 0 h 1137062"/>
                <a:gd name="connsiteX2" fmla="*/ 8229599 w 8229599"/>
                <a:gd name="connsiteY2" fmla="*/ 1137062 h 1137062"/>
                <a:gd name="connsiteX3" fmla="*/ 0 w 8229599"/>
                <a:gd name="connsiteY3" fmla="*/ 1137062 h 1137062"/>
                <a:gd name="connsiteX4" fmla="*/ 0 w 8229599"/>
                <a:gd name="connsiteY4" fmla="*/ 0 h 113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599" h="1137062">
                  <a:moveTo>
                    <a:pt x="0" y="0"/>
                  </a:moveTo>
                  <a:lnTo>
                    <a:pt x="8229599" y="0"/>
                  </a:lnTo>
                  <a:lnTo>
                    <a:pt x="8229599" y="1137062"/>
                  </a:lnTo>
                  <a:lnTo>
                    <a:pt x="0" y="1137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defTabSz="1066800"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636466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pic>
        <p:nvPicPr>
          <p:cNvPr id="11" name="Picture 1" descr="L:\Operational Units\Business Development\Marketing\2012 Marketing Toolkit\Brand guidelines and logos\Program Logos 3.1.12\~High-Res\MCN_st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667" y="3022833"/>
            <a:ext cx="2297793" cy="784081"/>
          </a:xfrm>
          <a:prstGeom prst="rect">
            <a:avLst/>
          </a:prstGeom>
          <a:noFill/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4</a:t>
            </a:fld>
            <a:endParaRPr lang="en-US" dirty="0">
              <a:solidFill>
                <a:srgbClr val="005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Position and Geographic Representation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2507" y="1652246"/>
            <a:ext cx="5937663" cy="1478927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FF"/>
                </a:solidFill>
              </a:rPr>
              <a:t>Pharmacy </a:t>
            </a:r>
            <a:r>
              <a:rPr lang="en-US" sz="2400" dirty="0">
                <a:solidFill>
                  <a:srgbClr val="FFFFFF"/>
                </a:solidFill>
              </a:rPr>
              <a:t>Directors 	(</a:t>
            </a:r>
            <a:r>
              <a:rPr lang="en-US" sz="2400" dirty="0" smtClean="0">
                <a:solidFill>
                  <a:srgbClr val="FFFFFF"/>
                </a:solidFill>
              </a:rPr>
              <a:t>n=18)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Medical Directors 	</a:t>
            </a:r>
            <a:r>
              <a:rPr lang="en-US" sz="2400" dirty="0" smtClean="0">
                <a:solidFill>
                  <a:srgbClr val="FFFFFF"/>
                </a:solidFill>
              </a:rPr>
              <a:t>	(n=16)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0631247"/>
              </p:ext>
            </p:extLst>
          </p:nvPr>
        </p:nvGraphicFramePr>
        <p:xfrm>
          <a:off x="2009832" y="3771900"/>
          <a:ext cx="4843012" cy="243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4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461096" y="502920"/>
            <a:ext cx="7565304" cy="42259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Advisor Plan Type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040047"/>
              </p:ext>
            </p:extLst>
          </p:nvPr>
        </p:nvGraphicFramePr>
        <p:xfrm>
          <a:off x="1951720" y="1416050"/>
          <a:ext cx="4500918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6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sz="1100" i="1" dirty="0" smtClean="0">
                <a:solidFill>
                  <a:schemeClr val="tx1"/>
                </a:solidFill>
              </a:rPr>
              <a:t>Abbreviations: IHDS – integrated healthcare delivery system; MCO </a:t>
            </a:r>
            <a:r>
              <a:rPr lang="en-US" sz="1100" i="1" dirty="0">
                <a:solidFill>
                  <a:schemeClr val="tx1"/>
                </a:solidFill>
              </a:rPr>
              <a:t>– </a:t>
            </a:r>
            <a:r>
              <a:rPr lang="en-US" sz="1100" i="1" dirty="0" smtClean="0">
                <a:solidFill>
                  <a:schemeClr val="tx1"/>
                </a:solidFill>
              </a:rPr>
              <a:t>managed care organization; PBM – pharmacy benefit manager</a:t>
            </a:r>
            <a:endParaRPr lang="en-US" sz="11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725872"/>
              </p:ext>
            </p:extLst>
          </p:nvPr>
        </p:nvGraphicFramePr>
        <p:xfrm>
          <a:off x="457200" y="1454150"/>
          <a:ext cx="8231136" cy="3474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979609"/>
                <a:gridCol w="2251527"/>
              </a:tblGrid>
              <a:tr h="57751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Book of Business</a:t>
                      </a:r>
                      <a:endParaRPr lang="en-US" sz="2200" dirty="0"/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 of Respondents</a:t>
                      </a:r>
                    </a:p>
                  </a:txBody>
                  <a:tcPr marL="91458" marR="91458"/>
                </a:tc>
              </a:tr>
              <a:tr h="32642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Commercial, Medicare, and</a:t>
                      </a:r>
                      <a:r>
                        <a:rPr lang="en-US" sz="2000" baseline="0" dirty="0" smtClean="0"/>
                        <a:t> Managed Medicaid</a:t>
                      </a:r>
                      <a:endParaRPr lang="en-US" sz="2000" dirty="0"/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 marL="91458" marR="91458"/>
                </a:tc>
              </a:tr>
              <a:tr h="32642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Commercial and Medicare</a:t>
                      </a:r>
                      <a:endParaRPr lang="en-US" sz="2000" dirty="0"/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91458" marR="91458"/>
                </a:tc>
              </a:tr>
              <a:tr h="32642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Only Commercial</a:t>
                      </a:r>
                      <a:endParaRPr lang="en-US" sz="2000" dirty="0"/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91458" marR="91458"/>
                </a:tc>
              </a:tr>
              <a:tr h="32642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Only Managed</a:t>
                      </a:r>
                      <a:r>
                        <a:rPr lang="en-US" sz="2000" baseline="0" dirty="0" smtClean="0"/>
                        <a:t> Medicaid</a:t>
                      </a:r>
                      <a:endParaRPr lang="en-US" sz="2000" dirty="0"/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1458" marR="91458"/>
                </a:tc>
              </a:tr>
              <a:tr h="32642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Commercial and Managed</a:t>
                      </a:r>
                      <a:r>
                        <a:rPr lang="en-US" sz="2000" baseline="0" dirty="0" smtClean="0"/>
                        <a:t> Medicaid</a:t>
                      </a:r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91458" marR="91458"/>
                </a:tc>
              </a:tr>
              <a:tr h="32642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Only Medicare</a:t>
                      </a:r>
                      <a:endParaRPr lang="en-US" sz="2000" dirty="0"/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1458" marR="91458"/>
                </a:tc>
              </a:tr>
              <a:tr h="32642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Medicare</a:t>
                      </a:r>
                      <a:r>
                        <a:rPr lang="en-US" sz="2000" baseline="0" dirty="0" smtClean="0"/>
                        <a:t> and Managed Medicaid</a:t>
                      </a:r>
                      <a:endParaRPr lang="en-US" sz="2000" dirty="0"/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91458" marR="91458"/>
                </a:tc>
              </a:tr>
            </a:tbl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7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461010" y="502920"/>
            <a:ext cx="7118141" cy="422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smtClean="0">
                <a:solidFill>
                  <a:srgbClr val="575859">
                    <a:lumMod val="50000"/>
                  </a:srgbClr>
                </a:solidFill>
              </a:rPr>
              <a:t>Respondent Book of Business</a:t>
            </a:r>
            <a:endParaRPr lang="en-US" sz="2000" dirty="0">
              <a:solidFill>
                <a:srgbClr val="575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4507" y="3311417"/>
            <a:ext cx="5821362" cy="558482"/>
          </a:xfrm>
        </p:spPr>
        <p:txBody>
          <a:bodyPr/>
          <a:lstStyle/>
          <a:p>
            <a:r>
              <a:rPr lang="en-US" dirty="0" smtClean="0"/>
              <a:t>Survey Results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78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majority of respondents indicated there is a high level of unmet need in the treatment of stimulant addiction</a:t>
            </a:r>
            <a:endParaRPr lang="en-US" sz="2000" dirty="0"/>
          </a:p>
        </p:txBody>
      </p:sp>
      <p:graphicFrame>
        <p:nvGraphicFramePr>
          <p:cNvPr id="7" name="_PayerPulse_August_2014__q12__1__Chart"/>
          <p:cNvGraphicFramePr>
            <a:graphicFrameLocks noGrp="1"/>
          </p:cNvGraphicFramePr>
          <p:nvPr>
            <p:ph idx="1"/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65998237"/>
              </p:ext>
            </p:extLst>
          </p:nvPr>
        </p:nvGraphicFramePr>
        <p:xfrm>
          <a:off x="402705" y="1428393"/>
          <a:ext cx="8256895" cy="441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620256"/>
            <a:ext cx="670560" cy="205740"/>
          </a:xfrm>
        </p:spPr>
        <p:txBody>
          <a:bodyPr/>
          <a:lstStyle/>
          <a:p>
            <a:fld id="{03989371-C1CC-4AE5-9EBA-B1B727D1D621}" type="datetime1">
              <a:rPr lang="en-US" smtClean="0">
                <a:solidFill>
                  <a:srgbClr val="00539B"/>
                </a:solidFill>
              </a:rPr>
              <a:pPr/>
              <a:t>3/26/2015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" y="6620256"/>
            <a:ext cx="345440" cy="185420"/>
          </a:xfr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9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35914" y="6004170"/>
            <a:ext cx="6665976" cy="419100"/>
          </a:xfrm>
        </p:spPr>
        <p:txBody>
          <a:bodyPr/>
          <a:lstStyle/>
          <a:p>
            <a:r>
              <a:rPr lang="en" sz="1400" i="1" dirty="0">
                <a:solidFill>
                  <a:schemeClr val="tx2"/>
                </a:solidFill>
              </a:rPr>
              <a:t>On a scale from 1 to 7, </a:t>
            </a:r>
            <a:r>
              <a:rPr lang="en" sz="1400" i="1" dirty="0" smtClean="0">
                <a:solidFill>
                  <a:schemeClr val="tx2"/>
                </a:solidFill>
              </a:rPr>
              <a:t>with 1 </a:t>
            </a:r>
            <a:r>
              <a:rPr lang="en" sz="1400" i="1" dirty="0">
                <a:solidFill>
                  <a:schemeClr val="tx2"/>
                </a:solidFill>
              </a:rPr>
              <a:t>= </a:t>
            </a:r>
            <a:r>
              <a:rPr lang="en" sz="1400" i="1" dirty="0" smtClean="0">
                <a:solidFill>
                  <a:schemeClr val="tx2"/>
                </a:solidFill>
              </a:rPr>
              <a:t>no unmet need at all and 7=extremely high unmet need, what is the level of unmet need in the treatment of stimulant addiction? </a:t>
            </a:r>
            <a:r>
              <a:rPr lang="en-US" sz="1400" i="1" dirty="0" smtClean="0">
                <a:solidFill>
                  <a:schemeClr val="tx2"/>
                </a:solidFill>
              </a:rPr>
              <a:t>(N=34)</a:t>
            </a:r>
            <a:endParaRPr lang="en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C Marketing Slides">
  <a:themeElements>
    <a:clrScheme name="ABC CUSTOM COLOR PALETTE">
      <a:dk1>
        <a:srgbClr val="636466"/>
      </a:dk1>
      <a:lt1>
        <a:srgbClr val="FFFFFF"/>
      </a:lt1>
      <a:dk2>
        <a:srgbClr val="00539B"/>
      </a:dk2>
      <a:lt2>
        <a:srgbClr val="7F7F7F"/>
      </a:lt2>
      <a:accent1>
        <a:srgbClr val="002551"/>
      </a:accent1>
      <a:accent2>
        <a:srgbClr val="6A8E37"/>
      </a:accent2>
      <a:accent3>
        <a:srgbClr val="720049"/>
      </a:accent3>
      <a:accent4>
        <a:srgbClr val="4B89A8"/>
      </a:accent4>
      <a:accent5>
        <a:srgbClr val="DBAF42"/>
      </a:accent5>
      <a:accent6>
        <a:srgbClr val="575859"/>
      </a:accent6>
      <a:hlink>
        <a:srgbClr val="00746D"/>
      </a:hlink>
      <a:folHlink>
        <a:srgbClr val="008BB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Xcenda V1.0" id="{ED06FCD0-06FC-4921-B351-CCA40DB49185}" vid="{E9C421C6-346D-4024-B508-C865B8836FA4}"/>
    </a:ext>
  </a:extLst>
</a:theme>
</file>

<file path=ppt/theme/theme2.xml><?xml version="1.0" encoding="utf-8"?>
<a:theme xmlns:a="http://schemas.openxmlformats.org/drawingml/2006/main" name="Transition and Title Slides">
  <a:themeElements>
    <a:clrScheme name="AmerisourceBergen">
      <a:dk1>
        <a:srgbClr val="000000"/>
      </a:dk1>
      <a:lt1>
        <a:srgbClr val="FFFFFF"/>
      </a:lt1>
      <a:dk2>
        <a:srgbClr val="00539B"/>
      </a:dk2>
      <a:lt2>
        <a:srgbClr val="424344"/>
      </a:lt2>
      <a:accent1>
        <a:srgbClr val="002B5C"/>
      </a:accent1>
      <a:accent2>
        <a:srgbClr val="F7C64C"/>
      </a:accent2>
      <a:accent3>
        <a:srgbClr val="820053"/>
      </a:accent3>
      <a:accent4>
        <a:srgbClr val="569BBE"/>
      </a:accent4>
      <a:accent5>
        <a:srgbClr val="78A13F"/>
      </a:accent5>
      <a:accent6>
        <a:srgbClr val="636466"/>
      </a:accent6>
      <a:hlink>
        <a:srgbClr val="00746D"/>
      </a:hlink>
      <a:folHlink>
        <a:srgbClr val="008BB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Xcenda V1.0" id="{ED06FCD0-06FC-4921-B351-CCA40DB49185}" vid="{C59ABD60-A08D-4EE6-9800-4463CAAA8515}"/>
    </a:ext>
  </a:extLst>
</a:theme>
</file>

<file path=ppt/theme/theme3.xml><?xml version="1.0" encoding="utf-8"?>
<a:theme xmlns:a="http://schemas.openxmlformats.org/drawingml/2006/main" name="Thank you and required closing slide for all decks">
  <a:themeElements>
    <a:clrScheme name="AmerisourceBergen">
      <a:dk1>
        <a:srgbClr val="000000"/>
      </a:dk1>
      <a:lt1>
        <a:srgbClr val="FFFFFF"/>
      </a:lt1>
      <a:dk2>
        <a:srgbClr val="00539B"/>
      </a:dk2>
      <a:lt2>
        <a:srgbClr val="424344"/>
      </a:lt2>
      <a:accent1>
        <a:srgbClr val="002B5C"/>
      </a:accent1>
      <a:accent2>
        <a:srgbClr val="F7C64C"/>
      </a:accent2>
      <a:accent3>
        <a:srgbClr val="820053"/>
      </a:accent3>
      <a:accent4>
        <a:srgbClr val="569BBE"/>
      </a:accent4>
      <a:accent5>
        <a:srgbClr val="78A13F"/>
      </a:accent5>
      <a:accent6>
        <a:srgbClr val="636466"/>
      </a:accent6>
      <a:hlink>
        <a:srgbClr val="00746D"/>
      </a:hlink>
      <a:folHlink>
        <a:srgbClr val="008BB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Xcenda V1.0" id="{ED06FCD0-06FC-4921-B351-CCA40DB49185}" vid="{A8087AF6-23F7-4D82-A518-1C0378AA2F2A}"/>
    </a:ext>
  </a:extLst>
</a:theme>
</file>

<file path=ppt/theme/theme4.xml><?xml version="1.0" encoding="utf-8"?>
<a:theme xmlns:a="http://schemas.openxmlformats.org/drawingml/2006/main" name="1_Transition and Title Slides">
  <a:themeElements>
    <a:clrScheme name="AmerisourceBergen">
      <a:dk1>
        <a:srgbClr val="000000"/>
      </a:dk1>
      <a:lt1>
        <a:srgbClr val="FFFFFF"/>
      </a:lt1>
      <a:dk2>
        <a:srgbClr val="00539B"/>
      </a:dk2>
      <a:lt2>
        <a:srgbClr val="424344"/>
      </a:lt2>
      <a:accent1>
        <a:srgbClr val="002B5C"/>
      </a:accent1>
      <a:accent2>
        <a:srgbClr val="F7C64C"/>
      </a:accent2>
      <a:accent3>
        <a:srgbClr val="820053"/>
      </a:accent3>
      <a:accent4>
        <a:srgbClr val="569BBE"/>
      </a:accent4>
      <a:accent5>
        <a:srgbClr val="78A13F"/>
      </a:accent5>
      <a:accent6>
        <a:srgbClr val="636466"/>
      </a:accent6>
      <a:hlink>
        <a:srgbClr val="00746D"/>
      </a:hlink>
      <a:folHlink>
        <a:srgbClr val="008BB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Xcenda V1.0" id="{ED06FCD0-06FC-4921-B351-CCA40DB49185}" vid="{C59ABD60-A08D-4EE6-9800-4463CAAA8515}"/>
    </a:ext>
  </a:extLst>
</a:theme>
</file>

<file path=ppt/theme/theme5.xml><?xml version="1.0" encoding="utf-8"?>
<a:theme xmlns:a="http://schemas.openxmlformats.org/drawingml/2006/main" name="9_blank">
  <a:themeElements>
    <a:clrScheme name="ABC CUSTOM COLOR PALETTE">
      <a:dk1>
        <a:srgbClr val="636466"/>
      </a:dk1>
      <a:lt1>
        <a:srgbClr val="FFFFFF"/>
      </a:lt1>
      <a:dk2>
        <a:srgbClr val="00539B"/>
      </a:dk2>
      <a:lt2>
        <a:srgbClr val="7F7F7F"/>
      </a:lt2>
      <a:accent1>
        <a:srgbClr val="002551"/>
      </a:accent1>
      <a:accent2>
        <a:srgbClr val="6A8E37"/>
      </a:accent2>
      <a:accent3>
        <a:srgbClr val="720049"/>
      </a:accent3>
      <a:accent4>
        <a:srgbClr val="4B89A8"/>
      </a:accent4>
      <a:accent5>
        <a:srgbClr val="DBAF42"/>
      </a:accent5>
      <a:accent6>
        <a:srgbClr val="575859"/>
      </a:accent6>
      <a:hlink>
        <a:srgbClr val="00746D"/>
      </a:hlink>
      <a:folHlink>
        <a:srgbClr val="008BB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Xcenda V1.0" id="{ED06FCD0-06FC-4921-B351-CCA40DB49185}" vid="{E9C421C6-346D-4024-B508-C865B8836FA4}"/>
    </a:ext>
  </a:extLst>
</a:theme>
</file>

<file path=ppt/theme/theme6.xml><?xml version="1.0" encoding="utf-8"?>
<a:theme xmlns:a="http://schemas.openxmlformats.org/drawingml/2006/main" name="1_blank">
  <a:themeElements>
    <a:clrScheme name="ABC CUSTOM COLOR PALETTE">
      <a:dk1>
        <a:srgbClr val="636466"/>
      </a:dk1>
      <a:lt1>
        <a:srgbClr val="FFFFFF"/>
      </a:lt1>
      <a:dk2>
        <a:srgbClr val="00539B"/>
      </a:dk2>
      <a:lt2>
        <a:srgbClr val="7F7F7F"/>
      </a:lt2>
      <a:accent1>
        <a:srgbClr val="002551"/>
      </a:accent1>
      <a:accent2>
        <a:srgbClr val="6A8E37"/>
      </a:accent2>
      <a:accent3>
        <a:srgbClr val="720049"/>
      </a:accent3>
      <a:accent4>
        <a:srgbClr val="4B89A8"/>
      </a:accent4>
      <a:accent5>
        <a:srgbClr val="DBAF42"/>
      </a:accent5>
      <a:accent6>
        <a:srgbClr val="575859"/>
      </a:accent6>
      <a:hlink>
        <a:srgbClr val="00746D"/>
      </a:hlink>
      <a:folHlink>
        <a:srgbClr val="008BB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Xcenda V1.0" id="{ED06FCD0-06FC-4921-B351-CCA40DB49185}" vid="{E9C421C6-346D-4024-B508-C865B8836FA4}"/>
    </a:ext>
  </a:extLst>
</a:theme>
</file>

<file path=ppt/theme/theme7.xml><?xml version="1.0" encoding="utf-8"?>
<a:theme xmlns:a="http://schemas.openxmlformats.org/drawingml/2006/main" name="8_blank">
  <a:themeElements>
    <a:clrScheme name="ABC CUSTOM COLOR PALETTE">
      <a:dk1>
        <a:srgbClr val="636466"/>
      </a:dk1>
      <a:lt1>
        <a:srgbClr val="FFFFFF"/>
      </a:lt1>
      <a:dk2>
        <a:srgbClr val="00539B"/>
      </a:dk2>
      <a:lt2>
        <a:srgbClr val="7F7F7F"/>
      </a:lt2>
      <a:accent1>
        <a:srgbClr val="002551"/>
      </a:accent1>
      <a:accent2>
        <a:srgbClr val="6A8E37"/>
      </a:accent2>
      <a:accent3>
        <a:srgbClr val="720049"/>
      </a:accent3>
      <a:accent4>
        <a:srgbClr val="4B89A8"/>
      </a:accent4>
      <a:accent5>
        <a:srgbClr val="DBAF42"/>
      </a:accent5>
      <a:accent6>
        <a:srgbClr val="575859"/>
      </a:accent6>
      <a:hlink>
        <a:srgbClr val="00746D"/>
      </a:hlink>
      <a:folHlink>
        <a:srgbClr val="008BB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Xcenda V1.0" id="{ED06FCD0-06FC-4921-B351-CCA40DB49185}" vid="{E9C421C6-346D-4024-B508-C865B8836FA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BC CUSTOM COLOR PALETTE">
    <a:dk1>
      <a:srgbClr val="636466"/>
    </a:dk1>
    <a:lt1>
      <a:srgbClr val="FFFFFF"/>
    </a:lt1>
    <a:dk2>
      <a:srgbClr val="00539B"/>
    </a:dk2>
    <a:lt2>
      <a:srgbClr val="7F7F7F"/>
    </a:lt2>
    <a:accent1>
      <a:srgbClr val="002551"/>
    </a:accent1>
    <a:accent2>
      <a:srgbClr val="6A8E37"/>
    </a:accent2>
    <a:accent3>
      <a:srgbClr val="720049"/>
    </a:accent3>
    <a:accent4>
      <a:srgbClr val="4B89A8"/>
    </a:accent4>
    <a:accent5>
      <a:srgbClr val="DBAF42"/>
    </a:accent5>
    <a:accent6>
      <a:srgbClr val="575859"/>
    </a:accent6>
    <a:hlink>
      <a:srgbClr val="00746D"/>
    </a:hlink>
    <a:folHlink>
      <a:srgbClr val="008BB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laceholderData xmlns:i="http://www.w3.org/2001/XMLSchema-instance" xmlns="http://firmglobal.com/Confirmit/reporting/powerpoint/09-09-2009" i:type="TextPlaceholderData">
  <ActiveFilterSummarySupport>Unsupported</ActiveFilterSummarySupport>
  <ChartSupport>Unsupported</ChartSupport>
  <ChartImageSupport>Unsupported</ChartImageSupport>
  <EmbeddedTableSupport>Unsupported</EmbeddedTableSupport>
  <GaugeImageSupport>Unsupported</GaugeImageSupport>
  <PageTitleSupport>Unsupported</PageTitleSupport>
  <QuestionnaireTextSupport>Enabled</QuestionnaireTextSupport>
  <TableSupport>Unsupported</TableSupport>
  <TextSupport>Disabled</TextSupport>
</PlaceholderData>
</file>

<file path=customXml/item2.xml><?xml version="1.0" encoding="utf-8"?>
<ShapeData xmlns="http://firmglobal.com/Confirmit/reporting/powerpoint/09-09-2009" xmlns:i="http://www.w3.org/2001/XMLSchema-instance" i:type="ChartData">
  <PowerPointShapeId>4feaa510-1115-4058-9b6c-1d20c8d0e12d</PowerPointShapeId>
  <ReportId>d989ce5e-3bcc-4f93-9765-3af01e0095da</ReportId>
  <OriginMode>View</OriginMode>
  <Name>_PayerPulse_August_2014__q12__1__Chart</Name>
  <PageId>5fb9297c-1ee1-44c9-841a-f55bc03f2134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xmlns:xsd="http://www.w3.org/2001/XMLSchema"&gt;&lt;Arguments&gt;&lt;Arguments /&gt;&lt;/Arguments&gt;&lt;D&gt;&lt;Filters /&gt;&lt;/D&gt;&lt;ActiveExtendedFilterIds xsi:nil="true" /&gt;&lt;ActiveExtendedFilters xsi:nil="true" /&gt;&lt;/DynamicReportState&gt;</SerializedDynamicReportState>
  <OverrideDynamicReportState>false</OverrideDynamicReportState>
  <ChartId>d04863a5-8953-4b94-8fc6-baa9396026f9</ChartId>
</ShapeData>
</file>

<file path=customXml/item3.xml><?xml version="1.0" encoding="utf-8"?>
<ShapeData xmlns="http://firmglobal.com/Confirmit/reporting/powerpoint/09-09-2009" xmlns:i="http://www.w3.org/2001/XMLSchema-instance" i:type="ChartData">
  <PowerPointShapeId>af17d65a-e629-4aed-bcf9-7faa6cea3d2c</PowerPointShapeId>
  <ReportId>d989ce5e-3bcc-4f93-9765-3af01e0095da</ReportId>
  <OriginMode>View</OriginMode>
  <Name>_PayerPulse_August_2014__q16__5__Chart</Name>
  <PageId>512dd978-166a-490c-857e-339b9e04b419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xmlns:xsd="http://www.w3.org/2001/XMLSchema"&gt;&lt;Arguments&gt;&lt;Arguments /&gt;&lt;/Arguments&gt;&lt;D&gt;&lt;Filters /&gt;&lt;/D&gt;&lt;ActiveExtendedFilterIds xsi:nil="true" /&gt;&lt;ActiveExtendedFilters xsi:nil="true" /&gt;&lt;/DynamicReportState&gt;</SerializedDynamicReportState>
  <OverrideDynamicReportState>false</OverrideDynamicReportState>
  <ChartId>b9f1b69b-d2e3-4e1e-9b55-3438f5226bc4</ChartId>
</ShapeData>
</file>

<file path=customXml/item4.xml><?xml version="1.0" encoding="utf-8"?>
<ShapeData xmlns="http://firmglobal.com/Confirmit/reporting/powerpoint/09-09-2009" xmlns:i="http://www.w3.org/2001/XMLSchema-instance" i:type="ChartData">
  <PowerPointShapeId>4feaa510-1115-4058-9b6c-1d20c8d0e12d</PowerPointShapeId>
  <ReportId>d989ce5e-3bcc-4f93-9765-3af01e0095da</ReportId>
  <OriginMode>View</OriginMode>
  <Name>_PayerPulse_August_2014__q12__1__Chart</Name>
  <PageId>5fb9297c-1ee1-44c9-841a-f55bc03f2134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xmlns:xsd="http://www.w3.org/2001/XMLSchema"&gt;&lt;Arguments&gt;&lt;Arguments /&gt;&lt;/Arguments&gt;&lt;D&gt;&lt;Filters /&gt;&lt;/D&gt;&lt;ActiveExtendedFilterIds xsi:nil="true" /&gt;&lt;ActiveExtendedFilters xsi:nil="true" /&gt;&lt;/DynamicReportState&gt;</SerializedDynamicReportState>
  <OverrideDynamicReportState>false</OverrideDynamicReportState>
  <ChartId>d04863a5-8953-4b94-8fc6-baa9396026f9</ChartId>
</ShapeData>
</file>

<file path=customXml/item5.xml><?xml version="1.0" encoding="utf-8"?>
<ShapeData xmlns="http://firmglobal.com/Confirmit/reporting/powerpoint/09-09-2009" xmlns:i="http://www.w3.org/2001/XMLSchema-instance" i:type="ChartData">
  <PowerPointShapeId>4feaa510-1115-4058-9b6c-1d20c8d0e12d</PowerPointShapeId>
  <ReportId>d989ce5e-3bcc-4f93-9765-3af01e0095da</ReportId>
  <OriginMode>View</OriginMode>
  <Name>_PayerPulse_August_2014__q12__1__Chart</Name>
  <PageId>5fb9297c-1ee1-44c9-841a-f55bc03f2134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xmlns:xsd="http://www.w3.org/2001/XMLSchema"&gt;&lt;Arguments&gt;&lt;Arguments /&gt;&lt;/Arguments&gt;&lt;D&gt;&lt;Filters /&gt;&lt;/D&gt;&lt;ActiveExtendedFilterIds xsi:nil="true" /&gt;&lt;ActiveExtendedFilters xsi:nil="true" /&gt;&lt;/DynamicReportState&gt;</SerializedDynamicReportState>
  <OverrideDynamicReportState>false</OverrideDynamicReportState>
  <ChartId>d04863a5-8953-4b94-8fc6-baa9396026f9</ChartId>
</ShapeData>
</file>

<file path=customXml/item6.xml><?xml version="1.0" encoding="utf-8"?>
<ShapeData xmlns="http://firmglobal.com/Confirmit/reporting/powerpoint/09-09-2009" xmlns:i="http://www.w3.org/2001/XMLSchema-instance" i:type="ChartData">
  <PowerPointShapeId>4feaa510-1115-4058-9b6c-1d20c8d0e12d</PowerPointShapeId>
  <ReportId>d989ce5e-3bcc-4f93-9765-3af01e0095da</ReportId>
  <OriginMode>View</OriginMode>
  <Name>_PayerPulse_August_2014__q12__1__Chart</Name>
  <PageId>5fb9297c-1ee1-44c9-841a-f55bc03f2134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xmlns:xsd="http://www.w3.org/2001/XMLSchema"&gt;&lt;Arguments&gt;&lt;Arguments /&gt;&lt;/Arguments&gt;&lt;D&gt;&lt;Filters /&gt;&lt;/D&gt;&lt;ActiveExtendedFilterIds xsi:nil="true" /&gt;&lt;ActiveExtendedFilters xsi:nil="true" /&gt;&lt;/DynamicReportState&gt;</SerializedDynamicReportState>
  <OverrideDynamicReportState>false</OverrideDynamicReportState>
  <ChartId>d04863a5-8953-4b94-8fc6-baa9396026f9</ChartId>
</ShapeData>
</file>

<file path=customXml/itemProps1.xml><?xml version="1.0" encoding="utf-8"?>
<ds:datastoreItem xmlns:ds="http://schemas.openxmlformats.org/officeDocument/2006/customXml" ds:itemID="{31CE28EC-8A0D-4CDD-B33F-E1A0DF0ECBF4}">
  <ds:schemaRefs>
    <ds:schemaRef ds:uri="http://firmglobal.com/Confirmit/reporting/powerpoint/09-09-2009"/>
  </ds:schemaRefs>
</ds:datastoreItem>
</file>

<file path=customXml/itemProps2.xml><?xml version="1.0" encoding="utf-8"?>
<ds:datastoreItem xmlns:ds="http://schemas.openxmlformats.org/officeDocument/2006/customXml" ds:itemID="{CC490A23-8BA6-4507-9EDE-B11449A58592}">
  <ds:schemaRefs>
    <ds:schemaRef ds:uri="http://firmglobal.com/Confirmit/reporting/powerpoint/09-09-2009"/>
  </ds:schemaRefs>
</ds:datastoreItem>
</file>

<file path=customXml/itemProps3.xml><?xml version="1.0" encoding="utf-8"?>
<ds:datastoreItem xmlns:ds="http://schemas.openxmlformats.org/officeDocument/2006/customXml" ds:itemID="{B1BE4AE3-C724-413F-8BE8-373554E3AECE}">
  <ds:schemaRefs>
    <ds:schemaRef ds:uri="http://firmglobal.com/Confirmit/reporting/powerpoint/09-09-2009"/>
  </ds:schemaRefs>
</ds:datastoreItem>
</file>

<file path=customXml/itemProps4.xml><?xml version="1.0" encoding="utf-8"?>
<ds:datastoreItem xmlns:ds="http://schemas.openxmlformats.org/officeDocument/2006/customXml" ds:itemID="{429FB79B-3E19-4D14-AD6F-1302FD4408B4}">
  <ds:schemaRefs>
    <ds:schemaRef ds:uri="http://firmglobal.com/Confirmit/reporting/powerpoint/09-09-2009"/>
  </ds:schemaRefs>
</ds:datastoreItem>
</file>

<file path=customXml/itemProps5.xml><?xml version="1.0" encoding="utf-8"?>
<ds:datastoreItem xmlns:ds="http://schemas.openxmlformats.org/officeDocument/2006/customXml" ds:itemID="{7B63F7E5-C1B9-4D2F-9950-A0EC46E3CA9B}">
  <ds:schemaRefs>
    <ds:schemaRef ds:uri="http://firmglobal.com/Confirmit/reporting/powerpoint/09-09-2009"/>
  </ds:schemaRefs>
</ds:datastoreItem>
</file>

<file path=customXml/itemProps6.xml><?xml version="1.0" encoding="utf-8"?>
<ds:datastoreItem xmlns:ds="http://schemas.openxmlformats.org/officeDocument/2006/customXml" ds:itemID="{D34D4036-7B42-43F9-9725-D693881306B7}">
  <ds:schemaRefs>
    <ds:schemaRef ds:uri="http://firmglobal.com/Confirmit/reporting/powerpoint/09-09-20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846</TotalTime>
  <Words>808</Words>
  <Application>Microsoft Office PowerPoint</Application>
  <PresentationFormat>On-screen Show (4:3)</PresentationFormat>
  <Paragraphs>146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ABC Marketing Slides</vt:lpstr>
      <vt:lpstr>Transition and Title Slides</vt:lpstr>
      <vt:lpstr>Thank you and required closing slide for all decks</vt:lpstr>
      <vt:lpstr>1_Transition and Title Slides</vt:lpstr>
      <vt:lpstr>9_blank</vt:lpstr>
      <vt:lpstr>1_blank</vt:lpstr>
      <vt:lpstr>8_blank</vt:lpstr>
      <vt:lpstr>PowerPoint Presentation</vt:lpstr>
      <vt:lpstr>PowerPoint Presentation</vt:lpstr>
      <vt:lpstr>PowerPoint Presentation</vt:lpstr>
      <vt:lpstr>Methodology for Online Survey</vt:lpstr>
      <vt:lpstr>Respondent Position and Geographic Representation</vt:lpstr>
      <vt:lpstr>Advisor Plan Type</vt:lpstr>
      <vt:lpstr>PowerPoint Presentation</vt:lpstr>
      <vt:lpstr>PowerPoint Presentation</vt:lpstr>
      <vt:lpstr>The majority of respondents indicated there is a high level of unmet need in the treatment of stimulant addiction</vt:lpstr>
      <vt:lpstr>PowerPoint Presentation</vt:lpstr>
      <vt:lpstr>Overall, respondents indicated that development of new pharmacotherapies for the treatment if stimulant addiction is important</vt:lpstr>
      <vt:lpstr>Level of familiarity with endpoints in addiction clinical trials is variable </vt:lpstr>
      <vt:lpstr>Overall, respondents found most value in abstinence, impact on resource use and comorbidities  </vt:lpstr>
      <vt:lpstr>“Biological measures” are the most credible clinical trial endpoint, based on average ranking</vt:lpstr>
      <vt:lpstr>PowerPoint Presentation</vt:lpstr>
      <vt:lpstr>PowerPoint Presentation</vt:lpstr>
      <vt:lpstr>PowerPoint Presentation</vt:lpstr>
    </vt:vector>
  </TitlesOfParts>
  <Company>Xcenda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Duhig</dc:creator>
  <cp:lastModifiedBy>Amy Duhig</cp:lastModifiedBy>
  <cp:revision>44</cp:revision>
  <cp:lastPrinted>2014-03-06T23:54:20Z</cp:lastPrinted>
  <dcterms:created xsi:type="dcterms:W3CDTF">2015-03-24T15:56:08Z</dcterms:created>
  <dcterms:modified xsi:type="dcterms:W3CDTF">2015-03-26T12:09:30Z</dcterms:modified>
</cp:coreProperties>
</file>