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68" r:id="rId3"/>
    <p:sldId id="379" r:id="rId4"/>
    <p:sldId id="369" r:id="rId5"/>
    <p:sldId id="378" r:id="rId6"/>
    <p:sldId id="366" r:id="rId7"/>
    <p:sldId id="376" r:id="rId8"/>
    <p:sldId id="371" r:id="rId9"/>
    <p:sldId id="380" r:id="rId10"/>
    <p:sldId id="372" r:id="rId11"/>
    <p:sldId id="373" r:id="rId12"/>
    <p:sldId id="375" r:id="rId13"/>
    <p:sldId id="345" r:id="rId14"/>
    <p:sldId id="381" r:id="rId15"/>
    <p:sldId id="382" r:id="rId16"/>
    <p:sldId id="374" r:id="rId17"/>
    <p:sldId id="377" r:id="rId18"/>
    <p:sldId id="343" r:id="rId1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75"/>
    <p:restoredTop sz="99277" autoAdjust="0"/>
  </p:normalViewPr>
  <p:slideViewPr>
    <p:cSldViewPr snapToGrid="0" snapToObjects="1">
      <p:cViewPr varScale="1">
        <p:scale>
          <a:sx n="69" d="100"/>
          <a:sy n="69" d="100"/>
        </p:scale>
        <p:origin x="872" y="21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1328334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86ECA-0C2B-4552-AE31-359C69BF15CC}" type="datetimeFigureOut">
              <a:rPr lang="en-US"/>
              <a:pPr>
                <a:defRPr/>
              </a:pPr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558E8-A947-4AF8-9B25-78C3E5BC2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6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jp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CRS.logo.2014.jpg"/>
          <p:cNvPicPr/>
          <p:nvPr/>
        </p:nvPicPr>
        <p:blipFill>
          <a:blip r:embed="rId2">
            <a:alphaModFix amt="18837"/>
            <a:extLst/>
          </a:blip>
          <a:stretch>
            <a:fillRect/>
          </a:stretch>
        </p:blipFill>
        <p:spPr>
          <a:xfrm>
            <a:off x="5560301" y="3073843"/>
            <a:ext cx="7491927" cy="674273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550" y="7115549"/>
            <a:ext cx="10464800" cy="2285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882B"/>
                </a:solidFill>
                <a:latin typeface="Helvetica"/>
                <a:cs typeface="Helvetica"/>
              </a:rPr>
              <a:t>Ryan </a:t>
            </a:r>
            <a:r>
              <a:rPr lang="en-US" b="1" dirty="0" err="1" smtClean="0">
                <a:solidFill>
                  <a:srgbClr val="00882B"/>
                </a:solidFill>
                <a:latin typeface="Helvetica"/>
                <a:cs typeface="Helvetica"/>
              </a:rPr>
              <a:t>Vandrey</a:t>
            </a:r>
            <a:r>
              <a:rPr lang="en-US" b="1" dirty="0" smtClean="0">
                <a:solidFill>
                  <a:srgbClr val="00882B"/>
                </a:solidFill>
                <a:latin typeface="Helvetica"/>
                <a:cs typeface="Helvetica"/>
              </a:rPr>
              <a:t>, </a:t>
            </a:r>
            <a:r>
              <a:rPr lang="en-US" b="1" dirty="0" smtClean="0">
                <a:solidFill>
                  <a:srgbClr val="00882B"/>
                </a:solidFill>
                <a:latin typeface="Helvetica "/>
                <a:cs typeface="Helvetica "/>
              </a:rPr>
              <a:t>PhD</a:t>
            </a:r>
          </a:p>
          <a:p>
            <a:r>
              <a:rPr lang="en-US" b="1" dirty="0" smtClean="0">
                <a:solidFill>
                  <a:srgbClr val="00882B"/>
                </a:solidFill>
                <a:latin typeface="Helvetica "/>
                <a:cs typeface="Helvetica "/>
              </a:rPr>
              <a:t>Johns Hopkins University</a:t>
            </a:r>
            <a:endParaRPr lang="en-US" b="1" dirty="0" smtClean="0">
              <a:solidFill>
                <a:srgbClr val="00882B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550" y="762680"/>
            <a:ext cx="10464800" cy="462232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/>
                </a:solidFill>
                <a:latin typeface="Helvetica"/>
                <a:cs typeface="Helvetica"/>
              </a:rPr>
              <a:t>Differentiating </a:t>
            </a:r>
            <a:r>
              <a:rPr lang="en-US" sz="5400" b="1" dirty="0" smtClean="0">
                <a:solidFill>
                  <a:schemeClr val="accent2"/>
                </a:solidFill>
                <a:latin typeface="Helvetica"/>
                <a:cs typeface="Helvetica"/>
              </a:rPr>
              <a:t>Problematic Non-medicinal Use From Medicinal Cannabis Use</a:t>
            </a:r>
            <a:endParaRPr lang="en-US" sz="5400" b="1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881943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47" y="326934"/>
            <a:ext cx="11717574" cy="14224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00882B"/>
                </a:solidFill>
                <a:latin typeface="Helvetica "/>
                <a:cs typeface="Helvetica "/>
              </a:rPr>
              <a:t>Key Issues</a:t>
            </a:r>
            <a:endParaRPr lang="en-US" sz="6000" b="1" dirty="0">
              <a:solidFill>
                <a:srgbClr val="00882B"/>
              </a:solidFill>
              <a:latin typeface="Helvetica "/>
              <a:cs typeface="Helvetica "/>
            </a:endParaRPr>
          </a:p>
        </p:txBody>
      </p:sp>
      <p:pic>
        <p:nvPicPr>
          <p:cNvPr id="4" name="ICRS.logo.2014.jpg"/>
          <p:cNvPicPr/>
          <p:nvPr/>
        </p:nvPicPr>
        <p:blipFill>
          <a:blip r:embed="rId2">
            <a:alphaModFix amt="18837"/>
            <a:extLst/>
          </a:blip>
          <a:stretch>
            <a:fillRect/>
          </a:stretch>
        </p:blipFill>
        <p:spPr>
          <a:xfrm>
            <a:off x="5560301" y="3073843"/>
            <a:ext cx="7491927" cy="674273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447" y="1932442"/>
            <a:ext cx="11717574" cy="7040454"/>
          </a:xfrm>
        </p:spPr>
        <p:txBody>
          <a:bodyPr>
            <a:normAutofit/>
          </a:bodyPr>
          <a:lstStyle/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No prescribed medicinal cannabis use guidelines for any health condition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Medicinal use may be recommended in cases where it is not warranted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Medicinal use can occur without a physician, in a state without a medicinal cannabis program, and/or with illicit cannabis 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Medicinal users may consume cannabis in circumstances that are for pleasure only</a:t>
            </a:r>
          </a:p>
          <a:p>
            <a:pPr lvl="2" indent="0" algn="l">
              <a:spcAft>
                <a:spcPts val="1200"/>
              </a:spcAft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        - Different dose, product type, route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  <a:p>
            <a:pPr algn="l">
              <a:spcAft>
                <a:spcPts val="1200"/>
              </a:spcAft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</p:txBody>
      </p:sp>
    </p:spTree>
    <p:extLst>
      <p:ext uri="{BB962C8B-B14F-4D97-AF65-F5344CB8AC3E}">
        <p14:creationId xmlns:p14="http://schemas.microsoft.com/office/powerpoint/2010/main" val="3853346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47" y="326934"/>
            <a:ext cx="11717574" cy="14224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00882B"/>
                </a:solidFill>
                <a:latin typeface="Helvetica "/>
                <a:cs typeface="Helvetica "/>
              </a:rPr>
              <a:t>Key Issues</a:t>
            </a:r>
            <a:endParaRPr lang="en-US" sz="6000" b="1" dirty="0">
              <a:solidFill>
                <a:srgbClr val="00882B"/>
              </a:solidFill>
              <a:latin typeface="Helvetica "/>
              <a:cs typeface="Helvetica "/>
            </a:endParaRPr>
          </a:p>
        </p:txBody>
      </p:sp>
      <p:pic>
        <p:nvPicPr>
          <p:cNvPr id="4" name="ICRS.logo.2014.jpg"/>
          <p:cNvPicPr/>
          <p:nvPr/>
        </p:nvPicPr>
        <p:blipFill>
          <a:blip r:embed="rId2">
            <a:alphaModFix amt="18837"/>
            <a:extLst/>
          </a:blip>
          <a:stretch>
            <a:fillRect/>
          </a:stretch>
        </p:blipFill>
        <p:spPr>
          <a:xfrm>
            <a:off x="5560301" y="3073843"/>
            <a:ext cx="7491927" cy="674273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447" y="1932442"/>
            <a:ext cx="11388633" cy="7040454"/>
          </a:xfrm>
        </p:spPr>
        <p:txBody>
          <a:bodyPr>
            <a:normAutofit/>
          </a:bodyPr>
          <a:lstStyle/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Tolerance and withdrawal can develop within medicinal use context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Difference between craving and medicinal need?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Difficult </a:t>
            </a: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to disentangle medicinal from non-medicinal use 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in a single instance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Both circumstances can exist for the same individual, even at the same time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Self-attribution 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for this is </a:t>
            </a: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not 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reliable/valid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Adversity may be policy/culturally driven</a:t>
            </a: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  <a:p>
            <a:pPr algn="l">
              <a:spcAft>
                <a:spcPts val="1200"/>
              </a:spcAft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</p:txBody>
      </p:sp>
    </p:spTree>
    <p:extLst>
      <p:ext uri="{BB962C8B-B14F-4D97-AF65-F5344CB8AC3E}">
        <p14:creationId xmlns:p14="http://schemas.microsoft.com/office/powerpoint/2010/main" val="17100945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47" y="326934"/>
            <a:ext cx="11388633" cy="14224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882B"/>
                </a:solidFill>
                <a:latin typeface="Helvetica "/>
                <a:cs typeface="Helvetica "/>
              </a:rPr>
              <a:t>Key Issues</a:t>
            </a:r>
            <a:endParaRPr lang="en-US" b="1" dirty="0">
              <a:solidFill>
                <a:srgbClr val="00882B"/>
              </a:solidFill>
              <a:latin typeface="Helvetica "/>
              <a:cs typeface="Helvetica "/>
            </a:endParaRPr>
          </a:p>
        </p:txBody>
      </p:sp>
      <p:pic>
        <p:nvPicPr>
          <p:cNvPr id="4" name="ICRS.logo.2014.jpg"/>
          <p:cNvPicPr/>
          <p:nvPr/>
        </p:nvPicPr>
        <p:blipFill>
          <a:blip r:embed="rId2">
            <a:alphaModFix amt="18837"/>
            <a:extLst/>
          </a:blip>
          <a:stretch>
            <a:fillRect/>
          </a:stretch>
        </p:blipFill>
        <p:spPr>
          <a:xfrm>
            <a:off x="5560301" y="3073843"/>
            <a:ext cx="7491927" cy="674273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447" y="1932442"/>
            <a:ext cx="11833847" cy="7040454"/>
          </a:xfrm>
        </p:spPr>
        <p:txBody>
          <a:bodyPr>
            <a:normAutofit/>
          </a:bodyPr>
          <a:lstStyle/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Legality may interfere with desire/attempts to quit, or ability to function without</a:t>
            </a: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Unbalanced assessment of risk and benefit (only risk)</a:t>
            </a: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Variable social context impact (e.g. negative urine needed to get a job in some places and not others)</a:t>
            </a: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Reliance on self-report (under reporting)</a:t>
            </a: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</p:txBody>
      </p:sp>
    </p:spTree>
    <p:extLst>
      <p:ext uri="{BB962C8B-B14F-4D97-AF65-F5344CB8AC3E}">
        <p14:creationId xmlns:p14="http://schemas.microsoft.com/office/powerpoint/2010/main" val="22971598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47" y="326934"/>
            <a:ext cx="11388633" cy="14224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882B"/>
                </a:solidFill>
                <a:latin typeface="Helvetica "/>
                <a:cs typeface="Helvetica "/>
              </a:rPr>
              <a:t>Key Issues</a:t>
            </a:r>
            <a:endParaRPr lang="en-US" b="1" dirty="0">
              <a:solidFill>
                <a:srgbClr val="00882B"/>
              </a:solidFill>
              <a:latin typeface="Helvetica "/>
              <a:cs typeface="Helvetica "/>
            </a:endParaRPr>
          </a:p>
        </p:txBody>
      </p:sp>
      <p:pic>
        <p:nvPicPr>
          <p:cNvPr id="4" name="ICRS.logo.2014.jpg"/>
          <p:cNvPicPr/>
          <p:nvPr/>
        </p:nvPicPr>
        <p:blipFill>
          <a:blip r:embed="rId2">
            <a:alphaModFix amt="18837"/>
            <a:extLst/>
          </a:blip>
          <a:stretch>
            <a:fillRect/>
          </a:stretch>
        </p:blipFill>
        <p:spPr>
          <a:xfrm>
            <a:off x="5560301" y="3073843"/>
            <a:ext cx="7491927" cy="674273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447" y="1932442"/>
            <a:ext cx="11833847" cy="7040454"/>
          </a:xfrm>
        </p:spPr>
        <p:txBody>
          <a:bodyPr>
            <a:normAutofit/>
          </a:bodyPr>
          <a:lstStyle/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Frequency of use, timing of use and monetary expenditure are key components in several measures, for which valid medicinal use would artificially inflate scores</a:t>
            </a: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Other content not necessarily exclusive to cannabis use included (e.g. depression, self-care/worth)</a:t>
            </a: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Factor analyses for the CUDIT-R, validated across several studies, did not hold up in a study of medicinal users (</a:t>
            </a:r>
            <a:r>
              <a:rPr lang="en-US" sz="4000" b="1" dirty="0" err="1">
                <a:solidFill>
                  <a:srgbClr val="00882B"/>
                </a:solidFill>
                <a:latin typeface="Helvetica "/>
                <a:cs typeface="Helvetica "/>
              </a:rPr>
              <a:t>Loflin</a:t>
            </a: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 et al., 2017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)</a:t>
            </a: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3354" y="4553635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b="1" dirty="0">
                <a:solidFill>
                  <a:srgbClr val="00882B"/>
                </a:solidFill>
                <a:latin typeface="Helvetica "/>
                <a:cs typeface="Helvetica "/>
              </a:rPr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228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343377"/>
          </a:xfrm>
        </p:spPr>
        <p:txBody>
          <a:bodyPr/>
          <a:lstStyle/>
          <a:p>
            <a:r>
              <a:rPr lang="en-US" sz="4800" b="1" dirty="0" err="1">
                <a:solidFill>
                  <a:srgbClr val="00882B"/>
                </a:solidFill>
                <a:latin typeface="Helvetica "/>
                <a:cs typeface="Helvetica "/>
              </a:rPr>
              <a:t>B</a:t>
            </a:r>
            <a:r>
              <a:rPr lang="en-US" sz="4800" b="1" dirty="0" err="1" smtClean="0">
                <a:solidFill>
                  <a:srgbClr val="00882B"/>
                </a:solidFill>
                <a:latin typeface="Helvetica "/>
                <a:cs typeface="Helvetica "/>
              </a:rPr>
              <a:t>udney</a:t>
            </a:r>
            <a:r>
              <a:rPr lang="en-US" sz="4800" b="1" dirty="0" smtClean="0">
                <a:solidFill>
                  <a:srgbClr val="00882B"/>
                </a:solidFill>
                <a:latin typeface="Helvetica "/>
                <a:cs typeface="Helvetica "/>
              </a:rPr>
              <a:t> Data Set: Use past 30 </a:t>
            </a:r>
            <a:r>
              <a:rPr lang="en-US" sz="4800" b="1" dirty="0" err="1" smtClean="0">
                <a:solidFill>
                  <a:srgbClr val="00882B"/>
                </a:solidFill>
                <a:latin typeface="Helvetica "/>
                <a:cs typeface="Helvetica "/>
              </a:rPr>
              <a:t>days</a:t>
            </a:r>
            <a:r>
              <a:rPr lang="en-US" sz="4551" dirty="0" err="1" smtClean="0"/>
              <a:t>day</a:t>
            </a:r>
            <a:endParaRPr lang="en-US" sz="4551" dirty="0"/>
          </a:p>
        </p:txBody>
      </p:sp>
      <p:sp>
        <p:nvSpPr>
          <p:cNvPr id="8" name="Rectangle 7"/>
          <p:cNvSpPr/>
          <p:nvPr/>
        </p:nvSpPr>
        <p:spPr>
          <a:xfrm>
            <a:off x="650241" y="2600961"/>
            <a:ext cx="11704319" cy="61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13" b="1" dirty="0" smtClean="0">
                <a:solidFill>
                  <a:schemeClr val="tx1"/>
                </a:solidFill>
              </a:rPr>
              <a:t>Cannabis Users</a:t>
            </a:r>
            <a:r>
              <a:rPr lang="en-US" sz="3413" b="1" dirty="0">
                <a:solidFill>
                  <a:schemeClr val="tx1"/>
                </a:solidFill>
              </a:rPr>
              <a:t>	   </a:t>
            </a:r>
            <a:r>
              <a:rPr lang="en-US" sz="3413" b="1" dirty="0">
                <a:solidFill>
                  <a:schemeClr val="tx1"/>
                </a:solidFill>
              </a:rPr>
              <a:t> </a:t>
            </a:r>
            <a:r>
              <a:rPr lang="en-US" sz="3413" b="1" dirty="0" smtClean="0">
                <a:solidFill>
                  <a:schemeClr val="tx1"/>
                </a:solidFill>
              </a:rPr>
              <a:t>                Medical Only </a:t>
            </a:r>
            <a:endParaRPr lang="en-US" sz="3413" b="1" dirty="0">
              <a:solidFill>
                <a:schemeClr val="tx1"/>
              </a:solidFill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61" y="3536770"/>
            <a:ext cx="6106138" cy="470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896" y="3513690"/>
            <a:ext cx="6126723" cy="47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CRS.logo.2014.jpg"/>
          <p:cNvPicPr/>
          <p:nvPr/>
        </p:nvPicPr>
        <p:blipFill>
          <a:blip r:embed="rId4">
            <a:alphaModFix amt="18837"/>
            <a:extLst/>
          </a:blip>
          <a:stretch>
            <a:fillRect/>
          </a:stretch>
        </p:blipFill>
        <p:spPr>
          <a:xfrm>
            <a:off x="5560301" y="3073843"/>
            <a:ext cx="7491927" cy="67427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5273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343377"/>
          </a:xfrm>
        </p:spPr>
        <p:txBody>
          <a:bodyPr/>
          <a:lstStyle/>
          <a:p>
            <a:r>
              <a:rPr lang="en-US" sz="4400" b="1" dirty="0">
                <a:solidFill>
                  <a:srgbClr val="00882B"/>
                </a:solidFill>
                <a:latin typeface="Helvetica "/>
                <a:cs typeface="Helvetica "/>
              </a:rPr>
              <a:t>T</a:t>
            </a:r>
            <a:r>
              <a:rPr lang="en-US" sz="4400" b="1" dirty="0" smtClean="0">
                <a:solidFill>
                  <a:srgbClr val="00882B"/>
                </a:solidFill>
                <a:latin typeface="Helvetica "/>
                <a:cs typeface="Helvetica "/>
              </a:rPr>
              <a:t>ypical High</a:t>
            </a:r>
            <a:endParaRPr lang="en-US" sz="455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74" y="3684693"/>
            <a:ext cx="6109803" cy="476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34" y="3684693"/>
            <a:ext cx="6186065" cy="476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0241" y="2600961"/>
            <a:ext cx="11704319" cy="61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13" b="1" dirty="0"/>
              <a:t>C</a:t>
            </a:r>
            <a:r>
              <a:rPr lang="en-US" sz="3413" b="1" dirty="0" smtClean="0"/>
              <a:t>annabis Users</a:t>
            </a:r>
            <a:r>
              <a:rPr lang="en-US" sz="3413" b="1" dirty="0"/>
              <a:t>	  </a:t>
            </a:r>
            <a:r>
              <a:rPr lang="en-US" sz="3413" b="1" dirty="0" smtClean="0"/>
              <a:t>                    </a:t>
            </a:r>
            <a:r>
              <a:rPr lang="en-US" sz="3413" b="1" dirty="0"/>
              <a:t>M</a:t>
            </a:r>
            <a:r>
              <a:rPr lang="en-US" sz="3413" b="1" dirty="0" smtClean="0"/>
              <a:t>edical Only </a:t>
            </a:r>
            <a:endParaRPr lang="en-US" sz="3413" b="1" dirty="0"/>
          </a:p>
        </p:txBody>
      </p:sp>
      <p:pic>
        <p:nvPicPr>
          <p:cNvPr id="6" name="ICRS.logo.2014.jpg"/>
          <p:cNvPicPr/>
          <p:nvPr/>
        </p:nvPicPr>
        <p:blipFill>
          <a:blip r:embed="rId4">
            <a:alphaModFix amt="18837"/>
            <a:extLst/>
          </a:blip>
          <a:stretch>
            <a:fillRect/>
          </a:stretch>
        </p:blipFill>
        <p:spPr>
          <a:xfrm>
            <a:off x="5560301" y="3073843"/>
            <a:ext cx="7491927" cy="67427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24220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47" y="326934"/>
            <a:ext cx="11388633" cy="14224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882B"/>
                </a:solidFill>
                <a:latin typeface="Helvetica "/>
                <a:cs typeface="Helvetica "/>
              </a:rPr>
              <a:t>Reconciliation</a:t>
            </a:r>
            <a:endParaRPr lang="en-US" b="1" dirty="0">
              <a:solidFill>
                <a:srgbClr val="00882B"/>
              </a:solidFill>
              <a:latin typeface="Helvetica "/>
              <a:cs typeface="Helvetica "/>
            </a:endParaRPr>
          </a:p>
        </p:txBody>
      </p:sp>
      <p:pic>
        <p:nvPicPr>
          <p:cNvPr id="4" name="ICRS.logo.2014.jpg"/>
          <p:cNvPicPr/>
          <p:nvPr/>
        </p:nvPicPr>
        <p:blipFill>
          <a:blip r:embed="rId2">
            <a:alphaModFix amt="18837"/>
            <a:extLst/>
          </a:blip>
          <a:stretch>
            <a:fillRect/>
          </a:stretch>
        </p:blipFill>
        <p:spPr>
          <a:xfrm>
            <a:off x="5560301" y="3073843"/>
            <a:ext cx="7491927" cy="674273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447" y="1932442"/>
            <a:ext cx="11388633" cy="7040454"/>
          </a:xfrm>
        </p:spPr>
        <p:txBody>
          <a:bodyPr>
            <a:normAutofit lnSpcReduction="10000"/>
          </a:bodyPr>
          <a:lstStyle/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Dichotomization on medicinal use versus non-medicinal use seems 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uninformative</a:t>
            </a: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Focus on DSM criteria rather than peripheral concerns not necessarily CUD 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related</a:t>
            </a: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Emphasis on adverse consequences rather than frequency/timing of use</a:t>
            </a: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Recognition that medicinal use can become problematic </a:t>
            </a: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Must account for overall risk/benefit; adverse effects and negative psychosocial impact can occur within overall net gain</a:t>
            </a: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</p:txBody>
      </p:sp>
    </p:spTree>
    <p:extLst>
      <p:ext uri="{BB962C8B-B14F-4D97-AF65-F5344CB8AC3E}">
        <p14:creationId xmlns:p14="http://schemas.microsoft.com/office/powerpoint/2010/main" val="198678238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47" y="326934"/>
            <a:ext cx="11388633" cy="14224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882B"/>
                </a:solidFill>
                <a:latin typeface="Helvetica "/>
                <a:cs typeface="Helvetica "/>
              </a:rPr>
              <a:t>Next Steps</a:t>
            </a:r>
            <a:endParaRPr lang="en-US" b="1" dirty="0">
              <a:solidFill>
                <a:srgbClr val="00882B"/>
              </a:solidFill>
              <a:latin typeface="Helvetica "/>
              <a:cs typeface="Helvetica "/>
            </a:endParaRPr>
          </a:p>
        </p:txBody>
      </p:sp>
      <p:pic>
        <p:nvPicPr>
          <p:cNvPr id="4" name="ICRS.logo.2014.jpg"/>
          <p:cNvPicPr/>
          <p:nvPr/>
        </p:nvPicPr>
        <p:blipFill>
          <a:blip r:embed="rId2">
            <a:alphaModFix amt="18837"/>
            <a:extLst/>
          </a:blip>
          <a:stretch>
            <a:fillRect/>
          </a:stretch>
        </p:blipFill>
        <p:spPr>
          <a:xfrm>
            <a:off x="5560301" y="3073843"/>
            <a:ext cx="7491927" cy="674273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447" y="1932442"/>
            <a:ext cx="11388633" cy="7040454"/>
          </a:xfrm>
        </p:spPr>
        <p:txBody>
          <a:bodyPr>
            <a:normAutofit/>
          </a:bodyPr>
          <a:lstStyle/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Operationalizing “medicinal” 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use</a:t>
            </a: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Evaluation of CUD measures across spectrum of cannabis users</a:t>
            </a: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Shift to more global clinical assessments and/or quality of life outcomes</a:t>
            </a: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Differential evaluation based on product: Cannabis vs. pharma; THC vs. CBD, etc.</a:t>
            </a: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Route and dose specificity?</a:t>
            </a: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Health condition specificity?</a:t>
            </a: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</p:txBody>
      </p:sp>
    </p:spTree>
    <p:extLst>
      <p:ext uri="{BB962C8B-B14F-4D97-AF65-F5344CB8AC3E}">
        <p14:creationId xmlns:p14="http://schemas.microsoft.com/office/powerpoint/2010/main" val="58996611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47" y="326934"/>
            <a:ext cx="11388633" cy="1422400"/>
          </a:xfrm>
        </p:spPr>
        <p:txBody>
          <a:bodyPr>
            <a:normAutofit/>
          </a:bodyPr>
          <a:lstStyle/>
          <a:p>
            <a:pPr algn="l" defTabSz="584200" rtl="0"/>
            <a:r>
              <a:rPr lang="en-US" sz="6000" b="1" dirty="0" smtClean="0">
                <a:solidFill>
                  <a:srgbClr val="00882B"/>
                </a:solidFill>
                <a:latin typeface="Helvetica "/>
                <a:cs typeface="Helvetica "/>
              </a:rPr>
              <a:t>Open Discussion</a:t>
            </a:r>
            <a:endParaRPr lang="en-US" sz="6000" b="1" dirty="0">
              <a:solidFill>
                <a:srgbClr val="00882B"/>
              </a:solidFill>
              <a:latin typeface="Helvetica "/>
              <a:cs typeface="Helvetica "/>
            </a:endParaRPr>
          </a:p>
        </p:txBody>
      </p:sp>
      <p:pic>
        <p:nvPicPr>
          <p:cNvPr id="4" name="ICRS.logo.2014.jpg"/>
          <p:cNvPicPr/>
          <p:nvPr/>
        </p:nvPicPr>
        <p:blipFill>
          <a:blip r:embed="rId2">
            <a:alphaModFix amt="18837"/>
            <a:extLst/>
          </a:blip>
          <a:stretch>
            <a:fillRect/>
          </a:stretch>
        </p:blipFill>
        <p:spPr>
          <a:xfrm>
            <a:off x="5560301" y="3073843"/>
            <a:ext cx="7491927" cy="674273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447" y="2520272"/>
            <a:ext cx="11749850" cy="6182857"/>
          </a:xfrm>
        </p:spPr>
        <p:txBody>
          <a:bodyPr>
            <a:normAutofit/>
          </a:bodyPr>
          <a:lstStyle/>
          <a:p>
            <a:pPr marL="0" indent="0" algn="l" defTabSz="584200" rtl="0">
              <a:spcBef>
                <a:spcPts val="0"/>
              </a:spcBef>
              <a:spcAft>
                <a:spcPts val="1200"/>
              </a:spcAft>
              <a:buSzTx/>
              <a:buNone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This is a quagmire, I don’t have the answers</a:t>
            </a:r>
            <a:r>
              <a:rPr lang="is-I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…</a:t>
            </a: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</p:txBody>
      </p:sp>
    </p:spTree>
    <p:extLst>
      <p:ext uri="{BB962C8B-B14F-4D97-AF65-F5344CB8AC3E}">
        <p14:creationId xmlns:p14="http://schemas.microsoft.com/office/powerpoint/2010/main" val="6902908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47" y="326934"/>
            <a:ext cx="11717574" cy="1422400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solidFill>
                  <a:srgbClr val="00882B"/>
                </a:solidFill>
                <a:latin typeface="Helvetica "/>
                <a:cs typeface="Helvetica "/>
              </a:rPr>
              <a:t>Importance of Nomenclature</a:t>
            </a:r>
            <a:endParaRPr lang="en-US" sz="6600" b="1" dirty="0">
              <a:solidFill>
                <a:srgbClr val="00882B"/>
              </a:solidFill>
              <a:latin typeface="Helvetica "/>
              <a:cs typeface="Helvetica "/>
            </a:endParaRPr>
          </a:p>
        </p:txBody>
      </p:sp>
      <p:pic>
        <p:nvPicPr>
          <p:cNvPr id="4" name="ICRS.logo.2014.jpg"/>
          <p:cNvPicPr/>
          <p:nvPr/>
        </p:nvPicPr>
        <p:blipFill>
          <a:blip r:embed="rId2">
            <a:alphaModFix amt="18837"/>
            <a:extLst/>
          </a:blip>
          <a:stretch>
            <a:fillRect/>
          </a:stretch>
        </p:blipFill>
        <p:spPr>
          <a:xfrm>
            <a:off x="5560301" y="3073843"/>
            <a:ext cx="7491927" cy="674273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447" y="1932442"/>
            <a:ext cx="11388633" cy="7040454"/>
          </a:xfrm>
        </p:spPr>
        <p:txBody>
          <a:bodyPr>
            <a:normAutofit/>
          </a:bodyPr>
          <a:lstStyle/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Cannabis is rare example of a substance moving from illicit to licit status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Only example where traditional drug development has been circumvented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Cannabis still cannot be prescribed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Many pharma examples show us that medicinal use can become problematic and transition to non-medicinal problematic use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Thus, “medicinal” use does not mean non-problematic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  <a:p>
            <a:pPr algn="l">
              <a:spcAft>
                <a:spcPts val="1200"/>
              </a:spcAft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</p:txBody>
      </p:sp>
    </p:spTree>
    <p:extLst>
      <p:ext uri="{BB962C8B-B14F-4D97-AF65-F5344CB8AC3E}">
        <p14:creationId xmlns:p14="http://schemas.microsoft.com/office/powerpoint/2010/main" val="180682361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47" y="326934"/>
            <a:ext cx="11717574" cy="14224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00882B"/>
                </a:solidFill>
                <a:latin typeface="Helvetica "/>
                <a:cs typeface="Helvetica "/>
              </a:rPr>
              <a:t>Current State Laws</a:t>
            </a:r>
            <a:endParaRPr lang="en-US" b="1" dirty="0">
              <a:solidFill>
                <a:srgbClr val="00882B"/>
              </a:solidFill>
              <a:latin typeface="Helvetica "/>
              <a:cs typeface="Helvetica 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888669"/>
            <a:ext cx="12179300" cy="753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468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Screen Shot 2014-09-22 at 12.37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10" y="2204547"/>
            <a:ext cx="1681163" cy="284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Screen Shot 2014-09-22 at 12.26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337"/>
            <a:ext cx="20193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Screen Shot 2014-09-22 at 12.37.4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173" y="0"/>
            <a:ext cx="50863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IMG_078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084" y="2405763"/>
            <a:ext cx="23383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atch_sativa_zps86566be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99" y="254758"/>
            <a:ext cx="2070706" cy="2213728"/>
          </a:xfrm>
          <a:prstGeom prst="rect">
            <a:avLst/>
          </a:prstGeom>
        </p:spPr>
      </p:pic>
      <p:pic>
        <p:nvPicPr>
          <p:cNvPr id="15" name="Picture 14" descr="VapePenPic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23" y="2163237"/>
            <a:ext cx="3943620" cy="2773197"/>
          </a:xfrm>
          <a:prstGeom prst="rect">
            <a:avLst/>
          </a:prstGeom>
        </p:spPr>
      </p:pic>
      <p:pic>
        <p:nvPicPr>
          <p:cNvPr id="5" name="Picture 8" descr="Screen Shot 2014-09-22 at 12.39.50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73" y="2163237"/>
            <a:ext cx="22669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patch_indica_zpsb4570c1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62" y="254758"/>
            <a:ext cx="2038630" cy="2213727"/>
          </a:xfrm>
          <a:prstGeom prst="rect">
            <a:avLst/>
          </a:prstGeom>
        </p:spPr>
      </p:pic>
      <p:pic>
        <p:nvPicPr>
          <p:cNvPr id="16" name="Picture 5" descr="Nabilon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19" y="7169877"/>
            <a:ext cx="2888132" cy="255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sativex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7220347"/>
            <a:ext cx="3139356" cy="254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Marinol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99" y="7268473"/>
            <a:ext cx="2919013" cy="250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24" y="18165"/>
            <a:ext cx="2412276" cy="21450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64785" y="5514960"/>
            <a:ext cx="26690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Versus</a:t>
            </a:r>
            <a:endParaRPr kumimoji="0" lang="en-US" sz="6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816695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47" y="326934"/>
            <a:ext cx="11717574" cy="1422400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solidFill>
                  <a:srgbClr val="00882B"/>
                </a:solidFill>
                <a:latin typeface="Helvetica "/>
                <a:cs typeface="Helvetica "/>
              </a:rPr>
              <a:t>Legal Cannabis Availability</a:t>
            </a:r>
            <a:endParaRPr lang="en-US" sz="6600" b="1" dirty="0">
              <a:solidFill>
                <a:srgbClr val="00882B"/>
              </a:solidFill>
              <a:latin typeface="Helvetica "/>
              <a:cs typeface="Helvetica "/>
            </a:endParaRPr>
          </a:p>
        </p:txBody>
      </p:sp>
      <p:pic>
        <p:nvPicPr>
          <p:cNvPr id="4" name="ICRS.logo.2014.jpg"/>
          <p:cNvPicPr/>
          <p:nvPr/>
        </p:nvPicPr>
        <p:blipFill>
          <a:blip r:embed="rId2">
            <a:alphaModFix amt="18837"/>
            <a:extLst/>
          </a:blip>
          <a:stretch>
            <a:fillRect/>
          </a:stretch>
        </p:blipFill>
        <p:spPr>
          <a:xfrm>
            <a:off x="5560301" y="3073843"/>
            <a:ext cx="7491927" cy="674273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447" y="1932442"/>
            <a:ext cx="11388633" cy="7040454"/>
          </a:xfrm>
        </p:spPr>
        <p:txBody>
          <a:bodyPr>
            <a:normAutofit lnSpcReduction="10000"/>
          </a:bodyPr>
          <a:lstStyle/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62% of current workforce lives in a state where medical use of cannabis is legal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21% lives </a:t>
            </a: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in a state where 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adult non-medical </a:t>
            </a: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use of cannabis is 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legal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Rates of use are higher in states where cannabis is legal vs. those where it is not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Given the </a:t>
            </a:r>
            <a:r>
              <a:rPr lang="en-US" sz="4000" b="1" dirty="0" err="1" smtClean="0">
                <a:solidFill>
                  <a:srgbClr val="00882B"/>
                </a:solidFill>
                <a:latin typeface="Helvetica "/>
                <a:cs typeface="Helvetica "/>
              </a:rPr>
              <a:t>recency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 of widespread adoption and rapid change in cultural attitudes towards cannabis, it will take years to unravel risk of transitioning from medicinal use to problematic use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  <a:p>
            <a:pPr algn="l">
              <a:spcAft>
                <a:spcPts val="1200"/>
              </a:spcAft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</p:txBody>
      </p:sp>
    </p:spTree>
    <p:extLst>
      <p:ext uri="{BB962C8B-B14F-4D97-AF65-F5344CB8AC3E}">
        <p14:creationId xmlns:p14="http://schemas.microsoft.com/office/powerpoint/2010/main" val="8330129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47" y="326934"/>
            <a:ext cx="11717574" cy="14224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00882B"/>
                </a:solidFill>
                <a:latin typeface="Helvetica "/>
                <a:cs typeface="Helvetica "/>
              </a:rPr>
              <a:t>Problematic Use Important In:</a:t>
            </a:r>
            <a:endParaRPr lang="en-US" sz="6000" b="1" dirty="0">
              <a:solidFill>
                <a:srgbClr val="00882B"/>
              </a:solidFill>
              <a:latin typeface="Helvetica "/>
              <a:cs typeface="Helvetica "/>
            </a:endParaRPr>
          </a:p>
        </p:txBody>
      </p:sp>
      <p:pic>
        <p:nvPicPr>
          <p:cNvPr id="4" name="ICRS.logo.2014.jpg"/>
          <p:cNvPicPr/>
          <p:nvPr/>
        </p:nvPicPr>
        <p:blipFill>
          <a:blip r:embed="rId2">
            <a:alphaModFix amt="18837"/>
            <a:extLst/>
          </a:blip>
          <a:stretch>
            <a:fillRect/>
          </a:stretch>
        </p:blipFill>
        <p:spPr>
          <a:xfrm>
            <a:off x="5560301" y="3073843"/>
            <a:ext cx="7491927" cy="674273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447" y="1932442"/>
            <a:ext cx="11388633" cy="7040454"/>
          </a:xfrm>
        </p:spPr>
        <p:txBody>
          <a:bodyPr>
            <a:normAutofit/>
          </a:bodyPr>
          <a:lstStyle/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Workplace evaluation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Epidemiological assessment of treatment need and disease burden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Medical screening and brief intervention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Criminal justice cases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Early intervention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CUD 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treatment assessment and </a:t>
            </a: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outcomes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  <a:p>
            <a:pPr algn="l">
              <a:spcAft>
                <a:spcPts val="1200"/>
              </a:spcAft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</p:txBody>
      </p:sp>
    </p:spTree>
    <p:extLst>
      <p:ext uri="{BB962C8B-B14F-4D97-AF65-F5344CB8AC3E}">
        <p14:creationId xmlns:p14="http://schemas.microsoft.com/office/powerpoint/2010/main" val="2831977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47" y="326934"/>
            <a:ext cx="11717574" cy="14224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00882B"/>
                </a:solidFill>
                <a:latin typeface="Helvetica "/>
                <a:cs typeface="Helvetica "/>
              </a:rPr>
              <a:t>CUD Criteria</a:t>
            </a:r>
            <a:endParaRPr lang="en-US" sz="6000" b="1" dirty="0">
              <a:solidFill>
                <a:srgbClr val="00882B"/>
              </a:solidFill>
              <a:latin typeface="Helvetica "/>
              <a:cs typeface="Helvetica "/>
            </a:endParaRPr>
          </a:p>
        </p:txBody>
      </p:sp>
      <p:pic>
        <p:nvPicPr>
          <p:cNvPr id="4" name="ICRS.logo.2014.jpg"/>
          <p:cNvPicPr/>
          <p:nvPr/>
        </p:nvPicPr>
        <p:blipFill>
          <a:blip r:embed="rId2">
            <a:alphaModFix amt="18837"/>
            <a:extLst/>
          </a:blip>
          <a:stretch>
            <a:fillRect/>
          </a:stretch>
        </p:blipFill>
        <p:spPr>
          <a:xfrm>
            <a:off x="5560301" y="3073843"/>
            <a:ext cx="7491927" cy="674273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447" y="1932442"/>
            <a:ext cx="11388633" cy="7040454"/>
          </a:xfrm>
        </p:spPr>
        <p:txBody>
          <a:bodyPr>
            <a:normAutofit/>
          </a:bodyPr>
          <a:lstStyle/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Tolerance</a:t>
            </a: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Withdrawal </a:t>
            </a: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Craving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Loss of controlled use</a:t>
            </a: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Desire to, </a:t>
            </a: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or 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inability to </a:t>
            </a: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reduce/quit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Lots of time spent in drug 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use activities 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I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nterferes </a:t>
            </a: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with 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other important </a:t>
            </a: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activities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Use continues </a:t>
            </a: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despite 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causing </a:t>
            </a: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or 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worsening health/social problems </a:t>
            </a: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  <a:p>
            <a:pPr algn="l">
              <a:spcAft>
                <a:spcPts val="1200"/>
              </a:spcAft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</p:txBody>
      </p:sp>
    </p:spTree>
    <p:extLst>
      <p:ext uri="{BB962C8B-B14F-4D97-AF65-F5344CB8AC3E}">
        <p14:creationId xmlns:p14="http://schemas.microsoft.com/office/powerpoint/2010/main" val="3442064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47" y="326934"/>
            <a:ext cx="11717574" cy="14224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00882B"/>
                </a:solidFill>
                <a:latin typeface="Helvetica "/>
                <a:cs typeface="Helvetica "/>
              </a:rPr>
              <a:t>Measures of Problematic Use</a:t>
            </a:r>
            <a:endParaRPr lang="en-US" sz="6000" b="1" dirty="0">
              <a:solidFill>
                <a:srgbClr val="00882B"/>
              </a:solidFill>
              <a:latin typeface="Helvetica "/>
              <a:cs typeface="Helvetica "/>
            </a:endParaRPr>
          </a:p>
        </p:txBody>
      </p:sp>
      <p:pic>
        <p:nvPicPr>
          <p:cNvPr id="4" name="ICRS.logo.2014.jpg"/>
          <p:cNvPicPr/>
          <p:nvPr/>
        </p:nvPicPr>
        <p:blipFill>
          <a:blip r:embed="rId2">
            <a:alphaModFix amt="18837"/>
            <a:extLst/>
          </a:blip>
          <a:stretch>
            <a:fillRect/>
          </a:stretch>
        </p:blipFill>
        <p:spPr>
          <a:xfrm>
            <a:off x="5560301" y="3073843"/>
            <a:ext cx="7491927" cy="674273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447" y="1932442"/>
            <a:ext cx="11388633" cy="7040454"/>
          </a:xfrm>
        </p:spPr>
        <p:txBody>
          <a:bodyPr>
            <a:normAutofit fontScale="85000" lnSpcReduction="20000"/>
          </a:bodyPr>
          <a:lstStyle/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Addiction Severity Index (ASI)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Cannabis </a:t>
            </a: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Problems 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Questionnaire (CPQ)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Cannabis </a:t>
            </a: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and Substance Use Assessment Schedule (CASUAS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)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Cannabis Use Disorder Identification 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Test (CUDIT)**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Cannabis Use Problems Identification 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Test (CUPIT)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Clinical Global 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Impression (CGI)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Drug Abuse Screening 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Test (DAST)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Marijuana Dependence Scale (MDS)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Marijuana Problem 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Scale (MPS)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DSM criteria (SCID, CIDI, GAIN, ADI-L, VSDI)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>
                <a:solidFill>
                  <a:srgbClr val="00882B"/>
                </a:solidFill>
                <a:latin typeface="Helvetica "/>
                <a:cs typeface="Helvetica "/>
              </a:rPr>
              <a:t>Severity of Dependence </a:t>
            </a: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Scale (SDS)</a:t>
            </a: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  <a:p>
            <a:pPr algn="l">
              <a:spcAft>
                <a:spcPts val="1200"/>
              </a:spcAft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</p:txBody>
      </p:sp>
    </p:spTree>
    <p:extLst>
      <p:ext uri="{BB962C8B-B14F-4D97-AF65-F5344CB8AC3E}">
        <p14:creationId xmlns:p14="http://schemas.microsoft.com/office/powerpoint/2010/main" val="21939768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47" y="326934"/>
            <a:ext cx="11717574" cy="14224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00882B"/>
                </a:solidFill>
                <a:latin typeface="Helvetica "/>
                <a:cs typeface="Helvetica "/>
              </a:rPr>
              <a:t>Measure Characteristics</a:t>
            </a:r>
            <a:endParaRPr lang="en-US" sz="6000" b="1" dirty="0">
              <a:solidFill>
                <a:srgbClr val="00882B"/>
              </a:solidFill>
              <a:latin typeface="Helvetica "/>
              <a:cs typeface="Helvetica "/>
            </a:endParaRPr>
          </a:p>
        </p:txBody>
      </p:sp>
      <p:pic>
        <p:nvPicPr>
          <p:cNvPr id="4" name="ICRS.logo.2014.jpg"/>
          <p:cNvPicPr/>
          <p:nvPr/>
        </p:nvPicPr>
        <p:blipFill>
          <a:blip r:embed="rId2">
            <a:alphaModFix amt="18837"/>
            <a:extLst/>
          </a:blip>
          <a:stretch>
            <a:fillRect/>
          </a:stretch>
        </p:blipFill>
        <p:spPr>
          <a:xfrm>
            <a:off x="5560301" y="3073843"/>
            <a:ext cx="7491927" cy="674273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447" y="1932442"/>
            <a:ext cx="11388633" cy="7040454"/>
          </a:xfrm>
        </p:spPr>
        <p:txBody>
          <a:bodyPr>
            <a:normAutofit fontScale="77500" lnSpcReduction="20000"/>
          </a:bodyPr>
          <a:lstStyle/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Frequency/amount of use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Timing of use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Adverse consequences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Desire/attempts to quit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Psychosocial troubles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Craving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Functioning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Mood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Cost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Legal issues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Health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Motivation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r>
              <a:rPr lang="en-US" sz="4000" b="1" dirty="0" smtClean="0">
                <a:solidFill>
                  <a:srgbClr val="00882B"/>
                </a:solidFill>
                <a:latin typeface="Helvetica "/>
                <a:cs typeface="Helvetica "/>
              </a:rPr>
              <a:t>Social interaction</a:t>
            </a: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lvl="2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>
              <a:solidFill>
                <a:srgbClr val="00882B"/>
              </a:solidFill>
              <a:latin typeface="Helvetica "/>
              <a:cs typeface="Helvetica "/>
            </a:endParaRPr>
          </a:p>
          <a:p>
            <a:pPr algn="l">
              <a:spcAft>
                <a:spcPts val="1200"/>
              </a:spcAft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  <a:p>
            <a:pPr marL="571500" indent="-571500" algn="l">
              <a:spcAft>
                <a:spcPts val="1200"/>
              </a:spcAft>
              <a:buFont typeface="Arial"/>
              <a:buChar char="•"/>
            </a:pPr>
            <a:endParaRPr lang="en-US" sz="4000" b="1" dirty="0" smtClean="0">
              <a:solidFill>
                <a:srgbClr val="00882B"/>
              </a:solidFill>
              <a:latin typeface="Helvetica "/>
              <a:cs typeface="Helvetica "/>
            </a:endParaRPr>
          </a:p>
        </p:txBody>
      </p:sp>
    </p:spTree>
    <p:extLst>
      <p:ext uri="{BB962C8B-B14F-4D97-AF65-F5344CB8AC3E}">
        <p14:creationId xmlns:p14="http://schemas.microsoft.com/office/powerpoint/2010/main" val="16799287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11772</TotalTime>
  <Words>718</Words>
  <Application>Microsoft Macintosh PowerPoint</Application>
  <PresentationFormat>Custom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Helvetica</vt:lpstr>
      <vt:lpstr>Helvetica </vt:lpstr>
      <vt:lpstr>Helvetica Light</vt:lpstr>
      <vt:lpstr>Helvetica Neue</vt:lpstr>
      <vt:lpstr>Arial</vt:lpstr>
      <vt:lpstr>White</vt:lpstr>
      <vt:lpstr>Differentiating Problematic Non-medicinal Use From Medicinal Cannabis Use</vt:lpstr>
      <vt:lpstr>Importance of Nomenclature</vt:lpstr>
      <vt:lpstr>Current State Laws</vt:lpstr>
      <vt:lpstr>PowerPoint Presentation</vt:lpstr>
      <vt:lpstr>Legal Cannabis Availability</vt:lpstr>
      <vt:lpstr>Problematic Use Important In:</vt:lpstr>
      <vt:lpstr>CUD Criteria</vt:lpstr>
      <vt:lpstr>Measures of Problematic Use</vt:lpstr>
      <vt:lpstr>Measure Characteristics</vt:lpstr>
      <vt:lpstr>Key Issues</vt:lpstr>
      <vt:lpstr>Key Issues</vt:lpstr>
      <vt:lpstr>Key Issues</vt:lpstr>
      <vt:lpstr>Key Issues</vt:lpstr>
      <vt:lpstr>Budney Data Set: Use past 30 daysday</vt:lpstr>
      <vt:lpstr>Typical High</vt:lpstr>
      <vt:lpstr>Reconciliation</vt:lpstr>
      <vt:lpstr>Next Steps</vt:lpstr>
      <vt:lpstr>Open Discussion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ICRS2015 Conflict of Interest Slide</dc:title>
  <dc:subject/>
  <dc:creator>ICRS</dc:creator>
  <cp:keywords/>
  <dc:description/>
  <cp:lastModifiedBy>Microsoft Office User</cp:lastModifiedBy>
  <cp:revision>183</cp:revision>
  <dcterms:modified xsi:type="dcterms:W3CDTF">2018-03-23T12:19:50Z</dcterms:modified>
  <cp:category/>
</cp:coreProperties>
</file>