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5" r:id="rId2"/>
    <p:sldId id="316" r:id="rId3"/>
    <p:sldId id="322" r:id="rId4"/>
    <p:sldId id="332" r:id="rId5"/>
    <p:sldId id="333" r:id="rId6"/>
    <p:sldId id="334" r:id="rId7"/>
    <p:sldId id="343" r:id="rId8"/>
    <p:sldId id="345" r:id="rId9"/>
    <p:sldId id="350" r:id="rId10"/>
    <p:sldId id="346" r:id="rId11"/>
    <p:sldId id="347" r:id="rId12"/>
    <p:sldId id="348" r:id="rId13"/>
    <p:sldId id="349" r:id="rId14"/>
    <p:sldId id="328" r:id="rId15"/>
    <p:sldId id="314" r:id="rId16"/>
    <p:sldId id="319" r:id="rId17"/>
    <p:sldId id="340" r:id="rId18"/>
    <p:sldId id="326" r:id="rId19"/>
    <p:sldId id="335" r:id="rId20"/>
    <p:sldId id="341" r:id="rId21"/>
    <p:sldId id="320" r:id="rId22"/>
    <p:sldId id="33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L" initials="FRL" lastIdx="5" clrIdx="0">
    <p:extLst/>
  </p:cmAuthor>
  <p:cmAuthor id="2" name="Columbia University" initials="C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886" autoAdjust="0"/>
  </p:normalViewPr>
  <p:slideViewPr>
    <p:cSldViewPr snapToGrid="0">
      <p:cViewPr varScale="1">
        <p:scale>
          <a:sx n="85" d="100"/>
          <a:sy n="85" d="100"/>
        </p:scale>
        <p:origin x="1286"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65FB2-710C-46B6-9D3D-A91C97350D2B}" type="datetimeFigureOut">
              <a:rPr lang="en-US" smtClean="0"/>
              <a:t>3/22/2018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08A04-5AF4-49E6-A4AE-D101D47877BD}" type="slidenum">
              <a:rPr lang="en-US" smtClean="0"/>
              <a:t>‹#›</a:t>
            </a:fld>
            <a:endParaRPr lang="en-US"/>
          </a:p>
        </p:txBody>
      </p:sp>
    </p:spTree>
    <p:extLst>
      <p:ext uri="{BB962C8B-B14F-4D97-AF65-F5344CB8AC3E}">
        <p14:creationId xmlns:p14="http://schemas.microsoft.com/office/powerpoint/2010/main" val="304565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a:defRPr>
                <a:solidFill>
                  <a:schemeClr val="tx1"/>
                </a:solidFill>
                <a:latin typeface="Arial Narrow" panose="020B0606020202030204" pitchFamily="34" charset="0"/>
                <a:cs typeface="Times New Roman" panose="02020603050405020304" pitchFamily="18" charset="0"/>
              </a:defRPr>
            </a:lvl1pPr>
            <a:lvl2pPr marL="742950" indent="-285750">
              <a:defRPr>
                <a:solidFill>
                  <a:schemeClr val="tx1"/>
                </a:solidFill>
                <a:latin typeface="Arial Narrow" panose="020B0606020202030204" pitchFamily="34" charset="0"/>
                <a:cs typeface="Times New Roman" panose="02020603050405020304" pitchFamily="18" charset="0"/>
              </a:defRPr>
            </a:lvl2pPr>
            <a:lvl3pPr marL="1143000" indent="-228600">
              <a:defRPr>
                <a:solidFill>
                  <a:schemeClr val="tx1"/>
                </a:solidFill>
                <a:latin typeface="Arial Narrow" panose="020B0606020202030204" pitchFamily="34" charset="0"/>
                <a:cs typeface="Times New Roman" panose="02020603050405020304" pitchFamily="18" charset="0"/>
              </a:defRPr>
            </a:lvl3pPr>
            <a:lvl4pPr marL="1600200" indent="-228600">
              <a:defRPr>
                <a:solidFill>
                  <a:schemeClr val="tx1"/>
                </a:solidFill>
                <a:latin typeface="Arial Narrow" panose="020B0606020202030204" pitchFamily="34" charset="0"/>
                <a:cs typeface="Times New Roman" panose="02020603050405020304" pitchFamily="18" charset="0"/>
              </a:defRPr>
            </a:lvl4pPr>
            <a:lvl5pPr marL="2057400" indent="-228600">
              <a:defRPr>
                <a:solidFill>
                  <a:schemeClr val="tx1"/>
                </a:solidFill>
                <a:latin typeface="Arial Narrow" panose="020B060602020203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5AA387-215B-47EA-9F88-141DEBEF57B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24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92881" indent="0" algn="ctr">
              <a:buNone/>
              <a:defRPr/>
            </a:lvl2pPr>
            <a:lvl3pPr marL="385763" indent="0" algn="ctr">
              <a:buNone/>
              <a:defRPr/>
            </a:lvl3pPr>
            <a:lvl4pPr marL="578644" indent="0" algn="ctr">
              <a:buNone/>
              <a:defRPr/>
            </a:lvl4pPr>
            <a:lvl5pPr marL="771525" indent="0" algn="ctr">
              <a:buNone/>
              <a:defRPr/>
            </a:lvl5pPr>
            <a:lvl6pPr marL="964406" indent="0" algn="ctr">
              <a:buNone/>
              <a:defRPr/>
            </a:lvl6pPr>
            <a:lvl7pPr marL="1157288" indent="0" algn="ctr">
              <a:buNone/>
              <a:defRPr/>
            </a:lvl7pPr>
            <a:lvl8pPr marL="1350169" indent="0" algn="ctr">
              <a:buNone/>
              <a:defRPr/>
            </a:lvl8pPr>
            <a:lvl9pPr marL="1543050" indent="0" algn="ctr">
              <a:buNone/>
              <a:defRPr/>
            </a:lvl9pPr>
          </a:lstStyle>
          <a:p>
            <a:r>
              <a:rPr lang="en-US"/>
              <a:t>Click to edit Master subtitle style</a:t>
            </a:r>
          </a:p>
        </p:txBody>
      </p:sp>
    </p:spTree>
    <p:extLst>
      <p:ext uri="{BB962C8B-B14F-4D97-AF65-F5344CB8AC3E}">
        <p14:creationId xmlns:p14="http://schemas.microsoft.com/office/powerpoint/2010/main" val="9950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71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1524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689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600200"/>
            <a:ext cx="7772400" cy="4114800"/>
          </a:xfrm>
        </p:spPr>
        <p:txBody>
          <a:bodyPr/>
          <a:lstStyle/>
          <a:p>
            <a:pPr lvl="0"/>
            <a:endParaRPr lang="en-US" noProof="0"/>
          </a:p>
        </p:txBody>
      </p:sp>
    </p:spTree>
    <p:extLst>
      <p:ext uri="{BB962C8B-B14F-4D97-AF65-F5344CB8AC3E}">
        <p14:creationId xmlns:p14="http://schemas.microsoft.com/office/powerpoint/2010/main" val="372934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5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Tree>
    <p:extLst>
      <p:ext uri="{BB962C8B-B14F-4D97-AF65-F5344CB8AC3E}">
        <p14:creationId xmlns:p14="http://schemas.microsoft.com/office/powerpoint/2010/main" val="343842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503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9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716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65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844"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Tree>
    <p:extLst>
      <p:ext uri="{BB962C8B-B14F-4D97-AF65-F5344CB8AC3E}">
        <p14:creationId xmlns:p14="http://schemas.microsoft.com/office/powerpoint/2010/main" val="416137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84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Tree>
    <p:extLst>
      <p:ext uri="{BB962C8B-B14F-4D97-AF65-F5344CB8AC3E}">
        <p14:creationId xmlns:p14="http://schemas.microsoft.com/office/powerpoint/2010/main" val="176725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288"/>
            </a:gs>
            <a:gs pos="50000">
              <a:srgbClr val="0033CC"/>
            </a:gs>
            <a:gs pos="100000">
              <a:srgbClr val="002288"/>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Line 7"/>
          <p:cNvSpPr>
            <a:spLocks noChangeShapeType="1"/>
          </p:cNvSpPr>
          <p:nvPr/>
        </p:nvSpPr>
        <p:spPr bwMode="auto">
          <a:xfrm>
            <a:off x="647700" y="1079500"/>
            <a:ext cx="7848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760"/>
          </a:p>
        </p:txBody>
      </p:sp>
      <p:sp>
        <p:nvSpPr>
          <p:cNvPr id="1028" name="Rectangle 9"/>
          <p:cNvSpPr>
            <a:spLocks noGrp="1" noChangeArrowheads="1"/>
          </p:cNvSpPr>
          <p:nvPr>
            <p:ph type="title"/>
          </p:nvPr>
        </p:nvSpPr>
        <p:spPr bwMode="auto">
          <a:xfrm>
            <a:off x="685800" y="-63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984565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1350" b="1">
          <a:solidFill>
            <a:srgbClr val="FFFF00"/>
          </a:solidFill>
          <a:latin typeface="+mj-lt"/>
          <a:ea typeface="+mj-ea"/>
          <a:cs typeface="+mj-cs"/>
        </a:defRPr>
      </a:lvl1pPr>
      <a:lvl2pPr algn="ctr" rtl="0" eaLnBrk="0" fontAlgn="base" hangingPunct="0">
        <a:spcBef>
          <a:spcPct val="0"/>
        </a:spcBef>
        <a:spcAft>
          <a:spcPct val="0"/>
        </a:spcAft>
        <a:defRPr sz="1350" b="1">
          <a:solidFill>
            <a:srgbClr val="FFFF00"/>
          </a:solidFill>
          <a:latin typeface="Tahoma" pitchFamily="34" charset="0"/>
          <a:cs typeface="Times New Roman" pitchFamily="18" charset="0"/>
        </a:defRPr>
      </a:lvl2pPr>
      <a:lvl3pPr algn="ctr" rtl="0" eaLnBrk="0" fontAlgn="base" hangingPunct="0">
        <a:spcBef>
          <a:spcPct val="0"/>
        </a:spcBef>
        <a:spcAft>
          <a:spcPct val="0"/>
        </a:spcAft>
        <a:defRPr sz="1350" b="1">
          <a:solidFill>
            <a:srgbClr val="FFFF00"/>
          </a:solidFill>
          <a:latin typeface="Tahoma" pitchFamily="34" charset="0"/>
          <a:cs typeface="Times New Roman" pitchFamily="18" charset="0"/>
        </a:defRPr>
      </a:lvl3pPr>
      <a:lvl4pPr algn="ctr" rtl="0" eaLnBrk="0" fontAlgn="base" hangingPunct="0">
        <a:spcBef>
          <a:spcPct val="0"/>
        </a:spcBef>
        <a:spcAft>
          <a:spcPct val="0"/>
        </a:spcAft>
        <a:defRPr sz="1350" b="1">
          <a:solidFill>
            <a:srgbClr val="FFFF00"/>
          </a:solidFill>
          <a:latin typeface="Tahoma" pitchFamily="34" charset="0"/>
          <a:cs typeface="Times New Roman" pitchFamily="18" charset="0"/>
        </a:defRPr>
      </a:lvl4pPr>
      <a:lvl5pPr algn="ctr" rtl="0" eaLnBrk="0" fontAlgn="base" hangingPunct="0">
        <a:spcBef>
          <a:spcPct val="0"/>
        </a:spcBef>
        <a:spcAft>
          <a:spcPct val="0"/>
        </a:spcAft>
        <a:defRPr sz="1350" b="1">
          <a:solidFill>
            <a:srgbClr val="FFFF00"/>
          </a:solidFill>
          <a:latin typeface="Tahoma" pitchFamily="34" charset="0"/>
          <a:cs typeface="Times New Roman" pitchFamily="18" charset="0"/>
        </a:defRPr>
      </a:lvl5pPr>
      <a:lvl6pPr marL="192881" algn="ctr" rtl="0" fontAlgn="base">
        <a:spcBef>
          <a:spcPct val="0"/>
        </a:spcBef>
        <a:spcAft>
          <a:spcPct val="0"/>
        </a:spcAft>
        <a:defRPr sz="1350" b="1">
          <a:solidFill>
            <a:srgbClr val="FFFF00"/>
          </a:solidFill>
          <a:latin typeface="Tahoma" pitchFamily="34" charset="0"/>
          <a:cs typeface="Times New Roman" pitchFamily="18" charset="0"/>
        </a:defRPr>
      </a:lvl6pPr>
      <a:lvl7pPr marL="385763" algn="ctr" rtl="0" fontAlgn="base">
        <a:spcBef>
          <a:spcPct val="0"/>
        </a:spcBef>
        <a:spcAft>
          <a:spcPct val="0"/>
        </a:spcAft>
        <a:defRPr sz="1350" b="1">
          <a:solidFill>
            <a:srgbClr val="FFFF00"/>
          </a:solidFill>
          <a:latin typeface="Tahoma" pitchFamily="34" charset="0"/>
          <a:cs typeface="Times New Roman" pitchFamily="18" charset="0"/>
        </a:defRPr>
      </a:lvl7pPr>
      <a:lvl8pPr marL="578644" algn="ctr" rtl="0" fontAlgn="base">
        <a:spcBef>
          <a:spcPct val="0"/>
        </a:spcBef>
        <a:spcAft>
          <a:spcPct val="0"/>
        </a:spcAft>
        <a:defRPr sz="1350" b="1">
          <a:solidFill>
            <a:srgbClr val="FFFF00"/>
          </a:solidFill>
          <a:latin typeface="Tahoma" pitchFamily="34" charset="0"/>
          <a:cs typeface="Times New Roman" pitchFamily="18" charset="0"/>
        </a:defRPr>
      </a:lvl8pPr>
      <a:lvl9pPr marL="771525" algn="ctr" rtl="0" fontAlgn="base">
        <a:spcBef>
          <a:spcPct val="0"/>
        </a:spcBef>
        <a:spcAft>
          <a:spcPct val="0"/>
        </a:spcAft>
        <a:defRPr sz="1350" b="1">
          <a:solidFill>
            <a:srgbClr val="FFFF00"/>
          </a:solidFill>
          <a:latin typeface="Tahoma" pitchFamily="34" charset="0"/>
          <a:cs typeface="Times New Roman" pitchFamily="18" charset="0"/>
        </a:defRPr>
      </a:lvl9pPr>
    </p:titleStyle>
    <p:bodyStyle>
      <a:lvl1pPr marL="144661" indent="-144661" algn="l" rtl="0" eaLnBrk="0" fontAlgn="base" hangingPunct="0">
        <a:spcBef>
          <a:spcPct val="0"/>
        </a:spcBef>
        <a:spcAft>
          <a:spcPct val="75000"/>
        </a:spcAft>
        <a:buBlip>
          <a:blip r:embed="rId14"/>
        </a:buBlip>
        <a:defRPr sz="1013">
          <a:solidFill>
            <a:schemeClr val="bg1"/>
          </a:solidFill>
          <a:latin typeface="+mn-lt"/>
          <a:ea typeface="+mn-ea"/>
          <a:cs typeface="+mn-cs"/>
        </a:defRPr>
      </a:lvl1pPr>
      <a:lvl2pPr marL="313433" indent="-120551" algn="l" rtl="0" eaLnBrk="0" fontAlgn="base" hangingPunct="0">
        <a:spcBef>
          <a:spcPct val="0"/>
        </a:spcBef>
        <a:spcAft>
          <a:spcPct val="75000"/>
        </a:spcAft>
        <a:buBlip>
          <a:blip r:embed="rId15"/>
        </a:buBlip>
        <a:defRPr sz="844">
          <a:solidFill>
            <a:schemeClr val="bg1"/>
          </a:solidFill>
          <a:latin typeface="+mn-lt"/>
          <a:cs typeface="+mn-cs"/>
        </a:defRPr>
      </a:lvl2pPr>
      <a:lvl3pPr marL="482204" indent="-96441" algn="l" rtl="0" eaLnBrk="0" fontAlgn="base" hangingPunct="0">
        <a:spcBef>
          <a:spcPct val="0"/>
        </a:spcBef>
        <a:spcAft>
          <a:spcPct val="75000"/>
        </a:spcAft>
        <a:buBlip>
          <a:blip r:embed="rId16"/>
        </a:buBlip>
        <a:defRPr sz="1013">
          <a:solidFill>
            <a:schemeClr val="bg1"/>
          </a:solidFill>
          <a:latin typeface="+mn-lt"/>
          <a:cs typeface="+mn-cs"/>
        </a:defRPr>
      </a:lvl3pPr>
      <a:lvl4pPr marL="675085" indent="-96441" algn="l" rtl="0" eaLnBrk="0" fontAlgn="base" hangingPunct="0">
        <a:spcBef>
          <a:spcPct val="0"/>
        </a:spcBef>
        <a:spcAft>
          <a:spcPct val="75000"/>
        </a:spcAft>
        <a:buChar char="–"/>
        <a:defRPr sz="675">
          <a:solidFill>
            <a:schemeClr val="bg1"/>
          </a:solidFill>
          <a:latin typeface="+mn-lt"/>
          <a:cs typeface="+mn-cs"/>
        </a:defRPr>
      </a:lvl4pPr>
      <a:lvl5pPr marL="867966" indent="-96441" algn="l" rtl="0" eaLnBrk="0" fontAlgn="base" hangingPunct="0">
        <a:spcBef>
          <a:spcPct val="0"/>
        </a:spcBef>
        <a:spcAft>
          <a:spcPct val="75000"/>
        </a:spcAft>
        <a:buChar char="»"/>
        <a:defRPr sz="844">
          <a:solidFill>
            <a:schemeClr val="bg1"/>
          </a:solidFill>
          <a:latin typeface="+mn-lt"/>
          <a:cs typeface="+mn-cs"/>
        </a:defRPr>
      </a:lvl5pPr>
      <a:lvl6pPr marL="1060847" indent="-96441" algn="l" rtl="0" fontAlgn="base">
        <a:spcBef>
          <a:spcPct val="0"/>
        </a:spcBef>
        <a:spcAft>
          <a:spcPct val="75000"/>
        </a:spcAft>
        <a:buChar char="»"/>
        <a:defRPr sz="844">
          <a:solidFill>
            <a:schemeClr val="bg1"/>
          </a:solidFill>
          <a:latin typeface="+mn-lt"/>
          <a:cs typeface="+mn-cs"/>
        </a:defRPr>
      </a:lvl6pPr>
      <a:lvl7pPr marL="1253729" indent="-96441" algn="l" rtl="0" fontAlgn="base">
        <a:spcBef>
          <a:spcPct val="0"/>
        </a:spcBef>
        <a:spcAft>
          <a:spcPct val="75000"/>
        </a:spcAft>
        <a:buChar char="»"/>
        <a:defRPr sz="844">
          <a:solidFill>
            <a:schemeClr val="bg1"/>
          </a:solidFill>
          <a:latin typeface="+mn-lt"/>
          <a:cs typeface="+mn-cs"/>
        </a:defRPr>
      </a:lvl7pPr>
      <a:lvl8pPr marL="1446610" indent="-96441" algn="l" rtl="0" fontAlgn="base">
        <a:spcBef>
          <a:spcPct val="0"/>
        </a:spcBef>
        <a:spcAft>
          <a:spcPct val="75000"/>
        </a:spcAft>
        <a:buChar char="»"/>
        <a:defRPr sz="844">
          <a:solidFill>
            <a:schemeClr val="bg1"/>
          </a:solidFill>
          <a:latin typeface="+mn-lt"/>
          <a:cs typeface="+mn-cs"/>
        </a:defRPr>
      </a:lvl8pPr>
      <a:lvl9pPr marL="1639491" indent="-96441" algn="l" rtl="0" fontAlgn="base">
        <a:spcBef>
          <a:spcPct val="0"/>
        </a:spcBef>
        <a:spcAft>
          <a:spcPct val="75000"/>
        </a:spcAft>
        <a:buChar char="»"/>
        <a:defRPr sz="844">
          <a:solidFill>
            <a:schemeClr val="bg1"/>
          </a:solidFill>
          <a:latin typeface="+mn-lt"/>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mp"/><Relationship Id="rId1" Type="http://schemas.openxmlformats.org/officeDocument/2006/relationships/slideLayout" Target="../slideLayouts/slideLayout9.xml"/><Relationship Id="rId5" Type="http://schemas.openxmlformats.org/officeDocument/2006/relationships/image" Target="../media/image7.em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New york State Psychiatric Institute - Google Search - Google Chrome"/>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231" t="36937" r="46680" b="10811"/>
          <a:stretch/>
        </p:blipFill>
        <p:spPr>
          <a:xfrm>
            <a:off x="253305" y="147482"/>
            <a:ext cx="8536721" cy="3593337"/>
          </a:xfrm>
          <a:prstGeom prst="rect">
            <a:avLst/>
          </a:prstGeom>
        </p:spPr>
      </p:pic>
      <p:sp>
        <p:nvSpPr>
          <p:cNvPr id="4" name="Text Placeholder 3"/>
          <p:cNvSpPr>
            <a:spLocks noGrp="1"/>
          </p:cNvSpPr>
          <p:nvPr>
            <p:ph type="body" sz="half" idx="2"/>
          </p:nvPr>
        </p:nvSpPr>
        <p:spPr>
          <a:xfrm>
            <a:off x="1905793" y="4796934"/>
            <a:ext cx="5033394" cy="1317068"/>
          </a:xfrm>
        </p:spPr>
        <p:txBody>
          <a:bodyPr>
            <a:normAutofit lnSpcReduction="10000"/>
          </a:bodyPr>
          <a:lstStyle/>
          <a:p>
            <a:pPr algn="ctr" fontAlgn="base">
              <a:lnSpc>
                <a:spcPct val="100000"/>
              </a:lnSpc>
              <a:spcBef>
                <a:spcPct val="0"/>
              </a:spcBef>
              <a:spcAft>
                <a:spcPct val="0"/>
              </a:spcAft>
              <a:buClr>
                <a:srgbClr val="003B7F"/>
              </a:buClr>
              <a:buSzPct val="100000"/>
              <a:defRPr/>
            </a:pPr>
            <a:r>
              <a:rPr lang="en-US" altLang="en-US" sz="1100" b="1" kern="0" dirty="0">
                <a:latin typeface="Arial"/>
              </a:rPr>
              <a:t>Frances R. Levin, MD</a:t>
            </a:r>
          </a:p>
          <a:p>
            <a:pPr algn="ctr" fontAlgn="base">
              <a:lnSpc>
                <a:spcPct val="100000"/>
              </a:lnSpc>
              <a:spcBef>
                <a:spcPct val="0"/>
              </a:spcBef>
              <a:spcAft>
                <a:spcPct val="0"/>
              </a:spcAft>
              <a:buClr>
                <a:srgbClr val="003B7F"/>
              </a:buClr>
              <a:buSzPct val="100000"/>
              <a:defRPr/>
            </a:pPr>
            <a:r>
              <a:rPr lang="en-US" altLang="en-US" sz="1100" b="1" kern="0" dirty="0">
                <a:latin typeface="Arial"/>
              </a:rPr>
              <a:t>Kennedy-Leavy Professor of Psychiatry at CUMC</a:t>
            </a:r>
          </a:p>
          <a:p>
            <a:pPr algn="ctr" fontAlgn="base">
              <a:lnSpc>
                <a:spcPct val="100000"/>
              </a:lnSpc>
              <a:spcBef>
                <a:spcPct val="0"/>
              </a:spcBef>
              <a:spcAft>
                <a:spcPct val="0"/>
              </a:spcAft>
              <a:buClr>
                <a:srgbClr val="003B7F"/>
              </a:buClr>
              <a:buSzPct val="100000"/>
              <a:defRPr/>
            </a:pPr>
            <a:r>
              <a:rPr lang="en-US" altLang="en-US" sz="1100" b="1" kern="0" dirty="0">
                <a:latin typeface="Arial"/>
              </a:rPr>
              <a:t>Chief, Division on Substance Use Disorders</a:t>
            </a:r>
          </a:p>
          <a:p>
            <a:pPr algn="ctr" fontAlgn="base">
              <a:lnSpc>
                <a:spcPct val="100000"/>
              </a:lnSpc>
              <a:spcBef>
                <a:spcPct val="0"/>
              </a:spcBef>
              <a:spcAft>
                <a:spcPct val="0"/>
              </a:spcAft>
              <a:buClr>
                <a:srgbClr val="003B7F"/>
              </a:buClr>
              <a:buSzPct val="100000"/>
              <a:defRPr/>
            </a:pPr>
            <a:r>
              <a:rPr lang="en-US" altLang="en-US" sz="1100" b="1" kern="0" dirty="0">
                <a:latin typeface="Arial"/>
              </a:rPr>
              <a:t>Department of Psychiatry</a:t>
            </a:r>
          </a:p>
          <a:p>
            <a:pPr algn="ctr" fontAlgn="base">
              <a:lnSpc>
                <a:spcPct val="100000"/>
              </a:lnSpc>
              <a:spcBef>
                <a:spcPct val="0"/>
              </a:spcBef>
              <a:spcAft>
                <a:spcPct val="0"/>
              </a:spcAft>
              <a:buClr>
                <a:srgbClr val="003B7F"/>
              </a:buClr>
              <a:buSzPct val="100000"/>
              <a:defRPr/>
            </a:pPr>
            <a:r>
              <a:rPr lang="en-US" altLang="en-US" sz="1100" b="1" kern="0" dirty="0">
                <a:latin typeface="Arial"/>
              </a:rPr>
              <a:t>Columbia University Medical Center/ </a:t>
            </a:r>
          </a:p>
          <a:p>
            <a:pPr algn="ctr" fontAlgn="base">
              <a:lnSpc>
                <a:spcPct val="100000"/>
              </a:lnSpc>
              <a:spcBef>
                <a:spcPct val="0"/>
              </a:spcBef>
              <a:spcAft>
                <a:spcPct val="0"/>
              </a:spcAft>
              <a:buClr>
                <a:srgbClr val="003B7F"/>
              </a:buClr>
              <a:buSzPct val="100000"/>
              <a:defRPr/>
            </a:pPr>
            <a:r>
              <a:rPr lang="en-US" altLang="en-US" sz="1100" b="1" kern="0" dirty="0">
                <a:latin typeface="Arial"/>
              </a:rPr>
              <a:t>New York State Psychiatric Institute</a:t>
            </a:r>
          </a:p>
          <a:p>
            <a:pPr algn="ctr" fontAlgn="base">
              <a:lnSpc>
                <a:spcPct val="100000"/>
              </a:lnSpc>
              <a:spcBef>
                <a:spcPct val="0"/>
              </a:spcBef>
              <a:spcAft>
                <a:spcPct val="0"/>
              </a:spcAft>
              <a:buClr>
                <a:srgbClr val="003B7F"/>
              </a:buClr>
              <a:buSzPct val="100000"/>
              <a:defRPr/>
            </a:pPr>
            <a:r>
              <a:rPr lang="en-US" altLang="en-US" sz="1100" b="1" kern="0" dirty="0">
                <a:latin typeface="Arial"/>
              </a:rPr>
              <a:t>Email:  FRL2@cumc.columbia.edu</a:t>
            </a:r>
          </a:p>
          <a:p>
            <a:pPr algn="ctr" fontAlgn="base">
              <a:lnSpc>
                <a:spcPct val="100000"/>
              </a:lnSpc>
              <a:spcBef>
                <a:spcPct val="0"/>
              </a:spcBef>
              <a:spcAft>
                <a:spcPct val="0"/>
              </a:spcAft>
              <a:buClr>
                <a:srgbClr val="003B7F"/>
              </a:buClr>
              <a:buSzPct val="100000"/>
              <a:defRPr/>
            </a:pPr>
            <a:r>
              <a:rPr lang="en-US" altLang="en-US" sz="1100" b="1" kern="0" dirty="0">
                <a:latin typeface="Arial"/>
              </a:rPr>
              <a:t>Telephone:  646.774.6137</a:t>
            </a:r>
          </a:p>
          <a:p>
            <a:pPr fontAlgn="base">
              <a:lnSpc>
                <a:spcPct val="100000"/>
              </a:lnSpc>
              <a:spcBef>
                <a:spcPct val="0"/>
              </a:spcBef>
              <a:spcAft>
                <a:spcPct val="0"/>
              </a:spcAft>
              <a:buClr>
                <a:srgbClr val="003B7F"/>
              </a:buClr>
              <a:buSzPct val="100000"/>
              <a:defRPr/>
            </a:pPr>
            <a:endParaRPr lang="en-US" altLang="en-US" sz="1100" b="1" u="sng" kern="0" dirty="0">
              <a:latin typeface="Arial"/>
            </a:endParaRPr>
          </a:p>
          <a:p>
            <a:endParaRPr lang="en-US" b="1" dirty="0"/>
          </a:p>
        </p:txBody>
      </p:sp>
      <p:pic>
        <p:nvPicPr>
          <p:cNvPr id="1026" name="Picture 2" descr="Image result for columbia logo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21" y="5199602"/>
            <a:ext cx="1115736" cy="11157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olumbia logo university"/>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109065" y="5073161"/>
            <a:ext cx="1167293" cy="11672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86627" y="5199602"/>
            <a:ext cx="964725" cy="914400"/>
          </a:xfrm>
          <a:prstGeom prst="rect">
            <a:avLst/>
          </a:prstGeom>
        </p:spPr>
      </p:pic>
      <p:sp>
        <p:nvSpPr>
          <p:cNvPr id="3" name="Rectangle 2"/>
          <p:cNvSpPr/>
          <p:nvPr/>
        </p:nvSpPr>
        <p:spPr>
          <a:xfrm>
            <a:off x="1220598" y="3812273"/>
            <a:ext cx="6702803" cy="646331"/>
          </a:xfrm>
          <a:prstGeom prst="rect">
            <a:avLst/>
          </a:prstGeom>
        </p:spPr>
        <p:txBody>
          <a:bodyPr wrap="square">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Challenges in Obtaining Accurate Self-Report Assessments of Cannabis Use</a:t>
            </a:r>
          </a:p>
        </p:txBody>
      </p:sp>
    </p:spTree>
    <p:extLst>
      <p:ext uri="{BB962C8B-B14F-4D97-AF65-F5344CB8AC3E}">
        <p14:creationId xmlns:p14="http://schemas.microsoft.com/office/powerpoint/2010/main" val="358912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41208"/>
            <a:ext cx="7772400" cy="4114800"/>
          </a:xfrm>
        </p:spPr>
        <p:txBody>
          <a:bodyPr/>
          <a:lstStyle/>
          <a:p>
            <a:pPr marR="85290" lvl="0"/>
            <a:r>
              <a:rPr lang="en-US" sz="2000" dirty="0">
                <a:solidFill>
                  <a:srgbClr val="FFFFFF"/>
                </a:solidFill>
              </a:rPr>
              <a:t> </a:t>
            </a:r>
            <a:r>
              <a:rPr lang="en-US" sz="2000" b="1" dirty="0">
                <a:solidFill>
                  <a:srgbClr val="FFFFFF"/>
                </a:solidFill>
              </a:rPr>
              <a:t>Maybe look at the literature with other substances? </a:t>
            </a:r>
          </a:p>
          <a:p>
            <a:pPr marR="85290" lvl="0"/>
            <a:r>
              <a:rPr lang="en-US" sz="2000" b="1" dirty="0">
                <a:solidFill>
                  <a:srgbClr val="FFFFFF"/>
                </a:solidFill>
              </a:rPr>
              <a:t> Nicotine:</a:t>
            </a:r>
          </a:p>
          <a:p>
            <a:pPr marR="85290" lvl="1"/>
            <a:r>
              <a:rPr lang="en-US" sz="1631" dirty="0">
                <a:solidFill>
                  <a:srgbClr val="FFFFFF"/>
                </a:solidFill>
              </a:rPr>
              <a:t> </a:t>
            </a:r>
            <a:r>
              <a:rPr lang="en-US" sz="1800" dirty="0">
                <a:solidFill>
                  <a:srgbClr val="FFFFFF"/>
                </a:solidFill>
              </a:rPr>
              <a:t>Have standardized packaging of a legal substance. Patients can simply say they are ½ a pack, a pack or 2 pack/day smokers</a:t>
            </a:r>
          </a:p>
          <a:p>
            <a:pPr marR="85290" lvl="0"/>
            <a:r>
              <a:rPr lang="en-US" sz="2000" dirty="0">
                <a:solidFill>
                  <a:srgbClr val="FFFFFF"/>
                </a:solidFill>
              </a:rPr>
              <a:t> </a:t>
            </a:r>
            <a:r>
              <a:rPr lang="en-US" sz="2000" b="1" dirty="0">
                <a:solidFill>
                  <a:srgbClr val="FFFFFF"/>
                </a:solidFill>
              </a:rPr>
              <a:t>Alcohol:</a:t>
            </a:r>
          </a:p>
          <a:p>
            <a:pPr marR="85290" lvl="1"/>
            <a:r>
              <a:rPr lang="en-US" sz="1631" dirty="0">
                <a:solidFill>
                  <a:srgbClr val="FFFFFF"/>
                </a:solidFill>
              </a:rPr>
              <a:t> </a:t>
            </a:r>
            <a:r>
              <a:rPr lang="en-US" sz="1800" dirty="0">
                <a:solidFill>
                  <a:srgbClr val="FFFFFF"/>
                </a:solidFill>
              </a:rPr>
              <a:t>Similarly, for the alcohol literature, where self-reported use has been the “gold-standard”  there is standard quantification for amount of use/concentration of alcohol</a:t>
            </a:r>
          </a:p>
          <a:p>
            <a:pPr marR="85290" lvl="1"/>
            <a:r>
              <a:rPr lang="en-US" sz="1800" dirty="0">
                <a:solidFill>
                  <a:srgbClr val="FFFFFF"/>
                </a:solidFill>
              </a:rPr>
              <a:t> Alcohol is legal for recreational use so individuals may be more forthcoming about use, may not be the case with marijuana</a:t>
            </a:r>
          </a:p>
          <a:p>
            <a:endParaRPr lang="en-US" dirty="0"/>
          </a:p>
        </p:txBody>
      </p:sp>
      <p:sp>
        <p:nvSpPr>
          <p:cNvPr id="4" name="Title 1"/>
          <p:cNvSpPr>
            <a:spLocks noGrp="1"/>
          </p:cNvSpPr>
          <p:nvPr>
            <p:ph type="title"/>
          </p:nvPr>
        </p:nvSpPr>
        <p:spPr/>
        <p:txBody>
          <a:bodyPr/>
          <a:lstStyle/>
          <a:p>
            <a:pPr>
              <a:lnSpc>
                <a:spcPts val="2900"/>
              </a:lnSpc>
            </a:pPr>
            <a:r>
              <a:rPr lang="en-US" sz="3200" dirty="0">
                <a:latin typeface="+mn-lt"/>
              </a:rPr>
              <a:t>What are the limitations of self-report</a:t>
            </a: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r>
              <a:rPr lang="en-US" sz="3200" dirty="0">
                <a:latin typeface="+mn-lt"/>
              </a:rPr>
              <a:t>What Makes Self-Report So Challenging With Marijuana Users? </a:t>
            </a:r>
          </a:p>
        </p:txBody>
      </p:sp>
    </p:spTree>
    <p:extLst>
      <p:ext uri="{BB962C8B-B14F-4D97-AF65-F5344CB8AC3E}">
        <p14:creationId xmlns:p14="http://schemas.microsoft.com/office/powerpoint/2010/main" val="68127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327" y="1590368"/>
            <a:ext cx="8330383" cy="4761270"/>
          </a:xfrm>
        </p:spPr>
        <p:txBody>
          <a:bodyPr/>
          <a:lstStyle/>
          <a:p>
            <a:r>
              <a:rPr lang="en-US" sz="2000" dirty="0"/>
              <a:t>  </a:t>
            </a:r>
            <a:r>
              <a:rPr lang="en-US" sz="2000" b="1" dirty="0"/>
              <a:t>Strategies to improve validity of quantity of use, modestly effective</a:t>
            </a:r>
          </a:p>
          <a:p>
            <a:pPr lvl="1"/>
            <a:r>
              <a:rPr lang="en-US" sz="1831" dirty="0"/>
              <a:t>  </a:t>
            </a:r>
            <a:r>
              <a:rPr lang="en-US" sz="1800" dirty="0">
                <a:solidFill>
                  <a:srgbClr val="FFFF00"/>
                </a:solidFill>
              </a:rPr>
              <a:t>Pol et al. (2013) </a:t>
            </a:r>
            <a:r>
              <a:rPr lang="en-US" sz="1800" dirty="0"/>
              <a:t>Even with a prompt card, in 106 young adults, nontreatment seekers;  underestimated their quantity of use (comparing the prompt card to what they actually rolled as a typical joint they used)</a:t>
            </a:r>
          </a:p>
          <a:p>
            <a:pPr lvl="1"/>
            <a:r>
              <a:rPr lang="en-US" sz="1800" dirty="0"/>
              <a:t>  Thus, getting valid measures of quantity is difficult</a:t>
            </a:r>
          </a:p>
          <a:p>
            <a:pPr lvl="1"/>
            <a:r>
              <a:rPr lang="en-US" sz="1800" dirty="0"/>
              <a:t>  Quantity may not be consistent across subjects but percent change within subject might be a reasonable measure to assess change in a treatment trial </a:t>
            </a:r>
          </a:p>
          <a:p>
            <a:pPr lvl="2"/>
            <a:r>
              <a:rPr lang="en-US" sz="2000" dirty="0"/>
              <a:t>  </a:t>
            </a:r>
            <a:r>
              <a:rPr lang="en-US" sz="1600" dirty="0">
                <a:solidFill>
                  <a:srgbClr val="FFFF00"/>
                </a:solidFill>
              </a:rPr>
              <a:t>Mariani et al (2012) </a:t>
            </a:r>
            <a:r>
              <a:rPr lang="en-US" sz="1600" dirty="0"/>
              <a:t>used oregano method to show amount of use at baseline. Found that 1 blunt, on average, was equivalent to 1.5 joints (not 2-6 as often cited). </a:t>
            </a:r>
          </a:p>
          <a:p>
            <a:pPr lvl="2"/>
            <a:r>
              <a:rPr lang="en-US" sz="1600" dirty="0"/>
              <a:t>  Might expect that dollar amount would be more reliable but what if individuals do not buy their marijuana or share with others?</a:t>
            </a:r>
          </a:p>
          <a:p>
            <a:pPr lvl="2"/>
            <a:endParaRPr lang="en-US" sz="2000" dirty="0"/>
          </a:p>
          <a:p>
            <a:pPr lvl="2"/>
            <a:endParaRPr lang="en-US" sz="2000" dirty="0"/>
          </a:p>
          <a:p>
            <a:pPr lvl="1"/>
            <a:endParaRPr lang="en-US" sz="1831" dirty="0"/>
          </a:p>
        </p:txBody>
      </p:sp>
      <p:sp>
        <p:nvSpPr>
          <p:cNvPr id="4" name="Title 1"/>
          <p:cNvSpPr>
            <a:spLocks noGrp="1"/>
          </p:cNvSpPr>
          <p:nvPr>
            <p:ph type="title"/>
          </p:nvPr>
        </p:nvSpPr>
        <p:spPr/>
        <p:txBody>
          <a:bodyPr/>
          <a:lstStyle/>
          <a:p>
            <a:pPr>
              <a:lnSpc>
                <a:spcPts val="2900"/>
              </a:lnSpc>
            </a:pPr>
            <a:r>
              <a:rPr lang="en-US" sz="3200" dirty="0">
                <a:latin typeface="+mn-lt"/>
              </a:rPr>
              <a:t>Challenges In Obtaining Accurate Quantities Of Use? </a:t>
            </a:r>
            <a:endParaRPr lang="en-US" sz="1800" dirty="0">
              <a:latin typeface="+mn-lt"/>
            </a:endParaRPr>
          </a:p>
        </p:txBody>
      </p:sp>
      <p:sp>
        <p:nvSpPr>
          <p:cNvPr id="5" name="TextBox 4"/>
          <p:cNvSpPr txBox="1"/>
          <p:nvPr/>
        </p:nvSpPr>
        <p:spPr>
          <a:xfrm>
            <a:off x="3333135" y="1199538"/>
            <a:ext cx="1543665" cy="307777"/>
          </a:xfrm>
          <a:prstGeom prst="rect">
            <a:avLst/>
          </a:prstGeom>
          <a:noFill/>
          <a:effectLst>
            <a:outerShdw blurRad="50800" dist="50800" dir="5400000" algn="ctr" rotWithShape="0">
              <a:schemeClr val="tx1"/>
            </a:outerShdw>
          </a:effectLst>
        </p:spPr>
        <p:txBody>
          <a:bodyPr wrap="square" rtlCol="0">
            <a:spAutoFit/>
          </a:bodyPr>
          <a:lstStyle/>
          <a:p>
            <a:r>
              <a:rPr lang="en-US" sz="1400" b="1" kern="0">
                <a:solidFill>
                  <a:srgbClr val="FFFF00"/>
                </a:solidFill>
                <a:latin typeface="Arial Narrow" panose="020B0606020202030204" pitchFamily="34" charset="0"/>
                <a:ea typeface="+mj-ea"/>
              </a:rPr>
              <a:t>(</a:t>
            </a:r>
            <a:r>
              <a:rPr lang="en-US" sz="1400" b="1" kern="0" dirty="0" err="1">
                <a:solidFill>
                  <a:srgbClr val="FFFF00"/>
                </a:solidFill>
                <a:latin typeface="Arial Narrow" panose="020B0606020202030204" pitchFamily="34" charset="0"/>
                <a:ea typeface="+mj-ea"/>
              </a:rPr>
              <a:t>Zeisser</a:t>
            </a:r>
            <a:r>
              <a:rPr lang="en-US" sz="1400" b="1" kern="0" dirty="0">
                <a:solidFill>
                  <a:srgbClr val="FFFF00"/>
                </a:solidFill>
                <a:latin typeface="Arial Narrow" panose="020B0606020202030204" pitchFamily="34" charset="0"/>
                <a:ea typeface="+mj-ea"/>
              </a:rPr>
              <a:t> et al. 2012)</a:t>
            </a:r>
            <a:endParaRPr lang="en-US" sz="1400" dirty="0">
              <a:latin typeface="Arial Narrow" panose="020B0606020202030204" pitchFamily="34" charset="0"/>
            </a:endParaRPr>
          </a:p>
        </p:txBody>
      </p:sp>
    </p:spTree>
    <p:extLst>
      <p:ext uri="{BB962C8B-B14F-4D97-AF65-F5344CB8AC3E}">
        <p14:creationId xmlns:p14="http://schemas.microsoft.com/office/powerpoint/2010/main" val="161658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521544"/>
            <a:ext cx="7887929" cy="5115230"/>
          </a:xfrm>
        </p:spPr>
        <p:txBody>
          <a:bodyPr/>
          <a:lstStyle/>
          <a:p>
            <a:r>
              <a:rPr lang="en-US" sz="2000" dirty="0"/>
              <a:t>  </a:t>
            </a:r>
            <a:r>
              <a:rPr lang="en-US" sz="2000" b="1" dirty="0"/>
              <a:t>Different means of administration makes it challenging to conceptualize standard consumption</a:t>
            </a:r>
          </a:p>
          <a:p>
            <a:pPr lvl="1"/>
            <a:r>
              <a:rPr lang="en-US" sz="1831" dirty="0"/>
              <a:t>  </a:t>
            </a:r>
            <a:r>
              <a:rPr lang="en-US" sz="1800" dirty="0"/>
              <a:t>Joints, Blunts, Pipes, Bowls, Bongs, Vaporizers, Dabbing, Edibles, </a:t>
            </a:r>
            <a:r>
              <a:rPr lang="en-US" sz="1800" dirty="0" err="1"/>
              <a:t>etc</a:t>
            </a:r>
            <a:endParaRPr lang="en-US" sz="1800" dirty="0"/>
          </a:p>
          <a:p>
            <a:pPr lvl="1"/>
            <a:r>
              <a:rPr lang="en-US" sz="1800" dirty="0"/>
              <a:t>  Each mode of administration may contain different amounts of cannabis per dose and the potency of THC content can vary greatly </a:t>
            </a:r>
            <a:r>
              <a:rPr lang="en-US" sz="1800" dirty="0">
                <a:solidFill>
                  <a:srgbClr val="FFFF00"/>
                </a:solidFill>
              </a:rPr>
              <a:t>(Gray et al. 2009) </a:t>
            </a:r>
          </a:p>
          <a:p>
            <a:pPr marR="85290" lvl="0"/>
            <a:r>
              <a:rPr lang="en-US" sz="1969" dirty="0">
                <a:solidFill>
                  <a:srgbClr val="FFFFFF"/>
                </a:solidFill>
              </a:rPr>
              <a:t>  </a:t>
            </a:r>
            <a:r>
              <a:rPr lang="en-US" sz="2000" b="1" dirty="0">
                <a:solidFill>
                  <a:srgbClr val="FFFFFF"/>
                </a:solidFill>
              </a:rPr>
              <a:t>Should we be assessing how concentrated their cannabis product is?</a:t>
            </a:r>
          </a:p>
          <a:p>
            <a:pPr marR="85290" lvl="1"/>
            <a:r>
              <a:rPr lang="en-US" sz="1800" dirty="0">
                <a:solidFill>
                  <a:srgbClr val="FFFFFF"/>
                </a:solidFill>
              </a:rPr>
              <a:t>  Would patients know this? Would they know constituents of various cannabinoids?  Would it even be accurate if they did?</a:t>
            </a:r>
          </a:p>
          <a:p>
            <a:pPr marR="85290" lvl="1"/>
            <a:r>
              <a:rPr lang="en-US" sz="1800" dirty="0">
                <a:solidFill>
                  <a:srgbClr val="FFFFFF"/>
                </a:solidFill>
              </a:rPr>
              <a:t>  Patients may alter their inhalation depending on the potency </a:t>
            </a:r>
            <a:r>
              <a:rPr lang="en-US" sz="1800" dirty="0">
                <a:solidFill>
                  <a:srgbClr val="FFFF00"/>
                </a:solidFill>
              </a:rPr>
              <a:t>(Pol, 2013, 2014)</a:t>
            </a:r>
          </a:p>
          <a:p>
            <a:pPr marL="192882" marR="85290" lvl="1" indent="0">
              <a:buNone/>
            </a:pPr>
            <a:endParaRPr lang="en-US" sz="1800" dirty="0">
              <a:solidFill>
                <a:srgbClr val="FFFFFF"/>
              </a:solidFill>
            </a:endParaRPr>
          </a:p>
          <a:p>
            <a:pPr lvl="1"/>
            <a:endParaRPr lang="en-US" sz="1831" dirty="0"/>
          </a:p>
          <a:p>
            <a:endParaRPr lang="en-US" sz="2000" dirty="0"/>
          </a:p>
        </p:txBody>
      </p:sp>
      <p:sp>
        <p:nvSpPr>
          <p:cNvPr id="4" name="Title 1"/>
          <p:cNvSpPr>
            <a:spLocks noGrp="1"/>
          </p:cNvSpPr>
          <p:nvPr>
            <p:ph type="title"/>
          </p:nvPr>
        </p:nvSpPr>
        <p:spPr/>
        <p:txBody>
          <a:bodyPr/>
          <a:lstStyle/>
          <a:p>
            <a:pPr>
              <a:lnSpc>
                <a:spcPts val="2900"/>
              </a:lnSpc>
            </a:pPr>
            <a:r>
              <a:rPr lang="en-US" sz="3200" dirty="0">
                <a:latin typeface="+mn-lt"/>
              </a:rPr>
              <a:t>Challenges In Obtaining Accurate Quantities Of Use? </a:t>
            </a:r>
            <a:endParaRPr lang="en-US" sz="1800" dirty="0">
              <a:latin typeface="+mn-lt"/>
            </a:endParaRPr>
          </a:p>
        </p:txBody>
      </p:sp>
      <p:sp>
        <p:nvSpPr>
          <p:cNvPr id="5" name="TextBox 4"/>
          <p:cNvSpPr txBox="1"/>
          <p:nvPr/>
        </p:nvSpPr>
        <p:spPr>
          <a:xfrm>
            <a:off x="3598604" y="1130714"/>
            <a:ext cx="1543665" cy="307777"/>
          </a:xfrm>
          <a:prstGeom prst="rect">
            <a:avLst/>
          </a:prstGeom>
          <a:noFill/>
          <a:effectLst>
            <a:outerShdw blurRad="50800" dist="50800" dir="5400000" algn="ctr" rotWithShape="0">
              <a:schemeClr val="tx1"/>
            </a:outerShdw>
          </a:effectLst>
        </p:spPr>
        <p:txBody>
          <a:bodyPr wrap="square" rtlCol="0">
            <a:spAutoFit/>
          </a:bodyPr>
          <a:lstStyle/>
          <a:p>
            <a:r>
              <a:rPr lang="en-US" sz="1400" b="1" kern="0" dirty="0">
                <a:solidFill>
                  <a:srgbClr val="FFFF00"/>
                </a:solidFill>
                <a:latin typeface="Arial Narrow" panose="020B0606020202030204" pitchFamily="34" charset="0"/>
                <a:ea typeface="+mj-ea"/>
              </a:rPr>
              <a:t>(</a:t>
            </a:r>
            <a:r>
              <a:rPr lang="en-US" sz="1400" b="1" kern="0" dirty="0" err="1">
                <a:solidFill>
                  <a:srgbClr val="FFFF00"/>
                </a:solidFill>
                <a:latin typeface="Arial Narrow" panose="020B0606020202030204" pitchFamily="34" charset="0"/>
                <a:ea typeface="+mj-ea"/>
              </a:rPr>
              <a:t>Zeisser</a:t>
            </a:r>
            <a:r>
              <a:rPr lang="en-US" sz="1400" b="1" kern="0" dirty="0">
                <a:solidFill>
                  <a:srgbClr val="FFFF00"/>
                </a:solidFill>
                <a:latin typeface="Arial Narrow" panose="020B0606020202030204" pitchFamily="34" charset="0"/>
                <a:ea typeface="+mj-ea"/>
              </a:rPr>
              <a:t> et al. 2012)</a:t>
            </a:r>
            <a:endParaRPr lang="en-US" sz="1400" dirty="0">
              <a:latin typeface="Arial Narrow" panose="020B0606020202030204" pitchFamily="34" charset="0"/>
            </a:endParaRPr>
          </a:p>
        </p:txBody>
      </p:sp>
    </p:spTree>
    <p:extLst>
      <p:ext uri="{BB962C8B-B14F-4D97-AF65-F5344CB8AC3E}">
        <p14:creationId xmlns:p14="http://schemas.microsoft.com/office/powerpoint/2010/main" val="301045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956756" cy="4977581"/>
          </a:xfrm>
        </p:spPr>
        <p:txBody>
          <a:bodyPr/>
          <a:lstStyle/>
          <a:p>
            <a:pPr marR="85290" lvl="0"/>
            <a:r>
              <a:rPr lang="en-US" sz="2000" b="1" dirty="0">
                <a:solidFill>
                  <a:srgbClr val="FFFFFF"/>
                </a:solidFill>
              </a:rPr>
              <a:t> If quantity is so challenging, why should we care about it?</a:t>
            </a:r>
          </a:p>
          <a:p>
            <a:pPr marR="85290" lvl="1"/>
            <a:r>
              <a:rPr lang="en-US" sz="1831" dirty="0">
                <a:solidFill>
                  <a:srgbClr val="FFFFFF"/>
                </a:solidFill>
              </a:rPr>
              <a:t> </a:t>
            </a:r>
            <a:r>
              <a:rPr lang="en-US" sz="1800" dirty="0">
                <a:solidFill>
                  <a:srgbClr val="FFFFFF"/>
                </a:solidFill>
              </a:rPr>
              <a:t>Research suggests that quantity is an important predictor of cannabis-related problems, including dependence </a:t>
            </a:r>
            <a:r>
              <a:rPr lang="en-US" sz="1800" dirty="0">
                <a:solidFill>
                  <a:srgbClr val="FFFF00"/>
                </a:solidFill>
              </a:rPr>
              <a:t>(Chen et al. 1997; Swift et al. 1998)</a:t>
            </a:r>
            <a:r>
              <a:rPr lang="en-US" sz="1800" dirty="0">
                <a:solidFill>
                  <a:srgbClr val="FFFFFF"/>
                </a:solidFill>
              </a:rPr>
              <a:t>; cognitive impairment </a:t>
            </a:r>
            <a:r>
              <a:rPr lang="en-US" sz="1800" dirty="0">
                <a:solidFill>
                  <a:srgbClr val="FFFF00"/>
                </a:solidFill>
              </a:rPr>
              <a:t>(</a:t>
            </a:r>
            <a:r>
              <a:rPr lang="en-US" sz="1800" dirty="0" err="1">
                <a:solidFill>
                  <a:srgbClr val="FFFF00"/>
                </a:solidFill>
              </a:rPr>
              <a:t>Bolla</a:t>
            </a:r>
            <a:r>
              <a:rPr lang="en-US" sz="1800" dirty="0">
                <a:solidFill>
                  <a:srgbClr val="FFFF00"/>
                </a:solidFill>
              </a:rPr>
              <a:t> et al. 2002; Walden and </a:t>
            </a:r>
            <a:r>
              <a:rPr lang="en-US" sz="1800" dirty="0" err="1">
                <a:solidFill>
                  <a:srgbClr val="FFFF00"/>
                </a:solidFill>
              </a:rPr>
              <a:t>Earleywine</a:t>
            </a:r>
            <a:r>
              <a:rPr lang="en-US" sz="1800" dirty="0">
                <a:solidFill>
                  <a:srgbClr val="FFFF00"/>
                </a:solidFill>
              </a:rPr>
              <a:t>, 2008)</a:t>
            </a:r>
            <a:r>
              <a:rPr lang="en-US" sz="1800" dirty="0">
                <a:solidFill>
                  <a:srgbClr val="FFFFFF"/>
                </a:solidFill>
              </a:rPr>
              <a:t> above and beyond frequency</a:t>
            </a:r>
          </a:p>
          <a:p>
            <a:pPr marR="85290" lvl="0"/>
            <a:r>
              <a:rPr lang="en-US" sz="2000" b="1" dirty="0">
                <a:solidFill>
                  <a:srgbClr val="FFFF00"/>
                </a:solidFill>
              </a:rPr>
              <a:t> </a:t>
            </a:r>
            <a:r>
              <a:rPr lang="en-US" sz="2000" b="1" dirty="0" err="1">
                <a:solidFill>
                  <a:srgbClr val="FFFF00"/>
                </a:solidFill>
              </a:rPr>
              <a:t>Loobey</a:t>
            </a:r>
            <a:r>
              <a:rPr lang="en-US" sz="2000" b="1" dirty="0">
                <a:solidFill>
                  <a:srgbClr val="FFFF00"/>
                </a:solidFill>
              </a:rPr>
              <a:t> and </a:t>
            </a:r>
            <a:r>
              <a:rPr lang="en-US" sz="2000" b="1" dirty="0" err="1">
                <a:solidFill>
                  <a:srgbClr val="FFFF00"/>
                </a:solidFill>
              </a:rPr>
              <a:t>Earleywine</a:t>
            </a:r>
            <a:r>
              <a:rPr lang="en-US" sz="2000" b="1" dirty="0">
                <a:solidFill>
                  <a:srgbClr val="FFFF00"/>
                </a:solidFill>
              </a:rPr>
              <a:t> (2007)</a:t>
            </a:r>
            <a:r>
              <a:rPr lang="en-US" sz="2000" b="1" dirty="0">
                <a:solidFill>
                  <a:srgbClr val="FFFFFF"/>
                </a:solidFill>
              </a:rPr>
              <a:t> </a:t>
            </a:r>
          </a:p>
          <a:p>
            <a:pPr marR="85290" lvl="1"/>
            <a:r>
              <a:rPr lang="en-US" sz="1831" dirty="0">
                <a:solidFill>
                  <a:srgbClr val="FFFFFF"/>
                </a:solidFill>
              </a:rPr>
              <a:t> </a:t>
            </a:r>
            <a:r>
              <a:rPr lang="en-US" sz="1800" dirty="0">
                <a:solidFill>
                  <a:srgbClr val="FFFFFF"/>
                </a:solidFill>
              </a:rPr>
              <a:t>Examined predictors of cannabis dependence and found that participants who were cannabis-dependent daily users reported smoking a greater number of joints per week and using a larger number of quarter ounces of cannabis per month than non-dependent daily users </a:t>
            </a:r>
          </a:p>
          <a:p>
            <a:pPr marR="85290" lvl="1"/>
            <a:endParaRPr lang="en-US" dirty="0"/>
          </a:p>
        </p:txBody>
      </p:sp>
      <p:sp>
        <p:nvSpPr>
          <p:cNvPr id="4" name="Title 1"/>
          <p:cNvSpPr>
            <a:spLocks noGrp="1"/>
          </p:cNvSpPr>
          <p:nvPr>
            <p:ph type="title"/>
          </p:nvPr>
        </p:nvSpPr>
        <p:spPr>
          <a:xfrm>
            <a:off x="685800" y="-63501"/>
            <a:ext cx="7533968" cy="1115553"/>
          </a:xfrm>
        </p:spPr>
        <p:txBody>
          <a:bodyPr/>
          <a:lstStyle/>
          <a:p>
            <a:pPr>
              <a:lnSpc>
                <a:spcPts val="2900"/>
              </a:lnSpc>
            </a:pPr>
            <a:r>
              <a:rPr lang="en-US" sz="3200" dirty="0">
                <a:latin typeface="+mn-lt"/>
              </a:rPr>
              <a:t>The Role Of Quantity In Predicting Cannabis-Related Problems</a:t>
            </a:r>
            <a:endParaRPr lang="en-US" sz="1600" dirty="0">
              <a:latin typeface="+mn-lt"/>
            </a:endParaRPr>
          </a:p>
        </p:txBody>
      </p:sp>
      <p:sp>
        <p:nvSpPr>
          <p:cNvPr id="5" name="TextBox 4"/>
          <p:cNvSpPr txBox="1"/>
          <p:nvPr/>
        </p:nvSpPr>
        <p:spPr>
          <a:xfrm>
            <a:off x="3598604" y="1130714"/>
            <a:ext cx="1543665" cy="307777"/>
          </a:xfrm>
          <a:prstGeom prst="rect">
            <a:avLst/>
          </a:prstGeom>
          <a:noFill/>
          <a:effectLst>
            <a:outerShdw blurRad="50800" dist="50800" dir="5400000" algn="ctr" rotWithShape="0">
              <a:schemeClr val="tx1"/>
            </a:outerShdw>
          </a:effectLst>
        </p:spPr>
        <p:txBody>
          <a:bodyPr wrap="square" rtlCol="0">
            <a:spAutoFit/>
          </a:bodyPr>
          <a:lstStyle/>
          <a:p>
            <a:r>
              <a:rPr lang="en-US" sz="1400" b="1" kern="0" dirty="0">
                <a:solidFill>
                  <a:srgbClr val="FFFF00"/>
                </a:solidFill>
                <a:latin typeface="Arial Narrow" panose="020B0606020202030204" pitchFamily="34" charset="0"/>
                <a:ea typeface="+mj-ea"/>
              </a:rPr>
              <a:t>(</a:t>
            </a:r>
            <a:r>
              <a:rPr lang="en-US" sz="1400" b="1" kern="0" dirty="0" err="1">
                <a:solidFill>
                  <a:srgbClr val="FFFF00"/>
                </a:solidFill>
                <a:latin typeface="Arial Narrow" panose="020B0606020202030204" pitchFamily="34" charset="0"/>
                <a:ea typeface="+mj-ea"/>
              </a:rPr>
              <a:t>Zeisser</a:t>
            </a:r>
            <a:r>
              <a:rPr lang="en-US" sz="1400" b="1" kern="0" dirty="0">
                <a:solidFill>
                  <a:srgbClr val="FFFF00"/>
                </a:solidFill>
                <a:latin typeface="Arial Narrow" panose="020B0606020202030204" pitchFamily="34" charset="0"/>
                <a:ea typeface="+mj-ea"/>
              </a:rPr>
              <a:t> et al. 2012)</a:t>
            </a:r>
            <a:endParaRPr lang="en-US" sz="1400" dirty="0">
              <a:latin typeface="Arial Narrow" panose="020B0606020202030204" pitchFamily="34" charset="0"/>
            </a:endParaRPr>
          </a:p>
        </p:txBody>
      </p:sp>
    </p:spTree>
    <p:extLst>
      <p:ext uri="{BB962C8B-B14F-4D97-AF65-F5344CB8AC3E}">
        <p14:creationId xmlns:p14="http://schemas.microsoft.com/office/powerpoint/2010/main" val="187331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Quantity Is Related To Predict Problematic Marijuana Use  </a:t>
            </a:r>
          </a:p>
        </p:txBody>
      </p:sp>
      <p:sp>
        <p:nvSpPr>
          <p:cNvPr id="3" name="Content Placeholder 2"/>
          <p:cNvSpPr>
            <a:spLocks noGrp="1"/>
          </p:cNvSpPr>
          <p:nvPr>
            <p:ph idx="1"/>
          </p:nvPr>
        </p:nvSpPr>
        <p:spPr>
          <a:xfrm>
            <a:off x="444617" y="1031847"/>
            <a:ext cx="7765318" cy="4631534"/>
          </a:xfrm>
        </p:spPr>
        <p:txBody>
          <a:bodyPr/>
          <a:lstStyle/>
          <a:p>
            <a:pPr marL="0" indent="0">
              <a:buNone/>
            </a:pPr>
            <a:endParaRPr lang="en-US" sz="2000" dirty="0">
              <a:solidFill>
                <a:srgbClr val="000000"/>
              </a:solidFill>
            </a:endParaRPr>
          </a:p>
          <a:p>
            <a:pPr marR="85290"/>
            <a:r>
              <a:rPr lang="en-US" sz="1969" dirty="0"/>
              <a:t> </a:t>
            </a:r>
            <a:r>
              <a:rPr lang="en-US" sz="1969" dirty="0">
                <a:solidFill>
                  <a:srgbClr val="FFFF00"/>
                </a:solidFill>
              </a:rPr>
              <a:t> </a:t>
            </a:r>
            <a:r>
              <a:rPr lang="en-US" sz="1600" dirty="0">
                <a:solidFill>
                  <a:srgbClr val="FFFF00"/>
                </a:solidFill>
              </a:rPr>
              <a:t> </a:t>
            </a:r>
            <a:r>
              <a:rPr lang="en-US" sz="2000" b="1" dirty="0" err="1">
                <a:solidFill>
                  <a:srgbClr val="FFFF00"/>
                </a:solidFill>
              </a:rPr>
              <a:t>Ziesser</a:t>
            </a:r>
            <a:r>
              <a:rPr lang="en-US" sz="2000" b="1" dirty="0">
                <a:solidFill>
                  <a:srgbClr val="FFFF00"/>
                </a:solidFill>
              </a:rPr>
              <a:t> et al. (2012)</a:t>
            </a:r>
          </a:p>
          <a:p>
            <a:pPr marR="85290" lvl="1"/>
            <a:r>
              <a:rPr lang="en-US" sz="1831" b="1" dirty="0">
                <a:solidFill>
                  <a:srgbClr val="FFFF00"/>
                </a:solidFill>
              </a:rPr>
              <a:t> </a:t>
            </a:r>
            <a:r>
              <a:rPr lang="en-US" sz="1831" dirty="0"/>
              <a:t>Quantity of cannabis consumed had an independent and positive effect on the likelihood of cannabis-related problems (</a:t>
            </a:r>
            <a:r>
              <a:rPr lang="en-US" sz="1831" dirty="0">
                <a:solidFill>
                  <a:srgbClr val="FFFF00"/>
                </a:solidFill>
              </a:rPr>
              <a:t>Alcohol, Smoking and Substance Involvement Screening Test –</a:t>
            </a:r>
            <a:r>
              <a:rPr lang="en-US" sz="1831" dirty="0"/>
              <a:t>ASSIST items 3-7)</a:t>
            </a:r>
          </a:p>
          <a:p>
            <a:pPr marR="85290" lvl="1"/>
            <a:r>
              <a:rPr lang="en-US" sz="1831" b="1" dirty="0"/>
              <a:t> When adjust for frequency, quantity was only associated with one problem measure- failure to do what was expected. Frequency remained a better predictor of cannabis problems than quantity but both contribute</a:t>
            </a:r>
          </a:p>
          <a:p>
            <a:pPr marL="192882" marR="85290" lvl="1" indent="0">
              <a:buNone/>
            </a:pPr>
            <a:endParaRPr lang="en-US" sz="1831" b="1" dirty="0"/>
          </a:p>
          <a:p>
            <a:pPr marR="85290" lvl="1"/>
            <a:endParaRPr lang="en-US" sz="1831" b="1" dirty="0">
              <a:solidFill>
                <a:srgbClr val="FFFF00"/>
              </a:solidFill>
            </a:endParaRPr>
          </a:p>
          <a:p>
            <a:pPr marL="0" marR="85290" indent="0">
              <a:buNone/>
            </a:pPr>
            <a:endParaRPr lang="en-US" sz="2000" dirty="0"/>
          </a:p>
        </p:txBody>
      </p:sp>
    </p:spTree>
    <p:extLst>
      <p:ext uri="{BB962C8B-B14F-4D97-AF65-F5344CB8AC3E}">
        <p14:creationId xmlns:p14="http://schemas.microsoft.com/office/powerpoint/2010/main" val="70128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Challenges To Assessing Self-Reported Use: Frequency</a:t>
            </a:r>
          </a:p>
        </p:txBody>
      </p:sp>
      <p:sp>
        <p:nvSpPr>
          <p:cNvPr id="3" name="Content Placeholder 2"/>
          <p:cNvSpPr>
            <a:spLocks noGrp="1"/>
          </p:cNvSpPr>
          <p:nvPr>
            <p:ph idx="1"/>
          </p:nvPr>
        </p:nvSpPr>
        <p:spPr>
          <a:xfrm>
            <a:off x="717754" y="1504329"/>
            <a:ext cx="7846143" cy="4621161"/>
          </a:xfrm>
        </p:spPr>
        <p:txBody>
          <a:bodyPr/>
          <a:lstStyle/>
          <a:p>
            <a:pPr marR="85290" lvl="0"/>
            <a:r>
              <a:rPr lang="en-US" sz="2169" dirty="0">
                <a:solidFill>
                  <a:srgbClr val="FFFFFF"/>
                </a:solidFill>
              </a:rPr>
              <a:t> </a:t>
            </a:r>
            <a:r>
              <a:rPr lang="en-US" sz="2169" b="1" dirty="0">
                <a:solidFill>
                  <a:srgbClr val="FFFFFF"/>
                </a:solidFill>
              </a:rPr>
              <a:t>As a result of all these complicating issues with assessing quantity, maybe frequency is best?</a:t>
            </a:r>
          </a:p>
          <a:p>
            <a:pPr marR="85290" lvl="1"/>
            <a:r>
              <a:rPr lang="en-US" sz="2000" dirty="0">
                <a:solidFill>
                  <a:srgbClr val="FFFFFF"/>
                </a:solidFill>
              </a:rPr>
              <a:t>  But Frequency is not so simple either……..</a:t>
            </a:r>
          </a:p>
          <a:p>
            <a:pPr marR="85290" lvl="2"/>
            <a:r>
              <a:rPr lang="en-US" sz="2169" dirty="0">
                <a:solidFill>
                  <a:srgbClr val="FFFFFF"/>
                </a:solidFill>
              </a:rPr>
              <a:t> Number of days/week</a:t>
            </a:r>
          </a:p>
          <a:p>
            <a:pPr marR="85290" lvl="2"/>
            <a:r>
              <a:rPr lang="en-US" sz="2169" dirty="0">
                <a:solidFill>
                  <a:srgbClr val="FFFFFF"/>
                </a:solidFill>
              </a:rPr>
              <a:t>Hours/day spent using</a:t>
            </a:r>
          </a:p>
          <a:p>
            <a:pPr marR="85290" lvl="2"/>
            <a:r>
              <a:rPr lang="en-US" sz="2169" dirty="0">
                <a:solidFill>
                  <a:srgbClr val="FFFFFF"/>
                </a:solidFill>
              </a:rPr>
              <a:t>How fine-grained should we examine use for each day?</a:t>
            </a:r>
          </a:p>
          <a:p>
            <a:pPr marR="85290" lvl="2"/>
            <a:r>
              <a:rPr lang="en-US" sz="2169" dirty="0">
                <a:solidFill>
                  <a:srgbClr val="FFFFFF"/>
                </a:solidFill>
              </a:rPr>
              <a:t>What constitutes an episode of use?</a:t>
            </a:r>
          </a:p>
          <a:p>
            <a:pPr marR="85290" lvl="0"/>
            <a:r>
              <a:rPr lang="en-US" sz="2169" dirty="0">
                <a:solidFill>
                  <a:srgbClr val="FFFFFF"/>
                </a:solidFill>
              </a:rPr>
              <a:t> </a:t>
            </a:r>
            <a:r>
              <a:rPr lang="en-US" sz="2169" b="1" dirty="0">
                <a:solidFill>
                  <a:srgbClr val="FFFFFF"/>
                </a:solidFill>
              </a:rPr>
              <a:t>Frequency has been shown to be fairly reliable </a:t>
            </a:r>
            <a:r>
              <a:rPr lang="en-US" sz="2169" b="1" dirty="0">
                <a:solidFill>
                  <a:srgbClr val="FFFF00"/>
                </a:solidFill>
              </a:rPr>
              <a:t>(Robinson et al. 2014)</a:t>
            </a:r>
          </a:p>
          <a:p>
            <a:pPr marL="385763" marR="85290" lvl="2" indent="0">
              <a:buNone/>
            </a:pPr>
            <a:endParaRPr lang="en-US" sz="2169" dirty="0">
              <a:solidFill>
                <a:srgbClr val="FFFFFF"/>
              </a:solidFill>
            </a:endParaRPr>
          </a:p>
          <a:p>
            <a:pPr marL="0" marR="85290" indent="0">
              <a:buNone/>
            </a:pPr>
            <a:endParaRPr lang="en-US" sz="2338" dirty="0"/>
          </a:p>
          <a:p>
            <a:pPr marR="85290" lvl="3"/>
            <a:endParaRPr lang="en-US" sz="2000" dirty="0"/>
          </a:p>
          <a:p>
            <a:pPr marR="85290" lvl="1"/>
            <a:endParaRPr lang="en-US" sz="2000" dirty="0"/>
          </a:p>
        </p:txBody>
      </p:sp>
    </p:spTree>
    <p:extLst>
      <p:ext uri="{BB962C8B-B14F-4D97-AF65-F5344CB8AC3E}">
        <p14:creationId xmlns:p14="http://schemas.microsoft.com/office/powerpoint/2010/main" val="35936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Challenges To Assessing Self-Reported Use: Frequency</a:t>
            </a:r>
          </a:p>
        </p:txBody>
      </p:sp>
      <p:sp>
        <p:nvSpPr>
          <p:cNvPr id="3" name="Content Placeholder 2"/>
          <p:cNvSpPr>
            <a:spLocks noGrp="1"/>
          </p:cNvSpPr>
          <p:nvPr>
            <p:ph idx="1"/>
          </p:nvPr>
        </p:nvSpPr>
        <p:spPr>
          <a:xfrm>
            <a:off x="589935" y="1543664"/>
            <a:ext cx="7816646" cy="4031226"/>
          </a:xfrm>
        </p:spPr>
        <p:txBody>
          <a:bodyPr/>
          <a:lstStyle/>
          <a:p>
            <a:pPr marR="85290" lvl="0"/>
            <a:r>
              <a:rPr lang="en-US" sz="2338" dirty="0">
                <a:solidFill>
                  <a:srgbClr val="FFFFFF"/>
                </a:solidFill>
              </a:rPr>
              <a:t> </a:t>
            </a:r>
            <a:r>
              <a:rPr lang="en-US" sz="2000" b="1" dirty="0">
                <a:solidFill>
                  <a:srgbClr val="FFFFFF"/>
                </a:solidFill>
              </a:rPr>
              <a:t>If only use frequency, would we consider someone who smokes  ½ joint/day the same as someone smoking 10 joints a day?</a:t>
            </a:r>
          </a:p>
          <a:p>
            <a:pPr marR="85290" lvl="1"/>
            <a:r>
              <a:rPr lang="en-US" sz="1800" dirty="0">
                <a:solidFill>
                  <a:srgbClr val="FFFFFF"/>
                </a:solidFill>
              </a:rPr>
              <a:t>  May miss associations of use and outcome if depend on frequency of use- or do we?</a:t>
            </a:r>
          </a:p>
          <a:p>
            <a:pPr marR="85290" lvl="0"/>
            <a:r>
              <a:rPr lang="en-US" sz="2000" dirty="0">
                <a:solidFill>
                  <a:srgbClr val="FFFFFF"/>
                </a:solidFill>
              </a:rPr>
              <a:t>  </a:t>
            </a:r>
            <a:r>
              <a:rPr lang="en-US" sz="2000" b="1" dirty="0">
                <a:solidFill>
                  <a:srgbClr val="FFFFFF"/>
                </a:solidFill>
              </a:rPr>
              <a:t>Is it best to use some combination of amount/frequency?</a:t>
            </a:r>
          </a:p>
          <a:p>
            <a:pPr marR="85290" lvl="1"/>
            <a:r>
              <a:rPr lang="en-US" sz="1831" dirty="0">
                <a:solidFill>
                  <a:srgbClr val="FFFFFF"/>
                </a:solidFill>
              </a:rPr>
              <a:t>  </a:t>
            </a:r>
            <a:r>
              <a:rPr lang="en-US" sz="1800" dirty="0">
                <a:solidFill>
                  <a:srgbClr val="FFFFFF"/>
                </a:solidFill>
              </a:rPr>
              <a:t>Average quantity/day and quantity/week</a:t>
            </a:r>
          </a:p>
          <a:p>
            <a:pPr marR="85290" lvl="1"/>
            <a:r>
              <a:rPr lang="en-US" sz="1800" dirty="0">
                <a:solidFill>
                  <a:srgbClr val="FFFFFF"/>
                </a:solidFill>
              </a:rPr>
              <a:t>  Average quantity/on using day</a:t>
            </a:r>
          </a:p>
          <a:p>
            <a:pPr marR="85290" lvl="1"/>
            <a:endParaRPr lang="en-US" sz="1831" dirty="0">
              <a:solidFill>
                <a:srgbClr val="FFFFFF"/>
              </a:solidFill>
            </a:endParaRPr>
          </a:p>
          <a:p>
            <a:pPr marL="0" indent="0">
              <a:buNone/>
            </a:pPr>
            <a:endParaRPr lang="en-US" sz="2000" dirty="0">
              <a:solidFill>
                <a:srgbClr val="000000"/>
              </a:solidFill>
            </a:endParaRPr>
          </a:p>
          <a:p>
            <a:pPr marL="578644" marR="85290" lvl="3" indent="0">
              <a:buNone/>
            </a:pPr>
            <a:endParaRPr lang="en-US" sz="2000" dirty="0"/>
          </a:p>
        </p:txBody>
      </p:sp>
    </p:spTree>
    <p:extLst>
      <p:ext uri="{BB962C8B-B14F-4D97-AF65-F5344CB8AC3E}">
        <p14:creationId xmlns:p14="http://schemas.microsoft.com/office/powerpoint/2010/main" val="3392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What do we gain by assessing both quantity and frequency of use? </a:t>
            </a:r>
          </a:p>
        </p:txBody>
      </p:sp>
      <p:sp>
        <p:nvSpPr>
          <p:cNvPr id="3" name="Content Placeholder 2"/>
          <p:cNvSpPr>
            <a:spLocks noGrp="1"/>
          </p:cNvSpPr>
          <p:nvPr>
            <p:ph idx="1"/>
          </p:nvPr>
        </p:nvSpPr>
        <p:spPr>
          <a:xfrm>
            <a:off x="444617" y="616591"/>
            <a:ext cx="7717870" cy="5872294"/>
          </a:xfrm>
        </p:spPr>
        <p:txBody>
          <a:bodyPr/>
          <a:lstStyle/>
          <a:p>
            <a:pPr marL="0" indent="0">
              <a:buNone/>
            </a:pPr>
            <a:endParaRPr lang="en-US" sz="2000" dirty="0">
              <a:solidFill>
                <a:srgbClr val="000000"/>
              </a:solidFill>
            </a:endParaRPr>
          </a:p>
          <a:p>
            <a:pPr marR="85290" lvl="1"/>
            <a:r>
              <a:rPr lang="en-US" sz="1600" dirty="0" err="1"/>
              <a:t>Asbridge</a:t>
            </a:r>
            <a:r>
              <a:rPr lang="en-US" sz="1600" dirty="0"/>
              <a:t> et al 2014</a:t>
            </a:r>
          </a:p>
          <a:p>
            <a:pPr marR="85290" lvl="2"/>
            <a:r>
              <a:rPr lang="en-US" sz="1600" dirty="0"/>
              <a:t> Another approach is to characterize those as light users, moderate  users, and heavy users based on frequency with heavy users being daily or near daily use but where should the cut off for light and moderate users be?</a:t>
            </a:r>
          </a:p>
          <a:p>
            <a:pPr marR="85290" lvl="2"/>
            <a:r>
              <a:rPr lang="en-US" sz="1600" dirty="0"/>
              <a:t>Q/F topology:</a:t>
            </a:r>
          </a:p>
          <a:p>
            <a:pPr marR="85290" lvl="3"/>
            <a:r>
              <a:rPr lang="en-US" sz="1600" dirty="0"/>
              <a:t>1) Infrequent light user (use once per week or less, 1 joint per day)</a:t>
            </a:r>
          </a:p>
          <a:p>
            <a:pPr marR="85290" lvl="3"/>
            <a:r>
              <a:rPr lang="en-US" sz="1600" dirty="0"/>
              <a:t>2) Infrequent heavy users (use once per week or less, 2 or more joints per day)</a:t>
            </a:r>
          </a:p>
          <a:p>
            <a:pPr marR="85290" lvl="3"/>
            <a:r>
              <a:rPr lang="en-US" sz="1600" dirty="0"/>
              <a:t>3) moderate light users (use 2-4 days per week, 1 joint per day)</a:t>
            </a:r>
          </a:p>
          <a:p>
            <a:pPr marR="85290" lvl="3"/>
            <a:r>
              <a:rPr lang="en-US" sz="1600" dirty="0"/>
              <a:t>4) moderate heavy users (use 2-4 days per week, 2 or more joints/day</a:t>
            </a:r>
          </a:p>
          <a:p>
            <a:pPr marR="85290" lvl="3"/>
            <a:r>
              <a:rPr lang="en-US" sz="1600" dirty="0"/>
              <a:t>5) daily light users (use 5-7 days per week, 1 joint per day)</a:t>
            </a:r>
          </a:p>
          <a:p>
            <a:pPr marR="85290" lvl="3"/>
            <a:r>
              <a:rPr lang="en-US" sz="1600" dirty="0"/>
              <a:t>6) daily heavy users (use 5-7 days per week, 2 or more joints/day</a:t>
            </a:r>
          </a:p>
          <a:p>
            <a:pPr marR="85290" lvl="3"/>
            <a:endParaRPr lang="en-US" sz="1600" dirty="0"/>
          </a:p>
          <a:p>
            <a:pPr marR="85290" lvl="2"/>
            <a:endParaRPr lang="en-US" sz="1800" dirty="0"/>
          </a:p>
          <a:p>
            <a:pPr marR="85290" lvl="2"/>
            <a:endParaRPr lang="en-US" sz="1800" dirty="0"/>
          </a:p>
        </p:txBody>
      </p:sp>
    </p:spTree>
    <p:extLst>
      <p:ext uri="{BB962C8B-B14F-4D97-AF65-F5344CB8AC3E}">
        <p14:creationId xmlns:p14="http://schemas.microsoft.com/office/powerpoint/2010/main" val="88722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bridge Durr problematic cannabis use 2014.pdf - Adobe Acrobat"/>
          <p:cNvPicPr>
            <a:picLocks noChangeAspect="1"/>
          </p:cNvPicPr>
          <p:nvPr/>
        </p:nvPicPr>
        <p:blipFill rotWithShape="1">
          <a:blip r:embed="rId3">
            <a:extLst>
              <a:ext uri="{28A0092B-C50C-407E-A947-70E740481C1C}">
                <a14:useLocalDpi xmlns:a14="http://schemas.microsoft.com/office/drawing/2010/main" val="0"/>
              </a:ext>
            </a:extLst>
          </a:blip>
          <a:srcRect l="28532" t="25359" r="14589" b="8073"/>
          <a:stretch/>
        </p:blipFill>
        <p:spPr>
          <a:xfrm>
            <a:off x="444195" y="350467"/>
            <a:ext cx="8360750" cy="5656049"/>
          </a:xfrm>
          <a:prstGeom prst="rect">
            <a:avLst/>
          </a:prstGeom>
        </p:spPr>
      </p:pic>
      <p:sp>
        <p:nvSpPr>
          <p:cNvPr id="4" name="TextBox 3"/>
          <p:cNvSpPr txBox="1"/>
          <p:nvPr/>
        </p:nvSpPr>
        <p:spPr>
          <a:xfrm>
            <a:off x="4187952" y="6144768"/>
            <a:ext cx="4494654" cy="523220"/>
          </a:xfrm>
          <a:prstGeom prst="rect">
            <a:avLst/>
          </a:prstGeom>
          <a:noFill/>
          <a:effectLst>
            <a:outerShdw blurRad="50800" dist="50800" dir="5400000" algn="ctr" rotWithShape="0">
              <a:schemeClr val="tx1"/>
            </a:outerShdw>
          </a:effectLst>
        </p:spPr>
        <p:txBody>
          <a:bodyPr wrap="square" rtlCol="0">
            <a:spAutoFit/>
          </a:bodyPr>
          <a:lstStyle/>
          <a:p>
            <a:r>
              <a:rPr lang="en-US" sz="1400" b="1" dirty="0">
                <a:solidFill>
                  <a:srgbClr val="FFFF00"/>
                </a:solidFill>
                <a:latin typeface="Arial Narrow" panose="020B0606020202030204" pitchFamily="34" charset="0"/>
              </a:rPr>
              <a:t>(Alcohol, Smoking and Substance Involvement Screening Test. WHO; </a:t>
            </a:r>
            <a:r>
              <a:rPr lang="en-US" sz="1400" b="1" dirty="0" err="1">
                <a:solidFill>
                  <a:srgbClr val="FFFF00"/>
                </a:solidFill>
                <a:latin typeface="Arial Narrow" panose="020B0606020202030204" pitchFamily="34" charset="0"/>
              </a:rPr>
              <a:t>Asbridge</a:t>
            </a:r>
            <a:r>
              <a:rPr lang="en-US" sz="1400" b="1" dirty="0">
                <a:solidFill>
                  <a:srgbClr val="FFFF00"/>
                </a:solidFill>
                <a:latin typeface="Arial Narrow" panose="020B0606020202030204" pitchFamily="34" charset="0"/>
              </a:rPr>
              <a:t> et al., 2014, </a:t>
            </a:r>
            <a:r>
              <a:rPr lang="en-US" sz="1400" b="1" dirty="0" err="1">
                <a:solidFill>
                  <a:srgbClr val="FFFF00"/>
                </a:solidFill>
                <a:latin typeface="Arial Narrow" panose="020B0606020202030204" pitchFamily="34" charset="0"/>
              </a:rPr>
              <a:t>Eur</a:t>
            </a:r>
            <a:r>
              <a:rPr lang="en-US" sz="1400" b="1" dirty="0">
                <a:solidFill>
                  <a:srgbClr val="FFFF00"/>
                </a:solidFill>
                <a:latin typeface="Arial Narrow" panose="020B0606020202030204" pitchFamily="34" charset="0"/>
              </a:rPr>
              <a:t> Addiction Research)</a:t>
            </a:r>
          </a:p>
        </p:txBody>
      </p:sp>
    </p:spTree>
    <p:extLst>
      <p:ext uri="{BB962C8B-B14F-4D97-AF65-F5344CB8AC3E}">
        <p14:creationId xmlns:p14="http://schemas.microsoft.com/office/powerpoint/2010/main" val="13751346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Timeline Follow Back Interview: Commonly Use Approach Is Reliable</a:t>
            </a:r>
          </a:p>
        </p:txBody>
      </p:sp>
      <p:sp>
        <p:nvSpPr>
          <p:cNvPr id="3" name="Content Placeholder 2"/>
          <p:cNvSpPr>
            <a:spLocks noGrp="1"/>
          </p:cNvSpPr>
          <p:nvPr>
            <p:ph idx="1"/>
          </p:nvPr>
        </p:nvSpPr>
        <p:spPr>
          <a:xfrm>
            <a:off x="540773" y="1425677"/>
            <a:ext cx="8141832" cy="4719484"/>
          </a:xfrm>
        </p:spPr>
        <p:txBody>
          <a:bodyPr/>
          <a:lstStyle/>
          <a:p>
            <a:pPr marR="85290" lvl="0"/>
            <a:r>
              <a:rPr lang="en-US" sz="1800" dirty="0">
                <a:solidFill>
                  <a:srgbClr val="FFFFFF"/>
                </a:solidFill>
              </a:rPr>
              <a:t> </a:t>
            </a:r>
            <a:r>
              <a:rPr lang="en-US" sz="2000" b="1" dirty="0">
                <a:solidFill>
                  <a:srgbClr val="FFFF00"/>
                </a:solidFill>
              </a:rPr>
              <a:t>Robinson et al (2014): </a:t>
            </a:r>
            <a:r>
              <a:rPr lang="en-US" sz="2000" b="1" dirty="0">
                <a:solidFill>
                  <a:srgbClr val="FFFFFF"/>
                </a:solidFill>
              </a:rPr>
              <a:t>Appears we can get reliable measurements of frequency and quantity using timeline </a:t>
            </a:r>
            <a:r>
              <a:rPr lang="en-US" sz="2000" b="1" dirty="0" err="1">
                <a:solidFill>
                  <a:srgbClr val="FFFFFF"/>
                </a:solidFill>
              </a:rPr>
              <a:t>followback</a:t>
            </a:r>
            <a:r>
              <a:rPr lang="en-US" sz="2000" b="1" dirty="0">
                <a:solidFill>
                  <a:srgbClr val="FFFFFF"/>
                </a:solidFill>
              </a:rPr>
              <a:t> over time</a:t>
            </a:r>
          </a:p>
          <a:p>
            <a:pPr marR="85290" lvl="1"/>
            <a:r>
              <a:rPr lang="en-US" sz="1631" dirty="0">
                <a:solidFill>
                  <a:srgbClr val="FFFFFF"/>
                </a:solidFill>
              </a:rPr>
              <a:t> </a:t>
            </a:r>
            <a:r>
              <a:rPr lang="en-US" sz="1800" dirty="0">
                <a:solidFill>
                  <a:srgbClr val="FFFFFF"/>
                </a:solidFill>
              </a:rPr>
              <a:t>Two independent masters level interviewers, met with 63 primary cannabis users approximately 7-14 days apart.</a:t>
            </a:r>
          </a:p>
          <a:p>
            <a:pPr marR="85290" lvl="1"/>
            <a:r>
              <a:rPr lang="en-US" sz="1800" dirty="0">
                <a:solidFill>
                  <a:srgbClr val="FFFFFF"/>
                </a:solidFill>
              </a:rPr>
              <a:t> 3 time intervals (30, 90 and 360 days of first interview) assessed by the 2 independent interviewers</a:t>
            </a:r>
          </a:p>
          <a:p>
            <a:pPr marR="85290" lvl="1"/>
            <a:r>
              <a:rPr lang="en-US" sz="1800" dirty="0">
                <a:solidFill>
                  <a:srgbClr val="FFFFFF"/>
                </a:solidFill>
              </a:rPr>
              <a:t> High reliability for percent days abstinent,  longest consecutive days abstinent, percent days using 1-3 joints, percent days using </a:t>
            </a:r>
            <a:r>
              <a:rPr lang="en-US" sz="1800" u="sng" dirty="0">
                <a:solidFill>
                  <a:srgbClr val="FFFFFF"/>
                </a:solidFill>
              </a:rPr>
              <a:t>&gt;</a:t>
            </a:r>
            <a:r>
              <a:rPr lang="en-US" sz="1800" dirty="0">
                <a:solidFill>
                  <a:srgbClr val="FFFFFF"/>
                </a:solidFill>
              </a:rPr>
              <a:t> 4 joints.</a:t>
            </a:r>
          </a:p>
          <a:p>
            <a:pPr marR="85290" lvl="1"/>
            <a:r>
              <a:rPr lang="en-US" sz="1800" dirty="0">
                <a:solidFill>
                  <a:srgbClr val="FFFFFF"/>
                </a:solidFill>
              </a:rPr>
              <a:t>  This study did not assess the validity of reported use, just reliability</a:t>
            </a:r>
            <a:endParaRPr lang="en-US" sz="1800" dirty="0">
              <a:solidFill>
                <a:srgbClr val="000000"/>
              </a:solidFill>
            </a:endParaRPr>
          </a:p>
          <a:p>
            <a:pPr marL="0" marR="85290" indent="0">
              <a:buNone/>
            </a:pPr>
            <a:r>
              <a:rPr lang="en-US" sz="1631" dirty="0"/>
              <a:t>	</a:t>
            </a:r>
          </a:p>
          <a:p>
            <a:pPr marR="85290" lvl="1"/>
            <a:endParaRPr lang="en-US" sz="1631" dirty="0"/>
          </a:p>
          <a:p>
            <a:pPr marL="192882" marR="85290" lvl="1" indent="0">
              <a:buNone/>
            </a:pPr>
            <a:endParaRPr lang="en-US" sz="1831" dirty="0"/>
          </a:p>
        </p:txBody>
      </p:sp>
    </p:spTree>
    <p:extLst>
      <p:ext uri="{BB962C8B-B14F-4D97-AF65-F5344CB8AC3E}">
        <p14:creationId xmlns:p14="http://schemas.microsoft.com/office/powerpoint/2010/main" val="38375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6" y="201335"/>
            <a:ext cx="8237988" cy="830511"/>
          </a:xfrm>
        </p:spPr>
        <p:txBody>
          <a:bodyPr/>
          <a:lstStyle/>
          <a:p>
            <a:pPr>
              <a:lnSpc>
                <a:spcPts val="2900"/>
              </a:lnSpc>
            </a:pPr>
            <a:r>
              <a:rPr lang="en-US" sz="3200" dirty="0">
                <a:latin typeface="+mn-lt"/>
              </a:rPr>
              <a:t>What are the limitations of self-report</a:t>
            </a: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r>
              <a:rPr lang="en-US" sz="3200" dirty="0">
                <a:latin typeface="+mn-lt"/>
              </a:rPr>
              <a:t>Why Are We So Interested In Self-Reported Use? </a:t>
            </a:r>
          </a:p>
        </p:txBody>
      </p:sp>
      <p:sp>
        <p:nvSpPr>
          <p:cNvPr id="3" name="Content Placeholder 2"/>
          <p:cNvSpPr>
            <a:spLocks noGrp="1"/>
          </p:cNvSpPr>
          <p:nvPr>
            <p:ph idx="1"/>
          </p:nvPr>
        </p:nvSpPr>
        <p:spPr>
          <a:xfrm>
            <a:off x="753035" y="943897"/>
            <a:ext cx="7663378" cy="4847303"/>
          </a:xfrm>
        </p:spPr>
        <p:txBody>
          <a:bodyPr/>
          <a:lstStyle/>
          <a:p>
            <a:pPr marL="0" indent="0">
              <a:buNone/>
            </a:pPr>
            <a:endParaRPr lang="en-US" sz="2000" dirty="0">
              <a:solidFill>
                <a:srgbClr val="000000"/>
              </a:solidFill>
            </a:endParaRPr>
          </a:p>
          <a:p>
            <a:pPr marR="85290"/>
            <a:r>
              <a:rPr lang="en-US" sz="1969" dirty="0"/>
              <a:t> </a:t>
            </a:r>
            <a:r>
              <a:rPr lang="en-US" sz="2000" dirty="0"/>
              <a:t> </a:t>
            </a:r>
            <a:r>
              <a:rPr lang="en-US" sz="2000" b="1" dirty="0"/>
              <a:t>Metabolites of marijuana detected in urine for weeks after use has ceased; challenging to capture windows of change on smaller scale </a:t>
            </a:r>
          </a:p>
          <a:p>
            <a:pPr marR="85290"/>
            <a:r>
              <a:rPr lang="en-US" sz="2000" b="1" dirty="0"/>
              <a:t>  Algorithms using urine toxicology data for no new use have not been well-established for heavy, regular users of cannabis</a:t>
            </a:r>
          </a:p>
          <a:p>
            <a:pPr marR="85290"/>
            <a:r>
              <a:rPr lang="en-US" sz="2000" b="1" dirty="0"/>
              <a:t>  As a result, cannot easily use common measures found in the cocaine treatment literature (i.e.; proportion of negative urines, weeks of continuous abstinence, as determined by both self-report and urine results)</a:t>
            </a:r>
          </a:p>
          <a:p>
            <a:pPr marR="85290"/>
            <a:endParaRPr lang="en-US" sz="1800" dirty="0"/>
          </a:p>
        </p:txBody>
      </p:sp>
    </p:spTree>
    <p:extLst>
      <p:ext uri="{BB962C8B-B14F-4D97-AF65-F5344CB8AC3E}">
        <p14:creationId xmlns:p14="http://schemas.microsoft.com/office/powerpoint/2010/main" val="2039625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Timeline Follow Back Interview: Commonly Use Approach Is reliable</a:t>
            </a:r>
          </a:p>
        </p:txBody>
      </p:sp>
      <p:sp>
        <p:nvSpPr>
          <p:cNvPr id="3" name="Content Placeholder 2"/>
          <p:cNvSpPr>
            <a:spLocks noGrp="1"/>
          </p:cNvSpPr>
          <p:nvPr>
            <p:ph idx="1"/>
          </p:nvPr>
        </p:nvSpPr>
        <p:spPr>
          <a:xfrm>
            <a:off x="649213" y="1209368"/>
            <a:ext cx="8033392" cy="5191432"/>
          </a:xfrm>
        </p:spPr>
        <p:txBody>
          <a:bodyPr/>
          <a:lstStyle/>
          <a:p>
            <a:pPr marR="85290" lvl="0"/>
            <a:r>
              <a:rPr lang="en-US" sz="1800" dirty="0">
                <a:solidFill>
                  <a:srgbClr val="FFFF00"/>
                </a:solidFill>
              </a:rPr>
              <a:t> </a:t>
            </a:r>
            <a:r>
              <a:rPr lang="en-US" sz="2000" b="1" dirty="0" err="1">
                <a:solidFill>
                  <a:srgbClr val="FFFF00"/>
                </a:solidFill>
              </a:rPr>
              <a:t>Norberg</a:t>
            </a:r>
            <a:r>
              <a:rPr lang="en-US" sz="2000" b="1" dirty="0">
                <a:solidFill>
                  <a:srgbClr val="FFFF00"/>
                </a:solidFill>
              </a:rPr>
              <a:t> et al (2011)</a:t>
            </a:r>
          </a:p>
          <a:p>
            <a:pPr marR="85290" lvl="1">
              <a:spcAft>
                <a:spcPts val="600"/>
              </a:spcAft>
            </a:pPr>
            <a:r>
              <a:rPr lang="en-US" sz="1800" dirty="0">
                <a:solidFill>
                  <a:srgbClr val="FFFFFF"/>
                </a:solidFill>
              </a:rPr>
              <a:t>  98 Australian cannabis users. TLFB with </a:t>
            </a:r>
            <a:r>
              <a:rPr lang="en-US" sz="1800" dirty="0" err="1">
                <a:solidFill>
                  <a:srgbClr val="FFFFFF"/>
                </a:solidFill>
              </a:rPr>
              <a:t>marijuanilla</a:t>
            </a:r>
            <a:r>
              <a:rPr lang="en-US" sz="1800" dirty="0">
                <a:solidFill>
                  <a:srgbClr val="FFFFFF"/>
                </a:solidFill>
              </a:rPr>
              <a:t>, a cannabis substitute</a:t>
            </a:r>
          </a:p>
          <a:p>
            <a:pPr marR="85290" lvl="1">
              <a:spcAft>
                <a:spcPts val="600"/>
              </a:spcAft>
            </a:pPr>
            <a:r>
              <a:rPr lang="en-US" sz="1800" dirty="0">
                <a:solidFill>
                  <a:srgbClr val="FFFFFF"/>
                </a:solidFill>
              </a:rPr>
              <a:t>  Interrater reliability (second research assistant watching interview) was excellent while test-retest reliability (same interviewer) was good to excellent</a:t>
            </a:r>
          </a:p>
          <a:p>
            <a:pPr marR="85290" lvl="1">
              <a:spcAft>
                <a:spcPts val="600"/>
              </a:spcAft>
            </a:pPr>
            <a:r>
              <a:rPr lang="en-US" sz="1800" dirty="0">
                <a:solidFill>
                  <a:srgbClr val="FFFFFF"/>
                </a:solidFill>
              </a:rPr>
              <a:t> Test-retest was excellent for frequency of use and good for quantity of cannabis use. Asked about same 3 month period and how much they used on the days they were using</a:t>
            </a:r>
          </a:p>
          <a:p>
            <a:pPr marR="85290" lvl="1">
              <a:spcAft>
                <a:spcPts val="600"/>
              </a:spcAft>
            </a:pPr>
            <a:r>
              <a:rPr lang="en-US" sz="1800" dirty="0">
                <a:solidFill>
                  <a:srgbClr val="FFFFFF"/>
                </a:solidFill>
              </a:rPr>
              <a:t> Quantity of cannabis use significantly added to frequency of use in predicting cannabis problems and dependence severity (using the Severity of Dependence Scale and the Cannabis Problems Questionnaire)</a:t>
            </a:r>
          </a:p>
          <a:p>
            <a:pPr marR="85290" lvl="1">
              <a:spcAft>
                <a:spcPts val="600"/>
              </a:spcAft>
            </a:pPr>
            <a:r>
              <a:rPr lang="en-US" sz="1800" dirty="0">
                <a:solidFill>
                  <a:srgbClr val="FFFFFF"/>
                </a:solidFill>
              </a:rPr>
              <a:t> Cravings to cannabis did not increase as a result of using the cannabis substitute to report their cannabis use</a:t>
            </a:r>
          </a:p>
          <a:p>
            <a:pPr marL="192882" marR="85290" lvl="1" indent="0">
              <a:spcAft>
                <a:spcPts val="600"/>
              </a:spcAft>
              <a:buNone/>
            </a:pPr>
            <a:endParaRPr lang="en-US" sz="1800" dirty="0">
              <a:solidFill>
                <a:srgbClr val="FFFFFF"/>
              </a:solidFill>
            </a:endParaRPr>
          </a:p>
          <a:p>
            <a:pPr marL="0" indent="0">
              <a:buNone/>
            </a:pPr>
            <a:endParaRPr lang="en-US" sz="1800" dirty="0">
              <a:solidFill>
                <a:srgbClr val="000000"/>
              </a:solidFill>
            </a:endParaRPr>
          </a:p>
          <a:p>
            <a:pPr marL="192882" marR="85290" lvl="1" indent="0">
              <a:buNone/>
            </a:pPr>
            <a:r>
              <a:rPr lang="en-US" sz="1631" dirty="0"/>
              <a:t>	</a:t>
            </a:r>
          </a:p>
          <a:p>
            <a:pPr marR="85290" lvl="1"/>
            <a:endParaRPr lang="en-US" sz="1631" dirty="0"/>
          </a:p>
          <a:p>
            <a:pPr marL="192882" marR="85290" lvl="1" indent="0">
              <a:buNone/>
            </a:pPr>
            <a:r>
              <a:rPr lang="en-US" sz="1831" dirty="0"/>
              <a:t>	</a:t>
            </a:r>
          </a:p>
        </p:txBody>
      </p:sp>
    </p:spTree>
    <p:extLst>
      <p:ext uri="{BB962C8B-B14F-4D97-AF65-F5344CB8AC3E}">
        <p14:creationId xmlns:p14="http://schemas.microsoft.com/office/powerpoint/2010/main" val="112857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Ultimately: What Are We Looking For?</a:t>
            </a:r>
          </a:p>
        </p:txBody>
      </p:sp>
      <p:sp>
        <p:nvSpPr>
          <p:cNvPr id="3" name="Content Placeholder 2"/>
          <p:cNvSpPr>
            <a:spLocks noGrp="1"/>
          </p:cNvSpPr>
          <p:nvPr>
            <p:ph idx="1"/>
          </p:nvPr>
        </p:nvSpPr>
        <p:spPr>
          <a:xfrm>
            <a:off x="704451" y="1425674"/>
            <a:ext cx="7662799" cy="3814919"/>
          </a:xfrm>
        </p:spPr>
        <p:txBody>
          <a:bodyPr/>
          <a:lstStyle/>
          <a:p>
            <a:pPr marR="85290" lvl="0"/>
            <a:r>
              <a:rPr lang="en-US" sz="1800" b="1" dirty="0">
                <a:solidFill>
                  <a:srgbClr val="FFFFFF"/>
                </a:solidFill>
              </a:rPr>
              <a:t> </a:t>
            </a:r>
            <a:r>
              <a:rPr lang="en-US" sz="2000" b="1" dirty="0">
                <a:solidFill>
                  <a:srgbClr val="FFFFFF"/>
                </a:solidFill>
              </a:rPr>
              <a:t>We want a clinically meaningful, reliable and valid approach/measure for self-report</a:t>
            </a:r>
          </a:p>
          <a:p>
            <a:pPr marR="85290" lvl="1"/>
            <a:r>
              <a:rPr lang="en-US" sz="1631" b="1" dirty="0">
                <a:solidFill>
                  <a:srgbClr val="FFFFFF"/>
                </a:solidFill>
              </a:rPr>
              <a:t>  </a:t>
            </a:r>
            <a:r>
              <a:rPr lang="en-US" sz="1800" dirty="0">
                <a:solidFill>
                  <a:srgbClr val="FFFFFF"/>
                </a:solidFill>
              </a:rPr>
              <a:t>Self-reported use, both frequency and quantity is associated with problematic symptoms- so worth looking at both despite the challenges</a:t>
            </a:r>
          </a:p>
          <a:p>
            <a:pPr marR="85290" lvl="1"/>
            <a:r>
              <a:rPr lang="en-US" sz="1800" dirty="0">
                <a:solidFill>
                  <a:srgbClr val="FFFFFF"/>
                </a:solidFill>
              </a:rPr>
              <a:t>  Reduction in frequency of use is associated with improved quality of life measures but unclear if quantity is </a:t>
            </a:r>
            <a:r>
              <a:rPr lang="en-US" sz="1800" dirty="0">
                <a:solidFill>
                  <a:srgbClr val="FFFF00"/>
                </a:solidFill>
              </a:rPr>
              <a:t>(Brezing et al., 2018; </a:t>
            </a:r>
            <a:r>
              <a:rPr lang="en-US" sz="1800" dirty="0" err="1">
                <a:solidFill>
                  <a:srgbClr val="FFFF00"/>
                </a:solidFill>
              </a:rPr>
              <a:t>Hser</a:t>
            </a:r>
            <a:r>
              <a:rPr lang="en-US" sz="1800" dirty="0">
                <a:solidFill>
                  <a:srgbClr val="FFFF00"/>
                </a:solidFill>
              </a:rPr>
              <a:t> et al. 2017)</a:t>
            </a:r>
          </a:p>
          <a:p>
            <a:pPr marR="85290" lvl="1"/>
            <a:r>
              <a:rPr lang="en-US" sz="1800" dirty="0">
                <a:solidFill>
                  <a:srgbClr val="FFFFFF"/>
                </a:solidFill>
              </a:rPr>
              <a:t>  Not clear if using frequency of use  as an outcome measure is “enough” but clearly there are greater challenges in assessing quantity of use. </a:t>
            </a:r>
          </a:p>
          <a:p>
            <a:pPr marR="85290" lvl="1"/>
            <a:endParaRPr lang="en-US" sz="1631" b="1" dirty="0">
              <a:solidFill>
                <a:srgbClr val="FFFFFF"/>
              </a:solidFill>
            </a:endParaRPr>
          </a:p>
        </p:txBody>
      </p:sp>
    </p:spTree>
    <p:extLst>
      <p:ext uri="{BB962C8B-B14F-4D97-AF65-F5344CB8AC3E}">
        <p14:creationId xmlns:p14="http://schemas.microsoft.com/office/powerpoint/2010/main" val="304975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17" y="201336"/>
            <a:ext cx="8237988" cy="830511"/>
          </a:xfrm>
        </p:spPr>
        <p:txBody>
          <a:bodyPr/>
          <a:lstStyle/>
          <a:p>
            <a:pPr>
              <a:lnSpc>
                <a:spcPts val="2900"/>
              </a:lnSpc>
            </a:pPr>
            <a:r>
              <a:rPr lang="en-US" sz="3200" dirty="0">
                <a:latin typeface="+mn-lt"/>
              </a:rPr>
              <a:t>Thank You</a:t>
            </a:r>
          </a:p>
        </p:txBody>
      </p:sp>
      <p:sp>
        <p:nvSpPr>
          <p:cNvPr id="3" name="Content Placeholder 2"/>
          <p:cNvSpPr>
            <a:spLocks noGrp="1"/>
          </p:cNvSpPr>
          <p:nvPr>
            <p:ph idx="1"/>
          </p:nvPr>
        </p:nvSpPr>
        <p:spPr>
          <a:xfrm>
            <a:off x="721454" y="868261"/>
            <a:ext cx="7717870" cy="5872294"/>
          </a:xfrm>
        </p:spPr>
        <p:txBody>
          <a:bodyPr/>
          <a:lstStyle/>
          <a:p>
            <a:pPr marL="0" indent="0">
              <a:buNone/>
            </a:pPr>
            <a:endParaRPr lang="en-US" sz="2000" dirty="0">
              <a:solidFill>
                <a:srgbClr val="000000"/>
              </a:solidFill>
            </a:endParaRPr>
          </a:p>
          <a:p>
            <a:pPr marR="85290"/>
            <a:r>
              <a:rPr lang="en-US" sz="2000" b="1" dirty="0">
                <a:solidFill>
                  <a:srgbClr val="FFFFFF"/>
                </a:solidFill>
              </a:rPr>
              <a:t>  NIDA support</a:t>
            </a:r>
          </a:p>
          <a:p>
            <a:pPr marR="85290" lvl="1"/>
            <a:r>
              <a:rPr lang="en-US" sz="1831" b="1" dirty="0">
                <a:solidFill>
                  <a:srgbClr val="FFFFFF"/>
                </a:solidFill>
              </a:rPr>
              <a:t> U54 DA037842</a:t>
            </a:r>
          </a:p>
          <a:p>
            <a:pPr marR="85290" lvl="1"/>
            <a:r>
              <a:rPr lang="en-US" sz="1831" b="1" dirty="0">
                <a:solidFill>
                  <a:srgbClr val="FFFFFF"/>
                </a:solidFill>
              </a:rPr>
              <a:t> K24  DA029647</a:t>
            </a:r>
          </a:p>
          <a:p>
            <a:pPr marR="85290"/>
            <a:r>
              <a:rPr lang="en-US" sz="2000" b="1" dirty="0">
                <a:solidFill>
                  <a:srgbClr val="FFFFFF"/>
                </a:solidFill>
              </a:rPr>
              <a:t> STARS Team</a:t>
            </a:r>
          </a:p>
          <a:p>
            <a:pPr marR="85290" lvl="1"/>
            <a:r>
              <a:rPr lang="en-US" sz="1831" b="1" dirty="0">
                <a:solidFill>
                  <a:srgbClr val="FFFFFF"/>
                </a:solidFill>
              </a:rPr>
              <a:t> John Mariani, M.D.</a:t>
            </a:r>
          </a:p>
          <a:p>
            <a:pPr marR="85290" lvl="1"/>
            <a:r>
              <a:rPr lang="en-US" sz="1831" b="1" dirty="0">
                <a:solidFill>
                  <a:srgbClr val="FFFFFF"/>
                </a:solidFill>
              </a:rPr>
              <a:t> Daniel Brooks, M.A.</a:t>
            </a:r>
          </a:p>
          <a:p>
            <a:pPr marR="85290" lvl="1"/>
            <a:r>
              <a:rPr lang="en-US" sz="1831" b="1" dirty="0">
                <a:solidFill>
                  <a:srgbClr val="FFFFFF"/>
                </a:solidFill>
              </a:rPr>
              <a:t> Amy Mahony, M.A.</a:t>
            </a:r>
          </a:p>
          <a:p>
            <a:pPr marR="85290" lvl="1"/>
            <a:r>
              <a:rPr lang="en-US" sz="1831" b="1" dirty="0">
                <a:solidFill>
                  <a:srgbClr val="FFFFFF"/>
                </a:solidFill>
              </a:rPr>
              <a:t> Christina Brezing, M.D.</a:t>
            </a:r>
          </a:p>
          <a:p>
            <a:pPr marR="85290"/>
            <a:r>
              <a:rPr lang="en-US" sz="2169" b="1" dirty="0">
                <a:solidFill>
                  <a:srgbClr val="FFFFFF"/>
                </a:solidFill>
              </a:rPr>
              <a:t> Thoughts?</a:t>
            </a:r>
          </a:p>
          <a:p>
            <a:pPr marR="85290"/>
            <a:r>
              <a:rPr lang="en-US" sz="2000" b="1" dirty="0">
                <a:solidFill>
                  <a:srgbClr val="FFFFFF"/>
                </a:solidFill>
              </a:rPr>
              <a:t> Questions?</a:t>
            </a:r>
          </a:p>
        </p:txBody>
      </p:sp>
    </p:spTree>
    <p:extLst>
      <p:ext uri="{BB962C8B-B14F-4D97-AF65-F5344CB8AC3E}">
        <p14:creationId xmlns:p14="http://schemas.microsoft.com/office/powerpoint/2010/main" val="239070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6" y="201335"/>
            <a:ext cx="8237988" cy="830511"/>
          </a:xfrm>
        </p:spPr>
        <p:txBody>
          <a:bodyPr/>
          <a:lstStyle/>
          <a:p>
            <a:pPr>
              <a:lnSpc>
                <a:spcPts val="2900"/>
              </a:lnSpc>
            </a:pP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r>
              <a:rPr lang="en-US" sz="2400" dirty="0">
                <a:latin typeface="+mn-lt"/>
              </a:rPr>
              <a:t>Before We Talk More About The Challenges Of Self-Reported Marijuana Use- What Are We Measuring? </a:t>
            </a:r>
          </a:p>
        </p:txBody>
      </p:sp>
      <p:sp>
        <p:nvSpPr>
          <p:cNvPr id="3" name="Content Placeholder 2"/>
          <p:cNvSpPr>
            <a:spLocks noGrp="1"/>
          </p:cNvSpPr>
          <p:nvPr>
            <p:ph idx="1"/>
          </p:nvPr>
        </p:nvSpPr>
        <p:spPr>
          <a:xfrm>
            <a:off x="717755" y="1268364"/>
            <a:ext cx="7973240" cy="5319250"/>
          </a:xfrm>
        </p:spPr>
        <p:txBody>
          <a:bodyPr/>
          <a:lstStyle/>
          <a:p>
            <a:pPr marR="85290"/>
            <a:r>
              <a:rPr lang="en-US" sz="1969" dirty="0"/>
              <a:t>  </a:t>
            </a:r>
            <a:r>
              <a:rPr lang="en-US" sz="1969" b="1" dirty="0"/>
              <a:t>Substance Use as a behavior can be described by measuring 4 parameters:</a:t>
            </a:r>
          </a:p>
          <a:p>
            <a:pPr marR="85290" lvl="1"/>
            <a:r>
              <a:rPr lang="en-US" sz="1631" dirty="0"/>
              <a:t> </a:t>
            </a:r>
            <a:r>
              <a:rPr lang="en-US" sz="1800" b="1" dirty="0"/>
              <a:t>1) Quantity</a:t>
            </a:r>
          </a:p>
          <a:p>
            <a:pPr marR="85290" lvl="2"/>
            <a:r>
              <a:rPr lang="en-US" sz="1800" dirty="0"/>
              <a:t>  Can be further described by 3 separate components: usual, maximum, and minimum quantity</a:t>
            </a:r>
          </a:p>
          <a:p>
            <a:pPr marR="85290" lvl="2"/>
            <a:r>
              <a:rPr lang="en-US" sz="1800" dirty="0"/>
              <a:t>   Tells us how much of a substance used per occasion</a:t>
            </a:r>
          </a:p>
          <a:p>
            <a:pPr marR="85290" lvl="1"/>
            <a:r>
              <a:rPr lang="en-US" sz="1631" dirty="0"/>
              <a:t> </a:t>
            </a:r>
            <a:r>
              <a:rPr lang="en-US" sz="1800" b="1" dirty="0"/>
              <a:t>2) Frequency</a:t>
            </a:r>
          </a:p>
          <a:p>
            <a:pPr marR="85290" lvl="2"/>
            <a:r>
              <a:rPr lang="en-US" sz="1800" dirty="0"/>
              <a:t>  Defines how often this happens within a given unit of time </a:t>
            </a:r>
          </a:p>
          <a:p>
            <a:pPr marR="85290" lvl="1"/>
            <a:r>
              <a:rPr lang="en-US" sz="1631" dirty="0"/>
              <a:t> </a:t>
            </a:r>
            <a:r>
              <a:rPr lang="en-US" sz="1800" b="1" dirty="0"/>
              <a:t>3) Duration of Use</a:t>
            </a:r>
          </a:p>
          <a:p>
            <a:pPr marR="85290" lvl="2"/>
            <a:r>
              <a:rPr lang="en-US" sz="1800" dirty="0"/>
              <a:t>   Anchors frequency on a time continuum</a:t>
            </a:r>
          </a:p>
          <a:p>
            <a:pPr marR="85290" lvl="1"/>
            <a:r>
              <a:rPr lang="en-US" sz="1631" dirty="0"/>
              <a:t> </a:t>
            </a:r>
            <a:r>
              <a:rPr lang="en-US" sz="1600" b="1" dirty="0"/>
              <a:t>4)   Context of Use</a:t>
            </a:r>
          </a:p>
          <a:p>
            <a:pPr marR="85290" lvl="2"/>
            <a:r>
              <a:rPr lang="en-US" sz="1938" b="1" dirty="0"/>
              <a:t> </a:t>
            </a:r>
            <a:r>
              <a:rPr lang="en-US" sz="1600" dirty="0"/>
              <a:t>Captures hazardous and non-hazardous use</a:t>
            </a:r>
          </a:p>
          <a:p>
            <a:pPr marL="192882" marR="85290" lvl="1" indent="0">
              <a:buNone/>
            </a:pPr>
            <a:r>
              <a:rPr lang="en-US" sz="1431" dirty="0">
                <a:solidFill>
                  <a:srgbClr val="FFFF00"/>
                </a:solidFill>
              </a:rPr>
              <a:t>				</a:t>
            </a:r>
            <a:endParaRPr lang="en-US" sz="1769" b="1" dirty="0"/>
          </a:p>
        </p:txBody>
      </p:sp>
      <p:sp>
        <p:nvSpPr>
          <p:cNvPr id="4" name="TextBox 3"/>
          <p:cNvSpPr txBox="1"/>
          <p:nvPr/>
        </p:nvSpPr>
        <p:spPr>
          <a:xfrm>
            <a:off x="5427407" y="6479459"/>
            <a:ext cx="3578942" cy="523220"/>
          </a:xfrm>
          <a:prstGeom prst="rect">
            <a:avLst/>
          </a:prstGeom>
          <a:noFill/>
          <a:effectLst>
            <a:outerShdw blurRad="50800" dist="50800" dir="5400000" algn="ctr" rotWithShape="0">
              <a:schemeClr val="tx1"/>
            </a:outerShdw>
          </a:effectLst>
        </p:spPr>
        <p:txBody>
          <a:bodyPr wrap="square" rtlCol="0">
            <a:spAutoFit/>
          </a:bodyPr>
          <a:lstStyle/>
          <a:p>
            <a:r>
              <a:rPr lang="en-US" sz="1400" dirty="0">
                <a:solidFill>
                  <a:srgbClr val="FFFF00"/>
                </a:solidFill>
                <a:latin typeface="Arial Narrow" panose="020B0606020202030204" pitchFamily="34" charset="0"/>
              </a:rPr>
              <a:t>(Day and Robles 1989, Annals NY </a:t>
            </a:r>
            <a:r>
              <a:rPr lang="en-US" sz="1400" dirty="0" err="1">
                <a:solidFill>
                  <a:srgbClr val="FFFF00"/>
                </a:solidFill>
                <a:latin typeface="Arial Narrow" panose="020B0606020202030204" pitchFamily="34" charset="0"/>
              </a:rPr>
              <a:t>Acad</a:t>
            </a:r>
            <a:r>
              <a:rPr lang="en-US" sz="1400" dirty="0">
                <a:solidFill>
                  <a:srgbClr val="FFFF00"/>
                </a:solidFill>
                <a:latin typeface="Arial Narrow" panose="020B0606020202030204" pitchFamily="34" charset="0"/>
              </a:rPr>
              <a:t> Science)</a:t>
            </a:r>
          </a:p>
          <a:p>
            <a:endParaRPr lang="en-US" sz="14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06809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6" y="201335"/>
            <a:ext cx="8237988" cy="830511"/>
          </a:xfrm>
        </p:spPr>
        <p:txBody>
          <a:bodyPr/>
          <a:lstStyle/>
          <a:p>
            <a:pPr>
              <a:lnSpc>
                <a:spcPts val="2900"/>
              </a:lnSpc>
            </a:pPr>
            <a:r>
              <a:rPr lang="en-US" sz="3200" dirty="0">
                <a:latin typeface="+mn-lt"/>
              </a:rPr>
              <a:t>What are the limitations of self-report</a:t>
            </a: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r>
              <a:rPr lang="en-US" sz="2400" dirty="0">
                <a:latin typeface="+mn-lt"/>
              </a:rPr>
              <a:t>Some Of The Challenges In Asking Marijuana Users About Their Use? </a:t>
            </a:r>
          </a:p>
        </p:txBody>
      </p:sp>
      <p:sp>
        <p:nvSpPr>
          <p:cNvPr id="3" name="Content Placeholder 2"/>
          <p:cNvSpPr>
            <a:spLocks noGrp="1"/>
          </p:cNvSpPr>
          <p:nvPr>
            <p:ph idx="1"/>
          </p:nvPr>
        </p:nvSpPr>
        <p:spPr>
          <a:xfrm>
            <a:off x="713064" y="1439152"/>
            <a:ext cx="7977930" cy="4696176"/>
          </a:xfrm>
        </p:spPr>
        <p:txBody>
          <a:bodyPr/>
          <a:lstStyle/>
          <a:p>
            <a:pPr marL="0" marR="85290" indent="0">
              <a:buNone/>
            </a:pPr>
            <a:r>
              <a:rPr lang="en-US" sz="2000" b="1" dirty="0"/>
              <a:t>Before we ask about quantity or frequency, there are other inherent issues/challenges to be dealt with: </a:t>
            </a:r>
          </a:p>
          <a:p>
            <a:pPr marR="85290"/>
            <a:r>
              <a:rPr lang="en-US" sz="2000" b="1" dirty="0"/>
              <a:t>1) Understandability of the Questionnaire/Interview</a:t>
            </a:r>
          </a:p>
          <a:p>
            <a:pPr marR="85290" lvl="1"/>
            <a:r>
              <a:rPr lang="en-US" sz="1831" b="1" dirty="0"/>
              <a:t>  </a:t>
            </a:r>
            <a:r>
              <a:rPr lang="en-US" sz="1800" dirty="0"/>
              <a:t>Most scales about frequency of use ask subjects to partition the proportion of time spent consuming various quantities. This requires sophisticated mathematical thinking to describe behavior that is often poorly remembered. </a:t>
            </a:r>
          </a:p>
          <a:p>
            <a:pPr marR="85290" lvl="1"/>
            <a:r>
              <a:rPr lang="en-US" sz="1800" dirty="0"/>
              <a:t>  When complexity increases, subjects either resort to guessing, or bias their response, and in frustration answer with one set of answers consistently</a:t>
            </a:r>
          </a:p>
          <a:p>
            <a:pPr marL="192882" marR="85290" lvl="1" indent="0">
              <a:buNone/>
            </a:pPr>
            <a:endParaRPr lang="en-US" sz="1831" b="1" dirty="0"/>
          </a:p>
          <a:p>
            <a:pPr marL="385763" marR="85290" lvl="2" indent="0">
              <a:buNone/>
            </a:pPr>
            <a:r>
              <a:rPr lang="en-US" sz="1600" dirty="0">
                <a:solidFill>
                  <a:srgbClr val="FFFF00"/>
                </a:solidFill>
              </a:rPr>
              <a:t>  </a:t>
            </a:r>
          </a:p>
        </p:txBody>
      </p:sp>
      <p:sp>
        <p:nvSpPr>
          <p:cNvPr id="4" name="TextBox 3"/>
          <p:cNvSpPr txBox="1"/>
          <p:nvPr/>
        </p:nvSpPr>
        <p:spPr>
          <a:xfrm>
            <a:off x="5427407" y="6371307"/>
            <a:ext cx="3578942" cy="523220"/>
          </a:xfrm>
          <a:prstGeom prst="rect">
            <a:avLst/>
          </a:prstGeom>
          <a:noFill/>
          <a:effectLst>
            <a:outerShdw blurRad="50800" dist="50800" dir="5400000" algn="ctr" rotWithShape="0">
              <a:schemeClr val="tx1"/>
            </a:outerShdw>
          </a:effectLst>
        </p:spPr>
        <p:txBody>
          <a:bodyPr wrap="square" rtlCol="0">
            <a:spAutoFit/>
          </a:bodyPr>
          <a:lstStyle/>
          <a:p>
            <a:r>
              <a:rPr lang="en-US" sz="1400" dirty="0">
                <a:solidFill>
                  <a:srgbClr val="FFFF00"/>
                </a:solidFill>
                <a:latin typeface="Arial Narrow" panose="020B0606020202030204" pitchFamily="34" charset="0"/>
              </a:rPr>
              <a:t>(Day and Robles 1989, Annals NY </a:t>
            </a:r>
            <a:r>
              <a:rPr lang="en-US" sz="1400" dirty="0" err="1">
                <a:solidFill>
                  <a:srgbClr val="FFFF00"/>
                </a:solidFill>
                <a:latin typeface="Arial Narrow" panose="020B0606020202030204" pitchFamily="34" charset="0"/>
              </a:rPr>
              <a:t>Acad</a:t>
            </a:r>
            <a:r>
              <a:rPr lang="en-US" sz="1400" dirty="0">
                <a:solidFill>
                  <a:srgbClr val="FFFF00"/>
                </a:solidFill>
                <a:latin typeface="Arial Narrow" panose="020B0606020202030204" pitchFamily="34" charset="0"/>
              </a:rPr>
              <a:t> Science)</a:t>
            </a:r>
          </a:p>
          <a:p>
            <a:endParaRPr lang="en-US" sz="14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75928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6" y="201335"/>
            <a:ext cx="8237988" cy="830511"/>
          </a:xfrm>
        </p:spPr>
        <p:txBody>
          <a:bodyPr/>
          <a:lstStyle/>
          <a:p>
            <a:pPr>
              <a:lnSpc>
                <a:spcPts val="2900"/>
              </a:lnSpc>
            </a:pPr>
            <a:r>
              <a:rPr lang="en-US" sz="2800" dirty="0">
                <a:latin typeface="+mn-lt"/>
              </a:rPr>
              <a:t>What are the limitations of self-report</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r>
              <a:rPr lang="en-US" sz="2800" dirty="0"/>
              <a:t>Challenges In Asking Marijuana Users About Their Use? </a:t>
            </a:r>
            <a:endParaRPr lang="en-US" sz="2800" dirty="0">
              <a:latin typeface="+mn-lt"/>
            </a:endParaRPr>
          </a:p>
        </p:txBody>
      </p:sp>
      <p:sp>
        <p:nvSpPr>
          <p:cNvPr id="3" name="Content Placeholder 2"/>
          <p:cNvSpPr>
            <a:spLocks noGrp="1"/>
          </p:cNvSpPr>
          <p:nvPr>
            <p:ph idx="1"/>
          </p:nvPr>
        </p:nvSpPr>
        <p:spPr>
          <a:xfrm>
            <a:off x="762000" y="997401"/>
            <a:ext cx="7506929" cy="5354242"/>
          </a:xfrm>
        </p:spPr>
        <p:txBody>
          <a:bodyPr/>
          <a:lstStyle/>
          <a:p>
            <a:pPr marL="0" marR="85290" indent="0">
              <a:buNone/>
            </a:pPr>
            <a:endParaRPr lang="en-US" sz="1969" dirty="0"/>
          </a:p>
          <a:p>
            <a:pPr marR="85290" lvl="1"/>
            <a:r>
              <a:rPr lang="en-US" sz="2000" b="1" dirty="0"/>
              <a:t> 2) Correct ascertainment of patterns of use</a:t>
            </a:r>
          </a:p>
          <a:p>
            <a:pPr marR="85290" lvl="2"/>
            <a:r>
              <a:rPr lang="en-US" sz="1969" dirty="0"/>
              <a:t> “Usual” quantity misses most of total marijuana use over a period of time (Underestimates)</a:t>
            </a:r>
          </a:p>
          <a:p>
            <a:pPr marR="85290" lvl="1"/>
            <a:r>
              <a:rPr lang="en-US" sz="1800" dirty="0"/>
              <a:t>  </a:t>
            </a:r>
            <a:r>
              <a:rPr lang="en-US" sz="2000" b="1" dirty="0"/>
              <a:t>3) Memory</a:t>
            </a:r>
          </a:p>
          <a:p>
            <a:pPr marR="85290" lvl="2"/>
            <a:r>
              <a:rPr lang="en-US" sz="1800" dirty="0"/>
              <a:t>  Questionnaires are retrospective in design. Research literature has repeatedly shown that the longer the time span, the greater the difficulty of recall. </a:t>
            </a:r>
          </a:p>
          <a:p>
            <a:pPr marR="85290" lvl="3"/>
            <a:r>
              <a:rPr lang="en-US" sz="1462" dirty="0"/>
              <a:t>Use of Ecological Momentary Assessment or Interactive Voice Response </a:t>
            </a:r>
          </a:p>
          <a:p>
            <a:pPr marR="85290" lvl="2"/>
            <a:r>
              <a:rPr lang="en-US" sz="1800" dirty="0"/>
              <a:t>  Investigators have found that when pregnant women are asked about marijuana baseline use at  2 different time periods (at 4 months and delivery), the reported amount was more likely to increase than decrease</a:t>
            </a:r>
          </a:p>
          <a:p>
            <a:pPr marR="85290" lvl="3"/>
            <a:r>
              <a:rPr lang="en-US" sz="1462" dirty="0"/>
              <a:t> Investigators hypothesized that participants had a greater feeling of safety to report this </a:t>
            </a:r>
          </a:p>
        </p:txBody>
      </p:sp>
    </p:spTree>
    <p:extLst>
      <p:ext uri="{BB962C8B-B14F-4D97-AF65-F5344CB8AC3E}">
        <p14:creationId xmlns:p14="http://schemas.microsoft.com/office/powerpoint/2010/main" val="376555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6" y="201335"/>
            <a:ext cx="8237988" cy="830511"/>
          </a:xfrm>
        </p:spPr>
        <p:txBody>
          <a:bodyPr/>
          <a:lstStyle/>
          <a:p>
            <a:pPr>
              <a:lnSpc>
                <a:spcPts val="2900"/>
              </a:lnSpc>
            </a:pP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r>
              <a:rPr lang="en-US" sz="2800" dirty="0"/>
              <a:t>Challenges In Asking Marijuana Users About Their Use? </a:t>
            </a:r>
            <a:endParaRPr lang="en-US" sz="2800" dirty="0">
              <a:latin typeface="+mn-lt"/>
            </a:endParaRPr>
          </a:p>
        </p:txBody>
      </p:sp>
      <p:sp>
        <p:nvSpPr>
          <p:cNvPr id="3" name="Content Placeholder 2"/>
          <p:cNvSpPr>
            <a:spLocks noGrp="1"/>
          </p:cNvSpPr>
          <p:nvPr>
            <p:ph idx="1"/>
          </p:nvPr>
        </p:nvSpPr>
        <p:spPr>
          <a:xfrm>
            <a:off x="713064" y="1468647"/>
            <a:ext cx="7723013" cy="4588016"/>
          </a:xfrm>
        </p:spPr>
        <p:txBody>
          <a:bodyPr/>
          <a:lstStyle/>
          <a:p>
            <a:pPr marR="85290"/>
            <a:r>
              <a:rPr lang="en-US" sz="1969" dirty="0"/>
              <a:t> </a:t>
            </a:r>
            <a:r>
              <a:rPr lang="en-US" sz="1600" dirty="0"/>
              <a:t> </a:t>
            </a:r>
            <a:r>
              <a:rPr lang="en-US" sz="2000" dirty="0"/>
              <a:t> 4</a:t>
            </a:r>
            <a:r>
              <a:rPr lang="en-US" sz="2000" b="1" dirty="0"/>
              <a:t>) Truthfulness</a:t>
            </a:r>
          </a:p>
          <a:p>
            <a:pPr marR="85290" lvl="1"/>
            <a:r>
              <a:rPr lang="en-US" sz="1831" b="1" dirty="0"/>
              <a:t> </a:t>
            </a:r>
            <a:r>
              <a:rPr lang="en-US" sz="1800" dirty="0"/>
              <a:t>Context in which the interview takes place is an important component</a:t>
            </a:r>
          </a:p>
          <a:p>
            <a:pPr marR="85290" lvl="1"/>
            <a:r>
              <a:rPr lang="en-US" sz="1800" dirty="0"/>
              <a:t>  Women (and men) are not likely to answer questions honestly in the presence of another person or situation where they feel that their answers are not confidential or their answers could have repercussions</a:t>
            </a:r>
          </a:p>
          <a:p>
            <a:pPr marR="85290" lvl="2"/>
            <a:r>
              <a:rPr lang="en-US" sz="1600" b="1" dirty="0"/>
              <a:t> </a:t>
            </a:r>
            <a:r>
              <a:rPr lang="en-US" sz="1600" dirty="0"/>
              <a:t>May be more likely to respond truthfully when answers are anonymous, not face-to-face</a:t>
            </a:r>
          </a:p>
          <a:p>
            <a:pPr marR="85290" lvl="2"/>
            <a:r>
              <a:rPr lang="en-US" sz="1600" dirty="0"/>
              <a:t>May be impacted by social desirability</a:t>
            </a:r>
          </a:p>
          <a:p>
            <a:pPr marR="85290" lvl="3"/>
            <a:r>
              <a:rPr lang="en-US" sz="1400" dirty="0"/>
              <a:t>Less censure of marijuana use- this may improve the reliability of self-reported use compared to a decade ago </a:t>
            </a:r>
          </a:p>
          <a:p>
            <a:pPr marR="85290" lvl="3"/>
            <a:endParaRPr lang="en-US" sz="1462" dirty="0"/>
          </a:p>
          <a:p>
            <a:pPr marL="1543050" marR="85290" lvl="8" indent="0">
              <a:buNone/>
            </a:pPr>
            <a:endParaRPr lang="en-US" sz="1631" dirty="0"/>
          </a:p>
          <a:p>
            <a:pPr marR="85290" lvl="2"/>
            <a:endParaRPr lang="en-US" sz="1600" dirty="0"/>
          </a:p>
          <a:p>
            <a:pPr marL="0" marR="85290" indent="0">
              <a:buNone/>
            </a:pPr>
            <a:endParaRPr lang="en-US" sz="1600" dirty="0"/>
          </a:p>
        </p:txBody>
      </p:sp>
      <p:sp>
        <p:nvSpPr>
          <p:cNvPr id="4" name="TextBox 3"/>
          <p:cNvSpPr txBox="1"/>
          <p:nvPr/>
        </p:nvSpPr>
        <p:spPr>
          <a:xfrm>
            <a:off x="6312311" y="6174658"/>
            <a:ext cx="1966452" cy="307777"/>
          </a:xfrm>
          <a:prstGeom prst="rect">
            <a:avLst/>
          </a:prstGeom>
          <a:noFill/>
          <a:effectLst>
            <a:outerShdw blurRad="50800" dist="50800" dir="5400000" algn="ctr" rotWithShape="0">
              <a:schemeClr val="tx1"/>
            </a:outerShdw>
          </a:effectLst>
        </p:spPr>
        <p:txBody>
          <a:bodyPr wrap="square" rtlCol="0">
            <a:spAutoFit/>
          </a:bodyPr>
          <a:lstStyle/>
          <a:p>
            <a:r>
              <a:rPr lang="en-US" sz="1400" dirty="0">
                <a:solidFill>
                  <a:srgbClr val="FFFF00"/>
                </a:solidFill>
                <a:latin typeface="Arial Narrow" panose="020B0606020202030204" pitchFamily="34" charset="0"/>
              </a:rPr>
              <a:t>(Day and Robles 1989)</a:t>
            </a:r>
          </a:p>
        </p:txBody>
      </p:sp>
    </p:spTree>
    <p:extLst>
      <p:ext uri="{BB962C8B-B14F-4D97-AF65-F5344CB8AC3E}">
        <p14:creationId xmlns:p14="http://schemas.microsoft.com/office/powerpoint/2010/main" val="259995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6" y="201335"/>
            <a:ext cx="8237988" cy="830511"/>
          </a:xfrm>
        </p:spPr>
        <p:txBody>
          <a:bodyPr/>
          <a:lstStyle/>
          <a:p>
            <a:pPr>
              <a:lnSpc>
                <a:spcPts val="2900"/>
              </a:lnSpc>
            </a:pP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endParaRPr lang="en-US" sz="2400" dirty="0">
              <a:latin typeface="+mn-lt"/>
            </a:endParaRPr>
          </a:p>
        </p:txBody>
      </p:sp>
      <p:sp>
        <p:nvSpPr>
          <p:cNvPr id="3" name="Content Placeholder 2"/>
          <p:cNvSpPr>
            <a:spLocks noGrp="1"/>
          </p:cNvSpPr>
          <p:nvPr>
            <p:ph idx="1"/>
          </p:nvPr>
        </p:nvSpPr>
        <p:spPr>
          <a:xfrm>
            <a:off x="939209" y="1478482"/>
            <a:ext cx="7408380" cy="3988253"/>
          </a:xfrm>
        </p:spPr>
        <p:txBody>
          <a:bodyPr/>
          <a:lstStyle/>
          <a:p>
            <a:pPr marR="85290"/>
            <a:r>
              <a:rPr lang="en-US" sz="2000" dirty="0"/>
              <a:t>   4</a:t>
            </a:r>
            <a:r>
              <a:rPr lang="en-US" sz="2000" b="1" dirty="0"/>
              <a:t>) Truthfulness</a:t>
            </a:r>
          </a:p>
          <a:p>
            <a:pPr marR="85290" lvl="1"/>
            <a:r>
              <a:rPr lang="en-US" sz="1831" b="1" dirty="0"/>
              <a:t>  Techniques for dealing with these problems</a:t>
            </a:r>
          </a:p>
          <a:p>
            <a:pPr marR="85290" lvl="2"/>
            <a:r>
              <a:rPr lang="en-US" sz="1600" dirty="0"/>
              <a:t> Choose a safe and private environment for the interview</a:t>
            </a:r>
          </a:p>
          <a:p>
            <a:pPr marR="85290" lvl="2"/>
            <a:r>
              <a:rPr lang="en-US" sz="1600" dirty="0"/>
              <a:t> Presentation of the interviewers, the sex of the interviewer may make a difference</a:t>
            </a:r>
          </a:p>
          <a:p>
            <a:pPr marR="85290" lvl="2"/>
            <a:r>
              <a:rPr lang="en-US" sz="1600" dirty="0"/>
              <a:t> “Bogus pipeline” is a method of convincing our participants that we do have a measure of their use, even when we really do not</a:t>
            </a:r>
            <a:endParaRPr lang="en-US" sz="924" dirty="0"/>
          </a:p>
          <a:p>
            <a:pPr marR="85290" lvl="3"/>
            <a:r>
              <a:rPr lang="en-US" sz="1600" dirty="0"/>
              <a:t>The authors experience with this found that this increased marijuana reporting by 10% and of other illicit drugs by 50%</a:t>
            </a:r>
          </a:p>
          <a:p>
            <a:pPr marL="0" marR="85290" indent="0">
              <a:buNone/>
            </a:pPr>
            <a:endParaRPr lang="en-US" sz="1600" dirty="0"/>
          </a:p>
          <a:p>
            <a:pPr marL="0" marR="85290" indent="0">
              <a:buNone/>
            </a:pPr>
            <a:r>
              <a:rPr lang="en-US" sz="1600" dirty="0"/>
              <a:t>		</a:t>
            </a:r>
            <a:endParaRPr lang="en-US" sz="1600" dirty="0">
              <a:solidFill>
                <a:srgbClr val="FFFF00"/>
              </a:solidFill>
            </a:endParaRPr>
          </a:p>
          <a:p>
            <a:pPr marL="0" marR="85290" indent="0">
              <a:buNone/>
            </a:pPr>
            <a:endParaRPr lang="en-US" sz="1600" dirty="0"/>
          </a:p>
          <a:p>
            <a:pPr marL="0" marR="85290" indent="0">
              <a:buNone/>
            </a:pPr>
            <a:endParaRPr lang="en-US" sz="1600" dirty="0"/>
          </a:p>
        </p:txBody>
      </p:sp>
      <p:sp>
        <p:nvSpPr>
          <p:cNvPr id="5" name="Title 1"/>
          <p:cNvSpPr txBox="1">
            <a:spLocks/>
          </p:cNvSpPr>
          <p:nvPr/>
        </p:nvSpPr>
        <p:spPr bwMode="auto">
          <a:xfrm>
            <a:off x="605406" y="245809"/>
            <a:ext cx="8184633" cy="84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350" b="1">
                <a:solidFill>
                  <a:srgbClr val="FFFF00"/>
                </a:solidFill>
                <a:latin typeface="+mj-lt"/>
                <a:ea typeface="+mj-ea"/>
                <a:cs typeface="+mj-cs"/>
              </a:defRPr>
            </a:lvl1pPr>
            <a:lvl2pPr algn="ctr" rtl="0" eaLnBrk="0" fontAlgn="base" hangingPunct="0">
              <a:spcBef>
                <a:spcPct val="0"/>
              </a:spcBef>
              <a:spcAft>
                <a:spcPct val="0"/>
              </a:spcAft>
              <a:defRPr sz="1350" b="1">
                <a:solidFill>
                  <a:srgbClr val="FFFF00"/>
                </a:solidFill>
                <a:latin typeface="Tahoma" pitchFamily="34" charset="0"/>
                <a:cs typeface="Times New Roman" pitchFamily="18" charset="0"/>
              </a:defRPr>
            </a:lvl2pPr>
            <a:lvl3pPr algn="ctr" rtl="0" eaLnBrk="0" fontAlgn="base" hangingPunct="0">
              <a:spcBef>
                <a:spcPct val="0"/>
              </a:spcBef>
              <a:spcAft>
                <a:spcPct val="0"/>
              </a:spcAft>
              <a:defRPr sz="1350" b="1">
                <a:solidFill>
                  <a:srgbClr val="FFFF00"/>
                </a:solidFill>
                <a:latin typeface="Tahoma" pitchFamily="34" charset="0"/>
                <a:cs typeface="Times New Roman" pitchFamily="18" charset="0"/>
              </a:defRPr>
            </a:lvl3pPr>
            <a:lvl4pPr algn="ctr" rtl="0" eaLnBrk="0" fontAlgn="base" hangingPunct="0">
              <a:spcBef>
                <a:spcPct val="0"/>
              </a:spcBef>
              <a:spcAft>
                <a:spcPct val="0"/>
              </a:spcAft>
              <a:defRPr sz="1350" b="1">
                <a:solidFill>
                  <a:srgbClr val="FFFF00"/>
                </a:solidFill>
                <a:latin typeface="Tahoma" pitchFamily="34" charset="0"/>
                <a:cs typeface="Times New Roman" pitchFamily="18" charset="0"/>
              </a:defRPr>
            </a:lvl4pPr>
            <a:lvl5pPr algn="ctr" rtl="0" eaLnBrk="0" fontAlgn="base" hangingPunct="0">
              <a:spcBef>
                <a:spcPct val="0"/>
              </a:spcBef>
              <a:spcAft>
                <a:spcPct val="0"/>
              </a:spcAft>
              <a:defRPr sz="1350" b="1">
                <a:solidFill>
                  <a:srgbClr val="FFFF00"/>
                </a:solidFill>
                <a:latin typeface="Tahoma" pitchFamily="34" charset="0"/>
                <a:cs typeface="Times New Roman" pitchFamily="18" charset="0"/>
              </a:defRPr>
            </a:lvl5pPr>
            <a:lvl6pPr marL="192881" algn="ctr" rtl="0" fontAlgn="base">
              <a:spcBef>
                <a:spcPct val="0"/>
              </a:spcBef>
              <a:spcAft>
                <a:spcPct val="0"/>
              </a:spcAft>
              <a:defRPr sz="1350" b="1">
                <a:solidFill>
                  <a:srgbClr val="FFFF00"/>
                </a:solidFill>
                <a:latin typeface="Tahoma" pitchFamily="34" charset="0"/>
                <a:cs typeface="Times New Roman" pitchFamily="18" charset="0"/>
              </a:defRPr>
            </a:lvl6pPr>
            <a:lvl7pPr marL="385763" algn="ctr" rtl="0" fontAlgn="base">
              <a:spcBef>
                <a:spcPct val="0"/>
              </a:spcBef>
              <a:spcAft>
                <a:spcPct val="0"/>
              </a:spcAft>
              <a:defRPr sz="1350" b="1">
                <a:solidFill>
                  <a:srgbClr val="FFFF00"/>
                </a:solidFill>
                <a:latin typeface="Tahoma" pitchFamily="34" charset="0"/>
                <a:cs typeface="Times New Roman" pitchFamily="18" charset="0"/>
              </a:defRPr>
            </a:lvl7pPr>
            <a:lvl8pPr marL="578644" algn="ctr" rtl="0" fontAlgn="base">
              <a:spcBef>
                <a:spcPct val="0"/>
              </a:spcBef>
              <a:spcAft>
                <a:spcPct val="0"/>
              </a:spcAft>
              <a:defRPr sz="1350" b="1">
                <a:solidFill>
                  <a:srgbClr val="FFFF00"/>
                </a:solidFill>
                <a:latin typeface="Tahoma" pitchFamily="34" charset="0"/>
                <a:cs typeface="Times New Roman" pitchFamily="18" charset="0"/>
              </a:defRPr>
            </a:lvl8pPr>
            <a:lvl9pPr marL="771525" algn="ctr" rtl="0" fontAlgn="base">
              <a:spcBef>
                <a:spcPct val="0"/>
              </a:spcBef>
              <a:spcAft>
                <a:spcPct val="0"/>
              </a:spcAft>
              <a:defRPr sz="1350" b="1">
                <a:solidFill>
                  <a:srgbClr val="FFFF00"/>
                </a:solidFill>
                <a:latin typeface="Tahoma" pitchFamily="34" charset="0"/>
                <a:cs typeface="Times New Roman" pitchFamily="18" charset="0"/>
              </a:defRPr>
            </a:lvl9pPr>
          </a:lstStyle>
          <a:p>
            <a:pPr defTabSz="914400">
              <a:lnSpc>
                <a:spcPts val="2900"/>
              </a:lnSpc>
            </a:pP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br>
              <a:rPr lang="en-US" sz="2800" kern="0" dirty="0">
                <a:latin typeface="+mn-lt"/>
              </a:rPr>
            </a:br>
            <a:r>
              <a:rPr lang="en-US" sz="2800" kern="0" dirty="0"/>
              <a:t>Challenges In Asking Marijuana Users About Their Use? </a:t>
            </a:r>
            <a:endParaRPr lang="en-US" sz="2800" kern="0" dirty="0">
              <a:latin typeface="+mn-lt"/>
            </a:endParaRPr>
          </a:p>
        </p:txBody>
      </p:sp>
      <p:sp>
        <p:nvSpPr>
          <p:cNvPr id="6" name="TextBox 5"/>
          <p:cNvSpPr txBox="1"/>
          <p:nvPr/>
        </p:nvSpPr>
        <p:spPr>
          <a:xfrm>
            <a:off x="4581833" y="6272981"/>
            <a:ext cx="4404851" cy="307777"/>
          </a:xfrm>
          <a:prstGeom prst="rect">
            <a:avLst/>
          </a:prstGeom>
          <a:noFill/>
          <a:effectLst>
            <a:outerShdw blurRad="50800" dist="50800" dir="5400000" algn="ctr" rotWithShape="0">
              <a:schemeClr val="tx1"/>
            </a:outerShdw>
          </a:effectLst>
        </p:spPr>
        <p:txBody>
          <a:bodyPr wrap="square" rtlCol="0">
            <a:spAutoFit/>
          </a:bodyPr>
          <a:lstStyle/>
          <a:p>
            <a:r>
              <a:rPr lang="en-US" sz="1400">
                <a:solidFill>
                  <a:srgbClr val="FFFF00"/>
                </a:solidFill>
                <a:latin typeface="Arial Narrow" panose="020B0606020202030204" pitchFamily="34" charset="0"/>
              </a:rPr>
              <a:t>Day and Robles  1989; Carroll 1995; Johnson and Golub 2007</a:t>
            </a:r>
            <a:endParaRPr lang="en-US" sz="14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410453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413392"/>
            <a:ext cx="8055077" cy="5046402"/>
          </a:xfrm>
        </p:spPr>
        <p:txBody>
          <a:bodyPr/>
          <a:lstStyle/>
          <a:p>
            <a:r>
              <a:rPr lang="en-US" sz="2000" dirty="0"/>
              <a:t>  </a:t>
            </a:r>
            <a:r>
              <a:rPr lang="en-US" sz="2000" b="1" dirty="0"/>
              <a:t>Quantity</a:t>
            </a:r>
          </a:p>
          <a:p>
            <a:pPr lvl="1"/>
            <a:r>
              <a:rPr lang="en-US" sz="1831" dirty="0"/>
              <a:t>  Amount in weight</a:t>
            </a:r>
          </a:p>
          <a:p>
            <a:pPr lvl="1"/>
            <a:r>
              <a:rPr lang="en-US" sz="1831" dirty="0"/>
              <a:t>  Amount in dollars worth (may be better in attending to concentration assuming that more potent THC would be more expensive)</a:t>
            </a:r>
          </a:p>
          <a:p>
            <a:pPr lvl="2"/>
            <a:r>
              <a:rPr lang="en-US" sz="1600" dirty="0"/>
              <a:t>The correlation between price and potency can change, </a:t>
            </a:r>
            <a:r>
              <a:rPr lang="en-US" sz="1600"/>
              <a:t>not stable</a:t>
            </a:r>
            <a:endParaRPr lang="en-US" sz="2000" dirty="0"/>
          </a:p>
          <a:p>
            <a:pPr lvl="1"/>
            <a:r>
              <a:rPr lang="en-US" sz="1831" dirty="0"/>
              <a:t> Number of joints/blunts</a:t>
            </a:r>
          </a:p>
          <a:p>
            <a:pPr lvl="2"/>
            <a:r>
              <a:rPr lang="en-US" sz="1600" dirty="0"/>
              <a:t>  This amount can vary considerable depending on how individual rolls a joint/prepares a blunt</a:t>
            </a:r>
          </a:p>
          <a:p>
            <a:pPr lvl="2"/>
            <a:r>
              <a:rPr lang="en-US" sz="1600" dirty="0"/>
              <a:t>  This can vary depending on how deep the puffs are</a:t>
            </a:r>
          </a:p>
          <a:p>
            <a:pPr lvl="2"/>
            <a:r>
              <a:rPr lang="en-US" sz="1600" dirty="0"/>
              <a:t>  Joints can be a variable mix of tobacco and marijuana products</a:t>
            </a:r>
          </a:p>
          <a:p>
            <a:pPr lvl="2"/>
            <a:r>
              <a:rPr lang="en-US" sz="1600" dirty="0"/>
              <a:t>  One group defined an average joint as .25 grams (Pol et al. 2013) but there does not seem to be a typical sized joint. Others use .5 grams as a typical joint </a:t>
            </a:r>
          </a:p>
          <a:p>
            <a:pPr lvl="1"/>
            <a:endParaRPr lang="en-US" sz="1831" dirty="0">
              <a:solidFill>
                <a:srgbClr val="FFFFFF"/>
              </a:solidFill>
            </a:endParaRPr>
          </a:p>
          <a:p>
            <a:pPr marL="192882" lvl="1" indent="0">
              <a:buNone/>
            </a:pPr>
            <a:endParaRPr lang="en-US" sz="1831" dirty="0">
              <a:solidFill>
                <a:srgbClr val="FFFFFF"/>
              </a:solidFill>
            </a:endParaRPr>
          </a:p>
          <a:p>
            <a:pPr marL="385763" lvl="2" indent="0">
              <a:buNone/>
            </a:pPr>
            <a:endParaRPr lang="en-US" sz="1600" dirty="0"/>
          </a:p>
          <a:p>
            <a:pPr lvl="1"/>
            <a:endParaRPr lang="en-US" sz="1831" dirty="0"/>
          </a:p>
        </p:txBody>
      </p:sp>
      <p:sp>
        <p:nvSpPr>
          <p:cNvPr id="4" name="Title 1"/>
          <p:cNvSpPr>
            <a:spLocks noGrp="1"/>
          </p:cNvSpPr>
          <p:nvPr>
            <p:ph type="title"/>
          </p:nvPr>
        </p:nvSpPr>
        <p:spPr>
          <a:xfrm>
            <a:off x="334297" y="-63500"/>
            <a:ext cx="8406580" cy="1143000"/>
          </a:xfrm>
        </p:spPr>
        <p:txBody>
          <a:bodyPr/>
          <a:lstStyle/>
          <a:p>
            <a:pPr>
              <a:lnSpc>
                <a:spcPts val="2900"/>
              </a:lnSpc>
            </a:pPr>
            <a:r>
              <a:rPr lang="en-US" sz="2400" dirty="0">
                <a:latin typeface="+mn-lt"/>
              </a:rPr>
              <a:t>What Aspects Of Self-Reported Cannabis Use Are Typically Collected And What Are The Challenges? </a:t>
            </a:r>
          </a:p>
        </p:txBody>
      </p:sp>
    </p:spTree>
    <p:extLst>
      <p:ext uri="{BB962C8B-B14F-4D97-AF65-F5344CB8AC3E}">
        <p14:creationId xmlns:p14="http://schemas.microsoft.com/office/powerpoint/2010/main" val="240183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_Souza NIDA FDA meeting Measures of CUD outcomes For Distribution.pdf - Adobe Acrobat"/>
          <p:cNvPicPr>
            <a:picLocks noGrp="1" noChangeAspect="1"/>
          </p:cNvPicPr>
          <p:nvPr>
            <p:ph idx="1"/>
          </p:nvPr>
        </p:nvPicPr>
        <p:blipFill rotWithShape="1">
          <a:blip r:embed="rId2">
            <a:extLst>
              <a:ext uri="{28A0092B-C50C-407E-A947-70E740481C1C}">
                <a14:useLocalDpi xmlns:a14="http://schemas.microsoft.com/office/drawing/2010/main" val="0"/>
              </a:ext>
            </a:extLst>
          </a:blip>
          <a:srcRect l="15287" t="23890" r="13249" b="1477"/>
          <a:stretch/>
        </p:blipFill>
        <p:spPr>
          <a:xfrm>
            <a:off x="394283" y="469782"/>
            <a:ext cx="8372212" cy="5939407"/>
          </a:xfrm>
        </p:spPr>
      </p:pic>
    </p:spTree>
    <p:extLst>
      <p:ext uri="{BB962C8B-B14F-4D97-AF65-F5344CB8AC3E}">
        <p14:creationId xmlns:p14="http://schemas.microsoft.com/office/powerpoint/2010/main" val="360693324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11230</TotalTime>
  <Words>2161</Words>
  <Application>Microsoft Office PowerPoint</Application>
  <PresentationFormat>On-screen Show (4:3)</PresentationFormat>
  <Paragraphs>181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Calibri</vt:lpstr>
      <vt:lpstr>Tahoma</vt:lpstr>
      <vt:lpstr>Times New Roman</vt:lpstr>
      <vt:lpstr>Default Design</vt:lpstr>
      <vt:lpstr>PowerPoint Presentation</vt:lpstr>
      <vt:lpstr>What are the limitations of self-report                         Why Are We So Interested In Self-Reported Use? </vt:lpstr>
      <vt:lpstr>                        Before We Talk More About The Challenges Of Self-Reported Marijuana Use- What Are We Measuring? </vt:lpstr>
      <vt:lpstr>What are the limitations of self-report                         Some Of The Challenges In Asking Marijuana Users About Their Use? </vt:lpstr>
      <vt:lpstr>What are the limitations of self-report                         Challenges In Asking Marijuana Users About Their Use? </vt:lpstr>
      <vt:lpstr>                         Challenges In Asking Marijuana Users About Their Use? </vt:lpstr>
      <vt:lpstr>                         </vt:lpstr>
      <vt:lpstr>What Aspects Of Self-Reported Cannabis Use Are Typically Collected And What Are The Challenges? </vt:lpstr>
      <vt:lpstr>PowerPoint Presentation</vt:lpstr>
      <vt:lpstr>What are the limitations of self-report                         What Makes Self-Report So Challenging With Marijuana Users? </vt:lpstr>
      <vt:lpstr>Challenges In Obtaining Accurate Quantities Of Use? </vt:lpstr>
      <vt:lpstr>Challenges In Obtaining Accurate Quantities Of Use? </vt:lpstr>
      <vt:lpstr>The Role Of Quantity In Predicting Cannabis-Related Problems</vt:lpstr>
      <vt:lpstr>Quantity Is Related To Predict Problematic Marijuana Use  </vt:lpstr>
      <vt:lpstr>Challenges To Assessing Self-Reported Use: Frequency</vt:lpstr>
      <vt:lpstr>Challenges To Assessing Self-Reported Use: Frequency</vt:lpstr>
      <vt:lpstr>What do we gain by assessing both quantity and frequency of use? </vt:lpstr>
      <vt:lpstr>PowerPoint Presentation</vt:lpstr>
      <vt:lpstr>Timeline Follow Back Interview: Commonly Use Approach Is Reliable</vt:lpstr>
      <vt:lpstr>Timeline Follow Back Interview: Commonly Use Approach Is reliable</vt:lpstr>
      <vt:lpstr>Ultimately: What Are We Looking For?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 Mildred (NYSPI)</dc:creator>
  <cp:lastModifiedBy>FRL</cp:lastModifiedBy>
  <cp:revision>113</cp:revision>
  <dcterms:created xsi:type="dcterms:W3CDTF">2017-11-20T19:54:48Z</dcterms:created>
  <dcterms:modified xsi:type="dcterms:W3CDTF">2018-03-23T01:42:22Z</dcterms:modified>
</cp:coreProperties>
</file>