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6" r:id="rId2"/>
    <p:sldId id="328" r:id="rId3"/>
    <p:sldId id="329" r:id="rId4"/>
    <p:sldId id="341" r:id="rId5"/>
    <p:sldId id="303" r:id="rId6"/>
    <p:sldId id="331" r:id="rId7"/>
    <p:sldId id="332" r:id="rId8"/>
    <p:sldId id="333" r:id="rId9"/>
    <p:sldId id="339" r:id="rId10"/>
    <p:sldId id="305" r:id="rId11"/>
    <p:sldId id="306" r:id="rId12"/>
    <p:sldId id="342" r:id="rId13"/>
    <p:sldId id="344" r:id="rId14"/>
    <p:sldId id="340" r:id="rId15"/>
    <p:sldId id="343" r:id="rId16"/>
    <p:sldId id="307" r:id="rId17"/>
    <p:sldId id="308" r:id="rId18"/>
    <p:sldId id="309" r:id="rId19"/>
    <p:sldId id="335" r:id="rId20"/>
    <p:sldId id="310" r:id="rId21"/>
    <p:sldId id="312" r:id="rId22"/>
    <p:sldId id="337" r:id="rId23"/>
    <p:sldId id="324" r:id="rId24"/>
    <p:sldId id="325" r:id="rId25"/>
    <p:sldId id="345" r:id="rId26"/>
    <p:sldId id="334" r:id="rId2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stin Lee" initials="D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00"/>
    <a:srgbClr val="E9BA04"/>
    <a:srgbClr val="E8EAF6"/>
    <a:srgbClr val="CDD3EC"/>
    <a:srgbClr val="3366CC"/>
    <a:srgbClr val="032A70"/>
    <a:srgbClr val="D9D9D9"/>
    <a:srgbClr val="009A51"/>
    <a:srgbClr val="00703C"/>
    <a:srgbClr val="3465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7" autoAdjust="0"/>
    <p:restoredTop sz="95329" autoAdjust="0"/>
  </p:normalViewPr>
  <p:slideViewPr>
    <p:cSldViewPr>
      <p:cViewPr>
        <p:scale>
          <a:sx n="110" d="100"/>
          <a:sy n="110" d="100"/>
        </p:scale>
        <p:origin x="1400" y="-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A5FCD-FEFE-4C5F-B196-91F282FA6788}" type="datetimeFigureOut">
              <a:rPr lang="en-US" smtClean="0"/>
              <a:t>3/22/18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C0030-B675-4D59-B6E3-8DA44458A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14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D6841-C888-409D-B2E8-6B5077FBB277}" type="datetimeFigureOut">
              <a:rPr lang="en-US" smtClean="0"/>
              <a:t>3/22/18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5EEFB-EE0F-4D7F-BB46-9662307A3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00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5EEFB-EE0F-4D7F-BB46-9662307A38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95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5EEFB-EE0F-4D7F-BB46-9662307A38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98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5EEFB-EE0F-4D7F-BB46-9662307A38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27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5EEFB-EE0F-4D7F-BB46-9662307A381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1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5EEFB-EE0F-4D7F-BB46-9662307A381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80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CC6E-46FC-4A18-B85B-8B0CA434B04A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D46C-5BA1-4EBD-A5B3-382B2CD90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49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CC6E-46FC-4A18-B85B-8B0CA434B04A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D46C-5BA1-4EBD-A5B3-382B2CD90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6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CC6E-46FC-4A18-B85B-8B0CA434B04A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D46C-5BA1-4EBD-A5B3-382B2CD90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6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CC6E-46FC-4A18-B85B-8B0CA434B04A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D46C-5BA1-4EBD-A5B3-382B2CD90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2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CC6E-46FC-4A18-B85B-8B0CA434B04A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D46C-5BA1-4EBD-A5B3-382B2CD90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68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CC6E-46FC-4A18-B85B-8B0CA434B04A}" type="datetimeFigureOut">
              <a:rPr lang="en-US" smtClean="0"/>
              <a:t>3/22/18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D46C-5BA1-4EBD-A5B3-382B2CD90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3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CC6E-46FC-4A18-B85B-8B0CA434B04A}" type="datetimeFigureOut">
              <a:rPr lang="en-US" smtClean="0"/>
              <a:t>3/22/18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D46C-5BA1-4EBD-A5B3-382B2CD90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6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CC6E-46FC-4A18-B85B-8B0CA434B04A}" type="datetimeFigureOut">
              <a:rPr lang="en-US" smtClean="0"/>
              <a:t>3/22/18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D46C-5BA1-4EBD-A5B3-382B2CD90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84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CC6E-46FC-4A18-B85B-8B0CA434B04A}" type="datetimeFigureOut">
              <a:rPr lang="en-US" smtClean="0"/>
              <a:t>3/22/18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D46C-5BA1-4EBD-A5B3-382B2CD90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CC6E-46FC-4A18-B85B-8B0CA434B04A}" type="datetimeFigureOut">
              <a:rPr lang="en-US" smtClean="0"/>
              <a:t>3/22/18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D46C-5BA1-4EBD-A5B3-382B2CD90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93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CC6E-46FC-4A18-B85B-8B0CA434B04A}" type="datetimeFigureOut">
              <a:rPr lang="en-US" smtClean="0"/>
              <a:t>3/22/18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D46C-5BA1-4EBD-A5B3-382B2CD90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4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032A70"/>
            </a:gs>
            <a:gs pos="100000">
              <a:srgbClr val="3366C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3CC6E-46FC-4A18-B85B-8B0CA434B04A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5D46C-5BA1-4EBD-A5B3-382B2CD90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34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85862"/>
            <a:ext cx="7772400" cy="1470025"/>
          </a:xfrm>
        </p:spPr>
        <p:txBody>
          <a:bodyPr>
            <a:noAutofit/>
          </a:bodyPr>
          <a:lstStyle/>
          <a:p>
            <a:r>
              <a:rPr lang="en-US" altLang="x-none" sz="3600" b="1" dirty="0" smtClean="0">
                <a:solidFill>
                  <a:srgbClr val="FFFF00"/>
                </a:solidFill>
              </a:rPr>
              <a:t>Cannabis Use Measures </a:t>
            </a:r>
            <a:r>
              <a:rPr lang="en-US" altLang="x-none" sz="3600" b="1" dirty="0">
                <a:solidFill>
                  <a:srgbClr val="FFFF00"/>
                </a:solidFill>
              </a:rPr>
              <a:t>and </a:t>
            </a:r>
            <a:r>
              <a:rPr lang="en-US" altLang="x-none" sz="3600" b="1" dirty="0" smtClean="0">
                <a:solidFill>
                  <a:srgbClr val="FFFF00"/>
                </a:solidFill>
              </a:rPr>
              <a:t>Outcomes Assessed </a:t>
            </a:r>
            <a:r>
              <a:rPr lang="en-US" altLang="x-none" sz="3600" b="1" dirty="0">
                <a:solidFill>
                  <a:srgbClr val="FFFF00"/>
                </a:solidFill>
              </a:rPr>
              <a:t>in </a:t>
            </a:r>
            <a:r>
              <a:rPr lang="en-US" altLang="x-none" sz="3600" b="1" dirty="0" smtClean="0">
                <a:solidFill>
                  <a:srgbClr val="FFFF00"/>
                </a:solidFill>
              </a:rPr>
              <a:t>Randomized Controlled </a:t>
            </a:r>
            <a:r>
              <a:rPr lang="en-US" altLang="x-none" sz="3600" b="1" dirty="0">
                <a:solidFill>
                  <a:srgbClr val="FFFF00"/>
                </a:solidFill>
              </a:rPr>
              <a:t>Trials for Cannabis Use Disorder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299" y="2928143"/>
            <a:ext cx="8153400" cy="6858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Dustin C. Lee, Ph.D.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Behavioral Pharmacology Research Unit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Johns Hopkins University School of Medicine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845" y="4572000"/>
            <a:ext cx="2310309" cy="173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27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Self-reported cannabis use assessed in </a:t>
            </a:r>
            <a:r>
              <a:rPr lang="en-US" sz="2800" dirty="0" smtClean="0"/>
              <a:t>53 trials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sz="2800" dirty="0" smtClean="0"/>
              <a:t>Timeline </a:t>
            </a:r>
            <a:r>
              <a:rPr lang="en-US" sz="2800" dirty="0" err="1" smtClean="0"/>
              <a:t>Followback</a:t>
            </a:r>
            <a:r>
              <a:rPr lang="en-US" sz="2800" dirty="0" smtClean="0"/>
              <a:t> approach used in 43 trials</a:t>
            </a:r>
          </a:p>
          <a:p>
            <a:endParaRPr lang="en-US" sz="1200" dirty="0" smtClean="0"/>
          </a:p>
          <a:p>
            <a:pPr marL="0" indent="0">
              <a:buNone/>
            </a:pPr>
            <a:r>
              <a:rPr lang="en-US" sz="2800" dirty="0" smtClean="0"/>
              <a:t>Diaries or self-report calendars used in 8 studies</a:t>
            </a:r>
          </a:p>
          <a:p>
            <a:endParaRPr lang="en-US" sz="800" dirty="0" smtClean="0"/>
          </a:p>
          <a:p>
            <a:pPr marL="0" indent="0">
              <a:buNone/>
            </a:pPr>
            <a:r>
              <a:rPr lang="en-US" sz="2800" dirty="0" smtClean="0"/>
              <a:t>GAIN/ASI used in two trials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Cannabis Use Measures – Self-Report</a:t>
            </a:r>
            <a:endParaRPr lang="en-US" sz="3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2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7"/>
            <a:ext cx="86868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smtClean="0"/>
              <a:t>Toxicology testing for THC/metabolites c</a:t>
            </a:r>
            <a:r>
              <a:rPr lang="en-US" sz="2800" dirty="0" smtClean="0"/>
              <a:t>onducted in 46 trials</a:t>
            </a:r>
          </a:p>
          <a:p>
            <a:pPr lvl="1"/>
            <a:r>
              <a:rPr lang="en-US" sz="2400" dirty="0" smtClean="0"/>
              <a:t>26 PSY/20 PHA</a:t>
            </a:r>
          </a:p>
          <a:p>
            <a:pPr lvl="1"/>
            <a:endParaRPr lang="en-US" sz="900" dirty="0" smtClean="0"/>
          </a:p>
          <a:p>
            <a:r>
              <a:rPr lang="en-US" sz="2800" dirty="0"/>
              <a:t>R</a:t>
            </a:r>
            <a:r>
              <a:rPr lang="en-US" sz="2800" dirty="0" smtClean="0"/>
              <a:t>eported as a standalone outcome in 22 trials </a:t>
            </a:r>
          </a:p>
          <a:p>
            <a:pPr lvl="1"/>
            <a:r>
              <a:rPr lang="en-US" sz="2400" dirty="0" smtClean="0"/>
              <a:t>9 PSY/13 PHA</a:t>
            </a:r>
          </a:p>
          <a:p>
            <a:pPr lvl="1"/>
            <a:endParaRPr lang="en-US" sz="900" dirty="0" smtClean="0"/>
          </a:p>
          <a:p>
            <a:r>
              <a:rPr lang="en-US" sz="2800" dirty="0" smtClean="0"/>
              <a:t>Used to confirm self-reported abstinence in 19 trials</a:t>
            </a:r>
          </a:p>
          <a:p>
            <a:pPr lvl="1"/>
            <a:r>
              <a:rPr lang="en-US" sz="2400" dirty="0" smtClean="0"/>
              <a:t>14 PSY/5 PHA</a:t>
            </a:r>
          </a:p>
          <a:p>
            <a:pPr lvl="1"/>
            <a:endParaRPr lang="en-US" sz="900" dirty="0" smtClean="0"/>
          </a:p>
          <a:p>
            <a:r>
              <a:rPr lang="en-US" sz="2800" dirty="0" smtClean="0"/>
              <a:t>Both standalone outcome and confirmation of self-reported abstinence in 5 trials </a:t>
            </a:r>
          </a:p>
          <a:p>
            <a:pPr lvl="1"/>
            <a:r>
              <a:rPr lang="en-US" sz="2400" dirty="0" smtClean="0"/>
              <a:t>3 PSY/2 PHA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Cannabis Use Measures – Toxicology</a:t>
            </a:r>
            <a:endParaRPr lang="en-US" sz="3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14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4678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Urine tests most predominant biological assay</a:t>
            </a:r>
          </a:p>
          <a:p>
            <a:pPr lvl="1"/>
            <a:r>
              <a:rPr lang="en-US" sz="2200" dirty="0" smtClean="0"/>
              <a:t>45 trials (11 did not specify details)</a:t>
            </a:r>
          </a:p>
          <a:p>
            <a:pPr lvl="1"/>
            <a:r>
              <a:rPr lang="en-US" sz="2200" dirty="0" smtClean="0"/>
              <a:t>5 trials used blood/saliva/hair (4 in addition to urine)</a:t>
            </a:r>
          </a:p>
          <a:p>
            <a:pPr lvl="1"/>
            <a:endParaRPr lang="en-US" sz="800" dirty="0" smtClean="0"/>
          </a:p>
          <a:p>
            <a:pPr marL="0" indent="0">
              <a:buNone/>
            </a:pPr>
            <a:r>
              <a:rPr lang="en-US" sz="2800" dirty="0" smtClean="0"/>
              <a:t>Qualitative “screening” tests used in 23 trials</a:t>
            </a:r>
          </a:p>
          <a:p>
            <a:pPr lvl="1"/>
            <a:r>
              <a:rPr lang="en-US" sz="2200" dirty="0" smtClean="0"/>
              <a:t>18 trials used recommended cutoff of 50 ng/mL</a:t>
            </a:r>
          </a:p>
          <a:p>
            <a:pPr lvl="1"/>
            <a:r>
              <a:rPr lang="en-US" sz="2200" dirty="0" smtClean="0"/>
              <a:t>4 trials used other cutoffs (100 ng/mL, 20 ng/mL)</a:t>
            </a:r>
          </a:p>
          <a:p>
            <a:pPr lvl="1"/>
            <a:r>
              <a:rPr lang="en-US" sz="2200" dirty="0"/>
              <a:t>m</a:t>
            </a:r>
            <a:r>
              <a:rPr lang="en-US" sz="2200" dirty="0" smtClean="0"/>
              <a:t>ultiple cutoffs (20, 50, 100 ng/mL) used in one trial</a:t>
            </a:r>
          </a:p>
          <a:p>
            <a:pPr lvl="1"/>
            <a:endParaRPr lang="en-US" sz="800" dirty="0" smtClean="0"/>
          </a:p>
          <a:p>
            <a:pPr marL="0" indent="0">
              <a:buNone/>
            </a:pPr>
            <a:r>
              <a:rPr lang="en-US" sz="2800" dirty="0" smtClean="0"/>
              <a:t>Quantitative tests (GC/MS, LC/MS/MS) used in 11 trials</a:t>
            </a:r>
          </a:p>
          <a:p>
            <a:pPr lvl="1"/>
            <a:r>
              <a:rPr lang="en-US" sz="2200" dirty="0"/>
              <a:t>t</a:t>
            </a:r>
            <a:r>
              <a:rPr lang="en-US" sz="2200" dirty="0" smtClean="0"/>
              <a:t>o confirm positive tests (6 trials)</a:t>
            </a:r>
          </a:p>
          <a:p>
            <a:pPr lvl="1"/>
            <a:r>
              <a:rPr lang="en-US" sz="2200" dirty="0"/>
              <a:t>o</a:t>
            </a:r>
            <a:r>
              <a:rPr lang="en-US" sz="2200" dirty="0" smtClean="0"/>
              <a:t>nly source of toxicology testing (5 trials)</a:t>
            </a:r>
          </a:p>
          <a:p>
            <a:endParaRPr lang="en-US" dirty="0" smtClean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Cannabis Use Measures – Toxicology</a:t>
            </a:r>
            <a:endParaRPr lang="en-US" sz="3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27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Concordance between self-reported use and urine toxicology reported in 18 trials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Concordance was high overall</a:t>
            </a:r>
          </a:p>
          <a:p>
            <a:pPr lvl="1"/>
            <a:r>
              <a:rPr lang="en-US" dirty="0" smtClean="0"/>
              <a:t>80 to 100% agreement</a:t>
            </a:r>
          </a:p>
          <a:p>
            <a:pPr lvl="1"/>
            <a:r>
              <a:rPr lang="en-US" dirty="0" err="1"/>
              <a:t>k</a:t>
            </a:r>
            <a:r>
              <a:rPr lang="en-US" dirty="0" err="1" smtClean="0"/>
              <a:t>appas</a:t>
            </a:r>
            <a:r>
              <a:rPr lang="en-US" dirty="0" smtClean="0"/>
              <a:t> ranged from 0.6 to 0.9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Cannabis Use Measures – Toxicology</a:t>
            </a:r>
            <a:endParaRPr lang="en-US" sz="3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66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7637"/>
            <a:ext cx="84582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C</a:t>
            </a:r>
            <a:r>
              <a:rPr lang="en-US" sz="2800" dirty="0" smtClean="0"/>
              <a:t>annabis use measures fairly consistent across trials</a:t>
            </a:r>
          </a:p>
          <a:p>
            <a:endParaRPr lang="en-US" sz="800" dirty="0" smtClean="0"/>
          </a:p>
          <a:p>
            <a:pPr marL="0" indent="0">
              <a:buNone/>
            </a:pPr>
            <a:r>
              <a:rPr lang="en-US" sz="2800" dirty="0" smtClean="0"/>
              <a:t>Timeline </a:t>
            </a:r>
            <a:r>
              <a:rPr lang="en-US" sz="2800" dirty="0" err="1" smtClean="0"/>
              <a:t>Followback</a:t>
            </a:r>
            <a:r>
              <a:rPr lang="en-US" sz="2800" dirty="0" smtClean="0"/>
              <a:t> used in majority of studies</a:t>
            </a:r>
          </a:p>
          <a:p>
            <a:pPr lvl="1"/>
            <a:r>
              <a:rPr lang="en-US" sz="2400" dirty="0"/>
              <a:t>r</a:t>
            </a:r>
            <a:r>
              <a:rPr lang="en-US" sz="2400" dirty="0" smtClean="0"/>
              <a:t>eliability demonstrated for </a:t>
            </a:r>
            <a:r>
              <a:rPr lang="en-US" sz="2400" dirty="0"/>
              <a:t>in-person </a:t>
            </a:r>
            <a:r>
              <a:rPr lang="en-US" sz="2400" dirty="0" smtClean="0"/>
              <a:t>and self-administration </a:t>
            </a:r>
            <a:r>
              <a:rPr lang="en-US" sz="2400" dirty="0"/>
              <a:t>via </a:t>
            </a:r>
            <a:r>
              <a:rPr lang="en-US" sz="2400" dirty="0" smtClean="0"/>
              <a:t>computer/phone</a:t>
            </a:r>
          </a:p>
          <a:p>
            <a:endParaRPr lang="en-US" sz="800" dirty="0" smtClean="0"/>
          </a:p>
          <a:p>
            <a:pPr marL="0" indent="0">
              <a:buNone/>
            </a:pPr>
            <a:r>
              <a:rPr lang="en-US" sz="2800" dirty="0" smtClean="0"/>
              <a:t>Variability in urine toxicology testing methods</a:t>
            </a:r>
          </a:p>
          <a:p>
            <a:pPr lvl="1"/>
            <a:r>
              <a:rPr lang="en-US" sz="2400" dirty="0"/>
              <a:t>q</a:t>
            </a:r>
            <a:r>
              <a:rPr lang="en-US" sz="2400" dirty="0" smtClean="0"/>
              <a:t>ualitative tests used most frequently 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ubset of trials used quantitative tests</a:t>
            </a:r>
          </a:p>
          <a:p>
            <a:pPr lvl="1"/>
            <a:endParaRPr lang="en-US" sz="800" dirty="0" smtClean="0"/>
          </a:p>
          <a:p>
            <a:pPr marL="0" indent="0">
              <a:buNone/>
            </a:pPr>
            <a:r>
              <a:rPr lang="en-US" sz="2800" dirty="0" smtClean="0"/>
              <a:t>High concordance between self-report and toxicology</a:t>
            </a:r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Summary of </a:t>
            </a:r>
            <a:r>
              <a:rPr lang="en-US" sz="3600" b="1" dirty="0" smtClean="0">
                <a:solidFill>
                  <a:srgbClr val="FFFF00"/>
                </a:solidFill>
              </a:rPr>
              <a:t>Cannabis Use Measures</a:t>
            </a:r>
            <a:endParaRPr lang="en-US" sz="3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Cannabis </a:t>
            </a:r>
            <a:r>
              <a:rPr lang="en-US" sz="3600" b="1" dirty="0" smtClean="0">
                <a:solidFill>
                  <a:srgbClr val="FFFF00"/>
                </a:solidFill>
              </a:rPr>
              <a:t>Use </a:t>
            </a:r>
            <a:r>
              <a:rPr lang="en-US" sz="3600" b="1" dirty="0" smtClean="0">
                <a:solidFill>
                  <a:srgbClr val="FFFF00"/>
                </a:solidFill>
              </a:rPr>
              <a:t>Outcomes</a:t>
            </a:r>
            <a:endParaRPr lang="en-US" sz="3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314" y="1066800"/>
            <a:ext cx="7032486" cy="505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0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57773"/>
              </p:ext>
            </p:extLst>
          </p:nvPr>
        </p:nvGraphicFramePr>
        <p:xfrm>
          <a:off x="457200" y="1219200"/>
          <a:ext cx="8229600" cy="451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042"/>
                <a:gridCol w="1820779"/>
                <a:gridCol w="1287379"/>
                <a:gridCol w="1295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Outcome Measure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 (n primary)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PSY Trials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PHA Trials</a:t>
                      </a:r>
                    </a:p>
                    <a:p>
                      <a:pPr algn="ctr"/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participants w/specific durations of continuous</a:t>
                      </a:r>
                      <a:r>
                        <a:rPr lang="en-US" baseline="0" dirty="0" smtClean="0"/>
                        <a:t> abstinence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 (13)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 (8)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 (5)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Point prevalence abstinence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 (7)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(5)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 (2)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negative/positive UA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 (10)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(4)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 (6)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Longest duration of continuous abstinence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 (9)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(9)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(0)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days abstinent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(4)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r>
                        <a:rPr lang="en-US" baseline="0" dirty="0" smtClean="0"/>
                        <a:t> (4)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(0)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days/weeks abstinent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(0)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 to first negative UA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(0)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(0)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(0)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 negative UA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(0)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 to relapse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(0)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(0)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(0)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Abstinence</a:t>
            </a:r>
            <a:endParaRPr lang="en-US" sz="3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457200" y="1828800"/>
            <a:ext cx="8229600" cy="2057400"/>
          </a:xfrm>
          <a:prstGeom prst="frame">
            <a:avLst>
              <a:gd name="adj1" fmla="val 1650"/>
            </a:avLst>
          </a:prstGeom>
          <a:solidFill>
            <a:srgbClr val="FF0000"/>
          </a:solidFill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2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Reduction in Frequency</a:t>
            </a:r>
            <a:endParaRPr lang="en-US" sz="3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6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7957076"/>
              </p:ext>
            </p:extLst>
          </p:nvPr>
        </p:nvGraphicFramePr>
        <p:xfrm>
          <a:off x="431157" y="255524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1524000"/>
                <a:gridCol w="1171904"/>
                <a:gridCol w="141889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Outcome Measure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 (n primary)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PSY Trials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PHA Trials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of days/weeks of cannabis 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 (16)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 (14)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(2)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</a:t>
                      </a:r>
                      <a:r>
                        <a:rPr lang="en-US" dirty="0" smtClean="0"/>
                        <a:t>days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of cannabis 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 (6)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(5)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 (1)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of periods or</a:t>
                      </a:r>
                      <a:r>
                        <a:rPr lang="en-US" baseline="0" dirty="0" smtClean="0"/>
                        <a:t> times per use 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(1)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 of cannabis use (categorical)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(0)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(0)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(0)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Frame 6"/>
          <p:cNvSpPr/>
          <p:nvPr/>
        </p:nvSpPr>
        <p:spPr>
          <a:xfrm>
            <a:off x="431157" y="3124200"/>
            <a:ext cx="8229600" cy="838200"/>
          </a:xfrm>
          <a:prstGeom prst="frame">
            <a:avLst>
              <a:gd name="adj1" fmla="val 4905"/>
            </a:avLst>
          </a:prstGeom>
          <a:solidFill>
            <a:srgbClr val="FF0000"/>
          </a:solidFill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Reduction in Quantity</a:t>
            </a:r>
            <a:endParaRPr lang="en-US" sz="3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5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859087"/>
              </p:ext>
            </p:extLst>
          </p:nvPr>
        </p:nvGraphicFramePr>
        <p:xfrm>
          <a:off x="454306" y="1955800"/>
          <a:ext cx="82296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7843"/>
                <a:gridCol w="1594757"/>
                <a:gridCol w="1197429"/>
                <a:gridCol w="14695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Outcome Measure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 (n primary)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PSY Trials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PHA </a:t>
                      </a:r>
                      <a:r>
                        <a:rPr lang="en-US" dirty="0" smtClean="0"/>
                        <a:t>Trials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 (4)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(3)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Joints/cones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(5)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 (4)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(1)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 cannabis</a:t>
                      </a:r>
                      <a:r>
                        <a:rPr lang="en-US" baseline="0" dirty="0" smtClean="0"/>
                        <a:t> units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(0)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cannabis units (by ROA)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(0)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money spent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(0)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(0)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(0)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Waterpipes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(0)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Inhalations</a:t>
                      </a:r>
                      <a:r>
                        <a:rPr lang="en-US" baseline="0" dirty="0" smtClean="0"/>
                        <a:t> per use 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(0)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(0)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(0)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“Amount” per use 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(0)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(0)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(0)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Frame 6"/>
          <p:cNvSpPr/>
          <p:nvPr/>
        </p:nvSpPr>
        <p:spPr>
          <a:xfrm>
            <a:off x="454306" y="2527300"/>
            <a:ext cx="8229600" cy="838200"/>
          </a:xfrm>
          <a:prstGeom prst="frame">
            <a:avLst>
              <a:gd name="adj1" fmla="val 4905"/>
            </a:avLst>
          </a:prstGeom>
          <a:solidFill>
            <a:srgbClr val="FF0000"/>
          </a:solidFill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5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Wide range of abstinence and reduction outcomes derived from self-report and toxicology measures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800" dirty="0" smtClean="0"/>
              <a:t>Heterogeneity in time-points used to determine change in use both during and post-TX</a:t>
            </a:r>
            <a:endParaRPr lang="en-US" sz="2400" dirty="0" smtClean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800" dirty="0" smtClean="0"/>
              <a:t>Optimal unit of measurement to assess change in quantity not clear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rams, joints most common</a:t>
            </a:r>
            <a:endParaRPr lang="en-US" dirty="0" smtClean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Summary of Cannabis Use Outcomes</a:t>
            </a:r>
            <a:endParaRPr lang="en-US" sz="3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3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983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Cannabis use </a:t>
            </a:r>
            <a:r>
              <a:rPr lang="en-US" sz="2800" dirty="0" smtClean="0"/>
              <a:t>disorder (CUD) </a:t>
            </a:r>
            <a:r>
              <a:rPr lang="en-US" sz="2800" dirty="0" smtClean="0"/>
              <a:t>is </a:t>
            </a:r>
            <a:r>
              <a:rPr lang="en-US" sz="2800" dirty="0" smtClean="0"/>
              <a:t>prevalent</a:t>
            </a:r>
          </a:p>
          <a:p>
            <a:pPr lvl="1"/>
            <a:endParaRPr lang="en-US" sz="800" dirty="0" smtClean="0"/>
          </a:p>
          <a:p>
            <a:pPr marL="0" indent="0">
              <a:buNone/>
            </a:pPr>
            <a:r>
              <a:rPr lang="en-US" sz="2800" dirty="0" smtClean="0"/>
              <a:t>Cannabis frequently reported as primary substance in treatment admissions</a:t>
            </a:r>
          </a:p>
          <a:p>
            <a:pPr lvl="1"/>
            <a:r>
              <a:rPr lang="en-US" sz="2400" dirty="0"/>
              <a:t>t</a:t>
            </a:r>
            <a:r>
              <a:rPr lang="en-US" sz="2400" dirty="0" smtClean="0"/>
              <a:t>hird behind alcohol and opiates</a:t>
            </a:r>
          </a:p>
          <a:p>
            <a:pPr lvl="1"/>
            <a:endParaRPr lang="en-US" sz="800" dirty="0" smtClean="0"/>
          </a:p>
          <a:p>
            <a:pPr marL="0" indent="0">
              <a:buNone/>
            </a:pPr>
            <a:r>
              <a:rPr lang="en-US" sz="2800" dirty="0" smtClean="0"/>
              <a:t>Evidence-based psychosocial treatments developed</a:t>
            </a:r>
          </a:p>
          <a:p>
            <a:pPr lvl="1"/>
            <a:r>
              <a:rPr lang="en-US" sz="2400" dirty="0"/>
              <a:t>r</a:t>
            </a:r>
            <a:r>
              <a:rPr lang="en-US" sz="2400" dirty="0" smtClean="0"/>
              <a:t>elapse rates high</a:t>
            </a:r>
          </a:p>
          <a:p>
            <a:pPr lvl="1"/>
            <a:r>
              <a:rPr lang="en-US" sz="2400" dirty="0"/>
              <a:t>n</a:t>
            </a:r>
            <a:r>
              <a:rPr lang="en-US" sz="2400" dirty="0" smtClean="0"/>
              <a:t>o approved pharmacotherapies</a:t>
            </a:r>
          </a:p>
          <a:p>
            <a:pPr lvl="1"/>
            <a:endParaRPr lang="en-US" sz="800" dirty="0" smtClean="0"/>
          </a:p>
          <a:p>
            <a:pPr marL="0" indent="0">
              <a:buNone/>
            </a:pPr>
            <a:r>
              <a:rPr lang="en-US" sz="2800" dirty="0" smtClean="0"/>
              <a:t>Need for continued focus on improving treatment efficacy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Introduction</a:t>
            </a:r>
            <a:endParaRPr lang="en-US" sz="3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6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Other Outcomes – </a:t>
            </a:r>
            <a:r>
              <a:rPr lang="en-US" sz="3600" b="1" dirty="0" smtClean="0">
                <a:solidFill>
                  <a:srgbClr val="FFFF00"/>
                </a:solidFill>
              </a:rPr>
              <a:t>Withdrawal</a:t>
            </a:r>
            <a:endParaRPr lang="en-US" sz="3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PHA trials reported withdrawal as an outcome measure</a:t>
            </a:r>
          </a:p>
          <a:p>
            <a:endParaRPr lang="en-US" sz="800" dirty="0" smtClean="0"/>
          </a:p>
          <a:p>
            <a:pPr marL="0" indent="0">
              <a:buNone/>
            </a:pPr>
            <a:r>
              <a:rPr lang="en-US" sz="2800" dirty="0"/>
              <a:t>N</a:t>
            </a:r>
            <a:r>
              <a:rPr lang="en-US" sz="2800" dirty="0" smtClean="0"/>
              <a:t>ine trials used self-report instruments </a:t>
            </a:r>
          </a:p>
          <a:p>
            <a:pPr lvl="1"/>
            <a:r>
              <a:rPr lang="en-US" sz="2400" dirty="0" smtClean="0"/>
              <a:t>Marijuana </a:t>
            </a:r>
            <a:r>
              <a:rPr lang="en-US" sz="2400" dirty="0"/>
              <a:t>Withdrawal </a:t>
            </a:r>
            <a:r>
              <a:rPr lang="en-US" sz="2400" dirty="0" smtClean="0"/>
              <a:t>Checklist</a:t>
            </a:r>
          </a:p>
          <a:p>
            <a:pPr lvl="1"/>
            <a:r>
              <a:rPr lang="en-US" sz="2400" dirty="0" smtClean="0"/>
              <a:t>Cannabis </a:t>
            </a:r>
            <a:r>
              <a:rPr lang="en-US" sz="2400" dirty="0"/>
              <a:t>Withdrawal </a:t>
            </a:r>
            <a:r>
              <a:rPr lang="en-US" sz="2400" dirty="0" smtClean="0"/>
              <a:t>Scale </a:t>
            </a:r>
          </a:p>
          <a:p>
            <a:pPr lvl="1"/>
            <a:r>
              <a:rPr lang="en-US" sz="2400" dirty="0" smtClean="0"/>
              <a:t>Clinical </a:t>
            </a:r>
            <a:r>
              <a:rPr lang="en-US" sz="2400" dirty="0"/>
              <a:t>Institute Withdrawal Assessment </a:t>
            </a:r>
            <a:r>
              <a:rPr lang="en-US" sz="2400" dirty="0" smtClean="0"/>
              <a:t>Scale</a:t>
            </a:r>
          </a:p>
          <a:p>
            <a:pPr lvl="1"/>
            <a:endParaRPr lang="en-US" sz="800" dirty="0"/>
          </a:p>
          <a:p>
            <a:pPr marL="0" indent="0">
              <a:buNone/>
            </a:pPr>
            <a:r>
              <a:rPr lang="en-US" sz="2800" dirty="0" smtClean="0"/>
              <a:t>Individual symptoms of withdrawal assessed in seven trials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elf-report and objective measures of sleep, irritability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930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Other Outcome Domains</a:t>
            </a:r>
            <a:endParaRPr lang="en-US" sz="3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4809794"/>
              </p:ext>
            </p:extLst>
          </p:nvPr>
        </p:nvGraphicFramePr>
        <p:xfrm>
          <a:off x="571501" y="1388962"/>
          <a:ext cx="8000998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398"/>
                <a:gridCol w="685800"/>
                <a:gridCol w="533400"/>
                <a:gridCol w="609600"/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Outcome Domain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</a:p>
                    <a:p>
                      <a:pPr algn="ctr"/>
                      <a:r>
                        <a:rPr lang="en-US" dirty="0" smtClean="0"/>
                        <a:t>Trials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PSY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Measurement</a:t>
                      </a:r>
                      <a:r>
                        <a:rPr lang="en-US" baseline="0" dirty="0" smtClean="0"/>
                        <a:t> Instrument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Presence or</a:t>
                      </a:r>
                      <a:r>
                        <a:rPr lang="en-US" baseline="0" dirty="0" smtClean="0"/>
                        <a:t> S</a:t>
                      </a:r>
                      <a:r>
                        <a:rPr lang="en-US" dirty="0" smtClean="0"/>
                        <a:t>everity of Dependence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BDI/BAI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Psychosocial Functioning (Global)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Cannabis-related Problems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MPS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Readiness to Change/Self-Efficacy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RTC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Alcohol/Other</a:t>
                      </a:r>
                      <a:r>
                        <a:rPr lang="en-US" baseline="0" dirty="0" smtClean="0"/>
                        <a:t> Drug 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TLFB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Quality</a:t>
                      </a:r>
                      <a:r>
                        <a:rPr lang="en-US" baseline="0" dirty="0" smtClean="0"/>
                        <a:t> of Life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WHOQOL-BREF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71502" y="4724400"/>
            <a:ext cx="8000998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ASI</a:t>
            </a:r>
            <a:r>
              <a:rPr lang="en-US" dirty="0"/>
              <a:t>, Addiction Severity Index;</a:t>
            </a:r>
            <a:r>
              <a:rPr lang="en-US" dirty="0"/>
              <a:t> </a:t>
            </a:r>
            <a:r>
              <a:rPr lang="en-US" u="sng" dirty="0" smtClean="0"/>
              <a:t>BAI</a:t>
            </a:r>
            <a:r>
              <a:rPr lang="en-US" dirty="0"/>
              <a:t>, Beck Anxiety Inventory; </a:t>
            </a:r>
            <a:r>
              <a:rPr lang="en-US" u="sng" dirty="0" smtClean="0"/>
              <a:t>BDI</a:t>
            </a:r>
            <a:r>
              <a:rPr lang="en-US" dirty="0" smtClean="0"/>
              <a:t>, </a:t>
            </a:r>
            <a:r>
              <a:rPr lang="en-US" dirty="0"/>
              <a:t>Beck Depression </a:t>
            </a:r>
            <a:r>
              <a:rPr lang="en-US" dirty="0" smtClean="0"/>
              <a:t>Inventory; </a:t>
            </a:r>
            <a:r>
              <a:rPr lang="en-US" u="sng" dirty="0"/>
              <a:t>MPS</a:t>
            </a:r>
            <a:r>
              <a:rPr lang="en-US" dirty="0"/>
              <a:t>, Marijuana Problem </a:t>
            </a:r>
            <a:r>
              <a:rPr lang="en-US" dirty="0" smtClean="0"/>
              <a:t>Scale; </a:t>
            </a:r>
            <a:r>
              <a:rPr lang="en-US" u="sng" dirty="0"/>
              <a:t>RTC</a:t>
            </a:r>
            <a:r>
              <a:rPr lang="en-US" dirty="0"/>
              <a:t>, Readiness to Change </a:t>
            </a:r>
            <a:r>
              <a:rPr lang="en-US" dirty="0" smtClean="0"/>
              <a:t>Questionnaire; </a:t>
            </a:r>
            <a:r>
              <a:rPr lang="en-US" u="sng" dirty="0" smtClean="0"/>
              <a:t>SDS</a:t>
            </a:r>
            <a:r>
              <a:rPr lang="en-US" dirty="0"/>
              <a:t>, Severity of Dependence </a:t>
            </a:r>
            <a:r>
              <a:rPr lang="en-US" dirty="0" smtClean="0"/>
              <a:t>Scale; </a:t>
            </a:r>
            <a:r>
              <a:rPr lang="en-US" u="sng" dirty="0"/>
              <a:t>TLFB</a:t>
            </a:r>
            <a:r>
              <a:rPr lang="en-US" dirty="0"/>
              <a:t>, Timeline </a:t>
            </a:r>
            <a:r>
              <a:rPr lang="en-US" dirty="0" err="1" smtClean="0"/>
              <a:t>Followback</a:t>
            </a:r>
            <a:r>
              <a:rPr lang="en-US" dirty="0" smtClean="0"/>
              <a:t>; </a:t>
            </a:r>
            <a:r>
              <a:rPr lang="en-US" u="sng" dirty="0" smtClean="0"/>
              <a:t>WHOQOL-BREF</a:t>
            </a:r>
            <a:r>
              <a:rPr lang="en-US" dirty="0" smtClean="0"/>
              <a:t>-World </a:t>
            </a:r>
            <a:r>
              <a:rPr lang="en-US" dirty="0"/>
              <a:t>Health Organization Quality of Life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81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Secondary outcome domains driven by unique features of a given population/trial</a:t>
            </a:r>
          </a:p>
          <a:p>
            <a:endParaRPr lang="en-US" sz="800" dirty="0" smtClean="0"/>
          </a:p>
          <a:p>
            <a:pPr marL="0" indent="0">
              <a:buNone/>
            </a:pPr>
            <a:r>
              <a:rPr lang="en-US" sz="2800" dirty="0" smtClean="0"/>
              <a:t>Several domains of interest across trials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.g. withdrawal, severity of use/dependence, mood, psychosocial functioning, cannabis-related problems, readiness to change/self-efficacy, alcohol and other drug use </a:t>
            </a:r>
          </a:p>
          <a:p>
            <a:pPr lvl="1"/>
            <a:endParaRPr lang="en-US" sz="800" dirty="0" smtClean="0"/>
          </a:p>
          <a:p>
            <a:pPr marL="0" indent="0">
              <a:buNone/>
            </a:pPr>
            <a:r>
              <a:rPr lang="en-US" sz="2800" dirty="0" smtClean="0"/>
              <a:t>No apparent consensus on optimal instruments for each domain</a:t>
            </a:r>
            <a:endParaRPr lang="en-US" sz="2800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Summary of Other Outcome Domains</a:t>
            </a:r>
            <a:endParaRPr lang="en-US" sz="3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7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Methodological quality of trials not assessed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800" dirty="0"/>
              <a:t>T</a:t>
            </a:r>
            <a:r>
              <a:rPr lang="en-US" sz="2800" dirty="0" smtClean="0"/>
              <a:t>rials evaluating brief interventions in non-dependent/non-treatment seekers excluded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Quantitative comparisons of outcomes not included in review</a:t>
            </a: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Limitations </a:t>
            </a:r>
            <a:r>
              <a:rPr lang="en-US" sz="3600" b="1" dirty="0" smtClean="0">
                <a:solidFill>
                  <a:srgbClr val="FFFF00"/>
                </a:solidFill>
              </a:rPr>
              <a:t>and Considerations</a:t>
            </a:r>
            <a:endParaRPr lang="en-US" sz="3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9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1437"/>
            <a:ext cx="8610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Consistency in </a:t>
            </a:r>
            <a:r>
              <a:rPr lang="en-US" sz="2800" dirty="0" smtClean="0"/>
              <a:t>cannabis </a:t>
            </a:r>
            <a:r>
              <a:rPr lang="en-US" sz="2800" dirty="0"/>
              <a:t>use self-report </a:t>
            </a:r>
            <a:r>
              <a:rPr lang="en-US" sz="2800" dirty="0" smtClean="0"/>
              <a:t>measures</a:t>
            </a:r>
          </a:p>
          <a:p>
            <a:pPr lvl="1"/>
            <a:r>
              <a:rPr lang="en-US" sz="2400" dirty="0" smtClean="0"/>
              <a:t>TLFB, urine toxicology included in most studies</a:t>
            </a:r>
            <a:endParaRPr lang="en-US" sz="24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800" dirty="0" smtClean="0"/>
              <a:t>Consensus needed </a:t>
            </a:r>
            <a:r>
              <a:rPr lang="en-US" sz="2800" dirty="0"/>
              <a:t>on unit of measurement </a:t>
            </a:r>
            <a:r>
              <a:rPr lang="en-US" sz="2800" dirty="0" smtClean="0"/>
              <a:t>to assess reduction in </a:t>
            </a:r>
            <a:r>
              <a:rPr lang="en-US" sz="2800" dirty="0"/>
              <a:t>quantity</a:t>
            </a:r>
          </a:p>
          <a:p>
            <a:pPr lvl="1"/>
            <a:r>
              <a:rPr lang="en-US" sz="2400" dirty="0"/>
              <a:t>i</a:t>
            </a:r>
            <a:r>
              <a:rPr lang="en-US" sz="2400" dirty="0" smtClean="0"/>
              <a:t>s TLFB sufficient or are other measures needed?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800" dirty="0" smtClean="0"/>
              <a:t>Urine toxicology widely-used objective measure</a:t>
            </a:r>
          </a:p>
          <a:p>
            <a:pPr lvl="1"/>
            <a:r>
              <a:rPr lang="en-US" sz="2400" dirty="0"/>
              <a:t>v</a:t>
            </a:r>
            <a:r>
              <a:rPr lang="en-US" sz="2400" dirty="0" smtClean="0"/>
              <a:t>ariability in use of qualitative vs. quantitative tests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tandardized approach may improve consistency across trials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Summary/Discussion</a:t>
            </a:r>
            <a:endParaRPr lang="en-US" sz="3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93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7637"/>
            <a:ext cx="8610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Cannabis </a:t>
            </a:r>
            <a:r>
              <a:rPr lang="en-US" sz="2800" dirty="0"/>
              <a:t>use outcomes highly </a:t>
            </a:r>
            <a:r>
              <a:rPr lang="en-US" sz="2800" dirty="0" smtClean="0"/>
              <a:t>heterogeneous across trials</a:t>
            </a:r>
          </a:p>
          <a:p>
            <a:pPr lvl="1"/>
            <a:r>
              <a:rPr lang="en-US" sz="2200" dirty="0"/>
              <a:t>a</a:t>
            </a:r>
            <a:r>
              <a:rPr lang="en-US" sz="2200" dirty="0" smtClean="0"/>
              <a:t>bstinence and reduction outcomes remain unclear</a:t>
            </a:r>
          </a:p>
          <a:p>
            <a:pPr lvl="1"/>
            <a:endParaRPr lang="en-US" sz="800" dirty="0" smtClean="0"/>
          </a:p>
          <a:p>
            <a:pPr lvl="1"/>
            <a:r>
              <a:rPr lang="en-US" sz="2200" dirty="0" smtClean="0"/>
              <a:t>combining data across </a:t>
            </a:r>
            <a:r>
              <a:rPr lang="en-US" sz="2200" dirty="0"/>
              <a:t>existing trials with common </a:t>
            </a:r>
            <a:r>
              <a:rPr lang="en-US" sz="2200" dirty="0" smtClean="0"/>
              <a:t>features may improve power to detect sensitive outcomes</a:t>
            </a:r>
          </a:p>
          <a:p>
            <a:pPr lvl="1"/>
            <a:endParaRPr lang="en-US" sz="800" dirty="0"/>
          </a:p>
          <a:p>
            <a:pPr lvl="1"/>
            <a:endParaRPr lang="en-US" sz="800" dirty="0" smtClean="0"/>
          </a:p>
          <a:p>
            <a:pPr marL="0" indent="0">
              <a:buNone/>
            </a:pPr>
            <a:r>
              <a:rPr lang="en-US" sz="2800" dirty="0" smtClean="0"/>
              <a:t>Wide-range of outcomes reported in other domains</a:t>
            </a:r>
          </a:p>
          <a:p>
            <a:pPr lvl="1"/>
            <a:r>
              <a:rPr lang="en-US" sz="2200" dirty="0"/>
              <a:t>f</a:t>
            </a:r>
            <a:r>
              <a:rPr lang="en-US" sz="2200" dirty="0" smtClean="0"/>
              <a:t>uture studies would benefit from a standardized “core” battery of measures in relevant outcome domains</a:t>
            </a:r>
          </a:p>
          <a:p>
            <a:pPr lvl="1"/>
            <a:endParaRPr lang="en-US" dirty="0"/>
          </a:p>
          <a:p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Summary/Discussion</a:t>
            </a:r>
            <a:endParaRPr lang="en-US" sz="3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13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Thank you to ACTTION for providing the opportunity to conduct this systematic review</a:t>
            </a:r>
          </a:p>
          <a:p>
            <a:pPr marL="0" indent="0" algn="ctr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800" dirty="0" smtClean="0"/>
              <a:t>Specific acknowledgements to co-authors Nicolas </a:t>
            </a:r>
            <a:r>
              <a:rPr lang="en-US" sz="2800" dirty="0" err="1" smtClean="0"/>
              <a:t>Schlienz</a:t>
            </a:r>
            <a:r>
              <a:rPr lang="en-US" sz="2800" dirty="0" smtClean="0"/>
              <a:t>, Erica Peters, Ryan </a:t>
            </a:r>
            <a:r>
              <a:rPr lang="en-US" sz="2800" dirty="0" err="1" smtClean="0"/>
              <a:t>Vandrey</a:t>
            </a:r>
            <a:r>
              <a:rPr lang="en-US" sz="2800" dirty="0" smtClean="0"/>
              <a:t>, Eric Strain, </a:t>
            </a:r>
            <a:r>
              <a:rPr lang="en-US" sz="2800" dirty="0"/>
              <a:t>Robert </a:t>
            </a:r>
            <a:r>
              <a:rPr lang="en-US" sz="2800" dirty="0" smtClean="0"/>
              <a:t>Dworkin and Dennis Turk</a:t>
            </a:r>
          </a:p>
          <a:p>
            <a:pPr marL="0" indent="0" algn="ctr">
              <a:buNone/>
            </a:pPr>
            <a:endParaRPr lang="en-US" sz="1200" dirty="0" smtClean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Thank you for your attention! </a:t>
            </a:r>
            <a:endParaRPr lang="en-US" sz="28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Acknowledgements</a:t>
            </a:r>
            <a:endParaRPr lang="en-US" sz="3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What are the optimal clinical endpoints for CUD interventions?</a:t>
            </a:r>
          </a:p>
          <a:p>
            <a:endParaRPr lang="en-US" sz="800" dirty="0" smtClean="0"/>
          </a:p>
          <a:p>
            <a:pPr marL="0" indent="0">
              <a:buNone/>
            </a:pPr>
            <a:r>
              <a:rPr lang="en-US" sz="2800" dirty="0" smtClean="0"/>
              <a:t>Consensus outcomes for tobacco and alcohol</a:t>
            </a:r>
          </a:p>
          <a:p>
            <a:endParaRPr lang="en-US" sz="800" dirty="0"/>
          </a:p>
          <a:p>
            <a:r>
              <a:rPr lang="en-US" sz="2800" dirty="0" smtClean="0"/>
              <a:t>T</a:t>
            </a:r>
            <a:r>
              <a:rPr lang="en-US" sz="2800" dirty="0"/>
              <a:t>obacco – </a:t>
            </a:r>
            <a:r>
              <a:rPr lang="en-US" sz="2800" dirty="0" smtClean="0"/>
              <a:t>prolonged abstinence  </a:t>
            </a:r>
          </a:p>
          <a:p>
            <a:pPr lvl="1"/>
            <a:endParaRPr lang="en-US" sz="800" dirty="0" smtClean="0"/>
          </a:p>
          <a:p>
            <a:r>
              <a:rPr lang="en-US" sz="2800" dirty="0"/>
              <a:t>A</a:t>
            </a:r>
            <a:r>
              <a:rPr lang="en-US" sz="2800" dirty="0" smtClean="0"/>
              <a:t>lcohol – abstinence and reduction in use 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limination of heavy drinking days (i.e. 4/5 drinks per drinking day for females and males)</a:t>
            </a:r>
          </a:p>
          <a:p>
            <a:pPr lvl="1"/>
            <a:endParaRPr lang="en-US" sz="14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Introduction</a:t>
            </a:r>
            <a:endParaRPr lang="en-US" sz="3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8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CUD intervention outcomes</a:t>
            </a:r>
            <a:endParaRPr lang="en-US" sz="2800" dirty="0"/>
          </a:p>
          <a:p>
            <a:pPr lvl="1"/>
            <a:r>
              <a:rPr lang="en-US" sz="2400" dirty="0" smtClean="0"/>
              <a:t>abstinence </a:t>
            </a:r>
            <a:r>
              <a:rPr lang="en-US" sz="2400" dirty="0"/>
              <a:t>widely </a:t>
            </a:r>
            <a:r>
              <a:rPr lang="en-US" sz="2400" dirty="0" smtClean="0"/>
              <a:t>accepted primary outcome</a:t>
            </a:r>
          </a:p>
          <a:p>
            <a:pPr lvl="1"/>
            <a:r>
              <a:rPr lang="en-US" sz="2400" dirty="0"/>
              <a:t>r</a:t>
            </a:r>
            <a:r>
              <a:rPr lang="en-US" sz="2400" dirty="0" smtClean="0"/>
              <a:t>eduction </a:t>
            </a:r>
            <a:r>
              <a:rPr lang="en-US" sz="2400" dirty="0"/>
              <a:t>in use might be </a:t>
            </a:r>
            <a:r>
              <a:rPr lang="en-US" sz="2400" dirty="0" smtClean="0"/>
              <a:t>meaningful alternative</a:t>
            </a:r>
          </a:p>
          <a:p>
            <a:pPr lvl="1"/>
            <a:endParaRPr lang="en-US" sz="1800" dirty="0" smtClean="0"/>
          </a:p>
          <a:p>
            <a:pPr marL="0" indent="0">
              <a:buNone/>
            </a:pPr>
            <a:r>
              <a:rPr lang="en-US" sz="2800" dirty="0" smtClean="0"/>
              <a:t>Challenges with measuring cannabis use in clinical trials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volving cannabis landscape (potency, ROA, concentrates)</a:t>
            </a:r>
          </a:p>
          <a:p>
            <a:pPr lvl="1"/>
            <a:r>
              <a:rPr lang="en-US" sz="2400" dirty="0" smtClean="0"/>
              <a:t>no </a:t>
            </a:r>
            <a:r>
              <a:rPr lang="en-US" sz="2400" dirty="0"/>
              <a:t>standard “unit” </a:t>
            </a:r>
            <a:r>
              <a:rPr lang="en-US" sz="2400" dirty="0" smtClean="0"/>
              <a:t>assessment of </a:t>
            </a:r>
            <a:r>
              <a:rPr lang="en-US" sz="2400" dirty="0"/>
              <a:t>cannabis </a:t>
            </a:r>
            <a:r>
              <a:rPr lang="en-US" sz="2400" dirty="0" smtClean="0"/>
              <a:t>quantity</a:t>
            </a:r>
          </a:p>
          <a:p>
            <a:pPr lvl="1"/>
            <a:endParaRPr lang="en-US" sz="1800" dirty="0"/>
          </a:p>
          <a:p>
            <a:pPr marL="0" indent="0">
              <a:buNone/>
            </a:pPr>
            <a:r>
              <a:rPr lang="en-US" sz="2800" dirty="0"/>
              <a:t>Important to </a:t>
            </a:r>
            <a:r>
              <a:rPr lang="en-US" sz="2800" dirty="0" smtClean="0"/>
              <a:t>standardize </a:t>
            </a:r>
            <a:r>
              <a:rPr lang="en-US" sz="2800" dirty="0"/>
              <a:t>how cannabis use is </a:t>
            </a:r>
            <a:r>
              <a:rPr lang="en-US" sz="2800" dirty="0" smtClean="0"/>
              <a:t>measured to determine optimal </a:t>
            </a:r>
            <a:r>
              <a:rPr lang="en-US" sz="2800" dirty="0"/>
              <a:t>outcome </a:t>
            </a:r>
            <a:r>
              <a:rPr lang="en-US" sz="2800" dirty="0" smtClean="0"/>
              <a:t>assessments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Introduction</a:t>
            </a:r>
            <a:endParaRPr lang="en-US" sz="3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3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54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u="sng" dirty="0" smtClean="0"/>
              <a:t>Primary Purpose</a:t>
            </a:r>
            <a:r>
              <a:rPr lang="en-US" sz="2800" b="1" dirty="0" smtClean="0"/>
              <a:t>: summarize findings from systematic review to provide a platform for in-depth discussion focused on standardizing cannabis use measures and outcomes in CUD trials</a:t>
            </a:r>
          </a:p>
          <a:p>
            <a:endParaRPr lang="en-US" sz="1300" dirty="0" smtClean="0"/>
          </a:p>
          <a:p>
            <a:r>
              <a:rPr lang="en-US" sz="2800" dirty="0" smtClean="0"/>
              <a:t>Objectives for this presentation</a:t>
            </a:r>
            <a:endParaRPr lang="en-US" sz="2800" dirty="0" smtClean="0"/>
          </a:p>
          <a:p>
            <a:pPr lvl="1"/>
            <a:r>
              <a:rPr lang="en-US" sz="2400" dirty="0" smtClean="0"/>
              <a:t>describe</a:t>
            </a:r>
            <a:r>
              <a:rPr lang="en-US" sz="2400" dirty="0" smtClean="0"/>
              <a:t> </a:t>
            </a:r>
            <a:r>
              <a:rPr lang="en-US" sz="2400" dirty="0" smtClean="0"/>
              <a:t>approaches for measuring cannabis use in existing randomized controlled </a:t>
            </a:r>
            <a:r>
              <a:rPr lang="en-US" sz="2400" dirty="0" smtClean="0"/>
              <a:t>trials for CUD</a:t>
            </a:r>
          </a:p>
          <a:p>
            <a:pPr lvl="1"/>
            <a:endParaRPr lang="en-US" sz="1200" dirty="0" smtClean="0"/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ummarize </a:t>
            </a:r>
            <a:r>
              <a:rPr lang="en-US" sz="2400" dirty="0" smtClean="0"/>
              <a:t>cannabis use outcomes assessed across trials</a:t>
            </a:r>
          </a:p>
          <a:p>
            <a:endParaRPr lang="en-US" sz="1200" dirty="0"/>
          </a:p>
          <a:p>
            <a:pPr lvl="1"/>
            <a:r>
              <a:rPr lang="en-US" sz="2400" dirty="0"/>
              <a:t>p</a:t>
            </a:r>
            <a:r>
              <a:rPr lang="en-US" sz="2400" dirty="0" smtClean="0"/>
              <a:t>rovide </a:t>
            </a:r>
            <a:r>
              <a:rPr lang="en-US" sz="2400" dirty="0" smtClean="0"/>
              <a:t>brief </a:t>
            </a:r>
            <a:r>
              <a:rPr lang="en-US" sz="2400" dirty="0" smtClean="0"/>
              <a:t>overview </a:t>
            </a:r>
            <a:r>
              <a:rPr lang="en-US" sz="2400" dirty="0" smtClean="0"/>
              <a:t>of other outcome domains assessed in CUD trials</a:t>
            </a:r>
            <a:endParaRPr lang="en-US" sz="800" dirty="0" smtClean="0"/>
          </a:p>
          <a:p>
            <a:endParaRPr lang="en-US" sz="12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x-none" sz="3600" b="1" dirty="0" smtClean="0">
                <a:solidFill>
                  <a:srgbClr val="FFFF00"/>
                </a:solidFill>
              </a:rPr>
              <a:t>Objectives of Presentation</a:t>
            </a:r>
            <a:endParaRPr lang="en-US" sz="3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12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Overall aim was to maximize inclusion of all relevant randomized controlled trials for CUD</a:t>
            </a:r>
          </a:p>
          <a:p>
            <a:pPr marL="0" indent="0">
              <a:buNone/>
            </a:pPr>
            <a:endParaRPr lang="en-US" sz="1300" dirty="0" smtClean="0"/>
          </a:p>
          <a:p>
            <a:pPr marL="0" indent="0">
              <a:buNone/>
            </a:pPr>
            <a:r>
              <a:rPr lang="en-US" sz="2800" dirty="0" smtClean="0"/>
              <a:t>Structured literature search in seven electronic databases</a:t>
            </a:r>
          </a:p>
          <a:p>
            <a:pPr lvl="1"/>
            <a:r>
              <a:rPr lang="en-US" sz="2400" dirty="0" smtClean="0"/>
              <a:t>PubMed, </a:t>
            </a:r>
            <a:r>
              <a:rPr lang="en-US" sz="2400" dirty="0" err="1" smtClean="0"/>
              <a:t>Embase</a:t>
            </a:r>
            <a:r>
              <a:rPr lang="en-US" sz="2400" dirty="0" smtClean="0"/>
              <a:t>, Cochrane Central, Cochrane Reviews, Cochrane Other Reviews, CINAHL, and </a:t>
            </a:r>
            <a:r>
              <a:rPr lang="en-US" sz="2400" dirty="0" err="1" smtClean="0"/>
              <a:t>PsycINFO</a:t>
            </a:r>
            <a:endParaRPr lang="en-US" sz="2400" dirty="0" smtClean="0"/>
          </a:p>
          <a:p>
            <a:pPr lvl="1"/>
            <a:r>
              <a:rPr lang="en-US" sz="2400" dirty="0"/>
              <a:t>d</a:t>
            </a:r>
            <a:r>
              <a:rPr lang="en-US" sz="2400" dirty="0" smtClean="0"/>
              <a:t>eveloped in collaboration with medical librarian</a:t>
            </a:r>
          </a:p>
          <a:p>
            <a:pPr lvl="1"/>
            <a:endParaRPr lang="en-US" sz="800" dirty="0" smtClean="0"/>
          </a:p>
          <a:p>
            <a:pPr marL="0" indent="0">
              <a:buNone/>
            </a:pPr>
            <a:r>
              <a:rPr lang="en-US" sz="2800" dirty="0" smtClean="0"/>
              <a:t>Terms specified population, intervention, and trial design characteristics relevant to CUD interventions</a:t>
            </a:r>
          </a:p>
          <a:p>
            <a:endParaRPr lang="en-US" sz="1300" dirty="0" smtClean="0"/>
          </a:p>
          <a:p>
            <a:pPr marL="0" indent="0">
              <a:buNone/>
            </a:pPr>
            <a:r>
              <a:rPr lang="en-US" sz="2800" dirty="0" smtClean="0"/>
              <a:t>Search included references cited in recent systematic reviews and CUD trials</a:t>
            </a:r>
            <a:endParaRPr lang="en-US" sz="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Search Strategy</a:t>
            </a:r>
            <a:endParaRPr lang="en-US" sz="3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26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endParaRPr lang="en-US" sz="800" dirty="0" smtClean="0"/>
          </a:p>
          <a:p>
            <a:pPr marL="346075" indent="-288925"/>
            <a:r>
              <a:rPr lang="en-US" sz="2800" dirty="0"/>
              <a:t>C</a:t>
            </a:r>
            <a:r>
              <a:rPr lang="en-US" sz="2800" dirty="0" smtClean="0"/>
              <a:t>urrent cannabis users that were</a:t>
            </a:r>
            <a:r>
              <a:rPr lang="en-US" dirty="0" smtClean="0"/>
              <a:t> </a:t>
            </a:r>
          </a:p>
          <a:p>
            <a:pPr marL="914400" lvl="1" indent="-457200">
              <a:buAutoNum type="alphaLcParenBoth"/>
            </a:pPr>
            <a:r>
              <a:rPr lang="en-US" sz="2400" dirty="0" smtClean="0"/>
              <a:t>seeking treatment for CUD and/or </a:t>
            </a:r>
          </a:p>
          <a:p>
            <a:pPr marL="914400" lvl="1" indent="-457200">
              <a:buAutoNum type="alphaLcParenBoth"/>
            </a:pPr>
            <a:r>
              <a:rPr lang="en-US" sz="2400" dirty="0" smtClean="0"/>
              <a:t>met diagnostic criteria for CUD</a:t>
            </a:r>
          </a:p>
          <a:p>
            <a:pPr marL="346075" indent="-288925"/>
            <a:r>
              <a:rPr lang="en-US" sz="2800" dirty="0" smtClean="0"/>
              <a:t>Psychosocial and pharmacological interventions for CUD</a:t>
            </a:r>
          </a:p>
          <a:p>
            <a:r>
              <a:rPr lang="en-US" sz="2800" dirty="0" smtClean="0"/>
              <a:t>Trials with any comparison condition</a:t>
            </a:r>
          </a:p>
          <a:p>
            <a:r>
              <a:rPr lang="en-US" sz="2800" dirty="0" smtClean="0"/>
              <a:t>Cannabis use a primary/secondary outcome</a:t>
            </a:r>
            <a:endParaRPr lang="en-US" sz="800" dirty="0" smtClean="0"/>
          </a:p>
          <a:p>
            <a:r>
              <a:rPr lang="en-US" sz="2800" dirty="0" smtClean="0"/>
              <a:t>Studies were required to be published in English in a peer-reviewed journal</a:t>
            </a:r>
          </a:p>
          <a:p>
            <a:pPr lvl="1"/>
            <a:endParaRPr lang="en-US" sz="13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Inclusion Criteria</a:t>
            </a:r>
            <a:endParaRPr lang="en-US" sz="3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Trials </a:t>
            </a:r>
            <a:r>
              <a:rPr lang="en-US" sz="2800" dirty="0"/>
              <a:t>examining cannabinoids as therapeutic </a:t>
            </a:r>
            <a:r>
              <a:rPr lang="en-US" sz="2800" dirty="0" smtClean="0"/>
              <a:t>agents</a:t>
            </a:r>
          </a:p>
          <a:p>
            <a:endParaRPr lang="en-US" sz="800" dirty="0"/>
          </a:p>
          <a:p>
            <a:r>
              <a:rPr lang="en-US" sz="2800" dirty="0"/>
              <a:t>Interventions not specific to cannabis </a:t>
            </a:r>
            <a:r>
              <a:rPr lang="en-US" sz="2800" dirty="0" smtClean="0"/>
              <a:t>use</a:t>
            </a:r>
          </a:p>
          <a:p>
            <a:endParaRPr lang="en-US" sz="800" dirty="0"/>
          </a:p>
          <a:p>
            <a:r>
              <a:rPr lang="en-US" sz="2800" dirty="0" smtClean="0"/>
              <a:t>Interventions </a:t>
            </a:r>
            <a:r>
              <a:rPr lang="en-US" sz="2800" dirty="0"/>
              <a:t>in ambivalent/non-treatment </a:t>
            </a:r>
            <a:r>
              <a:rPr lang="en-US" sz="2800" dirty="0" smtClean="0"/>
              <a:t>seekers</a:t>
            </a:r>
          </a:p>
          <a:p>
            <a:endParaRPr lang="en-US" sz="800" dirty="0" smtClean="0"/>
          </a:p>
          <a:p>
            <a:r>
              <a:rPr lang="en-US" sz="2800" dirty="0"/>
              <a:t>E</a:t>
            </a:r>
            <a:r>
              <a:rPr lang="en-US" sz="2800" dirty="0" smtClean="0"/>
              <a:t>ditorials, letters, case studies/series, commentaries, or conference abstracts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Exclusion Criteria</a:t>
            </a:r>
            <a:endParaRPr lang="en-US" sz="3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9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Study Characteristics</a:t>
            </a:r>
            <a:endParaRPr lang="en-US" sz="3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4906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5,877 records </a:t>
            </a:r>
            <a:r>
              <a:rPr lang="en-US" sz="2800" dirty="0" smtClean="0"/>
              <a:t>identified, 188 full-text documents reviewed</a:t>
            </a:r>
            <a:endParaRPr lang="en-US" sz="2800" dirty="0" smtClean="0"/>
          </a:p>
          <a:p>
            <a:pPr lvl="1"/>
            <a:endParaRPr lang="en-US" sz="1300" dirty="0" smtClean="0"/>
          </a:p>
          <a:p>
            <a:pPr marL="0" indent="0">
              <a:buNone/>
            </a:pPr>
            <a:r>
              <a:rPr lang="en-US" sz="2800" dirty="0" smtClean="0"/>
              <a:t>58 randomized controlled trials </a:t>
            </a:r>
            <a:r>
              <a:rPr lang="en-US" sz="2800" dirty="0" smtClean="0"/>
              <a:t>included in review</a:t>
            </a:r>
            <a:endParaRPr lang="en-US" sz="2800" dirty="0" smtClean="0"/>
          </a:p>
          <a:p>
            <a:pPr lvl="1"/>
            <a:r>
              <a:rPr lang="en-US" sz="2400" dirty="0" smtClean="0"/>
              <a:t>36 </a:t>
            </a:r>
            <a:r>
              <a:rPr lang="en-US" sz="2400" dirty="0" smtClean="0"/>
              <a:t>psychosocial </a:t>
            </a:r>
            <a:r>
              <a:rPr lang="en-US" sz="2400" dirty="0" smtClean="0"/>
              <a:t>Interventions (PSY)</a:t>
            </a:r>
          </a:p>
          <a:p>
            <a:pPr lvl="1"/>
            <a:r>
              <a:rPr lang="en-US" sz="2400" dirty="0" smtClean="0"/>
              <a:t>22 </a:t>
            </a:r>
            <a:r>
              <a:rPr lang="en-US" sz="2400" dirty="0" smtClean="0"/>
              <a:t>pharmacological </a:t>
            </a:r>
            <a:r>
              <a:rPr lang="en-US" sz="2400" dirty="0" smtClean="0"/>
              <a:t>Interventions (PHA)</a:t>
            </a:r>
          </a:p>
          <a:p>
            <a:pPr lvl="1"/>
            <a:endParaRPr lang="en-US" sz="1300" dirty="0" smtClean="0"/>
          </a:p>
          <a:p>
            <a:pPr marL="0" indent="0">
              <a:buNone/>
            </a:pPr>
            <a:r>
              <a:rPr lang="en-US" sz="2800" dirty="0" smtClean="0"/>
              <a:t>Majority of trials included adult participants</a:t>
            </a:r>
          </a:p>
          <a:p>
            <a:pPr lvl="1"/>
            <a:r>
              <a:rPr lang="en-US" sz="2400" dirty="0" smtClean="0"/>
              <a:t>78% included only adults (n=45; 26 PSY, 19 PHA)</a:t>
            </a:r>
          </a:p>
          <a:p>
            <a:pPr lvl="1"/>
            <a:r>
              <a:rPr lang="en-US" sz="2400" dirty="0" smtClean="0"/>
              <a:t>15% included only adolescents (n=9; all PSY)</a:t>
            </a:r>
          </a:p>
          <a:p>
            <a:pPr lvl="1"/>
            <a:r>
              <a:rPr lang="en-US" sz="2400" dirty="0" smtClean="0"/>
              <a:t>7% included adolescents and adults (n=4, 1 PSY, 3 PHA)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079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18853</TotalTime>
  <Words>1552</Words>
  <Application>Microsoft Macintosh PowerPoint</Application>
  <PresentationFormat>On-screen Show (4:3)</PresentationFormat>
  <Paragraphs>340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Calibri</vt:lpstr>
      <vt:lpstr>Arial</vt:lpstr>
      <vt:lpstr>Office Theme</vt:lpstr>
      <vt:lpstr>Cannabis Use Measures and Outcomes Assessed in Randomized Controlled Trials for Cannabis Use Disorder</vt:lpstr>
      <vt:lpstr>PowerPoint Presentation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Cannabis Use Measures – Toxicology</vt:lpstr>
      <vt:lpstr>Cannabis Use Measures – Toxicology</vt:lpstr>
      <vt:lpstr>Summary of Cannabis Use Measures</vt:lpstr>
      <vt:lpstr>Cannabis Use Outcomes</vt:lpstr>
      <vt:lpstr>PowerPoint Presentation</vt:lpstr>
      <vt:lpstr>PowerPoint Presentation</vt:lpstr>
      <vt:lpstr>PowerPoint Presentation</vt:lpstr>
      <vt:lpstr>Summary of Cannabis Use Outcomes</vt:lpstr>
      <vt:lpstr>PowerPoint Presentation</vt:lpstr>
      <vt:lpstr>PowerPoint Presentation</vt:lpstr>
      <vt:lpstr>Summary of Other Outcome Domains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Vaporizing Cannabis: Trends and Implications for Health and Abuse Liability</dc:title>
  <dc:creator>Dustin Lee</dc:creator>
  <cp:lastModifiedBy>Microsoft Office User</cp:lastModifiedBy>
  <cp:revision>551</cp:revision>
  <cp:lastPrinted>2014-06-09T11:40:37Z</cp:lastPrinted>
  <dcterms:created xsi:type="dcterms:W3CDTF">2014-04-15T04:06:22Z</dcterms:created>
  <dcterms:modified xsi:type="dcterms:W3CDTF">2018-03-23T11:45:13Z</dcterms:modified>
</cp:coreProperties>
</file>