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71" r:id="rId4"/>
    <p:sldId id="281" r:id="rId5"/>
    <p:sldId id="272" r:id="rId6"/>
    <p:sldId id="273" r:id="rId7"/>
    <p:sldId id="274" r:id="rId8"/>
    <p:sldId id="275" r:id="rId9"/>
    <p:sldId id="268" r:id="rId10"/>
    <p:sldId id="282" r:id="rId11"/>
    <p:sldId id="261" r:id="rId12"/>
    <p:sldId id="267" r:id="rId13"/>
    <p:sldId id="265" r:id="rId14"/>
    <p:sldId id="269" r:id="rId15"/>
    <p:sldId id="276" r:id="rId16"/>
    <p:sldId id="278" r:id="rId17"/>
    <p:sldId id="277" r:id="rId18"/>
    <p:sldId id="279" r:id="rId19"/>
    <p:sldId id="28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5F11E1-C554-45B6-83A0-FB5B99D45173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7277ED6-9F41-4B17-A77A-B0697B05D70A}">
      <dgm:prSet/>
      <dgm:spPr>
        <a:solidFill>
          <a:schemeClr val="accent1"/>
        </a:solidFill>
      </dgm:spPr>
      <dgm:t>
        <a:bodyPr/>
        <a:lstStyle/>
        <a:p>
          <a:r>
            <a:rPr lang="en-US"/>
            <a:t>Self-report (Timeline FollowBack – TLFB, Form 90, etc.)</a:t>
          </a:r>
        </a:p>
      </dgm:t>
    </dgm:pt>
    <dgm:pt modelId="{98790DE9-9031-47F9-A3F7-71114DC82042}" type="parTrans" cxnId="{90C7C13A-A99B-42B9-9EA2-9BE9E1393D26}">
      <dgm:prSet/>
      <dgm:spPr/>
      <dgm:t>
        <a:bodyPr/>
        <a:lstStyle/>
        <a:p>
          <a:endParaRPr lang="en-US"/>
        </a:p>
      </dgm:t>
    </dgm:pt>
    <dgm:pt modelId="{46492A75-4C75-49C4-B7A2-3DF8675F19DB}" type="sibTrans" cxnId="{90C7C13A-A99B-42B9-9EA2-9BE9E1393D26}">
      <dgm:prSet/>
      <dgm:spPr/>
      <dgm:t>
        <a:bodyPr/>
        <a:lstStyle/>
        <a:p>
          <a:endParaRPr lang="en-US"/>
        </a:p>
      </dgm:t>
    </dgm:pt>
    <dgm:pt modelId="{65296C3C-5AF4-4837-A4DE-D6EB79D29D97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/>
            <a:t>Days of drinking/abstinence</a:t>
          </a:r>
        </a:p>
      </dgm:t>
    </dgm:pt>
    <dgm:pt modelId="{92B10B6B-B54A-406E-84B2-81B126C01F3C}" type="parTrans" cxnId="{AF0FCD41-DB86-485E-A9C8-A42406AD03B8}">
      <dgm:prSet/>
      <dgm:spPr/>
      <dgm:t>
        <a:bodyPr/>
        <a:lstStyle/>
        <a:p>
          <a:endParaRPr lang="en-US"/>
        </a:p>
      </dgm:t>
    </dgm:pt>
    <dgm:pt modelId="{042DF0AA-71D3-4FEE-BCC4-4654ABF51799}" type="sibTrans" cxnId="{AF0FCD41-DB86-485E-A9C8-A42406AD03B8}">
      <dgm:prSet/>
      <dgm:spPr/>
      <dgm:t>
        <a:bodyPr/>
        <a:lstStyle/>
        <a:p>
          <a:endParaRPr lang="en-US"/>
        </a:p>
      </dgm:t>
    </dgm:pt>
    <dgm:pt modelId="{CBECFF1D-051A-4928-AE3D-80FB28D52FB1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/>
            <a:t>Quantity of drinks per day</a:t>
          </a:r>
        </a:p>
      </dgm:t>
    </dgm:pt>
    <dgm:pt modelId="{D4265539-23A4-495C-8A66-5F15035D8CB1}" type="parTrans" cxnId="{65719482-B5C3-47C8-9374-6327890304B7}">
      <dgm:prSet/>
      <dgm:spPr/>
      <dgm:t>
        <a:bodyPr/>
        <a:lstStyle/>
        <a:p>
          <a:endParaRPr lang="en-US"/>
        </a:p>
      </dgm:t>
    </dgm:pt>
    <dgm:pt modelId="{02953F95-27F2-4B28-A2B0-F9BF02B4F282}" type="sibTrans" cxnId="{65719482-B5C3-47C8-9374-6327890304B7}">
      <dgm:prSet/>
      <dgm:spPr/>
      <dgm:t>
        <a:bodyPr/>
        <a:lstStyle/>
        <a:p>
          <a:endParaRPr lang="en-US"/>
        </a:p>
      </dgm:t>
    </dgm:pt>
    <dgm:pt modelId="{A1A8B681-7BC6-4A4C-B767-9AC5E2C85672}">
      <dgm:prSet/>
      <dgm:spPr>
        <a:solidFill>
          <a:schemeClr val="accent1"/>
        </a:solidFill>
      </dgm:spPr>
      <dgm:t>
        <a:bodyPr/>
        <a:lstStyle/>
        <a:p>
          <a:r>
            <a:rPr lang="en-US"/>
            <a:t>Biochemical  / objective measures of drinking</a:t>
          </a:r>
        </a:p>
      </dgm:t>
    </dgm:pt>
    <dgm:pt modelId="{E3DDA305-E76B-47D6-AB8F-39E3298EC409}" type="parTrans" cxnId="{04F4D445-6EA4-411E-8B9E-47892805304D}">
      <dgm:prSet/>
      <dgm:spPr/>
      <dgm:t>
        <a:bodyPr/>
        <a:lstStyle/>
        <a:p>
          <a:endParaRPr lang="en-US"/>
        </a:p>
      </dgm:t>
    </dgm:pt>
    <dgm:pt modelId="{9DE2CEBD-A865-4122-9EB7-59D714EFBC6B}" type="sibTrans" cxnId="{04F4D445-6EA4-411E-8B9E-47892805304D}">
      <dgm:prSet/>
      <dgm:spPr/>
      <dgm:t>
        <a:bodyPr/>
        <a:lstStyle/>
        <a:p>
          <a:endParaRPr lang="en-US"/>
        </a:p>
      </dgm:t>
    </dgm:pt>
    <dgm:pt modelId="{2FE1F3A3-A306-4A8C-9326-18B013E52F85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/>
            <a:t>Breath Alcohol Concentration (very recent alcohol use &lt;12 hours)</a:t>
          </a:r>
        </a:p>
      </dgm:t>
    </dgm:pt>
    <dgm:pt modelId="{E6907EE3-0AFE-4174-86D3-28A71464062D}" type="parTrans" cxnId="{3B51CA11-C40F-4362-948C-35D15094BB44}">
      <dgm:prSet/>
      <dgm:spPr/>
      <dgm:t>
        <a:bodyPr/>
        <a:lstStyle/>
        <a:p>
          <a:endParaRPr lang="en-US"/>
        </a:p>
      </dgm:t>
    </dgm:pt>
    <dgm:pt modelId="{DA4DA98B-CD3A-4A4D-8758-B021019500F3}" type="sibTrans" cxnId="{3B51CA11-C40F-4362-948C-35D15094BB44}">
      <dgm:prSet/>
      <dgm:spPr/>
      <dgm:t>
        <a:bodyPr/>
        <a:lstStyle/>
        <a:p>
          <a:endParaRPr lang="en-US"/>
        </a:p>
      </dgm:t>
    </dgm:pt>
    <dgm:pt modelId="{CEE9513E-E5F3-4D87-9223-B2517115C56E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/>
            <a:t>EtG –  urine metabolite (sensitive to heavy drinking in past 24-48 hours)</a:t>
          </a:r>
        </a:p>
      </dgm:t>
    </dgm:pt>
    <dgm:pt modelId="{BE5337CA-3C73-47BD-B2F4-C6BBD9CBED1F}" type="parTrans" cxnId="{38AC5FEF-B6CB-4F13-A8AE-86283ECBE502}">
      <dgm:prSet/>
      <dgm:spPr/>
      <dgm:t>
        <a:bodyPr/>
        <a:lstStyle/>
        <a:p>
          <a:endParaRPr lang="en-US"/>
        </a:p>
      </dgm:t>
    </dgm:pt>
    <dgm:pt modelId="{7BAC34A3-A6CD-44E5-952E-89A7D8C7CB51}" type="sibTrans" cxnId="{38AC5FEF-B6CB-4F13-A8AE-86283ECBE502}">
      <dgm:prSet/>
      <dgm:spPr/>
      <dgm:t>
        <a:bodyPr/>
        <a:lstStyle/>
        <a:p>
          <a:endParaRPr lang="en-US"/>
        </a:p>
      </dgm:t>
    </dgm:pt>
    <dgm:pt modelId="{16D6A2E2-BEC2-4AA7-AE9E-4BE3CEE8C4D1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/>
            <a:t>Liver enzymes – GGTP, ASAT, ALAT</a:t>
          </a:r>
        </a:p>
      </dgm:t>
    </dgm:pt>
    <dgm:pt modelId="{D9E7924C-9D36-4FDF-A7C3-B1743A764832}" type="parTrans" cxnId="{9FBA4940-B379-443C-AE2D-A57FC1CD4952}">
      <dgm:prSet/>
      <dgm:spPr/>
      <dgm:t>
        <a:bodyPr/>
        <a:lstStyle/>
        <a:p>
          <a:endParaRPr lang="en-US"/>
        </a:p>
      </dgm:t>
    </dgm:pt>
    <dgm:pt modelId="{8FF59466-A222-465E-AC9B-5DAFD20037F8}" type="sibTrans" cxnId="{9FBA4940-B379-443C-AE2D-A57FC1CD4952}">
      <dgm:prSet/>
      <dgm:spPr/>
      <dgm:t>
        <a:bodyPr/>
        <a:lstStyle/>
        <a:p>
          <a:endParaRPr lang="en-US"/>
        </a:p>
      </dgm:t>
    </dgm:pt>
    <dgm:pt modelId="{98461022-5FF6-4D3E-BFA8-676F804B9973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/>
            <a:t>Transdermal alcohol monitor (SCRAM bracelet)</a:t>
          </a:r>
        </a:p>
      </dgm:t>
    </dgm:pt>
    <dgm:pt modelId="{0815AD2F-43C1-4B41-88E4-3FE2C86B5C32}" type="parTrans" cxnId="{DFF9F3D1-D4E4-4233-A3C7-C3F5EA8D76E9}">
      <dgm:prSet/>
      <dgm:spPr/>
      <dgm:t>
        <a:bodyPr/>
        <a:lstStyle/>
        <a:p>
          <a:endParaRPr lang="en-US"/>
        </a:p>
      </dgm:t>
    </dgm:pt>
    <dgm:pt modelId="{8DE80DAE-0B6A-4720-BE28-B825E21E8892}" type="sibTrans" cxnId="{DFF9F3D1-D4E4-4233-A3C7-C3F5EA8D76E9}">
      <dgm:prSet/>
      <dgm:spPr/>
      <dgm:t>
        <a:bodyPr/>
        <a:lstStyle/>
        <a:p>
          <a:endParaRPr lang="en-US"/>
        </a:p>
      </dgm:t>
    </dgm:pt>
    <dgm:pt modelId="{30452F52-FA7C-49F3-A5CE-A58A598D4FE1}" type="pres">
      <dgm:prSet presAssocID="{E85F11E1-C554-45B6-83A0-FB5B99D45173}" presName="linear" presStyleCnt="0">
        <dgm:presLayoutVars>
          <dgm:dir/>
          <dgm:animLvl val="lvl"/>
          <dgm:resizeHandles val="exact"/>
        </dgm:presLayoutVars>
      </dgm:prSet>
      <dgm:spPr/>
    </dgm:pt>
    <dgm:pt modelId="{C43578AC-9A8E-4AFD-AB51-133A148977B2}" type="pres">
      <dgm:prSet presAssocID="{87277ED6-9F41-4B17-A77A-B0697B05D70A}" presName="parentLin" presStyleCnt="0"/>
      <dgm:spPr/>
    </dgm:pt>
    <dgm:pt modelId="{1E0ACA3D-097C-4546-B6FA-BFA331D0FF2F}" type="pres">
      <dgm:prSet presAssocID="{87277ED6-9F41-4B17-A77A-B0697B05D70A}" presName="parentLeftMargin" presStyleLbl="node1" presStyleIdx="0" presStyleCnt="2"/>
      <dgm:spPr/>
    </dgm:pt>
    <dgm:pt modelId="{AB4A0769-1B07-486D-A107-4992EABF7296}" type="pres">
      <dgm:prSet presAssocID="{87277ED6-9F41-4B17-A77A-B0697B05D70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96C78D1-1673-43BF-AD3D-6A04E0F66BFF}" type="pres">
      <dgm:prSet presAssocID="{87277ED6-9F41-4B17-A77A-B0697B05D70A}" presName="negativeSpace" presStyleCnt="0"/>
      <dgm:spPr/>
    </dgm:pt>
    <dgm:pt modelId="{96F03AD6-B42B-46EC-83E4-FC825D441075}" type="pres">
      <dgm:prSet presAssocID="{87277ED6-9F41-4B17-A77A-B0697B05D70A}" presName="childText" presStyleLbl="conFgAcc1" presStyleIdx="0" presStyleCnt="2" custScaleY="105350">
        <dgm:presLayoutVars>
          <dgm:bulletEnabled val="1"/>
        </dgm:presLayoutVars>
      </dgm:prSet>
      <dgm:spPr/>
    </dgm:pt>
    <dgm:pt modelId="{3592242E-C543-42C6-A605-E3824247B9C1}" type="pres">
      <dgm:prSet presAssocID="{46492A75-4C75-49C4-B7A2-3DF8675F19DB}" presName="spaceBetweenRectangles" presStyleCnt="0"/>
      <dgm:spPr/>
    </dgm:pt>
    <dgm:pt modelId="{E8F1FF3D-AF88-4E75-B86D-CF5C1FC7329E}" type="pres">
      <dgm:prSet presAssocID="{A1A8B681-7BC6-4A4C-B767-9AC5E2C85672}" presName="parentLin" presStyleCnt="0"/>
      <dgm:spPr/>
    </dgm:pt>
    <dgm:pt modelId="{1F00BD56-4D9E-4C59-82D0-CDAECB6E3630}" type="pres">
      <dgm:prSet presAssocID="{A1A8B681-7BC6-4A4C-B767-9AC5E2C85672}" presName="parentLeftMargin" presStyleLbl="node1" presStyleIdx="0" presStyleCnt="2"/>
      <dgm:spPr/>
    </dgm:pt>
    <dgm:pt modelId="{AF49F33F-5663-4981-83EA-CAF637E16701}" type="pres">
      <dgm:prSet presAssocID="{A1A8B681-7BC6-4A4C-B767-9AC5E2C8567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1407943-4988-4E57-A7FD-2C8EAACE7A70}" type="pres">
      <dgm:prSet presAssocID="{A1A8B681-7BC6-4A4C-B767-9AC5E2C85672}" presName="negativeSpace" presStyleCnt="0"/>
      <dgm:spPr/>
    </dgm:pt>
    <dgm:pt modelId="{C7056473-29F3-414A-8DA7-F625458DF091}" type="pres">
      <dgm:prSet presAssocID="{A1A8B681-7BC6-4A4C-B767-9AC5E2C8567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8D52304-DDFF-43E0-8C17-ACE055DAC098}" type="presOf" srcId="{CEE9513E-E5F3-4D87-9223-B2517115C56E}" destId="{C7056473-29F3-414A-8DA7-F625458DF091}" srcOrd="0" destOrd="1" presId="urn:microsoft.com/office/officeart/2005/8/layout/list1"/>
    <dgm:cxn modelId="{E5EA9409-43C6-425F-9A28-5A5089003FC0}" type="presOf" srcId="{98461022-5FF6-4D3E-BFA8-676F804B9973}" destId="{C7056473-29F3-414A-8DA7-F625458DF091}" srcOrd="0" destOrd="3" presId="urn:microsoft.com/office/officeart/2005/8/layout/list1"/>
    <dgm:cxn modelId="{3B51CA11-C40F-4362-948C-35D15094BB44}" srcId="{A1A8B681-7BC6-4A4C-B767-9AC5E2C85672}" destId="{2FE1F3A3-A306-4A8C-9326-18B013E52F85}" srcOrd="0" destOrd="0" parTransId="{E6907EE3-0AFE-4174-86D3-28A71464062D}" sibTransId="{DA4DA98B-CD3A-4A4D-8758-B021019500F3}"/>
    <dgm:cxn modelId="{AD5A6316-9644-488D-86C2-FAEE09E9E89C}" type="presOf" srcId="{A1A8B681-7BC6-4A4C-B767-9AC5E2C85672}" destId="{1F00BD56-4D9E-4C59-82D0-CDAECB6E3630}" srcOrd="0" destOrd="0" presId="urn:microsoft.com/office/officeart/2005/8/layout/list1"/>
    <dgm:cxn modelId="{90C7C13A-A99B-42B9-9EA2-9BE9E1393D26}" srcId="{E85F11E1-C554-45B6-83A0-FB5B99D45173}" destId="{87277ED6-9F41-4B17-A77A-B0697B05D70A}" srcOrd="0" destOrd="0" parTransId="{98790DE9-9031-47F9-A3F7-71114DC82042}" sibTransId="{46492A75-4C75-49C4-B7A2-3DF8675F19DB}"/>
    <dgm:cxn modelId="{83AB493C-59C2-49E8-BA70-3B87B2C348A7}" type="presOf" srcId="{CBECFF1D-051A-4928-AE3D-80FB28D52FB1}" destId="{96F03AD6-B42B-46EC-83E4-FC825D441075}" srcOrd="0" destOrd="1" presId="urn:microsoft.com/office/officeart/2005/8/layout/list1"/>
    <dgm:cxn modelId="{9FBA4940-B379-443C-AE2D-A57FC1CD4952}" srcId="{A1A8B681-7BC6-4A4C-B767-9AC5E2C85672}" destId="{16D6A2E2-BEC2-4AA7-AE9E-4BE3CEE8C4D1}" srcOrd="2" destOrd="0" parTransId="{D9E7924C-9D36-4FDF-A7C3-B1743A764832}" sibTransId="{8FF59466-A222-465E-AC9B-5DAFD20037F8}"/>
    <dgm:cxn modelId="{AF0FCD41-DB86-485E-A9C8-A42406AD03B8}" srcId="{87277ED6-9F41-4B17-A77A-B0697B05D70A}" destId="{65296C3C-5AF4-4837-A4DE-D6EB79D29D97}" srcOrd="0" destOrd="0" parTransId="{92B10B6B-B54A-406E-84B2-81B126C01F3C}" sibTransId="{042DF0AA-71D3-4FEE-BCC4-4654ABF51799}"/>
    <dgm:cxn modelId="{04F4D445-6EA4-411E-8B9E-47892805304D}" srcId="{E85F11E1-C554-45B6-83A0-FB5B99D45173}" destId="{A1A8B681-7BC6-4A4C-B767-9AC5E2C85672}" srcOrd="1" destOrd="0" parTransId="{E3DDA305-E76B-47D6-AB8F-39E3298EC409}" sibTransId="{9DE2CEBD-A865-4122-9EB7-59D714EFBC6B}"/>
    <dgm:cxn modelId="{A0371D56-3887-419E-958A-EF34D32CA57C}" type="presOf" srcId="{A1A8B681-7BC6-4A4C-B767-9AC5E2C85672}" destId="{AF49F33F-5663-4981-83EA-CAF637E16701}" srcOrd="1" destOrd="0" presId="urn:microsoft.com/office/officeart/2005/8/layout/list1"/>
    <dgm:cxn modelId="{72EFDB59-465D-406F-96AF-35E093388C98}" type="presOf" srcId="{16D6A2E2-BEC2-4AA7-AE9E-4BE3CEE8C4D1}" destId="{C7056473-29F3-414A-8DA7-F625458DF091}" srcOrd="0" destOrd="2" presId="urn:microsoft.com/office/officeart/2005/8/layout/list1"/>
    <dgm:cxn modelId="{65719482-B5C3-47C8-9374-6327890304B7}" srcId="{87277ED6-9F41-4B17-A77A-B0697B05D70A}" destId="{CBECFF1D-051A-4928-AE3D-80FB28D52FB1}" srcOrd="1" destOrd="0" parTransId="{D4265539-23A4-495C-8A66-5F15035D8CB1}" sibTransId="{02953F95-27F2-4B28-A2B0-F9BF02B4F282}"/>
    <dgm:cxn modelId="{9F4133A4-EAF4-4817-BAB5-547B0121BFD7}" type="presOf" srcId="{2FE1F3A3-A306-4A8C-9326-18B013E52F85}" destId="{C7056473-29F3-414A-8DA7-F625458DF091}" srcOrd="0" destOrd="0" presId="urn:microsoft.com/office/officeart/2005/8/layout/list1"/>
    <dgm:cxn modelId="{783940C8-69B9-40FD-90E4-164D602061A4}" type="presOf" srcId="{87277ED6-9F41-4B17-A77A-B0697B05D70A}" destId="{1E0ACA3D-097C-4546-B6FA-BFA331D0FF2F}" srcOrd="0" destOrd="0" presId="urn:microsoft.com/office/officeart/2005/8/layout/list1"/>
    <dgm:cxn modelId="{DFF9F3D1-D4E4-4233-A3C7-C3F5EA8D76E9}" srcId="{A1A8B681-7BC6-4A4C-B767-9AC5E2C85672}" destId="{98461022-5FF6-4D3E-BFA8-676F804B9973}" srcOrd="3" destOrd="0" parTransId="{0815AD2F-43C1-4B41-88E4-3FE2C86B5C32}" sibTransId="{8DE80DAE-0B6A-4720-BE28-B825E21E8892}"/>
    <dgm:cxn modelId="{FB7D0CEC-1F74-4967-92A5-0DEEA865455E}" type="presOf" srcId="{E85F11E1-C554-45B6-83A0-FB5B99D45173}" destId="{30452F52-FA7C-49F3-A5CE-A58A598D4FE1}" srcOrd="0" destOrd="0" presId="urn:microsoft.com/office/officeart/2005/8/layout/list1"/>
    <dgm:cxn modelId="{38AC5FEF-B6CB-4F13-A8AE-86283ECBE502}" srcId="{A1A8B681-7BC6-4A4C-B767-9AC5E2C85672}" destId="{CEE9513E-E5F3-4D87-9223-B2517115C56E}" srcOrd="1" destOrd="0" parTransId="{BE5337CA-3C73-47BD-B2F4-C6BBD9CBED1F}" sibTransId="{7BAC34A3-A6CD-44E5-952E-89A7D8C7CB51}"/>
    <dgm:cxn modelId="{88FEAAF1-BC3E-4CDE-9755-E519167C8529}" type="presOf" srcId="{65296C3C-5AF4-4837-A4DE-D6EB79D29D97}" destId="{96F03AD6-B42B-46EC-83E4-FC825D441075}" srcOrd="0" destOrd="0" presId="urn:microsoft.com/office/officeart/2005/8/layout/list1"/>
    <dgm:cxn modelId="{3DCC54FC-B18B-4776-9AF8-FE7C6C18047C}" type="presOf" srcId="{87277ED6-9F41-4B17-A77A-B0697B05D70A}" destId="{AB4A0769-1B07-486D-A107-4992EABF7296}" srcOrd="1" destOrd="0" presId="urn:microsoft.com/office/officeart/2005/8/layout/list1"/>
    <dgm:cxn modelId="{0C6A53C9-75AB-424E-BD86-47CCCB779EEC}" type="presParOf" srcId="{30452F52-FA7C-49F3-A5CE-A58A598D4FE1}" destId="{C43578AC-9A8E-4AFD-AB51-133A148977B2}" srcOrd="0" destOrd="0" presId="urn:microsoft.com/office/officeart/2005/8/layout/list1"/>
    <dgm:cxn modelId="{F94530FF-B0EA-4B5D-AEDF-B12AC0056A5B}" type="presParOf" srcId="{C43578AC-9A8E-4AFD-AB51-133A148977B2}" destId="{1E0ACA3D-097C-4546-B6FA-BFA331D0FF2F}" srcOrd="0" destOrd="0" presId="urn:microsoft.com/office/officeart/2005/8/layout/list1"/>
    <dgm:cxn modelId="{9450B6BF-9DAB-465B-97E7-FEA13B94840A}" type="presParOf" srcId="{C43578AC-9A8E-4AFD-AB51-133A148977B2}" destId="{AB4A0769-1B07-486D-A107-4992EABF7296}" srcOrd="1" destOrd="0" presId="urn:microsoft.com/office/officeart/2005/8/layout/list1"/>
    <dgm:cxn modelId="{F83BA6AB-8203-497A-997B-C77D35ED2F71}" type="presParOf" srcId="{30452F52-FA7C-49F3-A5CE-A58A598D4FE1}" destId="{F96C78D1-1673-43BF-AD3D-6A04E0F66BFF}" srcOrd="1" destOrd="0" presId="urn:microsoft.com/office/officeart/2005/8/layout/list1"/>
    <dgm:cxn modelId="{62A9ACB9-5F8E-4FFD-A27A-9672173A43E5}" type="presParOf" srcId="{30452F52-FA7C-49F3-A5CE-A58A598D4FE1}" destId="{96F03AD6-B42B-46EC-83E4-FC825D441075}" srcOrd="2" destOrd="0" presId="urn:microsoft.com/office/officeart/2005/8/layout/list1"/>
    <dgm:cxn modelId="{6392B305-783B-4924-B0A3-591A6214A063}" type="presParOf" srcId="{30452F52-FA7C-49F3-A5CE-A58A598D4FE1}" destId="{3592242E-C543-42C6-A605-E3824247B9C1}" srcOrd="3" destOrd="0" presId="urn:microsoft.com/office/officeart/2005/8/layout/list1"/>
    <dgm:cxn modelId="{F7D29ABB-904A-443B-A075-E6BD0864FFFF}" type="presParOf" srcId="{30452F52-FA7C-49F3-A5CE-A58A598D4FE1}" destId="{E8F1FF3D-AF88-4E75-B86D-CF5C1FC7329E}" srcOrd="4" destOrd="0" presId="urn:microsoft.com/office/officeart/2005/8/layout/list1"/>
    <dgm:cxn modelId="{F3051D58-B493-4E7F-BEB7-6CEB21926A42}" type="presParOf" srcId="{E8F1FF3D-AF88-4E75-B86D-CF5C1FC7329E}" destId="{1F00BD56-4D9E-4C59-82D0-CDAECB6E3630}" srcOrd="0" destOrd="0" presId="urn:microsoft.com/office/officeart/2005/8/layout/list1"/>
    <dgm:cxn modelId="{D4C0D3E8-66C6-4068-9A94-658ECE48E0EA}" type="presParOf" srcId="{E8F1FF3D-AF88-4E75-B86D-CF5C1FC7329E}" destId="{AF49F33F-5663-4981-83EA-CAF637E16701}" srcOrd="1" destOrd="0" presId="urn:microsoft.com/office/officeart/2005/8/layout/list1"/>
    <dgm:cxn modelId="{6D3392BF-1D62-409A-9980-E8D4CBED7285}" type="presParOf" srcId="{30452F52-FA7C-49F3-A5CE-A58A598D4FE1}" destId="{81407943-4988-4E57-A7FD-2C8EAACE7A70}" srcOrd="5" destOrd="0" presId="urn:microsoft.com/office/officeart/2005/8/layout/list1"/>
    <dgm:cxn modelId="{6FFC9BA6-7341-4781-BFA1-5E3279769166}" type="presParOf" srcId="{30452F52-FA7C-49F3-A5CE-A58A598D4FE1}" destId="{C7056473-29F3-414A-8DA7-F625458DF09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A5B30C-A2C4-4965-89EF-FE8DE22C4C48}" type="doc">
      <dgm:prSet loTypeId="urn:microsoft.com/office/officeart/2005/8/layout/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619FFDF-6372-4339-82F7-576C29A71C84}">
      <dgm:prSet/>
      <dgm:spPr>
        <a:solidFill>
          <a:schemeClr val="accent1"/>
        </a:solidFill>
      </dgm:spPr>
      <dgm:t>
        <a:bodyPr/>
        <a:lstStyle/>
        <a:p>
          <a:r>
            <a:rPr lang="en-US"/>
            <a:t>Allen (2003)</a:t>
          </a:r>
        </a:p>
      </dgm:t>
    </dgm:pt>
    <dgm:pt modelId="{4130444F-58C2-4550-990D-262B4B625695}" type="parTrans" cxnId="{7321B8C2-8DBC-4599-944E-A811BE6C01C3}">
      <dgm:prSet/>
      <dgm:spPr/>
      <dgm:t>
        <a:bodyPr/>
        <a:lstStyle/>
        <a:p>
          <a:endParaRPr lang="en-US"/>
        </a:p>
      </dgm:t>
    </dgm:pt>
    <dgm:pt modelId="{644267BE-0D71-4546-9677-BD3F3FAC1062}" type="sibTrans" cxnId="{7321B8C2-8DBC-4599-944E-A811BE6C01C3}">
      <dgm:prSet/>
      <dgm:spPr/>
      <dgm:t>
        <a:bodyPr/>
        <a:lstStyle/>
        <a:p>
          <a:endParaRPr lang="en-US"/>
        </a:p>
      </dgm:t>
    </dgm:pt>
    <dgm:pt modelId="{D75C19EE-282C-4154-B590-F81A683B603D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/>
            <a:t>Executive summary of conference sponsored by NIAAA</a:t>
          </a:r>
        </a:p>
      </dgm:t>
    </dgm:pt>
    <dgm:pt modelId="{AC7D01B5-E766-4DDC-8D3E-6D86779BBCD6}" type="parTrans" cxnId="{47199937-2C18-4588-8668-9C4FCEFEA26E}">
      <dgm:prSet/>
      <dgm:spPr/>
      <dgm:t>
        <a:bodyPr/>
        <a:lstStyle/>
        <a:p>
          <a:endParaRPr lang="en-US"/>
        </a:p>
      </dgm:t>
    </dgm:pt>
    <dgm:pt modelId="{5063C52D-30C4-4F3A-8138-457A5BD7D389}" type="sibTrans" cxnId="{47199937-2C18-4588-8668-9C4FCEFEA26E}">
      <dgm:prSet/>
      <dgm:spPr/>
      <dgm:t>
        <a:bodyPr/>
        <a:lstStyle/>
        <a:p>
          <a:endParaRPr lang="en-US"/>
        </a:p>
      </dgm:t>
    </dgm:pt>
    <dgm:pt modelId="{DE0A6EE7-B7F5-4F21-9BF0-852D19FE0B6A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/>
            <a:t>Goal of selecting a “sentinel” outcome measure to include in clinical trials</a:t>
          </a:r>
        </a:p>
      </dgm:t>
    </dgm:pt>
    <dgm:pt modelId="{1F5B7C98-0E38-4511-8FEB-0FA44F880B9B}" type="parTrans" cxnId="{B346841B-38E0-4DDC-ACE3-D8FEF59008F3}">
      <dgm:prSet/>
      <dgm:spPr/>
      <dgm:t>
        <a:bodyPr/>
        <a:lstStyle/>
        <a:p>
          <a:endParaRPr lang="en-US"/>
        </a:p>
      </dgm:t>
    </dgm:pt>
    <dgm:pt modelId="{C597A2BB-A644-4D07-9596-CF2A3E8E63CA}" type="sibTrans" cxnId="{B346841B-38E0-4DDC-ACE3-D8FEF59008F3}">
      <dgm:prSet/>
      <dgm:spPr/>
      <dgm:t>
        <a:bodyPr/>
        <a:lstStyle/>
        <a:p>
          <a:endParaRPr lang="en-US"/>
        </a:p>
      </dgm:t>
    </dgm:pt>
    <dgm:pt modelId="{C38E7102-B2C4-47B6-B507-DFCF304BEAF5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 b="1"/>
            <a:t>Percentage of Heavy Drinking Days – PHDD (continuous)</a:t>
          </a:r>
          <a:endParaRPr lang="en-US"/>
        </a:p>
      </dgm:t>
    </dgm:pt>
    <dgm:pt modelId="{368477F5-C0C5-44B2-8D21-9CB16D9FC62B}" type="parTrans" cxnId="{D49DE4C7-BD28-49DB-BDFE-17F298AE1243}">
      <dgm:prSet/>
      <dgm:spPr/>
      <dgm:t>
        <a:bodyPr/>
        <a:lstStyle/>
        <a:p>
          <a:endParaRPr lang="en-US"/>
        </a:p>
      </dgm:t>
    </dgm:pt>
    <dgm:pt modelId="{3A0737C2-CD14-4CF3-BB6B-9047839DC88D}" type="sibTrans" cxnId="{D49DE4C7-BD28-49DB-BDFE-17F298AE1243}">
      <dgm:prSet/>
      <dgm:spPr/>
      <dgm:t>
        <a:bodyPr/>
        <a:lstStyle/>
        <a:p>
          <a:endParaRPr lang="en-US"/>
        </a:p>
      </dgm:t>
    </dgm:pt>
    <dgm:pt modelId="{0F727DE8-08EC-42B6-8D70-D0EE2F0D6E2D}">
      <dgm:prSet/>
      <dgm:spPr>
        <a:solidFill>
          <a:schemeClr val="accent1"/>
        </a:solidFill>
      </dgm:spPr>
      <dgm:t>
        <a:bodyPr/>
        <a:lstStyle/>
        <a:p>
          <a:r>
            <a:rPr lang="en-US"/>
            <a:t>FDA approved endpoints </a:t>
          </a:r>
        </a:p>
      </dgm:t>
    </dgm:pt>
    <dgm:pt modelId="{770A1331-E2B2-4EB5-9095-A14F181A8A7B}" type="parTrans" cxnId="{DD30F4A3-AC67-4CB7-9170-EB304C29EE76}">
      <dgm:prSet/>
      <dgm:spPr/>
      <dgm:t>
        <a:bodyPr/>
        <a:lstStyle/>
        <a:p>
          <a:endParaRPr lang="en-US"/>
        </a:p>
      </dgm:t>
    </dgm:pt>
    <dgm:pt modelId="{0F40A9C9-FF07-47E0-988E-A98CB96ABBED}" type="sibTrans" cxnId="{DD30F4A3-AC67-4CB7-9170-EB304C29EE76}">
      <dgm:prSet/>
      <dgm:spPr/>
      <dgm:t>
        <a:bodyPr/>
        <a:lstStyle/>
        <a:p>
          <a:endParaRPr lang="en-US"/>
        </a:p>
      </dgm:t>
    </dgm:pt>
    <dgm:pt modelId="{2C01A7A6-5FE0-493C-8C01-B2302F8ACACC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/>
            <a:t>Percent of subjects abstinent (i.e., completely abstinent for specified period)</a:t>
          </a:r>
        </a:p>
      </dgm:t>
    </dgm:pt>
    <dgm:pt modelId="{8DE44348-4FE8-46FF-85A7-25ABF5BF9967}" type="parTrans" cxnId="{E7F530B7-E15F-4A31-8C69-A697553CAB09}">
      <dgm:prSet/>
      <dgm:spPr/>
      <dgm:t>
        <a:bodyPr/>
        <a:lstStyle/>
        <a:p>
          <a:endParaRPr lang="en-US"/>
        </a:p>
      </dgm:t>
    </dgm:pt>
    <dgm:pt modelId="{92949463-849F-4AAC-A7A3-1051BAD10496}" type="sibTrans" cxnId="{E7F530B7-E15F-4A31-8C69-A697553CAB09}">
      <dgm:prSet/>
      <dgm:spPr/>
      <dgm:t>
        <a:bodyPr/>
        <a:lstStyle/>
        <a:p>
          <a:endParaRPr lang="en-US"/>
        </a:p>
      </dgm:t>
    </dgm:pt>
    <dgm:pt modelId="{8E9C01B1-5534-490C-850D-227883C80B4B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 b="1"/>
            <a:t>Percent of subjects with no heavy drinking days – PSNHDD (dichotomous)</a:t>
          </a:r>
          <a:endParaRPr lang="en-US"/>
        </a:p>
      </dgm:t>
    </dgm:pt>
    <dgm:pt modelId="{59072752-ACC7-4EEA-83F0-86D016395BC6}" type="parTrans" cxnId="{137CE1CB-AD97-4587-8BE5-8AECE32C504D}">
      <dgm:prSet/>
      <dgm:spPr/>
      <dgm:t>
        <a:bodyPr/>
        <a:lstStyle/>
        <a:p>
          <a:endParaRPr lang="en-US"/>
        </a:p>
      </dgm:t>
    </dgm:pt>
    <dgm:pt modelId="{6933AD7E-915D-4B01-873A-6FE7977796E2}" type="sibTrans" cxnId="{137CE1CB-AD97-4587-8BE5-8AECE32C504D}">
      <dgm:prSet/>
      <dgm:spPr/>
      <dgm:t>
        <a:bodyPr/>
        <a:lstStyle/>
        <a:p>
          <a:endParaRPr lang="en-US"/>
        </a:p>
      </dgm:t>
    </dgm:pt>
    <dgm:pt modelId="{C8E289E2-C184-4160-8471-079C8F75E6C0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/>
            <a:t>No heavy drinking days associated with lower risk of AUD and negative consequences</a:t>
          </a:r>
        </a:p>
      </dgm:t>
    </dgm:pt>
    <dgm:pt modelId="{BE96262D-4F97-4A63-9EE1-DCD7FD977A73}" type="parTrans" cxnId="{79A17B7E-179D-4D47-86DE-971FDF216F4E}">
      <dgm:prSet/>
      <dgm:spPr/>
      <dgm:t>
        <a:bodyPr/>
        <a:lstStyle/>
        <a:p>
          <a:endParaRPr lang="en-US"/>
        </a:p>
      </dgm:t>
    </dgm:pt>
    <dgm:pt modelId="{889736D0-2ED9-48A1-8DA6-830F1577BED9}" type="sibTrans" cxnId="{79A17B7E-179D-4D47-86DE-971FDF216F4E}">
      <dgm:prSet/>
      <dgm:spPr/>
      <dgm:t>
        <a:bodyPr/>
        <a:lstStyle/>
        <a:p>
          <a:endParaRPr lang="en-US"/>
        </a:p>
      </dgm:t>
    </dgm:pt>
    <dgm:pt modelId="{7E4684A9-DC04-4BFB-B901-6B782903F6BE}" type="pres">
      <dgm:prSet presAssocID="{5DA5B30C-A2C4-4965-89EF-FE8DE22C4C48}" presName="linear" presStyleCnt="0">
        <dgm:presLayoutVars>
          <dgm:dir/>
          <dgm:animLvl val="lvl"/>
          <dgm:resizeHandles val="exact"/>
        </dgm:presLayoutVars>
      </dgm:prSet>
      <dgm:spPr/>
    </dgm:pt>
    <dgm:pt modelId="{03CA2253-2E32-4F4D-8CDF-21AF9399194D}" type="pres">
      <dgm:prSet presAssocID="{1619FFDF-6372-4339-82F7-576C29A71C84}" presName="parentLin" presStyleCnt="0"/>
      <dgm:spPr/>
    </dgm:pt>
    <dgm:pt modelId="{BCA10CA6-D43F-4C36-813A-E8EC226B122A}" type="pres">
      <dgm:prSet presAssocID="{1619FFDF-6372-4339-82F7-576C29A71C84}" presName="parentLeftMargin" presStyleLbl="node1" presStyleIdx="0" presStyleCnt="2"/>
      <dgm:spPr/>
    </dgm:pt>
    <dgm:pt modelId="{0D114167-BD88-43BE-8B12-98266DEBD8BA}" type="pres">
      <dgm:prSet presAssocID="{1619FFDF-6372-4339-82F7-576C29A71C8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A04587F-3504-4878-9CCE-74A6A1F91500}" type="pres">
      <dgm:prSet presAssocID="{1619FFDF-6372-4339-82F7-576C29A71C84}" presName="negativeSpace" presStyleCnt="0"/>
      <dgm:spPr/>
    </dgm:pt>
    <dgm:pt modelId="{7F61EBB4-DC8B-4723-944F-1BB4180C1E7B}" type="pres">
      <dgm:prSet presAssocID="{1619FFDF-6372-4339-82F7-576C29A71C84}" presName="childText" presStyleLbl="conFgAcc1" presStyleIdx="0" presStyleCnt="2">
        <dgm:presLayoutVars>
          <dgm:bulletEnabled val="1"/>
        </dgm:presLayoutVars>
      </dgm:prSet>
      <dgm:spPr/>
    </dgm:pt>
    <dgm:pt modelId="{C955C063-374E-4693-AEAF-23CC32FB77EA}" type="pres">
      <dgm:prSet presAssocID="{644267BE-0D71-4546-9677-BD3F3FAC1062}" presName="spaceBetweenRectangles" presStyleCnt="0"/>
      <dgm:spPr/>
    </dgm:pt>
    <dgm:pt modelId="{08654210-8506-47E9-928B-EAE65FBF8580}" type="pres">
      <dgm:prSet presAssocID="{0F727DE8-08EC-42B6-8D70-D0EE2F0D6E2D}" presName="parentLin" presStyleCnt="0"/>
      <dgm:spPr/>
    </dgm:pt>
    <dgm:pt modelId="{0D6015DC-C29B-401C-8840-CD7D564F05EA}" type="pres">
      <dgm:prSet presAssocID="{0F727DE8-08EC-42B6-8D70-D0EE2F0D6E2D}" presName="parentLeftMargin" presStyleLbl="node1" presStyleIdx="0" presStyleCnt="2"/>
      <dgm:spPr/>
    </dgm:pt>
    <dgm:pt modelId="{61AE7C11-F5F2-4A48-AACA-79718DDF2876}" type="pres">
      <dgm:prSet presAssocID="{0F727DE8-08EC-42B6-8D70-D0EE2F0D6E2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06779ED-B11D-434F-ACDB-835314D1AA8B}" type="pres">
      <dgm:prSet presAssocID="{0F727DE8-08EC-42B6-8D70-D0EE2F0D6E2D}" presName="negativeSpace" presStyleCnt="0"/>
      <dgm:spPr/>
    </dgm:pt>
    <dgm:pt modelId="{C544A7A7-88F1-4586-9CE7-C26DC504F3C6}" type="pres">
      <dgm:prSet presAssocID="{0F727DE8-08EC-42B6-8D70-D0EE2F0D6E2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18C0D03-3796-4872-9852-941A1A47661B}" type="presOf" srcId="{DE0A6EE7-B7F5-4F21-9BF0-852D19FE0B6A}" destId="{7F61EBB4-DC8B-4723-944F-1BB4180C1E7B}" srcOrd="0" destOrd="1" presId="urn:microsoft.com/office/officeart/2005/8/layout/list1"/>
    <dgm:cxn modelId="{E96E4204-ACCA-4BD6-BE69-6134DE072EC3}" type="presOf" srcId="{C38E7102-B2C4-47B6-B507-DFCF304BEAF5}" destId="{7F61EBB4-DC8B-4723-944F-1BB4180C1E7B}" srcOrd="0" destOrd="2" presId="urn:microsoft.com/office/officeart/2005/8/layout/list1"/>
    <dgm:cxn modelId="{8EE0DE04-B0F6-4F2C-95CE-68FF825F45F3}" type="presOf" srcId="{C8E289E2-C184-4160-8471-079C8F75E6C0}" destId="{C544A7A7-88F1-4586-9CE7-C26DC504F3C6}" srcOrd="0" destOrd="2" presId="urn:microsoft.com/office/officeart/2005/8/layout/list1"/>
    <dgm:cxn modelId="{B346841B-38E0-4DDC-ACE3-D8FEF59008F3}" srcId="{1619FFDF-6372-4339-82F7-576C29A71C84}" destId="{DE0A6EE7-B7F5-4F21-9BF0-852D19FE0B6A}" srcOrd="1" destOrd="0" parTransId="{1F5B7C98-0E38-4511-8FEB-0FA44F880B9B}" sibTransId="{C597A2BB-A644-4D07-9596-CF2A3E8E63CA}"/>
    <dgm:cxn modelId="{47199937-2C18-4588-8668-9C4FCEFEA26E}" srcId="{1619FFDF-6372-4339-82F7-576C29A71C84}" destId="{D75C19EE-282C-4154-B590-F81A683B603D}" srcOrd="0" destOrd="0" parTransId="{AC7D01B5-E766-4DDC-8D3E-6D86779BBCD6}" sibTransId="{5063C52D-30C4-4F3A-8138-457A5BD7D389}"/>
    <dgm:cxn modelId="{A806623B-0825-4333-98BC-D61EE61318EB}" type="presOf" srcId="{1619FFDF-6372-4339-82F7-576C29A71C84}" destId="{BCA10CA6-D43F-4C36-813A-E8EC226B122A}" srcOrd="0" destOrd="0" presId="urn:microsoft.com/office/officeart/2005/8/layout/list1"/>
    <dgm:cxn modelId="{D5A0CA3B-E5D8-498E-823E-E1EAF75B8318}" type="presOf" srcId="{8E9C01B1-5534-490C-850D-227883C80B4B}" destId="{C544A7A7-88F1-4586-9CE7-C26DC504F3C6}" srcOrd="0" destOrd="1" presId="urn:microsoft.com/office/officeart/2005/8/layout/list1"/>
    <dgm:cxn modelId="{D62F0B49-42E1-4686-B3DE-A0A0B8310803}" type="presOf" srcId="{0F727DE8-08EC-42B6-8D70-D0EE2F0D6E2D}" destId="{61AE7C11-F5F2-4A48-AACA-79718DDF2876}" srcOrd="1" destOrd="0" presId="urn:microsoft.com/office/officeart/2005/8/layout/list1"/>
    <dgm:cxn modelId="{FFEE247E-590E-4D30-BBF1-B8CB4195FD94}" type="presOf" srcId="{1619FFDF-6372-4339-82F7-576C29A71C84}" destId="{0D114167-BD88-43BE-8B12-98266DEBD8BA}" srcOrd="1" destOrd="0" presId="urn:microsoft.com/office/officeart/2005/8/layout/list1"/>
    <dgm:cxn modelId="{79A17B7E-179D-4D47-86DE-971FDF216F4E}" srcId="{8E9C01B1-5534-490C-850D-227883C80B4B}" destId="{C8E289E2-C184-4160-8471-079C8F75E6C0}" srcOrd="0" destOrd="0" parTransId="{BE96262D-4F97-4A63-9EE1-DCD7FD977A73}" sibTransId="{889736D0-2ED9-48A1-8DA6-830F1577BED9}"/>
    <dgm:cxn modelId="{7F773984-FEF9-4441-9081-7CFA9E6174E4}" type="presOf" srcId="{D75C19EE-282C-4154-B590-F81A683B603D}" destId="{7F61EBB4-DC8B-4723-944F-1BB4180C1E7B}" srcOrd="0" destOrd="0" presId="urn:microsoft.com/office/officeart/2005/8/layout/list1"/>
    <dgm:cxn modelId="{DD30F4A3-AC67-4CB7-9170-EB304C29EE76}" srcId="{5DA5B30C-A2C4-4965-89EF-FE8DE22C4C48}" destId="{0F727DE8-08EC-42B6-8D70-D0EE2F0D6E2D}" srcOrd="1" destOrd="0" parTransId="{770A1331-E2B2-4EB5-9095-A14F181A8A7B}" sibTransId="{0F40A9C9-FF07-47E0-988E-A98CB96ABBED}"/>
    <dgm:cxn modelId="{E7F530B7-E15F-4A31-8C69-A697553CAB09}" srcId="{0F727DE8-08EC-42B6-8D70-D0EE2F0D6E2D}" destId="{2C01A7A6-5FE0-493C-8C01-B2302F8ACACC}" srcOrd="0" destOrd="0" parTransId="{8DE44348-4FE8-46FF-85A7-25ABF5BF9967}" sibTransId="{92949463-849F-4AAC-A7A3-1051BAD10496}"/>
    <dgm:cxn modelId="{7321B8C2-8DBC-4599-944E-A811BE6C01C3}" srcId="{5DA5B30C-A2C4-4965-89EF-FE8DE22C4C48}" destId="{1619FFDF-6372-4339-82F7-576C29A71C84}" srcOrd="0" destOrd="0" parTransId="{4130444F-58C2-4550-990D-262B4B625695}" sibTransId="{644267BE-0D71-4546-9677-BD3F3FAC1062}"/>
    <dgm:cxn modelId="{D49DE4C7-BD28-49DB-BDFE-17F298AE1243}" srcId="{DE0A6EE7-B7F5-4F21-9BF0-852D19FE0B6A}" destId="{C38E7102-B2C4-47B6-B507-DFCF304BEAF5}" srcOrd="0" destOrd="0" parTransId="{368477F5-C0C5-44B2-8D21-9CB16D9FC62B}" sibTransId="{3A0737C2-CD14-4CF3-BB6B-9047839DC88D}"/>
    <dgm:cxn modelId="{137CE1CB-AD97-4587-8BE5-8AECE32C504D}" srcId="{2C01A7A6-5FE0-493C-8C01-B2302F8ACACC}" destId="{8E9C01B1-5534-490C-850D-227883C80B4B}" srcOrd="0" destOrd="0" parTransId="{59072752-ACC7-4EEA-83F0-86D016395BC6}" sibTransId="{6933AD7E-915D-4B01-873A-6FE7977796E2}"/>
    <dgm:cxn modelId="{24C026CE-554C-40F7-91EF-6D609DC4AEDC}" type="presOf" srcId="{5DA5B30C-A2C4-4965-89EF-FE8DE22C4C48}" destId="{7E4684A9-DC04-4BFB-B901-6B782903F6BE}" srcOrd="0" destOrd="0" presId="urn:microsoft.com/office/officeart/2005/8/layout/list1"/>
    <dgm:cxn modelId="{B2DFEFD5-5E96-4C14-A225-DFA01C954E4A}" type="presOf" srcId="{2C01A7A6-5FE0-493C-8C01-B2302F8ACACC}" destId="{C544A7A7-88F1-4586-9CE7-C26DC504F3C6}" srcOrd="0" destOrd="0" presId="urn:microsoft.com/office/officeart/2005/8/layout/list1"/>
    <dgm:cxn modelId="{90BC89FE-97DE-43A7-B4B7-74ECB7561A17}" type="presOf" srcId="{0F727DE8-08EC-42B6-8D70-D0EE2F0D6E2D}" destId="{0D6015DC-C29B-401C-8840-CD7D564F05EA}" srcOrd="0" destOrd="0" presId="urn:microsoft.com/office/officeart/2005/8/layout/list1"/>
    <dgm:cxn modelId="{94804317-728A-4259-AA4F-3C13BD8607FA}" type="presParOf" srcId="{7E4684A9-DC04-4BFB-B901-6B782903F6BE}" destId="{03CA2253-2E32-4F4D-8CDF-21AF9399194D}" srcOrd="0" destOrd="0" presId="urn:microsoft.com/office/officeart/2005/8/layout/list1"/>
    <dgm:cxn modelId="{B3A0F556-BFC1-495A-9424-49F11BD5F4D5}" type="presParOf" srcId="{03CA2253-2E32-4F4D-8CDF-21AF9399194D}" destId="{BCA10CA6-D43F-4C36-813A-E8EC226B122A}" srcOrd="0" destOrd="0" presId="urn:microsoft.com/office/officeart/2005/8/layout/list1"/>
    <dgm:cxn modelId="{C2CFB30E-B405-4D01-93C4-1AB9A89B1F3E}" type="presParOf" srcId="{03CA2253-2E32-4F4D-8CDF-21AF9399194D}" destId="{0D114167-BD88-43BE-8B12-98266DEBD8BA}" srcOrd="1" destOrd="0" presId="urn:microsoft.com/office/officeart/2005/8/layout/list1"/>
    <dgm:cxn modelId="{5FB4CE94-75AD-4640-95D0-2136B37D5E1C}" type="presParOf" srcId="{7E4684A9-DC04-4BFB-B901-6B782903F6BE}" destId="{CA04587F-3504-4878-9CCE-74A6A1F91500}" srcOrd="1" destOrd="0" presId="urn:microsoft.com/office/officeart/2005/8/layout/list1"/>
    <dgm:cxn modelId="{FED37BAF-8EA4-4381-BABB-37F124B9D0C4}" type="presParOf" srcId="{7E4684A9-DC04-4BFB-B901-6B782903F6BE}" destId="{7F61EBB4-DC8B-4723-944F-1BB4180C1E7B}" srcOrd="2" destOrd="0" presId="urn:microsoft.com/office/officeart/2005/8/layout/list1"/>
    <dgm:cxn modelId="{78D0A14D-68C4-46A1-872F-51A98A4BC2D5}" type="presParOf" srcId="{7E4684A9-DC04-4BFB-B901-6B782903F6BE}" destId="{C955C063-374E-4693-AEAF-23CC32FB77EA}" srcOrd="3" destOrd="0" presId="urn:microsoft.com/office/officeart/2005/8/layout/list1"/>
    <dgm:cxn modelId="{3F499303-2DED-45D7-B22C-6B4B6F307A64}" type="presParOf" srcId="{7E4684A9-DC04-4BFB-B901-6B782903F6BE}" destId="{08654210-8506-47E9-928B-EAE65FBF8580}" srcOrd="4" destOrd="0" presId="urn:microsoft.com/office/officeart/2005/8/layout/list1"/>
    <dgm:cxn modelId="{B956F0AB-1641-4D6F-A9A9-79D5787F5BD4}" type="presParOf" srcId="{08654210-8506-47E9-928B-EAE65FBF8580}" destId="{0D6015DC-C29B-401C-8840-CD7D564F05EA}" srcOrd="0" destOrd="0" presId="urn:microsoft.com/office/officeart/2005/8/layout/list1"/>
    <dgm:cxn modelId="{B30F6DF0-599F-4794-9A44-006409DD9887}" type="presParOf" srcId="{08654210-8506-47E9-928B-EAE65FBF8580}" destId="{61AE7C11-F5F2-4A48-AACA-79718DDF2876}" srcOrd="1" destOrd="0" presId="urn:microsoft.com/office/officeart/2005/8/layout/list1"/>
    <dgm:cxn modelId="{CD9C9015-FEED-44E9-B47B-295DC2E2709F}" type="presParOf" srcId="{7E4684A9-DC04-4BFB-B901-6B782903F6BE}" destId="{406779ED-B11D-434F-ACDB-835314D1AA8B}" srcOrd="5" destOrd="0" presId="urn:microsoft.com/office/officeart/2005/8/layout/list1"/>
    <dgm:cxn modelId="{A1CB21F4-AC7C-41C3-9EB1-2CFD5C2D8472}" type="presParOf" srcId="{7E4684A9-DC04-4BFB-B901-6B782903F6BE}" destId="{C544A7A7-88F1-4586-9CE7-C26DC504F3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A588AA-62A5-401D-82FD-42C7455CD9F9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7C9AABB-E8EA-4078-9B93-B82BFADEE657}">
      <dgm:prSet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Abstinence measures</a:t>
          </a:r>
        </a:p>
      </dgm:t>
    </dgm:pt>
    <dgm:pt modelId="{A61090F1-4F40-453D-83BD-D6FD6AD38895}" type="parTrans" cxnId="{1F28920C-7093-4423-B54E-E5AF713AF5FF}">
      <dgm:prSet/>
      <dgm:spPr/>
      <dgm:t>
        <a:bodyPr/>
        <a:lstStyle/>
        <a:p>
          <a:endParaRPr lang="en-US"/>
        </a:p>
      </dgm:t>
    </dgm:pt>
    <dgm:pt modelId="{E96D4F3E-0FAE-4D49-850A-870B2D33A465}" type="sibTrans" cxnId="{1F28920C-7093-4423-B54E-E5AF713AF5FF}">
      <dgm:prSet/>
      <dgm:spPr/>
      <dgm:t>
        <a:bodyPr/>
        <a:lstStyle/>
        <a:p>
          <a:endParaRPr lang="en-US"/>
        </a:p>
      </dgm:t>
    </dgm:pt>
    <dgm:pt modelId="{7FF35160-E356-44B4-BCC1-95F4D872ECD4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dirty="0"/>
            <a:t>Self-report (TLFB, Nicotine Use Inventory, etc.)</a:t>
          </a:r>
        </a:p>
      </dgm:t>
    </dgm:pt>
    <dgm:pt modelId="{4DC6BDA3-F201-44B0-AD44-E341B6685A3B}" type="parTrans" cxnId="{D88262F5-0A64-4E4A-8479-ACEAA0872D86}">
      <dgm:prSet/>
      <dgm:spPr/>
      <dgm:t>
        <a:bodyPr/>
        <a:lstStyle/>
        <a:p>
          <a:endParaRPr lang="en-US"/>
        </a:p>
      </dgm:t>
    </dgm:pt>
    <dgm:pt modelId="{03F6727E-82EE-424A-AABC-F8C9FA951DD3}" type="sibTrans" cxnId="{D88262F5-0A64-4E4A-8479-ACEAA0872D86}">
      <dgm:prSet/>
      <dgm:spPr/>
      <dgm:t>
        <a:bodyPr/>
        <a:lstStyle/>
        <a:p>
          <a:endParaRPr lang="en-US"/>
        </a:p>
      </dgm:t>
    </dgm:pt>
    <dgm:pt modelId="{61396151-A3A3-4933-B4FB-A00526883043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/>
            <a:t>Biochemical verification</a:t>
          </a:r>
        </a:p>
      </dgm:t>
    </dgm:pt>
    <dgm:pt modelId="{DE0A042B-8A45-440F-809D-7F1E889B4050}" type="parTrans" cxnId="{A21C59FC-223C-43B8-AD4A-61067AB4EE41}">
      <dgm:prSet/>
      <dgm:spPr/>
      <dgm:t>
        <a:bodyPr/>
        <a:lstStyle/>
        <a:p>
          <a:endParaRPr lang="en-US"/>
        </a:p>
      </dgm:t>
    </dgm:pt>
    <dgm:pt modelId="{ABECE1A2-B210-42B7-B63E-FD721D20DF7C}" type="sibTrans" cxnId="{A21C59FC-223C-43B8-AD4A-61067AB4EE41}">
      <dgm:prSet/>
      <dgm:spPr/>
      <dgm:t>
        <a:bodyPr/>
        <a:lstStyle/>
        <a:p>
          <a:endParaRPr lang="en-US"/>
        </a:p>
      </dgm:t>
    </dgm:pt>
    <dgm:pt modelId="{1D9D0EED-72EA-4540-BFF7-0D1CF443418B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/>
            <a:t>Exhaled carbon monoxide (&gt; 6-8ppm indicative of recent smoking; although 3-5ppm suggested recently)</a:t>
          </a:r>
        </a:p>
      </dgm:t>
    </dgm:pt>
    <dgm:pt modelId="{DA0AD8F6-72D6-46FA-A260-AF6D05F4C3A8}" type="parTrans" cxnId="{3603C3DB-F98E-44F0-B9B1-1707A646D860}">
      <dgm:prSet/>
      <dgm:spPr/>
      <dgm:t>
        <a:bodyPr/>
        <a:lstStyle/>
        <a:p>
          <a:endParaRPr lang="en-US"/>
        </a:p>
      </dgm:t>
    </dgm:pt>
    <dgm:pt modelId="{A23D420F-9EB4-406D-A570-EE8FF28B0667}" type="sibTrans" cxnId="{3603C3DB-F98E-44F0-B9B1-1707A646D860}">
      <dgm:prSet/>
      <dgm:spPr/>
      <dgm:t>
        <a:bodyPr/>
        <a:lstStyle/>
        <a:p>
          <a:endParaRPr lang="en-US"/>
        </a:p>
      </dgm:t>
    </dgm:pt>
    <dgm:pt modelId="{65494D8C-CB71-4795-9AC6-124A11143283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dirty="0"/>
            <a:t>Cotinine (plasma, saliva, urine – detection times of several days to a week)</a:t>
          </a:r>
        </a:p>
      </dgm:t>
    </dgm:pt>
    <dgm:pt modelId="{51BCD38D-5670-4F2D-B82D-DD207F6AEFFD}" type="parTrans" cxnId="{24D44EF5-A7F1-4292-A5C3-45D08B129E68}">
      <dgm:prSet/>
      <dgm:spPr/>
      <dgm:t>
        <a:bodyPr/>
        <a:lstStyle/>
        <a:p>
          <a:endParaRPr lang="en-US"/>
        </a:p>
      </dgm:t>
    </dgm:pt>
    <dgm:pt modelId="{F3A69ABD-5ECC-46BE-AD1C-47F1509C7527}" type="sibTrans" cxnId="{24D44EF5-A7F1-4292-A5C3-45D08B129E68}">
      <dgm:prSet/>
      <dgm:spPr/>
      <dgm:t>
        <a:bodyPr/>
        <a:lstStyle/>
        <a:p>
          <a:endParaRPr lang="en-US"/>
        </a:p>
      </dgm:t>
    </dgm:pt>
    <dgm:pt modelId="{3FF518B4-7D65-4994-B008-E4B8C2D282C0}">
      <dgm:prSet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Use measures</a:t>
          </a:r>
        </a:p>
      </dgm:t>
    </dgm:pt>
    <dgm:pt modelId="{4D26FC1B-CED4-4861-B880-36ED925A5CD4}" type="parTrans" cxnId="{F6CDAA29-7374-42E9-97A4-E94E12629561}">
      <dgm:prSet/>
      <dgm:spPr/>
      <dgm:t>
        <a:bodyPr/>
        <a:lstStyle/>
        <a:p>
          <a:endParaRPr lang="en-US"/>
        </a:p>
      </dgm:t>
    </dgm:pt>
    <dgm:pt modelId="{2B375EAB-2DE0-4AA7-A212-F7663788FE9E}" type="sibTrans" cxnId="{F6CDAA29-7374-42E9-97A4-E94E12629561}">
      <dgm:prSet/>
      <dgm:spPr/>
      <dgm:t>
        <a:bodyPr/>
        <a:lstStyle/>
        <a:p>
          <a:endParaRPr lang="en-US"/>
        </a:p>
      </dgm:t>
    </dgm:pt>
    <dgm:pt modelId="{21D8FB78-B32A-4022-81D2-E8C3A216C415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/>
            <a:t>Number of cigarettes per day</a:t>
          </a:r>
        </a:p>
      </dgm:t>
    </dgm:pt>
    <dgm:pt modelId="{641F12A3-3907-4246-B3CF-224FACAEDE7E}" type="parTrans" cxnId="{7AB2951D-392D-4B91-925F-7735AA49C94C}">
      <dgm:prSet/>
      <dgm:spPr/>
      <dgm:t>
        <a:bodyPr/>
        <a:lstStyle/>
        <a:p>
          <a:endParaRPr lang="en-US"/>
        </a:p>
      </dgm:t>
    </dgm:pt>
    <dgm:pt modelId="{AC9CF7CE-925F-42DA-BE59-810E4868E356}" type="sibTrans" cxnId="{7AB2951D-392D-4B91-925F-7735AA49C94C}">
      <dgm:prSet/>
      <dgm:spPr/>
      <dgm:t>
        <a:bodyPr/>
        <a:lstStyle/>
        <a:p>
          <a:endParaRPr lang="en-US"/>
        </a:p>
      </dgm:t>
    </dgm:pt>
    <dgm:pt modelId="{F79F4CD8-2198-44D1-BFCC-811773A0863E}" type="pres">
      <dgm:prSet presAssocID="{8BA588AA-62A5-401D-82FD-42C7455CD9F9}" presName="linear" presStyleCnt="0">
        <dgm:presLayoutVars>
          <dgm:dir/>
          <dgm:animLvl val="lvl"/>
          <dgm:resizeHandles val="exact"/>
        </dgm:presLayoutVars>
      </dgm:prSet>
      <dgm:spPr/>
    </dgm:pt>
    <dgm:pt modelId="{7BC5EABB-E924-4D2F-9B7B-B8EC65685BA4}" type="pres">
      <dgm:prSet presAssocID="{47C9AABB-E8EA-4078-9B93-B82BFADEE657}" presName="parentLin" presStyleCnt="0"/>
      <dgm:spPr/>
    </dgm:pt>
    <dgm:pt modelId="{69C08E02-0915-40D2-8FE6-EEEEC5B54885}" type="pres">
      <dgm:prSet presAssocID="{47C9AABB-E8EA-4078-9B93-B82BFADEE657}" presName="parentLeftMargin" presStyleLbl="node1" presStyleIdx="0" presStyleCnt="2"/>
      <dgm:spPr/>
    </dgm:pt>
    <dgm:pt modelId="{4FD35024-3652-48CD-90E8-4BFCD1924663}" type="pres">
      <dgm:prSet presAssocID="{47C9AABB-E8EA-4078-9B93-B82BFADEE65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0683E5E-88C2-4D34-8F83-4D7EBF34247B}" type="pres">
      <dgm:prSet presAssocID="{47C9AABB-E8EA-4078-9B93-B82BFADEE657}" presName="negativeSpace" presStyleCnt="0"/>
      <dgm:spPr/>
    </dgm:pt>
    <dgm:pt modelId="{D3478730-383B-4CE6-B50E-2BA469705A3D}" type="pres">
      <dgm:prSet presAssocID="{47C9AABB-E8EA-4078-9B93-B82BFADEE657}" presName="childText" presStyleLbl="conFgAcc1" presStyleIdx="0" presStyleCnt="2">
        <dgm:presLayoutVars>
          <dgm:bulletEnabled val="1"/>
        </dgm:presLayoutVars>
      </dgm:prSet>
      <dgm:spPr/>
    </dgm:pt>
    <dgm:pt modelId="{82DC2A42-B081-4F74-A287-CB269522F90C}" type="pres">
      <dgm:prSet presAssocID="{E96D4F3E-0FAE-4D49-850A-870B2D33A465}" presName="spaceBetweenRectangles" presStyleCnt="0"/>
      <dgm:spPr/>
    </dgm:pt>
    <dgm:pt modelId="{D817EF7C-00ED-413D-B5B9-E899E866A741}" type="pres">
      <dgm:prSet presAssocID="{3FF518B4-7D65-4994-B008-E4B8C2D282C0}" presName="parentLin" presStyleCnt="0"/>
      <dgm:spPr/>
    </dgm:pt>
    <dgm:pt modelId="{5BB30B7E-1E8D-484B-BDC0-F199DC578D27}" type="pres">
      <dgm:prSet presAssocID="{3FF518B4-7D65-4994-B008-E4B8C2D282C0}" presName="parentLeftMargin" presStyleLbl="node1" presStyleIdx="0" presStyleCnt="2"/>
      <dgm:spPr/>
    </dgm:pt>
    <dgm:pt modelId="{37835D6F-DF4B-407B-95D8-3AF1E7EE9696}" type="pres">
      <dgm:prSet presAssocID="{3FF518B4-7D65-4994-B008-E4B8C2D282C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7201B5E-5C65-4A3D-918A-EB3A80498D6D}" type="pres">
      <dgm:prSet presAssocID="{3FF518B4-7D65-4994-B008-E4B8C2D282C0}" presName="negativeSpace" presStyleCnt="0"/>
      <dgm:spPr/>
    </dgm:pt>
    <dgm:pt modelId="{38ED0957-FD5A-4EFA-9FBA-9F2C980A9B28}" type="pres">
      <dgm:prSet presAssocID="{3FF518B4-7D65-4994-B008-E4B8C2D282C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3FCFA01-5EE1-4845-AEAF-FB98CE0600BA}" type="presOf" srcId="{47C9AABB-E8EA-4078-9B93-B82BFADEE657}" destId="{4FD35024-3652-48CD-90E8-4BFCD1924663}" srcOrd="1" destOrd="0" presId="urn:microsoft.com/office/officeart/2005/8/layout/list1"/>
    <dgm:cxn modelId="{1F28920C-7093-4423-B54E-E5AF713AF5FF}" srcId="{8BA588AA-62A5-401D-82FD-42C7455CD9F9}" destId="{47C9AABB-E8EA-4078-9B93-B82BFADEE657}" srcOrd="0" destOrd="0" parTransId="{A61090F1-4F40-453D-83BD-D6FD6AD38895}" sibTransId="{E96D4F3E-0FAE-4D49-850A-870B2D33A465}"/>
    <dgm:cxn modelId="{7AB2951D-392D-4B91-925F-7735AA49C94C}" srcId="{3FF518B4-7D65-4994-B008-E4B8C2D282C0}" destId="{21D8FB78-B32A-4022-81D2-E8C3A216C415}" srcOrd="0" destOrd="0" parTransId="{641F12A3-3907-4246-B3CF-224FACAEDE7E}" sibTransId="{AC9CF7CE-925F-42DA-BE59-810E4868E356}"/>
    <dgm:cxn modelId="{F6CDAA29-7374-42E9-97A4-E94E12629561}" srcId="{8BA588AA-62A5-401D-82FD-42C7455CD9F9}" destId="{3FF518B4-7D65-4994-B008-E4B8C2D282C0}" srcOrd="1" destOrd="0" parTransId="{4D26FC1B-CED4-4861-B880-36ED925A5CD4}" sibTransId="{2B375EAB-2DE0-4AA7-A212-F7663788FE9E}"/>
    <dgm:cxn modelId="{392C5744-A634-490F-A6D0-95803882FC8B}" type="presOf" srcId="{65494D8C-CB71-4795-9AC6-124A11143283}" destId="{D3478730-383B-4CE6-B50E-2BA469705A3D}" srcOrd="0" destOrd="3" presId="urn:microsoft.com/office/officeart/2005/8/layout/list1"/>
    <dgm:cxn modelId="{D5D15352-8B72-4416-9F0E-3EAA0BB77A85}" type="presOf" srcId="{47C9AABB-E8EA-4078-9B93-B82BFADEE657}" destId="{69C08E02-0915-40D2-8FE6-EEEEC5B54885}" srcOrd="0" destOrd="0" presId="urn:microsoft.com/office/officeart/2005/8/layout/list1"/>
    <dgm:cxn modelId="{D3A5E873-7FE5-4BEB-9D19-EE2F42C9F354}" type="presOf" srcId="{61396151-A3A3-4933-B4FB-A00526883043}" destId="{D3478730-383B-4CE6-B50E-2BA469705A3D}" srcOrd="0" destOrd="1" presId="urn:microsoft.com/office/officeart/2005/8/layout/list1"/>
    <dgm:cxn modelId="{4C457E93-DD19-48CA-9279-24C3C9CEBDA7}" type="presOf" srcId="{21D8FB78-B32A-4022-81D2-E8C3A216C415}" destId="{38ED0957-FD5A-4EFA-9FBA-9F2C980A9B28}" srcOrd="0" destOrd="0" presId="urn:microsoft.com/office/officeart/2005/8/layout/list1"/>
    <dgm:cxn modelId="{86D3C193-830E-4140-9E43-684842630A44}" type="presOf" srcId="{1D9D0EED-72EA-4540-BFF7-0D1CF443418B}" destId="{D3478730-383B-4CE6-B50E-2BA469705A3D}" srcOrd="0" destOrd="2" presId="urn:microsoft.com/office/officeart/2005/8/layout/list1"/>
    <dgm:cxn modelId="{8D2691BE-3167-4FEA-98CA-ECD1BE66D4F3}" type="presOf" srcId="{8BA588AA-62A5-401D-82FD-42C7455CD9F9}" destId="{F79F4CD8-2198-44D1-BFCC-811773A0863E}" srcOrd="0" destOrd="0" presId="urn:microsoft.com/office/officeart/2005/8/layout/list1"/>
    <dgm:cxn modelId="{31FB3EBF-EEB9-49A2-B6F3-B6A5346E7A6D}" type="presOf" srcId="{3FF518B4-7D65-4994-B008-E4B8C2D282C0}" destId="{37835D6F-DF4B-407B-95D8-3AF1E7EE9696}" srcOrd="1" destOrd="0" presId="urn:microsoft.com/office/officeart/2005/8/layout/list1"/>
    <dgm:cxn modelId="{3603C3DB-F98E-44F0-B9B1-1707A646D860}" srcId="{61396151-A3A3-4933-B4FB-A00526883043}" destId="{1D9D0EED-72EA-4540-BFF7-0D1CF443418B}" srcOrd="0" destOrd="0" parTransId="{DA0AD8F6-72D6-46FA-A260-AF6D05F4C3A8}" sibTransId="{A23D420F-9EB4-406D-A570-EE8FF28B0667}"/>
    <dgm:cxn modelId="{4F075BDF-058F-494C-A9E1-29104124F56B}" type="presOf" srcId="{7FF35160-E356-44B4-BCC1-95F4D872ECD4}" destId="{D3478730-383B-4CE6-B50E-2BA469705A3D}" srcOrd="0" destOrd="0" presId="urn:microsoft.com/office/officeart/2005/8/layout/list1"/>
    <dgm:cxn modelId="{D88262F5-0A64-4E4A-8479-ACEAA0872D86}" srcId="{47C9AABB-E8EA-4078-9B93-B82BFADEE657}" destId="{7FF35160-E356-44B4-BCC1-95F4D872ECD4}" srcOrd="0" destOrd="0" parTransId="{4DC6BDA3-F201-44B0-AD44-E341B6685A3B}" sibTransId="{03F6727E-82EE-424A-AABC-F8C9FA951DD3}"/>
    <dgm:cxn modelId="{786749F5-5774-4E33-9DAB-7D9420BB7022}" type="presOf" srcId="{3FF518B4-7D65-4994-B008-E4B8C2D282C0}" destId="{5BB30B7E-1E8D-484B-BDC0-F199DC578D27}" srcOrd="0" destOrd="0" presId="urn:microsoft.com/office/officeart/2005/8/layout/list1"/>
    <dgm:cxn modelId="{24D44EF5-A7F1-4292-A5C3-45D08B129E68}" srcId="{61396151-A3A3-4933-B4FB-A00526883043}" destId="{65494D8C-CB71-4795-9AC6-124A11143283}" srcOrd="1" destOrd="0" parTransId="{51BCD38D-5670-4F2D-B82D-DD207F6AEFFD}" sibTransId="{F3A69ABD-5ECC-46BE-AD1C-47F1509C7527}"/>
    <dgm:cxn modelId="{A21C59FC-223C-43B8-AD4A-61067AB4EE41}" srcId="{47C9AABB-E8EA-4078-9B93-B82BFADEE657}" destId="{61396151-A3A3-4933-B4FB-A00526883043}" srcOrd="1" destOrd="0" parTransId="{DE0A042B-8A45-440F-809D-7F1E889B4050}" sibTransId="{ABECE1A2-B210-42B7-B63E-FD721D20DF7C}"/>
    <dgm:cxn modelId="{D6E74E6E-DA2F-46C3-B5B7-AF97EECF9FDD}" type="presParOf" srcId="{F79F4CD8-2198-44D1-BFCC-811773A0863E}" destId="{7BC5EABB-E924-4D2F-9B7B-B8EC65685BA4}" srcOrd="0" destOrd="0" presId="urn:microsoft.com/office/officeart/2005/8/layout/list1"/>
    <dgm:cxn modelId="{B4737209-ABFC-479F-A944-36DBF6F97487}" type="presParOf" srcId="{7BC5EABB-E924-4D2F-9B7B-B8EC65685BA4}" destId="{69C08E02-0915-40D2-8FE6-EEEEC5B54885}" srcOrd="0" destOrd="0" presId="urn:microsoft.com/office/officeart/2005/8/layout/list1"/>
    <dgm:cxn modelId="{E9C778EA-FDD1-4795-BEE8-1A59A0962124}" type="presParOf" srcId="{7BC5EABB-E924-4D2F-9B7B-B8EC65685BA4}" destId="{4FD35024-3652-48CD-90E8-4BFCD1924663}" srcOrd="1" destOrd="0" presId="urn:microsoft.com/office/officeart/2005/8/layout/list1"/>
    <dgm:cxn modelId="{FE96ABB5-23E6-4D5C-AEFD-D933373E5FD4}" type="presParOf" srcId="{F79F4CD8-2198-44D1-BFCC-811773A0863E}" destId="{F0683E5E-88C2-4D34-8F83-4D7EBF34247B}" srcOrd="1" destOrd="0" presId="urn:microsoft.com/office/officeart/2005/8/layout/list1"/>
    <dgm:cxn modelId="{C7CD23CD-F63F-4763-8883-46E5B38BAC91}" type="presParOf" srcId="{F79F4CD8-2198-44D1-BFCC-811773A0863E}" destId="{D3478730-383B-4CE6-B50E-2BA469705A3D}" srcOrd="2" destOrd="0" presId="urn:microsoft.com/office/officeart/2005/8/layout/list1"/>
    <dgm:cxn modelId="{C7D12F93-E362-4BD9-8CB1-5FADEABBFB78}" type="presParOf" srcId="{F79F4CD8-2198-44D1-BFCC-811773A0863E}" destId="{82DC2A42-B081-4F74-A287-CB269522F90C}" srcOrd="3" destOrd="0" presId="urn:microsoft.com/office/officeart/2005/8/layout/list1"/>
    <dgm:cxn modelId="{5BD74B30-7D98-47DC-81EF-B6546E168EDA}" type="presParOf" srcId="{F79F4CD8-2198-44D1-BFCC-811773A0863E}" destId="{D817EF7C-00ED-413D-B5B9-E899E866A741}" srcOrd="4" destOrd="0" presId="urn:microsoft.com/office/officeart/2005/8/layout/list1"/>
    <dgm:cxn modelId="{290802FA-4D5E-4B59-854C-D80B2E13EDD1}" type="presParOf" srcId="{D817EF7C-00ED-413D-B5B9-E899E866A741}" destId="{5BB30B7E-1E8D-484B-BDC0-F199DC578D27}" srcOrd="0" destOrd="0" presId="urn:microsoft.com/office/officeart/2005/8/layout/list1"/>
    <dgm:cxn modelId="{D61AB7B0-411A-472A-93D9-8FF85394ECB5}" type="presParOf" srcId="{D817EF7C-00ED-413D-B5B9-E899E866A741}" destId="{37835D6F-DF4B-407B-95D8-3AF1E7EE9696}" srcOrd="1" destOrd="0" presId="urn:microsoft.com/office/officeart/2005/8/layout/list1"/>
    <dgm:cxn modelId="{9392E8A3-C51E-4E35-B9FF-FBB9FB72B926}" type="presParOf" srcId="{F79F4CD8-2198-44D1-BFCC-811773A0863E}" destId="{57201B5E-5C65-4A3D-918A-EB3A80498D6D}" srcOrd="5" destOrd="0" presId="urn:microsoft.com/office/officeart/2005/8/layout/list1"/>
    <dgm:cxn modelId="{2D022435-2B51-4B7D-811F-CD7A5E025EBD}" type="presParOf" srcId="{F79F4CD8-2198-44D1-BFCC-811773A0863E}" destId="{38ED0957-FD5A-4EFA-9FBA-9F2C980A9B2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ADD9D7-BCC7-4E57-B94B-402F4257A262}" type="doc">
      <dgm:prSet loTypeId="urn:microsoft.com/office/officeart/2005/8/layout/vList5" loCatId="list" qsTypeId="urn:microsoft.com/office/officeart/2005/8/quickstyle/simple4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C33FB328-502D-492C-AAF9-8ACAC3279D26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b="1" dirty="0"/>
            <a:t>Prolonged abstinence is preferred measure</a:t>
          </a:r>
          <a:endParaRPr lang="en-US" dirty="0"/>
        </a:p>
      </dgm:t>
    </dgm:pt>
    <dgm:pt modelId="{BC825F1F-64B7-4973-9F0E-F4ABEF219602}" type="parTrans" cxnId="{53B56075-D233-47BB-866B-021FFA446146}">
      <dgm:prSet/>
      <dgm:spPr/>
      <dgm:t>
        <a:bodyPr/>
        <a:lstStyle/>
        <a:p>
          <a:endParaRPr lang="en-US"/>
        </a:p>
      </dgm:t>
    </dgm:pt>
    <dgm:pt modelId="{7F35B2CE-5874-4BE2-A9B0-22CEEABF83BE}" type="sibTrans" cxnId="{53B56075-D233-47BB-866B-021FFA446146}">
      <dgm:prSet/>
      <dgm:spPr/>
      <dgm:t>
        <a:bodyPr/>
        <a:lstStyle/>
        <a:p>
          <a:endParaRPr lang="en-US"/>
        </a:p>
      </dgm:t>
    </dgm:pt>
    <dgm:pt modelId="{632F88DD-AA1A-4779-9A3D-7359B6E23010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US"/>
            <a:t>2-week grace period recommended </a:t>
          </a:r>
        </a:p>
      </dgm:t>
    </dgm:pt>
    <dgm:pt modelId="{4DEE14F8-F3C1-4D26-BC98-C5C9E6EAB54E}" type="parTrans" cxnId="{30DD229E-2139-45D4-9BC9-D3EC136183A7}">
      <dgm:prSet/>
      <dgm:spPr/>
      <dgm:t>
        <a:bodyPr/>
        <a:lstStyle/>
        <a:p>
          <a:endParaRPr lang="en-US"/>
        </a:p>
      </dgm:t>
    </dgm:pt>
    <dgm:pt modelId="{E17EAD16-EA39-49DB-BE06-341B5E20E1B8}" type="sibTrans" cxnId="{30DD229E-2139-45D4-9BC9-D3EC136183A7}">
      <dgm:prSet/>
      <dgm:spPr/>
      <dgm:t>
        <a:bodyPr/>
        <a:lstStyle/>
        <a:p>
          <a:endParaRPr lang="en-US"/>
        </a:p>
      </dgm:t>
    </dgm:pt>
    <dgm:pt modelId="{E2139872-F7AD-449E-B598-8A9C06EFD913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US"/>
            <a:t>Definition of failure requires smoking on several occasions (not just a puff)</a:t>
          </a:r>
        </a:p>
      </dgm:t>
    </dgm:pt>
    <dgm:pt modelId="{D4EFACE5-4ED6-4B93-8489-30FA27601EBF}" type="parTrans" cxnId="{E0F784FF-128D-46E2-BAE4-B94F7FB8D2FA}">
      <dgm:prSet/>
      <dgm:spPr/>
      <dgm:t>
        <a:bodyPr/>
        <a:lstStyle/>
        <a:p>
          <a:endParaRPr lang="en-US"/>
        </a:p>
      </dgm:t>
    </dgm:pt>
    <dgm:pt modelId="{5101C422-CD52-4440-A043-84C1254DDA68}" type="sibTrans" cxnId="{E0F784FF-128D-46E2-BAE4-B94F7FB8D2FA}">
      <dgm:prSet/>
      <dgm:spPr/>
      <dgm:t>
        <a:bodyPr/>
        <a:lstStyle/>
        <a:p>
          <a:endParaRPr lang="en-US"/>
        </a:p>
      </dgm:t>
    </dgm:pt>
    <dgm:pt modelId="{01F7329B-5A2B-4038-A0AB-F957D512A9A3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US"/>
            <a:t>Smoking on 7 consecutive days, or at least once each week for 2 consecutive weeks</a:t>
          </a:r>
        </a:p>
      </dgm:t>
    </dgm:pt>
    <dgm:pt modelId="{46212A50-AC4F-44BE-804A-FF0453A457BA}" type="parTrans" cxnId="{5F6D98B5-2143-4DF3-ACF2-EF2BD01F7ADD}">
      <dgm:prSet/>
      <dgm:spPr/>
      <dgm:t>
        <a:bodyPr/>
        <a:lstStyle/>
        <a:p>
          <a:endParaRPr lang="en-US"/>
        </a:p>
      </dgm:t>
    </dgm:pt>
    <dgm:pt modelId="{DA61C2EB-3F22-4BC4-AEFA-56B0E7F4D0F4}" type="sibTrans" cxnId="{5F6D98B5-2143-4DF3-ACF2-EF2BD01F7ADD}">
      <dgm:prSet/>
      <dgm:spPr/>
      <dgm:t>
        <a:bodyPr/>
        <a:lstStyle/>
        <a:p>
          <a:endParaRPr lang="en-US"/>
        </a:p>
      </dgm:t>
    </dgm:pt>
    <dgm:pt modelId="{DFFC6289-B130-444A-AD28-92F71ABAB066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/>
            <a:t>7-day point prevalence should also be reported</a:t>
          </a:r>
        </a:p>
      </dgm:t>
    </dgm:pt>
    <dgm:pt modelId="{86F2A991-F7E6-435C-AD15-1BD0AE7F5202}" type="parTrans" cxnId="{97019DB8-E6EB-4C76-A5AF-5E28C506BF12}">
      <dgm:prSet/>
      <dgm:spPr/>
      <dgm:t>
        <a:bodyPr/>
        <a:lstStyle/>
        <a:p>
          <a:endParaRPr lang="en-US"/>
        </a:p>
      </dgm:t>
    </dgm:pt>
    <dgm:pt modelId="{9CC9FA2E-6FA6-433B-B38A-071F653D5843}" type="sibTrans" cxnId="{97019DB8-E6EB-4C76-A5AF-5E28C506BF12}">
      <dgm:prSet/>
      <dgm:spPr/>
      <dgm:t>
        <a:bodyPr/>
        <a:lstStyle/>
        <a:p>
          <a:endParaRPr lang="en-US"/>
        </a:p>
      </dgm:t>
    </dgm:pt>
    <dgm:pt modelId="{F1F355D2-382B-45F8-BD3A-1D9DF0FD59FE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US"/>
            <a:t>Many trials have reported only point prevalence</a:t>
          </a:r>
        </a:p>
      </dgm:t>
    </dgm:pt>
    <dgm:pt modelId="{F3AD1C4A-8EDA-452B-B3B1-C2DD6B8DDE2C}" type="parTrans" cxnId="{156622B6-2CD4-4713-9EE3-F2495343048F}">
      <dgm:prSet/>
      <dgm:spPr/>
      <dgm:t>
        <a:bodyPr/>
        <a:lstStyle/>
        <a:p>
          <a:endParaRPr lang="en-US"/>
        </a:p>
      </dgm:t>
    </dgm:pt>
    <dgm:pt modelId="{BE3D3F69-C16E-4501-8A43-4F230853EC0B}" type="sibTrans" cxnId="{156622B6-2CD4-4713-9EE3-F2495343048F}">
      <dgm:prSet/>
      <dgm:spPr/>
      <dgm:t>
        <a:bodyPr/>
        <a:lstStyle/>
        <a:p>
          <a:endParaRPr lang="en-US"/>
        </a:p>
      </dgm:t>
    </dgm:pt>
    <dgm:pt modelId="{37699DA5-40A8-4205-B119-0CB84C5925D1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US" dirty="0"/>
            <a:t>7-day window can be verified by blood or saliva cotinine</a:t>
          </a:r>
        </a:p>
      </dgm:t>
    </dgm:pt>
    <dgm:pt modelId="{31BABCDC-3EB4-4377-AE19-A8BC23FB8E62}" type="parTrans" cxnId="{8EF41DEC-E75D-4333-97ED-6CC6AECB8643}">
      <dgm:prSet/>
      <dgm:spPr/>
      <dgm:t>
        <a:bodyPr/>
        <a:lstStyle/>
        <a:p>
          <a:endParaRPr lang="en-US"/>
        </a:p>
      </dgm:t>
    </dgm:pt>
    <dgm:pt modelId="{BCECCDCC-A308-46E2-A286-26BDCEE767B7}" type="sibTrans" cxnId="{8EF41DEC-E75D-4333-97ED-6CC6AECB8643}">
      <dgm:prSet/>
      <dgm:spPr/>
      <dgm:t>
        <a:bodyPr/>
        <a:lstStyle/>
        <a:p>
          <a:endParaRPr lang="en-US"/>
        </a:p>
      </dgm:t>
    </dgm:pt>
    <dgm:pt modelId="{C2144BEC-68F7-4B38-B76D-1BDAAD455EF3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US" dirty="0"/>
            <a:t>Definition of failure for 7-day point prevalence is any smoking (even a puff)</a:t>
          </a:r>
        </a:p>
      </dgm:t>
    </dgm:pt>
    <dgm:pt modelId="{463ED563-3C2C-4B99-B136-EA29A8DC9619}" type="parTrans" cxnId="{42A3D7E6-AFC0-47E8-926B-30928A34EF81}">
      <dgm:prSet/>
      <dgm:spPr/>
      <dgm:t>
        <a:bodyPr/>
        <a:lstStyle/>
        <a:p>
          <a:endParaRPr lang="en-US"/>
        </a:p>
      </dgm:t>
    </dgm:pt>
    <dgm:pt modelId="{53A21381-3443-47E1-92D0-EA5575120259}" type="sibTrans" cxnId="{42A3D7E6-AFC0-47E8-926B-30928A34EF81}">
      <dgm:prSet/>
      <dgm:spPr/>
      <dgm:t>
        <a:bodyPr/>
        <a:lstStyle/>
        <a:p>
          <a:endParaRPr lang="en-US"/>
        </a:p>
      </dgm:t>
    </dgm:pt>
    <dgm:pt modelId="{771E90B3-9175-4D42-9354-F0195EE2F97D}" type="pres">
      <dgm:prSet presAssocID="{C8ADD9D7-BCC7-4E57-B94B-402F4257A262}" presName="Name0" presStyleCnt="0">
        <dgm:presLayoutVars>
          <dgm:dir/>
          <dgm:animLvl val="lvl"/>
          <dgm:resizeHandles val="exact"/>
        </dgm:presLayoutVars>
      </dgm:prSet>
      <dgm:spPr/>
    </dgm:pt>
    <dgm:pt modelId="{AA9C287C-49DC-4CF7-972E-B9D7BAFC155A}" type="pres">
      <dgm:prSet presAssocID="{C33FB328-502D-492C-AAF9-8ACAC3279D26}" presName="linNode" presStyleCnt="0"/>
      <dgm:spPr/>
    </dgm:pt>
    <dgm:pt modelId="{66804DFD-580C-4E7F-836E-61931499AE43}" type="pres">
      <dgm:prSet presAssocID="{C33FB328-502D-492C-AAF9-8ACAC3279D26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0E2981FF-BE2E-443E-B8D8-60D69A484E58}" type="pres">
      <dgm:prSet presAssocID="{C33FB328-502D-492C-AAF9-8ACAC3279D26}" presName="descendantText" presStyleLbl="alignAccFollowNode1" presStyleIdx="0" presStyleCnt="2">
        <dgm:presLayoutVars>
          <dgm:bulletEnabled val="1"/>
        </dgm:presLayoutVars>
      </dgm:prSet>
      <dgm:spPr/>
    </dgm:pt>
    <dgm:pt modelId="{C42F7C97-46F6-4488-BEA9-5CAB1950A2E5}" type="pres">
      <dgm:prSet presAssocID="{7F35B2CE-5874-4BE2-A9B0-22CEEABF83BE}" presName="sp" presStyleCnt="0"/>
      <dgm:spPr/>
    </dgm:pt>
    <dgm:pt modelId="{DF54E70D-DA0C-498D-A3FA-2A79DBAE3DEF}" type="pres">
      <dgm:prSet presAssocID="{DFFC6289-B130-444A-AD28-92F71ABAB066}" presName="linNode" presStyleCnt="0"/>
      <dgm:spPr/>
    </dgm:pt>
    <dgm:pt modelId="{0AFC1A7A-F918-4856-8D17-CBF33E25F3F6}" type="pres">
      <dgm:prSet presAssocID="{DFFC6289-B130-444A-AD28-92F71ABAB066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7A38E24B-BD89-4CB5-BDE8-836CCE0F3AB4}" type="pres">
      <dgm:prSet presAssocID="{DFFC6289-B130-444A-AD28-92F71ABAB066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A06A810-F5DB-4211-B98F-1AA54FDB2939}" type="presOf" srcId="{F1F355D2-382B-45F8-BD3A-1D9DF0FD59FE}" destId="{7A38E24B-BD89-4CB5-BDE8-836CCE0F3AB4}" srcOrd="0" destOrd="0" presId="urn:microsoft.com/office/officeart/2005/8/layout/vList5"/>
    <dgm:cxn modelId="{3DF40D16-0EE7-4971-8D66-4E0E1CFE9F97}" type="presOf" srcId="{C2144BEC-68F7-4B38-B76D-1BDAAD455EF3}" destId="{7A38E24B-BD89-4CB5-BDE8-836CCE0F3AB4}" srcOrd="0" destOrd="2" presId="urn:microsoft.com/office/officeart/2005/8/layout/vList5"/>
    <dgm:cxn modelId="{992F9D2A-A6EB-4441-95C2-8D3433F6C5C5}" type="presOf" srcId="{DFFC6289-B130-444A-AD28-92F71ABAB066}" destId="{0AFC1A7A-F918-4856-8D17-CBF33E25F3F6}" srcOrd="0" destOrd="0" presId="urn:microsoft.com/office/officeart/2005/8/layout/vList5"/>
    <dgm:cxn modelId="{84558766-92C6-4D6D-92D3-C992C2A3C0D3}" type="presOf" srcId="{37699DA5-40A8-4205-B119-0CB84C5925D1}" destId="{7A38E24B-BD89-4CB5-BDE8-836CCE0F3AB4}" srcOrd="0" destOrd="1" presId="urn:microsoft.com/office/officeart/2005/8/layout/vList5"/>
    <dgm:cxn modelId="{53B56075-D233-47BB-866B-021FFA446146}" srcId="{C8ADD9D7-BCC7-4E57-B94B-402F4257A262}" destId="{C33FB328-502D-492C-AAF9-8ACAC3279D26}" srcOrd="0" destOrd="0" parTransId="{BC825F1F-64B7-4973-9F0E-F4ABEF219602}" sibTransId="{7F35B2CE-5874-4BE2-A9B0-22CEEABF83BE}"/>
    <dgm:cxn modelId="{ACF4569A-6E15-4F26-ABBF-F8F0CD2A3A33}" type="presOf" srcId="{632F88DD-AA1A-4779-9A3D-7359B6E23010}" destId="{0E2981FF-BE2E-443E-B8D8-60D69A484E58}" srcOrd="0" destOrd="0" presId="urn:microsoft.com/office/officeart/2005/8/layout/vList5"/>
    <dgm:cxn modelId="{30DD229E-2139-45D4-9BC9-D3EC136183A7}" srcId="{C33FB328-502D-492C-AAF9-8ACAC3279D26}" destId="{632F88DD-AA1A-4779-9A3D-7359B6E23010}" srcOrd="0" destOrd="0" parTransId="{4DEE14F8-F3C1-4D26-BC98-C5C9E6EAB54E}" sibTransId="{E17EAD16-EA39-49DB-BE06-341B5E20E1B8}"/>
    <dgm:cxn modelId="{800712A0-41E2-4FF6-8C80-D9AE89996CD0}" type="presOf" srcId="{C33FB328-502D-492C-AAF9-8ACAC3279D26}" destId="{66804DFD-580C-4E7F-836E-61931499AE43}" srcOrd="0" destOrd="0" presId="urn:microsoft.com/office/officeart/2005/8/layout/vList5"/>
    <dgm:cxn modelId="{5F6D98B5-2143-4DF3-ACF2-EF2BD01F7ADD}" srcId="{E2139872-F7AD-449E-B598-8A9C06EFD913}" destId="{01F7329B-5A2B-4038-A0AB-F957D512A9A3}" srcOrd="0" destOrd="0" parTransId="{46212A50-AC4F-44BE-804A-FF0453A457BA}" sibTransId="{DA61C2EB-3F22-4BC4-AEFA-56B0E7F4D0F4}"/>
    <dgm:cxn modelId="{156622B6-2CD4-4713-9EE3-F2495343048F}" srcId="{DFFC6289-B130-444A-AD28-92F71ABAB066}" destId="{F1F355D2-382B-45F8-BD3A-1D9DF0FD59FE}" srcOrd="0" destOrd="0" parTransId="{F3AD1C4A-8EDA-452B-B3B1-C2DD6B8DDE2C}" sibTransId="{BE3D3F69-C16E-4501-8A43-4F230853EC0B}"/>
    <dgm:cxn modelId="{97019DB8-E6EB-4C76-A5AF-5E28C506BF12}" srcId="{C8ADD9D7-BCC7-4E57-B94B-402F4257A262}" destId="{DFFC6289-B130-444A-AD28-92F71ABAB066}" srcOrd="1" destOrd="0" parTransId="{86F2A991-F7E6-435C-AD15-1BD0AE7F5202}" sibTransId="{9CC9FA2E-6FA6-433B-B38A-071F653D5843}"/>
    <dgm:cxn modelId="{E674A8CF-5678-45E5-BECC-7859AC09C2EB}" type="presOf" srcId="{C8ADD9D7-BCC7-4E57-B94B-402F4257A262}" destId="{771E90B3-9175-4D42-9354-F0195EE2F97D}" srcOrd="0" destOrd="0" presId="urn:microsoft.com/office/officeart/2005/8/layout/vList5"/>
    <dgm:cxn modelId="{42A3D7E6-AFC0-47E8-926B-30928A34EF81}" srcId="{DFFC6289-B130-444A-AD28-92F71ABAB066}" destId="{C2144BEC-68F7-4B38-B76D-1BDAAD455EF3}" srcOrd="2" destOrd="0" parTransId="{463ED563-3C2C-4B99-B136-EA29A8DC9619}" sibTransId="{53A21381-3443-47E1-92D0-EA5575120259}"/>
    <dgm:cxn modelId="{8EF41DEC-E75D-4333-97ED-6CC6AECB8643}" srcId="{DFFC6289-B130-444A-AD28-92F71ABAB066}" destId="{37699DA5-40A8-4205-B119-0CB84C5925D1}" srcOrd="1" destOrd="0" parTransId="{31BABCDC-3EB4-4377-AE19-A8BC23FB8E62}" sibTransId="{BCECCDCC-A308-46E2-A286-26BDCEE767B7}"/>
    <dgm:cxn modelId="{6B97B4F2-B7FC-43D0-B984-4DCCDF539000}" type="presOf" srcId="{01F7329B-5A2B-4038-A0AB-F957D512A9A3}" destId="{0E2981FF-BE2E-443E-B8D8-60D69A484E58}" srcOrd="0" destOrd="2" presId="urn:microsoft.com/office/officeart/2005/8/layout/vList5"/>
    <dgm:cxn modelId="{74159CFB-9A45-4E61-9A89-956AB9FBF95E}" type="presOf" srcId="{E2139872-F7AD-449E-B598-8A9C06EFD913}" destId="{0E2981FF-BE2E-443E-B8D8-60D69A484E58}" srcOrd="0" destOrd="1" presId="urn:microsoft.com/office/officeart/2005/8/layout/vList5"/>
    <dgm:cxn modelId="{E0F784FF-128D-46E2-BAE4-B94F7FB8D2FA}" srcId="{C33FB328-502D-492C-AAF9-8ACAC3279D26}" destId="{E2139872-F7AD-449E-B598-8A9C06EFD913}" srcOrd="1" destOrd="0" parTransId="{D4EFACE5-4ED6-4B93-8489-30FA27601EBF}" sibTransId="{5101C422-CD52-4440-A043-84C1254DDA68}"/>
    <dgm:cxn modelId="{1FB6F178-4A64-40FA-AD57-94CC204DFC14}" type="presParOf" srcId="{771E90B3-9175-4D42-9354-F0195EE2F97D}" destId="{AA9C287C-49DC-4CF7-972E-B9D7BAFC155A}" srcOrd="0" destOrd="0" presId="urn:microsoft.com/office/officeart/2005/8/layout/vList5"/>
    <dgm:cxn modelId="{AAA66BFB-6196-46DF-B883-48DE447D18EF}" type="presParOf" srcId="{AA9C287C-49DC-4CF7-972E-B9D7BAFC155A}" destId="{66804DFD-580C-4E7F-836E-61931499AE43}" srcOrd="0" destOrd="0" presId="urn:microsoft.com/office/officeart/2005/8/layout/vList5"/>
    <dgm:cxn modelId="{CB1A72DB-64BD-4596-BD85-979DF8690FB7}" type="presParOf" srcId="{AA9C287C-49DC-4CF7-972E-B9D7BAFC155A}" destId="{0E2981FF-BE2E-443E-B8D8-60D69A484E58}" srcOrd="1" destOrd="0" presId="urn:microsoft.com/office/officeart/2005/8/layout/vList5"/>
    <dgm:cxn modelId="{404AE427-E4F7-48DA-9656-DF599B4C8BA7}" type="presParOf" srcId="{771E90B3-9175-4D42-9354-F0195EE2F97D}" destId="{C42F7C97-46F6-4488-BEA9-5CAB1950A2E5}" srcOrd="1" destOrd="0" presId="urn:microsoft.com/office/officeart/2005/8/layout/vList5"/>
    <dgm:cxn modelId="{2A56DC43-78BA-4CF8-B475-04DD92B2BB23}" type="presParOf" srcId="{771E90B3-9175-4D42-9354-F0195EE2F97D}" destId="{DF54E70D-DA0C-498D-A3FA-2A79DBAE3DEF}" srcOrd="2" destOrd="0" presId="urn:microsoft.com/office/officeart/2005/8/layout/vList5"/>
    <dgm:cxn modelId="{707D217D-606A-415B-BAF2-8102A4F7412E}" type="presParOf" srcId="{DF54E70D-DA0C-498D-A3FA-2A79DBAE3DEF}" destId="{0AFC1A7A-F918-4856-8D17-CBF33E25F3F6}" srcOrd="0" destOrd="0" presId="urn:microsoft.com/office/officeart/2005/8/layout/vList5"/>
    <dgm:cxn modelId="{1665282D-28D3-4848-96A7-719C938C487B}" type="presParOf" srcId="{DF54E70D-DA0C-498D-A3FA-2A79DBAE3DEF}" destId="{7A38E24B-BD89-4CB5-BDE8-836CCE0F3AB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C13005-798D-47CA-9F1A-549D5F811ECE}" type="doc">
      <dgm:prSet loTypeId="urn:microsoft.com/office/officeart/2005/8/layout/list1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10EBC4D7-5C6A-493E-88B2-6615F30863B1}">
      <dgm:prSet custT="1"/>
      <dgm:spPr>
        <a:solidFill>
          <a:schemeClr val="accent1"/>
        </a:solidFill>
      </dgm:spPr>
      <dgm:t>
        <a:bodyPr/>
        <a:lstStyle/>
        <a:p>
          <a:r>
            <a:rPr lang="en-US" sz="2800"/>
            <a:t>Self-report (TLFB)</a:t>
          </a:r>
        </a:p>
      </dgm:t>
    </dgm:pt>
    <dgm:pt modelId="{C2C7BE40-8C83-4333-9DBE-DB47B944CB50}" type="parTrans" cxnId="{B950CD26-CB7D-44E8-A5F3-2FDBFE6ED618}">
      <dgm:prSet/>
      <dgm:spPr/>
      <dgm:t>
        <a:bodyPr/>
        <a:lstStyle/>
        <a:p>
          <a:endParaRPr lang="en-US"/>
        </a:p>
      </dgm:t>
    </dgm:pt>
    <dgm:pt modelId="{0031D632-7BC7-4F07-845B-D951E648E0E8}" type="sibTrans" cxnId="{B950CD26-CB7D-44E8-A5F3-2FDBFE6ED618}">
      <dgm:prSet/>
      <dgm:spPr/>
      <dgm:t>
        <a:bodyPr/>
        <a:lstStyle/>
        <a:p>
          <a:endParaRPr lang="en-US"/>
        </a:p>
      </dgm:t>
    </dgm:pt>
    <dgm:pt modelId="{C4118229-ACB9-4C92-87B3-694EDA76491B}">
      <dgm:prSet/>
      <dgm:spPr/>
      <dgm:t>
        <a:bodyPr/>
        <a:lstStyle/>
        <a:p>
          <a:r>
            <a:rPr lang="en-US"/>
            <a:t>Day-by-day calculation of abstinence / drug use</a:t>
          </a:r>
        </a:p>
      </dgm:t>
    </dgm:pt>
    <dgm:pt modelId="{E1F6B022-4763-4307-A9CB-69248845EC0E}" type="parTrans" cxnId="{168B71E5-EBDB-48FA-947B-1FE08FCBD033}">
      <dgm:prSet/>
      <dgm:spPr/>
      <dgm:t>
        <a:bodyPr/>
        <a:lstStyle/>
        <a:p>
          <a:endParaRPr lang="en-US"/>
        </a:p>
      </dgm:t>
    </dgm:pt>
    <dgm:pt modelId="{F039CF76-7DA0-450D-8ED1-424876E06733}" type="sibTrans" cxnId="{168B71E5-EBDB-48FA-947B-1FE08FCBD033}">
      <dgm:prSet/>
      <dgm:spPr/>
      <dgm:t>
        <a:bodyPr/>
        <a:lstStyle/>
        <a:p>
          <a:endParaRPr lang="en-US"/>
        </a:p>
      </dgm:t>
    </dgm:pt>
    <dgm:pt modelId="{2E443ED5-0F72-4D37-B746-D66067EBBEEE}">
      <dgm:prSet/>
      <dgm:spPr/>
      <dgm:t>
        <a:bodyPr/>
        <a:lstStyle/>
        <a:p>
          <a:r>
            <a:rPr lang="en-US"/>
            <a:t>Longest duration of abstinence</a:t>
          </a:r>
        </a:p>
      </dgm:t>
    </dgm:pt>
    <dgm:pt modelId="{5459D739-175E-417D-81E9-E9417409F12B}" type="parTrans" cxnId="{22E102BD-6060-40C0-BF58-EDEC1AFED81E}">
      <dgm:prSet/>
      <dgm:spPr/>
      <dgm:t>
        <a:bodyPr/>
        <a:lstStyle/>
        <a:p>
          <a:endParaRPr lang="en-US"/>
        </a:p>
      </dgm:t>
    </dgm:pt>
    <dgm:pt modelId="{5B6C90F8-0DC1-49BA-8F72-7A174DDA231C}" type="sibTrans" cxnId="{22E102BD-6060-40C0-BF58-EDEC1AFED81E}">
      <dgm:prSet/>
      <dgm:spPr/>
      <dgm:t>
        <a:bodyPr/>
        <a:lstStyle/>
        <a:p>
          <a:endParaRPr lang="en-US"/>
        </a:p>
      </dgm:t>
    </dgm:pt>
    <dgm:pt modelId="{2E5C22CE-4411-4B41-BC17-593C07A33DDC}">
      <dgm:prSet custT="1"/>
      <dgm:spPr>
        <a:solidFill>
          <a:schemeClr val="accent1"/>
        </a:solidFill>
      </dgm:spPr>
      <dgm:t>
        <a:bodyPr/>
        <a:lstStyle/>
        <a:p>
          <a:r>
            <a:rPr lang="en-US" sz="2800"/>
            <a:t>Biochemical verification</a:t>
          </a:r>
        </a:p>
      </dgm:t>
    </dgm:pt>
    <dgm:pt modelId="{A619FD1C-30A3-48AF-9E92-C545DD7DA7ED}" type="parTrans" cxnId="{84DB2596-6E89-468E-A8F9-B0556AC879E6}">
      <dgm:prSet/>
      <dgm:spPr/>
      <dgm:t>
        <a:bodyPr/>
        <a:lstStyle/>
        <a:p>
          <a:endParaRPr lang="en-US"/>
        </a:p>
      </dgm:t>
    </dgm:pt>
    <dgm:pt modelId="{ACEC70D0-3FA3-484D-99F3-F0F1ABB363F7}" type="sibTrans" cxnId="{84DB2596-6E89-468E-A8F9-B0556AC879E6}">
      <dgm:prSet/>
      <dgm:spPr/>
      <dgm:t>
        <a:bodyPr/>
        <a:lstStyle/>
        <a:p>
          <a:endParaRPr lang="en-US"/>
        </a:p>
      </dgm:t>
    </dgm:pt>
    <dgm:pt modelId="{009A24DB-7249-48DC-B355-F07994301FF9}">
      <dgm:prSet/>
      <dgm:spPr/>
      <dgm:t>
        <a:bodyPr/>
        <a:lstStyle/>
        <a:p>
          <a:r>
            <a:rPr lang="en-US" dirty="0"/>
            <a:t>Urine toxicology – 3-4 days detection</a:t>
          </a:r>
        </a:p>
      </dgm:t>
    </dgm:pt>
    <dgm:pt modelId="{4D2EE8A6-4732-4D33-84DF-CE6E30B26DD5}" type="parTrans" cxnId="{FF67876A-C1B5-4754-AB07-BE93EED48019}">
      <dgm:prSet/>
      <dgm:spPr/>
      <dgm:t>
        <a:bodyPr/>
        <a:lstStyle/>
        <a:p>
          <a:endParaRPr lang="en-US"/>
        </a:p>
      </dgm:t>
    </dgm:pt>
    <dgm:pt modelId="{E9C130CD-AA3D-4F20-B373-0743E6FB31F0}" type="sibTrans" cxnId="{FF67876A-C1B5-4754-AB07-BE93EED48019}">
      <dgm:prSet/>
      <dgm:spPr/>
      <dgm:t>
        <a:bodyPr/>
        <a:lstStyle/>
        <a:p>
          <a:endParaRPr lang="en-US"/>
        </a:p>
      </dgm:t>
    </dgm:pt>
    <dgm:pt modelId="{181BCBDB-6A03-43F2-B0E2-3A17411E2926}">
      <dgm:prSet/>
      <dgm:spPr/>
      <dgm:t>
        <a:bodyPr/>
        <a:lstStyle/>
        <a:p>
          <a:r>
            <a:rPr lang="en-US"/>
            <a:t>Saliva / sweat / hair</a:t>
          </a:r>
        </a:p>
      </dgm:t>
    </dgm:pt>
    <dgm:pt modelId="{DB6D27B7-C2BA-48C5-A30C-695BD9302FD9}" type="parTrans" cxnId="{EB0E67A7-6812-48AA-A648-86463A8B8555}">
      <dgm:prSet/>
      <dgm:spPr/>
      <dgm:t>
        <a:bodyPr/>
        <a:lstStyle/>
        <a:p>
          <a:endParaRPr lang="en-US"/>
        </a:p>
      </dgm:t>
    </dgm:pt>
    <dgm:pt modelId="{8B22DC33-0164-470D-B8DD-7003273ACFDC}" type="sibTrans" cxnId="{EB0E67A7-6812-48AA-A648-86463A8B8555}">
      <dgm:prSet/>
      <dgm:spPr/>
      <dgm:t>
        <a:bodyPr/>
        <a:lstStyle/>
        <a:p>
          <a:endParaRPr lang="en-US"/>
        </a:p>
      </dgm:t>
    </dgm:pt>
    <dgm:pt modelId="{74232BAA-DC18-4E12-87CC-91DC4B49076F}">
      <dgm:prSet/>
      <dgm:spPr/>
      <dgm:t>
        <a:bodyPr/>
        <a:lstStyle/>
        <a:p>
          <a:r>
            <a:rPr lang="en-US"/>
            <a:t>Percentage of negative/positive results</a:t>
          </a:r>
        </a:p>
      </dgm:t>
    </dgm:pt>
    <dgm:pt modelId="{664C15C0-6F24-4971-868E-69C5D259FB85}" type="parTrans" cxnId="{5885C602-6163-42F6-BDC9-EE68D3592A37}">
      <dgm:prSet/>
      <dgm:spPr/>
      <dgm:t>
        <a:bodyPr/>
        <a:lstStyle/>
        <a:p>
          <a:endParaRPr lang="en-US"/>
        </a:p>
      </dgm:t>
    </dgm:pt>
    <dgm:pt modelId="{0C6E8912-7015-4E9C-B028-0E14E83661FD}" type="sibTrans" cxnId="{5885C602-6163-42F6-BDC9-EE68D3592A37}">
      <dgm:prSet/>
      <dgm:spPr/>
      <dgm:t>
        <a:bodyPr/>
        <a:lstStyle/>
        <a:p>
          <a:endParaRPr lang="en-US"/>
        </a:p>
      </dgm:t>
    </dgm:pt>
    <dgm:pt modelId="{5A854123-1438-4222-A655-101751ABCE01}">
      <dgm:prSet custT="1"/>
      <dgm:spPr>
        <a:solidFill>
          <a:schemeClr val="accent1"/>
        </a:solidFill>
      </dgm:spPr>
      <dgm:t>
        <a:bodyPr/>
        <a:lstStyle/>
        <a:p>
          <a:r>
            <a:rPr lang="en-US" sz="2800"/>
            <a:t>Use Measures</a:t>
          </a:r>
        </a:p>
      </dgm:t>
    </dgm:pt>
    <dgm:pt modelId="{A4539BC8-3E2C-4F3B-A222-E83862D2169E}" type="parTrans" cxnId="{F3D0EB78-DF6E-48BA-9C49-95605E97597C}">
      <dgm:prSet/>
      <dgm:spPr/>
      <dgm:t>
        <a:bodyPr/>
        <a:lstStyle/>
        <a:p>
          <a:endParaRPr lang="en-US"/>
        </a:p>
      </dgm:t>
    </dgm:pt>
    <dgm:pt modelId="{1B0FA06B-15FA-4A7A-9C6A-4DE4EE77C600}" type="sibTrans" cxnId="{F3D0EB78-DF6E-48BA-9C49-95605E97597C}">
      <dgm:prSet/>
      <dgm:spPr/>
      <dgm:t>
        <a:bodyPr/>
        <a:lstStyle/>
        <a:p>
          <a:endParaRPr lang="en-US"/>
        </a:p>
      </dgm:t>
    </dgm:pt>
    <dgm:pt modelId="{04C05084-88F4-477A-A644-A5103BBD6D4D}">
      <dgm:prSet/>
      <dgm:spPr/>
      <dgm:t>
        <a:bodyPr/>
        <a:lstStyle/>
        <a:p>
          <a:r>
            <a:rPr lang="en-US"/>
            <a:t>No accepted meaningful outcomes based on use (i.e., no heavy use equivalent)</a:t>
          </a:r>
        </a:p>
      </dgm:t>
    </dgm:pt>
    <dgm:pt modelId="{5372B357-B21A-40A1-AB9E-F6DF63E058A0}" type="parTrans" cxnId="{337C36D1-238C-47C0-88A8-66FCED02A7A3}">
      <dgm:prSet/>
      <dgm:spPr/>
      <dgm:t>
        <a:bodyPr/>
        <a:lstStyle/>
        <a:p>
          <a:endParaRPr lang="en-US"/>
        </a:p>
      </dgm:t>
    </dgm:pt>
    <dgm:pt modelId="{2267E75E-6C71-4414-8BF6-3F5975B8352D}" type="sibTrans" cxnId="{337C36D1-238C-47C0-88A8-66FCED02A7A3}">
      <dgm:prSet/>
      <dgm:spPr/>
      <dgm:t>
        <a:bodyPr/>
        <a:lstStyle/>
        <a:p>
          <a:endParaRPr lang="en-US"/>
        </a:p>
      </dgm:t>
    </dgm:pt>
    <dgm:pt modelId="{EB1AFC5F-74C6-486B-A922-2DA78F50CB04}">
      <dgm:prSet/>
      <dgm:spPr/>
      <dgm:t>
        <a:bodyPr/>
        <a:lstStyle/>
        <a:p>
          <a:r>
            <a:rPr lang="en-US"/>
            <a:t>No standard quantity</a:t>
          </a:r>
        </a:p>
      </dgm:t>
    </dgm:pt>
    <dgm:pt modelId="{8D4C12F6-5E21-4482-ABC5-432B33DA02BA}" type="parTrans" cxnId="{F8E408A8-4F20-45B5-9DC8-D58C346C3BA6}">
      <dgm:prSet/>
      <dgm:spPr/>
      <dgm:t>
        <a:bodyPr/>
        <a:lstStyle/>
        <a:p>
          <a:endParaRPr lang="en-US"/>
        </a:p>
      </dgm:t>
    </dgm:pt>
    <dgm:pt modelId="{818F7B12-2A84-4942-8EF9-616F4F39C016}" type="sibTrans" cxnId="{F8E408A8-4F20-45B5-9DC8-D58C346C3BA6}">
      <dgm:prSet/>
      <dgm:spPr/>
      <dgm:t>
        <a:bodyPr/>
        <a:lstStyle/>
        <a:p>
          <a:endParaRPr lang="en-US"/>
        </a:p>
      </dgm:t>
    </dgm:pt>
    <dgm:pt modelId="{F8D3139C-8200-4A31-86EC-4030FBFA6295}" type="pres">
      <dgm:prSet presAssocID="{B5C13005-798D-47CA-9F1A-549D5F811ECE}" presName="linear" presStyleCnt="0">
        <dgm:presLayoutVars>
          <dgm:dir/>
          <dgm:animLvl val="lvl"/>
          <dgm:resizeHandles val="exact"/>
        </dgm:presLayoutVars>
      </dgm:prSet>
      <dgm:spPr/>
    </dgm:pt>
    <dgm:pt modelId="{3F072CD3-4039-4C7B-9328-07F3ACD7ECB7}" type="pres">
      <dgm:prSet presAssocID="{10EBC4D7-5C6A-493E-88B2-6615F30863B1}" presName="parentLin" presStyleCnt="0"/>
      <dgm:spPr/>
    </dgm:pt>
    <dgm:pt modelId="{CA7B5307-448B-4F24-87A9-B475F8A2FAED}" type="pres">
      <dgm:prSet presAssocID="{10EBC4D7-5C6A-493E-88B2-6615F30863B1}" presName="parentLeftMargin" presStyleLbl="node1" presStyleIdx="0" presStyleCnt="3"/>
      <dgm:spPr/>
    </dgm:pt>
    <dgm:pt modelId="{6FE55A16-A890-41EE-A46D-DDA6F21121FE}" type="pres">
      <dgm:prSet presAssocID="{10EBC4D7-5C6A-493E-88B2-6615F30863B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6C917E3-DDB0-4CED-9ECC-F8D3A685A76B}" type="pres">
      <dgm:prSet presAssocID="{10EBC4D7-5C6A-493E-88B2-6615F30863B1}" presName="negativeSpace" presStyleCnt="0"/>
      <dgm:spPr/>
    </dgm:pt>
    <dgm:pt modelId="{C9863CDF-C72D-4779-B56B-029E214A16C1}" type="pres">
      <dgm:prSet presAssocID="{10EBC4D7-5C6A-493E-88B2-6615F30863B1}" presName="childText" presStyleLbl="conFgAcc1" presStyleIdx="0" presStyleCnt="3">
        <dgm:presLayoutVars>
          <dgm:bulletEnabled val="1"/>
        </dgm:presLayoutVars>
      </dgm:prSet>
      <dgm:spPr/>
    </dgm:pt>
    <dgm:pt modelId="{E6872FEB-39A0-4FA0-BB60-7C30928BE003}" type="pres">
      <dgm:prSet presAssocID="{0031D632-7BC7-4F07-845B-D951E648E0E8}" presName="spaceBetweenRectangles" presStyleCnt="0"/>
      <dgm:spPr/>
    </dgm:pt>
    <dgm:pt modelId="{DF5C7855-46B3-4BE2-A8EB-138315C77F24}" type="pres">
      <dgm:prSet presAssocID="{2E5C22CE-4411-4B41-BC17-593C07A33DDC}" presName="parentLin" presStyleCnt="0"/>
      <dgm:spPr/>
    </dgm:pt>
    <dgm:pt modelId="{5AF286C3-8597-471A-B296-DC4C7198875F}" type="pres">
      <dgm:prSet presAssocID="{2E5C22CE-4411-4B41-BC17-593C07A33DDC}" presName="parentLeftMargin" presStyleLbl="node1" presStyleIdx="0" presStyleCnt="3"/>
      <dgm:spPr/>
    </dgm:pt>
    <dgm:pt modelId="{99CE6FFA-2398-4BE7-AAA2-F90BBC9584C1}" type="pres">
      <dgm:prSet presAssocID="{2E5C22CE-4411-4B41-BC17-593C07A33DD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D932D4D-CF2E-4A59-809C-2DD6BAD3FEB2}" type="pres">
      <dgm:prSet presAssocID="{2E5C22CE-4411-4B41-BC17-593C07A33DDC}" presName="negativeSpace" presStyleCnt="0"/>
      <dgm:spPr/>
    </dgm:pt>
    <dgm:pt modelId="{0354E6FA-F5D8-43CE-8AB0-374F1F1F11C5}" type="pres">
      <dgm:prSet presAssocID="{2E5C22CE-4411-4B41-BC17-593C07A33DDC}" presName="childText" presStyleLbl="conFgAcc1" presStyleIdx="1" presStyleCnt="3">
        <dgm:presLayoutVars>
          <dgm:bulletEnabled val="1"/>
        </dgm:presLayoutVars>
      </dgm:prSet>
      <dgm:spPr/>
    </dgm:pt>
    <dgm:pt modelId="{F2A8E815-AAF3-4504-9709-53F90BF801B5}" type="pres">
      <dgm:prSet presAssocID="{ACEC70D0-3FA3-484D-99F3-F0F1ABB363F7}" presName="spaceBetweenRectangles" presStyleCnt="0"/>
      <dgm:spPr/>
    </dgm:pt>
    <dgm:pt modelId="{C2124FDF-6287-4C12-8279-397DEA13363F}" type="pres">
      <dgm:prSet presAssocID="{5A854123-1438-4222-A655-101751ABCE01}" presName="parentLin" presStyleCnt="0"/>
      <dgm:spPr/>
    </dgm:pt>
    <dgm:pt modelId="{920DDE78-2DB8-4AC5-A445-20E35830A563}" type="pres">
      <dgm:prSet presAssocID="{5A854123-1438-4222-A655-101751ABCE01}" presName="parentLeftMargin" presStyleLbl="node1" presStyleIdx="1" presStyleCnt="3"/>
      <dgm:spPr/>
    </dgm:pt>
    <dgm:pt modelId="{5769C921-0261-4D12-BA2E-DA20C5351537}" type="pres">
      <dgm:prSet presAssocID="{5A854123-1438-4222-A655-101751ABCE0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D70D50D-12ED-4D61-BC83-85653C4D4538}" type="pres">
      <dgm:prSet presAssocID="{5A854123-1438-4222-A655-101751ABCE01}" presName="negativeSpace" presStyleCnt="0"/>
      <dgm:spPr/>
    </dgm:pt>
    <dgm:pt modelId="{B518BB1B-44F2-442E-AA2B-13740C4D2F3F}" type="pres">
      <dgm:prSet presAssocID="{5A854123-1438-4222-A655-101751ABCE0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800FA01-993C-4FCD-B6A7-7550D7EE50CC}" type="presOf" srcId="{EB1AFC5F-74C6-486B-A922-2DA78F50CB04}" destId="{B518BB1B-44F2-442E-AA2B-13740C4D2F3F}" srcOrd="0" destOrd="1" presId="urn:microsoft.com/office/officeart/2005/8/layout/list1"/>
    <dgm:cxn modelId="{5885C602-6163-42F6-BDC9-EE68D3592A37}" srcId="{2E5C22CE-4411-4B41-BC17-593C07A33DDC}" destId="{74232BAA-DC18-4E12-87CC-91DC4B49076F}" srcOrd="2" destOrd="0" parTransId="{664C15C0-6F24-4971-868E-69C5D259FB85}" sibTransId="{0C6E8912-7015-4E9C-B028-0E14E83661FD}"/>
    <dgm:cxn modelId="{B950CD26-CB7D-44E8-A5F3-2FDBFE6ED618}" srcId="{B5C13005-798D-47CA-9F1A-549D5F811ECE}" destId="{10EBC4D7-5C6A-493E-88B2-6615F30863B1}" srcOrd="0" destOrd="0" parTransId="{C2C7BE40-8C83-4333-9DBE-DB47B944CB50}" sibTransId="{0031D632-7BC7-4F07-845B-D951E648E0E8}"/>
    <dgm:cxn modelId="{CAA67E5D-1A85-4250-9A26-6D3A862BF072}" type="presOf" srcId="{10EBC4D7-5C6A-493E-88B2-6615F30863B1}" destId="{6FE55A16-A890-41EE-A46D-DDA6F21121FE}" srcOrd="1" destOrd="0" presId="urn:microsoft.com/office/officeart/2005/8/layout/list1"/>
    <dgm:cxn modelId="{9D4ABD60-4647-41AD-9A94-B0B5FEF2BF72}" type="presOf" srcId="{B5C13005-798D-47CA-9F1A-549D5F811ECE}" destId="{F8D3139C-8200-4A31-86EC-4030FBFA6295}" srcOrd="0" destOrd="0" presId="urn:microsoft.com/office/officeart/2005/8/layout/list1"/>
    <dgm:cxn modelId="{1BF30E66-AA5E-4189-A97E-9B29AD4DAE0B}" type="presOf" srcId="{009A24DB-7249-48DC-B355-F07994301FF9}" destId="{0354E6FA-F5D8-43CE-8AB0-374F1F1F11C5}" srcOrd="0" destOrd="0" presId="urn:microsoft.com/office/officeart/2005/8/layout/list1"/>
    <dgm:cxn modelId="{FF67876A-C1B5-4754-AB07-BE93EED48019}" srcId="{2E5C22CE-4411-4B41-BC17-593C07A33DDC}" destId="{009A24DB-7249-48DC-B355-F07994301FF9}" srcOrd="0" destOrd="0" parTransId="{4D2EE8A6-4732-4D33-84DF-CE6E30B26DD5}" sibTransId="{E9C130CD-AA3D-4F20-B373-0743E6FB31F0}"/>
    <dgm:cxn modelId="{76F74655-0A1A-4F58-A349-CBBC2FA6C3BC}" type="presOf" srcId="{2E5C22CE-4411-4B41-BC17-593C07A33DDC}" destId="{99CE6FFA-2398-4BE7-AAA2-F90BBC9584C1}" srcOrd="1" destOrd="0" presId="urn:microsoft.com/office/officeart/2005/8/layout/list1"/>
    <dgm:cxn modelId="{F3D0EB78-DF6E-48BA-9C49-95605E97597C}" srcId="{B5C13005-798D-47CA-9F1A-549D5F811ECE}" destId="{5A854123-1438-4222-A655-101751ABCE01}" srcOrd="2" destOrd="0" parTransId="{A4539BC8-3E2C-4F3B-A222-E83862D2169E}" sibTransId="{1B0FA06B-15FA-4A7A-9C6A-4DE4EE77C600}"/>
    <dgm:cxn modelId="{C81B078D-CDF8-49EC-B7FE-378293DA0ADF}" type="presOf" srcId="{5A854123-1438-4222-A655-101751ABCE01}" destId="{5769C921-0261-4D12-BA2E-DA20C5351537}" srcOrd="1" destOrd="0" presId="urn:microsoft.com/office/officeart/2005/8/layout/list1"/>
    <dgm:cxn modelId="{5CF87593-1299-4112-8B00-A778316DBC2A}" type="presOf" srcId="{04C05084-88F4-477A-A644-A5103BBD6D4D}" destId="{B518BB1B-44F2-442E-AA2B-13740C4D2F3F}" srcOrd="0" destOrd="0" presId="urn:microsoft.com/office/officeart/2005/8/layout/list1"/>
    <dgm:cxn modelId="{84DB2596-6E89-468E-A8F9-B0556AC879E6}" srcId="{B5C13005-798D-47CA-9F1A-549D5F811ECE}" destId="{2E5C22CE-4411-4B41-BC17-593C07A33DDC}" srcOrd="1" destOrd="0" parTransId="{A619FD1C-30A3-48AF-9E92-C545DD7DA7ED}" sibTransId="{ACEC70D0-3FA3-484D-99F3-F0F1ABB363F7}"/>
    <dgm:cxn modelId="{CDD1739B-D473-45C5-BDE2-D57EBB74DE95}" type="presOf" srcId="{10EBC4D7-5C6A-493E-88B2-6615F30863B1}" destId="{CA7B5307-448B-4F24-87A9-B475F8A2FAED}" srcOrd="0" destOrd="0" presId="urn:microsoft.com/office/officeart/2005/8/layout/list1"/>
    <dgm:cxn modelId="{EB0E67A7-6812-48AA-A648-86463A8B8555}" srcId="{2E5C22CE-4411-4B41-BC17-593C07A33DDC}" destId="{181BCBDB-6A03-43F2-B0E2-3A17411E2926}" srcOrd="1" destOrd="0" parTransId="{DB6D27B7-C2BA-48C5-A30C-695BD9302FD9}" sibTransId="{8B22DC33-0164-470D-B8DD-7003273ACFDC}"/>
    <dgm:cxn modelId="{F8E408A8-4F20-45B5-9DC8-D58C346C3BA6}" srcId="{5A854123-1438-4222-A655-101751ABCE01}" destId="{EB1AFC5F-74C6-486B-A922-2DA78F50CB04}" srcOrd="1" destOrd="0" parTransId="{8D4C12F6-5E21-4482-ABC5-432B33DA02BA}" sibTransId="{818F7B12-2A84-4942-8EF9-616F4F39C016}"/>
    <dgm:cxn modelId="{6AC8D0AE-0FF7-497A-824C-A5358D42D934}" type="presOf" srcId="{74232BAA-DC18-4E12-87CC-91DC4B49076F}" destId="{0354E6FA-F5D8-43CE-8AB0-374F1F1F11C5}" srcOrd="0" destOrd="2" presId="urn:microsoft.com/office/officeart/2005/8/layout/list1"/>
    <dgm:cxn modelId="{B4B47DB2-C19C-4FB7-AA9F-8EC110860620}" type="presOf" srcId="{2E5C22CE-4411-4B41-BC17-593C07A33DDC}" destId="{5AF286C3-8597-471A-B296-DC4C7198875F}" srcOrd="0" destOrd="0" presId="urn:microsoft.com/office/officeart/2005/8/layout/list1"/>
    <dgm:cxn modelId="{22E102BD-6060-40C0-BF58-EDEC1AFED81E}" srcId="{10EBC4D7-5C6A-493E-88B2-6615F30863B1}" destId="{2E443ED5-0F72-4D37-B746-D66067EBBEEE}" srcOrd="1" destOrd="0" parTransId="{5459D739-175E-417D-81E9-E9417409F12B}" sibTransId="{5B6C90F8-0DC1-49BA-8F72-7A174DDA231C}"/>
    <dgm:cxn modelId="{567B68C8-1E5B-45B2-AE17-4447994612BC}" type="presOf" srcId="{C4118229-ACB9-4C92-87B3-694EDA76491B}" destId="{C9863CDF-C72D-4779-B56B-029E214A16C1}" srcOrd="0" destOrd="0" presId="urn:microsoft.com/office/officeart/2005/8/layout/list1"/>
    <dgm:cxn modelId="{337C36D1-238C-47C0-88A8-66FCED02A7A3}" srcId="{5A854123-1438-4222-A655-101751ABCE01}" destId="{04C05084-88F4-477A-A644-A5103BBD6D4D}" srcOrd="0" destOrd="0" parTransId="{5372B357-B21A-40A1-AB9E-F6DF63E058A0}" sibTransId="{2267E75E-6C71-4414-8BF6-3F5975B8352D}"/>
    <dgm:cxn modelId="{A0FB2ADB-4F48-419A-AAA2-D07FCDD95D3B}" type="presOf" srcId="{5A854123-1438-4222-A655-101751ABCE01}" destId="{920DDE78-2DB8-4AC5-A445-20E35830A563}" srcOrd="0" destOrd="0" presId="urn:microsoft.com/office/officeart/2005/8/layout/list1"/>
    <dgm:cxn modelId="{168B71E5-EBDB-48FA-947B-1FE08FCBD033}" srcId="{10EBC4D7-5C6A-493E-88B2-6615F30863B1}" destId="{C4118229-ACB9-4C92-87B3-694EDA76491B}" srcOrd="0" destOrd="0" parTransId="{E1F6B022-4763-4307-A9CB-69248845EC0E}" sibTransId="{F039CF76-7DA0-450D-8ED1-424876E06733}"/>
    <dgm:cxn modelId="{CAA3F3E5-740B-487A-9CC7-7D70D226237E}" type="presOf" srcId="{181BCBDB-6A03-43F2-B0E2-3A17411E2926}" destId="{0354E6FA-F5D8-43CE-8AB0-374F1F1F11C5}" srcOrd="0" destOrd="1" presId="urn:microsoft.com/office/officeart/2005/8/layout/list1"/>
    <dgm:cxn modelId="{DE1BD3E8-6AEF-4047-A300-DAACB1573C7A}" type="presOf" srcId="{2E443ED5-0F72-4D37-B746-D66067EBBEEE}" destId="{C9863CDF-C72D-4779-B56B-029E214A16C1}" srcOrd="0" destOrd="1" presId="urn:microsoft.com/office/officeart/2005/8/layout/list1"/>
    <dgm:cxn modelId="{CBB69592-1A56-40BE-AFD3-A6EF873C0DBD}" type="presParOf" srcId="{F8D3139C-8200-4A31-86EC-4030FBFA6295}" destId="{3F072CD3-4039-4C7B-9328-07F3ACD7ECB7}" srcOrd="0" destOrd="0" presId="urn:microsoft.com/office/officeart/2005/8/layout/list1"/>
    <dgm:cxn modelId="{1E145050-A9C3-4731-BFA7-A2DAF0BF5468}" type="presParOf" srcId="{3F072CD3-4039-4C7B-9328-07F3ACD7ECB7}" destId="{CA7B5307-448B-4F24-87A9-B475F8A2FAED}" srcOrd="0" destOrd="0" presId="urn:microsoft.com/office/officeart/2005/8/layout/list1"/>
    <dgm:cxn modelId="{A5FD17DD-466C-4B3B-9900-1204067BE92E}" type="presParOf" srcId="{3F072CD3-4039-4C7B-9328-07F3ACD7ECB7}" destId="{6FE55A16-A890-41EE-A46D-DDA6F21121FE}" srcOrd="1" destOrd="0" presId="urn:microsoft.com/office/officeart/2005/8/layout/list1"/>
    <dgm:cxn modelId="{B11733C2-823F-48F9-B5BD-101D2DC92F03}" type="presParOf" srcId="{F8D3139C-8200-4A31-86EC-4030FBFA6295}" destId="{26C917E3-DDB0-4CED-9ECC-F8D3A685A76B}" srcOrd="1" destOrd="0" presId="urn:microsoft.com/office/officeart/2005/8/layout/list1"/>
    <dgm:cxn modelId="{9331CC63-58AD-45EF-8F49-BA27E31171AF}" type="presParOf" srcId="{F8D3139C-8200-4A31-86EC-4030FBFA6295}" destId="{C9863CDF-C72D-4779-B56B-029E214A16C1}" srcOrd="2" destOrd="0" presId="urn:microsoft.com/office/officeart/2005/8/layout/list1"/>
    <dgm:cxn modelId="{9DD09518-AC6B-42F1-8B60-885677CE4ED5}" type="presParOf" srcId="{F8D3139C-8200-4A31-86EC-4030FBFA6295}" destId="{E6872FEB-39A0-4FA0-BB60-7C30928BE003}" srcOrd="3" destOrd="0" presId="urn:microsoft.com/office/officeart/2005/8/layout/list1"/>
    <dgm:cxn modelId="{5E7407A6-F6A6-4635-903D-9EC26A7F45A5}" type="presParOf" srcId="{F8D3139C-8200-4A31-86EC-4030FBFA6295}" destId="{DF5C7855-46B3-4BE2-A8EB-138315C77F24}" srcOrd="4" destOrd="0" presId="urn:microsoft.com/office/officeart/2005/8/layout/list1"/>
    <dgm:cxn modelId="{E1EE0C5C-4377-4899-BBED-7B4F4C9739DA}" type="presParOf" srcId="{DF5C7855-46B3-4BE2-A8EB-138315C77F24}" destId="{5AF286C3-8597-471A-B296-DC4C7198875F}" srcOrd="0" destOrd="0" presId="urn:microsoft.com/office/officeart/2005/8/layout/list1"/>
    <dgm:cxn modelId="{E4D62736-9FE7-4B1D-A263-92761E389B31}" type="presParOf" srcId="{DF5C7855-46B3-4BE2-A8EB-138315C77F24}" destId="{99CE6FFA-2398-4BE7-AAA2-F90BBC9584C1}" srcOrd="1" destOrd="0" presId="urn:microsoft.com/office/officeart/2005/8/layout/list1"/>
    <dgm:cxn modelId="{C3E0E8E1-6C65-4A77-B0A4-434F4E5F0F6E}" type="presParOf" srcId="{F8D3139C-8200-4A31-86EC-4030FBFA6295}" destId="{9D932D4D-CF2E-4A59-809C-2DD6BAD3FEB2}" srcOrd="5" destOrd="0" presId="urn:microsoft.com/office/officeart/2005/8/layout/list1"/>
    <dgm:cxn modelId="{0F1CEEEE-BADB-4988-9D5E-0C33ACB765E9}" type="presParOf" srcId="{F8D3139C-8200-4A31-86EC-4030FBFA6295}" destId="{0354E6FA-F5D8-43CE-8AB0-374F1F1F11C5}" srcOrd="6" destOrd="0" presId="urn:microsoft.com/office/officeart/2005/8/layout/list1"/>
    <dgm:cxn modelId="{43C3860C-994C-471D-B9C8-6BBC5E6128E0}" type="presParOf" srcId="{F8D3139C-8200-4A31-86EC-4030FBFA6295}" destId="{F2A8E815-AAF3-4504-9709-53F90BF801B5}" srcOrd="7" destOrd="0" presId="urn:microsoft.com/office/officeart/2005/8/layout/list1"/>
    <dgm:cxn modelId="{F608ACE7-39A4-4D41-9C23-D7BBBA10A988}" type="presParOf" srcId="{F8D3139C-8200-4A31-86EC-4030FBFA6295}" destId="{C2124FDF-6287-4C12-8279-397DEA13363F}" srcOrd="8" destOrd="0" presId="urn:microsoft.com/office/officeart/2005/8/layout/list1"/>
    <dgm:cxn modelId="{3A1BF4C0-C302-4BFA-94D0-4DC1C1110BD2}" type="presParOf" srcId="{C2124FDF-6287-4C12-8279-397DEA13363F}" destId="{920DDE78-2DB8-4AC5-A445-20E35830A563}" srcOrd="0" destOrd="0" presId="urn:microsoft.com/office/officeart/2005/8/layout/list1"/>
    <dgm:cxn modelId="{08EE7B58-DBEC-47DD-9833-F98FE0B39FB9}" type="presParOf" srcId="{C2124FDF-6287-4C12-8279-397DEA13363F}" destId="{5769C921-0261-4D12-BA2E-DA20C5351537}" srcOrd="1" destOrd="0" presId="urn:microsoft.com/office/officeart/2005/8/layout/list1"/>
    <dgm:cxn modelId="{41744326-7B1A-4224-8763-0DB5DF3FAB09}" type="presParOf" srcId="{F8D3139C-8200-4A31-86EC-4030FBFA6295}" destId="{0D70D50D-12ED-4D61-BC83-85653C4D4538}" srcOrd="9" destOrd="0" presId="urn:microsoft.com/office/officeart/2005/8/layout/list1"/>
    <dgm:cxn modelId="{A6C82739-442C-4F7E-BE86-203FF5F287CD}" type="presParOf" srcId="{F8D3139C-8200-4A31-86EC-4030FBFA6295}" destId="{B518BB1B-44F2-442E-AA2B-13740C4D2F3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29A3F7-6742-4471-9CD1-2CDCEBC19AAE}" type="doc">
      <dgm:prSet loTypeId="urn:microsoft.com/office/officeart/2005/8/layout/list1" loCatId="list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6F58853B-FBA5-4C52-8CF0-4AB38B6CC005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3200">
              <a:solidFill>
                <a:schemeClr val="bg1"/>
              </a:solidFill>
            </a:rPr>
            <a:t>Alcohol</a:t>
          </a:r>
        </a:p>
      </dgm:t>
    </dgm:pt>
    <dgm:pt modelId="{4E172BE1-904E-4D04-8E45-1398B0B4C73C}" type="parTrans" cxnId="{D1B43196-BB81-4807-A657-B7264AB5D3DC}">
      <dgm:prSet/>
      <dgm:spPr/>
      <dgm:t>
        <a:bodyPr/>
        <a:lstStyle/>
        <a:p>
          <a:endParaRPr lang="en-US"/>
        </a:p>
      </dgm:t>
    </dgm:pt>
    <dgm:pt modelId="{6F228413-84B7-4FFF-9F63-C2F329325357}" type="sibTrans" cxnId="{D1B43196-BB81-4807-A657-B7264AB5D3DC}">
      <dgm:prSet/>
      <dgm:spPr/>
      <dgm:t>
        <a:bodyPr/>
        <a:lstStyle/>
        <a:p>
          <a:endParaRPr lang="en-US"/>
        </a:p>
      </dgm:t>
    </dgm:pt>
    <dgm:pt modelId="{FFE99A3C-6CFA-42B2-BA87-165A098DA3F5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dirty="0"/>
            <a:t>Only substance with approved ‘low-risk’ outcome (PSNHDD)</a:t>
          </a:r>
        </a:p>
      </dgm:t>
    </dgm:pt>
    <dgm:pt modelId="{161B837B-CC24-451A-BAAA-3CB610BEBCC9}" type="parTrans" cxnId="{2970124E-951D-4A29-9151-F9548D31E4B7}">
      <dgm:prSet/>
      <dgm:spPr/>
      <dgm:t>
        <a:bodyPr/>
        <a:lstStyle/>
        <a:p>
          <a:endParaRPr lang="en-US"/>
        </a:p>
      </dgm:t>
    </dgm:pt>
    <dgm:pt modelId="{716F10EF-F1F4-4202-ABC6-A525025EC989}" type="sibTrans" cxnId="{2970124E-951D-4A29-9151-F9548D31E4B7}">
      <dgm:prSet/>
      <dgm:spPr/>
      <dgm:t>
        <a:bodyPr/>
        <a:lstStyle/>
        <a:p>
          <a:endParaRPr lang="en-US"/>
        </a:p>
      </dgm:t>
    </dgm:pt>
    <dgm:pt modelId="{422304D2-632A-4724-B921-65D074C1D382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dirty="0"/>
            <a:t>WHO risk-levels promising as reduction indicator</a:t>
          </a:r>
        </a:p>
      </dgm:t>
    </dgm:pt>
    <dgm:pt modelId="{AF9F206A-E56B-4FB5-A24A-93C3E0D1ABE9}" type="parTrans" cxnId="{7212F5AF-C77C-4569-9557-C350738D5AF7}">
      <dgm:prSet/>
      <dgm:spPr/>
      <dgm:t>
        <a:bodyPr/>
        <a:lstStyle/>
        <a:p>
          <a:endParaRPr lang="en-US"/>
        </a:p>
      </dgm:t>
    </dgm:pt>
    <dgm:pt modelId="{E5B74022-A73D-4FC2-8636-9FF8F13E5571}" type="sibTrans" cxnId="{7212F5AF-C77C-4569-9557-C350738D5AF7}">
      <dgm:prSet/>
      <dgm:spPr/>
      <dgm:t>
        <a:bodyPr/>
        <a:lstStyle/>
        <a:p>
          <a:endParaRPr lang="en-US"/>
        </a:p>
      </dgm:t>
    </dgm:pt>
    <dgm:pt modelId="{958E3309-B1B8-4CA8-9C36-020B14192A9F}">
      <dgm:prSet custT="1"/>
      <dgm:spPr>
        <a:solidFill>
          <a:schemeClr val="accent1"/>
        </a:solidFill>
      </dgm:spPr>
      <dgm:t>
        <a:bodyPr/>
        <a:lstStyle/>
        <a:p>
          <a:r>
            <a:rPr lang="en-US" sz="3200">
              <a:solidFill>
                <a:schemeClr val="bg1"/>
              </a:solidFill>
            </a:rPr>
            <a:t>Tobacco</a:t>
          </a:r>
        </a:p>
      </dgm:t>
    </dgm:pt>
    <dgm:pt modelId="{C9B7E0B2-C101-4DC4-B48B-DDDE10EE57D6}" type="parTrans" cxnId="{A92E88DF-BCF4-4D02-B59B-0B5C0E644A24}">
      <dgm:prSet/>
      <dgm:spPr/>
      <dgm:t>
        <a:bodyPr/>
        <a:lstStyle/>
        <a:p>
          <a:endParaRPr lang="en-US"/>
        </a:p>
      </dgm:t>
    </dgm:pt>
    <dgm:pt modelId="{E4C66F99-FF5E-4CEB-98DC-B4B7EF9CF9EF}" type="sibTrans" cxnId="{A92E88DF-BCF4-4D02-B59B-0B5C0E644A24}">
      <dgm:prSet/>
      <dgm:spPr/>
      <dgm:t>
        <a:bodyPr/>
        <a:lstStyle/>
        <a:p>
          <a:endParaRPr lang="en-US"/>
        </a:p>
      </dgm:t>
    </dgm:pt>
    <dgm:pt modelId="{D28DA7D9-86EE-4549-A92F-528037340E1A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dirty="0"/>
            <a:t>Abstinence-based only (PA or PP)</a:t>
          </a:r>
        </a:p>
      </dgm:t>
    </dgm:pt>
    <dgm:pt modelId="{B06E6F54-9C38-4281-BF85-8D7BDD6EEDA7}" type="parTrans" cxnId="{E0183A91-6905-4F0D-B11E-C0B679BEF4ED}">
      <dgm:prSet/>
      <dgm:spPr/>
      <dgm:t>
        <a:bodyPr/>
        <a:lstStyle/>
        <a:p>
          <a:endParaRPr lang="en-US"/>
        </a:p>
      </dgm:t>
    </dgm:pt>
    <dgm:pt modelId="{EC77D76F-CCAB-494E-AE00-672F1803E9FC}" type="sibTrans" cxnId="{E0183A91-6905-4F0D-B11E-C0B679BEF4ED}">
      <dgm:prSet/>
      <dgm:spPr/>
      <dgm:t>
        <a:bodyPr/>
        <a:lstStyle/>
        <a:p>
          <a:endParaRPr lang="en-US"/>
        </a:p>
      </dgm:t>
    </dgm:pt>
    <dgm:pt modelId="{41BB673E-690D-4FAC-AD6F-1C805654FF2C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dirty="0"/>
            <a:t>7-day point prevalence (self-report w/  verification)</a:t>
          </a:r>
        </a:p>
      </dgm:t>
    </dgm:pt>
    <dgm:pt modelId="{94C29E64-2E10-409C-BB26-441CFB96CEA0}" type="parTrans" cxnId="{D3D49B6E-D8B9-4228-9BB0-4D3A2C032957}">
      <dgm:prSet/>
      <dgm:spPr/>
      <dgm:t>
        <a:bodyPr/>
        <a:lstStyle/>
        <a:p>
          <a:endParaRPr lang="en-US"/>
        </a:p>
      </dgm:t>
    </dgm:pt>
    <dgm:pt modelId="{82FE0A39-AF61-49BB-AB23-AD2B429D677A}" type="sibTrans" cxnId="{D3D49B6E-D8B9-4228-9BB0-4D3A2C032957}">
      <dgm:prSet/>
      <dgm:spPr/>
      <dgm:t>
        <a:bodyPr/>
        <a:lstStyle/>
        <a:p>
          <a:endParaRPr lang="en-US"/>
        </a:p>
      </dgm:t>
    </dgm:pt>
    <dgm:pt modelId="{98C2A56C-F5A1-4E0E-A19C-B4E773E8CD71}">
      <dgm:prSet custT="1"/>
      <dgm:spPr>
        <a:solidFill>
          <a:schemeClr val="accent1"/>
        </a:solidFill>
      </dgm:spPr>
      <dgm:t>
        <a:bodyPr/>
        <a:lstStyle/>
        <a:p>
          <a:r>
            <a:rPr lang="en-US" sz="3200">
              <a:solidFill>
                <a:schemeClr val="bg1"/>
              </a:solidFill>
            </a:rPr>
            <a:t>Stimulants</a:t>
          </a:r>
        </a:p>
      </dgm:t>
    </dgm:pt>
    <dgm:pt modelId="{272221A7-CAE3-4A5B-AB83-6E8E9AF00474}" type="parTrans" cxnId="{9B1EEDD7-E2EE-436D-864B-908E286A8569}">
      <dgm:prSet/>
      <dgm:spPr/>
      <dgm:t>
        <a:bodyPr/>
        <a:lstStyle/>
        <a:p>
          <a:endParaRPr lang="en-US"/>
        </a:p>
      </dgm:t>
    </dgm:pt>
    <dgm:pt modelId="{E728C160-9160-4FD9-A994-7B71B29144CC}" type="sibTrans" cxnId="{9B1EEDD7-E2EE-436D-864B-908E286A8569}">
      <dgm:prSet/>
      <dgm:spPr/>
      <dgm:t>
        <a:bodyPr/>
        <a:lstStyle/>
        <a:p>
          <a:endParaRPr lang="en-US"/>
        </a:p>
      </dgm:t>
    </dgm:pt>
    <dgm:pt modelId="{175B0013-565D-4EB2-833E-032989B1DE43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dirty="0"/>
            <a:t>Prolonged abstinence</a:t>
          </a:r>
        </a:p>
      </dgm:t>
    </dgm:pt>
    <dgm:pt modelId="{AA71F488-9F27-42C9-89EE-8B953A8BBC59}" type="parTrans" cxnId="{09042048-CFF2-4C75-BD09-9B6CA1319975}">
      <dgm:prSet/>
      <dgm:spPr/>
      <dgm:t>
        <a:bodyPr/>
        <a:lstStyle/>
        <a:p>
          <a:endParaRPr lang="en-US"/>
        </a:p>
      </dgm:t>
    </dgm:pt>
    <dgm:pt modelId="{16D3671D-4DAB-4B46-BC96-9E7533F182C2}" type="sibTrans" cxnId="{09042048-CFF2-4C75-BD09-9B6CA1319975}">
      <dgm:prSet/>
      <dgm:spPr/>
      <dgm:t>
        <a:bodyPr/>
        <a:lstStyle/>
        <a:p>
          <a:endParaRPr lang="en-US"/>
        </a:p>
      </dgm:t>
    </dgm:pt>
    <dgm:pt modelId="{1FCB489A-BF38-411F-A270-7506E4C269A7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dirty="0"/>
            <a:t>Frequency-based only (not quantity)</a:t>
          </a:r>
        </a:p>
      </dgm:t>
    </dgm:pt>
    <dgm:pt modelId="{B2FEE40E-77A5-4781-B8BF-DD9C1BCE1928}" type="parTrans" cxnId="{11813252-2AA2-464D-9D34-827F404E0848}">
      <dgm:prSet/>
      <dgm:spPr/>
      <dgm:t>
        <a:bodyPr/>
        <a:lstStyle/>
        <a:p>
          <a:endParaRPr lang="en-US"/>
        </a:p>
      </dgm:t>
    </dgm:pt>
    <dgm:pt modelId="{763CC16F-36FA-49DC-8FBF-3893E422B6B2}" type="sibTrans" cxnId="{11813252-2AA2-464D-9D34-827F404E0848}">
      <dgm:prSet/>
      <dgm:spPr/>
      <dgm:t>
        <a:bodyPr/>
        <a:lstStyle/>
        <a:p>
          <a:endParaRPr lang="en-US"/>
        </a:p>
      </dgm:t>
    </dgm:pt>
    <dgm:pt modelId="{7FFE062A-4F49-404E-84CA-7A926EF915C3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dirty="0"/>
            <a:t>Missing as failure </a:t>
          </a:r>
        </a:p>
      </dgm:t>
    </dgm:pt>
    <dgm:pt modelId="{16AC38F3-C036-46F9-8DC0-F3D25B261FAE}" type="parTrans" cxnId="{4D66A941-A0AD-4E73-A0FE-2F250F7697A2}">
      <dgm:prSet/>
      <dgm:spPr/>
      <dgm:t>
        <a:bodyPr/>
        <a:lstStyle/>
        <a:p>
          <a:endParaRPr lang="en-US"/>
        </a:p>
      </dgm:t>
    </dgm:pt>
    <dgm:pt modelId="{D5208347-25B7-488B-8162-A56FA03BA947}" type="sibTrans" cxnId="{4D66A941-A0AD-4E73-A0FE-2F250F7697A2}">
      <dgm:prSet/>
      <dgm:spPr/>
      <dgm:t>
        <a:bodyPr/>
        <a:lstStyle/>
        <a:p>
          <a:endParaRPr lang="en-US"/>
        </a:p>
      </dgm:t>
    </dgm:pt>
    <dgm:pt modelId="{6751E84C-3496-4615-BF45-04F8B7CB81CA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dirty="0"/>
            <a:t>Urine results commonly used as outcome</a:t>
          </a:r>
        </a:p>
      </dgm:t>
    </dgm:pt>
    <dgm:pt modelId="{FA7E1297-9132-4743-9070-8AA411833D7E}" type="parTrans" cxnId="{147D5AAA-AED4-490C-8540-FD901410598B}">
      <dgm:prSet/>
      <dgm:spPr/>
      <dgm:t>
        <a:bodyPr/>
        <a:lstStyle/>
        <a:p>
          <a:endParaRPr lang="en-US"/>
        </a:p>
      </dgm:t>
    </dgm:pt>
    <dgm:pt modelId="{8F7AFE40-077C-4C9B-AB6F-55EE6895CF36}" type="sibTrans" cxnId="{147D5AAA-AED4-490C-8540-FD901410598B}">
      <dgm:prSet/>
      <dgm:spPr/>
      <dgm:t>
        <a:bodyPr/>
        <a:lstStyle/>
        <a:p>
          <a:endParaRPr lang="en-US"/>
        </a:p>
      </dgm:t>
    </dgm:pt>
    <dgm:pt modelId="{FEB4EA69-60C5-4B9E-BF8C-A04830B91DCC}" type="pres">
      <dgm:prSet presAssocID="{EC29A3F7-6742-4471-9CD1-2CDCEBC19AAE}" presName="linear" presStyleCnt="0">
        <dgm:presLayoutVars>
          <dgm:dir/>
          <dgm:animLvl val="lvl"/>
          <dgm:resizeHandles val="exact"/>
        </dgm:presLayoutVars>
      </dgm:prSet>
      <dgm:spPr/>
    </dgm:pt>
    <dgm:pt modelId="{01A82AA7-FDAF-43C3-9E4E-9014B4B4766B}" type="pres">
      <dgm:prSet presAssocID="{6F58853B-FBA5-4C52-8CF0-4AB38B6CC005}" presName="parentLin" presStyleCnt="0"/>
      <dgm:spPr/>
    </dgm:pt>
    <dgm:pt modelId="{66457663-E134-4321-B65F-19C9A32DBCC8}" type="pres">
      <dgm:prSet presAssocID="{6F58853B-FBA5-4C52-8CF0-4AB38B6CC005}" presName="parentLeftMargin" presStyleLbl="node1" presStyleIdx="0" presStyleCnt="3"/>
      <dgm:spPr/>
    </dgm:pt>
    <dgm:pt modelId="{D8B62E11-A50D-4A69-AC33-A9F161FBFE13}" type="pres">
      <dgm:prSet presAssocID="{6F58853B-FBA5-4C52-8CF0-4AB38B6CC00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10FD4E4-2A1D-4205-9833-64FE9505EE7B}" type="pres">
      <dgm:prSet presAssocID="{6F58853B-FBA5-4C52-8CF0-4AB38B6CC005}" presName="negativeSpace" presStyleCnt="0"/>
      <dgm:spPr/>
    </dgm:pt>
    <dgm:pt modelId="{FFAFA908-D194-441F-8CF4-9BFCAAABEE93}" type="pres">
      <dgm:prSet presAssocID="{6F58853B-FBA5-4C52-8CF0-4AB38B6CC005}" presName="childText" presStyleLbl="conFgAcc1" presStyleIdx="0" presStyleCnt="3">
        <dgm:presLayoutVars>
          <dgm:bulletEnabled val="1"/>
        </dgm:presLayoutVars>
      </dgm:prSet>
      <dgm:spPr/>
    </dgm:pt>
    <dgm:pt modelId="{94A6A88D-3D5E-425D-A071-96D55C9F9646}" type="pres">
      <dgm:prSet presAssocID="{6F228413-84B7-4FFF-9F63-C2F329325357}" presName="spaceBetweenRectangles" presStyleCnt="0"/>
      <dgm:spPr/>
    </dgm:pt>
    <dgm:pt modelId="{0576B3D9-6D26-4A0D-A123-D198FB42B85A}" type="pres">
      <dgm:prSet presAssocID="{958E3309-B1B8-4CA8-9C36-020B14192A9F}" presName="parentLin" presStyleCnt="0"/>
      <dgm:spPr/>
    </dgm:pt>
    <dgm:pt modelId="{20444F10-D7C6-4FB8-A5A3-894256140189}" type="pres">
      <dgm:prSet presAssocID="{958E3309-B1B8-4CA8-9C36-020B14192A9F}" presName="parentLeftMargin" presStyleLbl="node1" presStyleIdx="0" presStyleCnt="3"/>
      <dgm:spPr/>
    </dgm:pt>
    <dgm:pt modelId="{B3D5C5D7-F1B3-431A-891A-D6A891F9D40C}" type="pres">
      <dgm:prSet presAssocID="{958E3309-B1B8-4CA8-9C36-020B14192A9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341BC8C-B022-48BC-9794-A35F83AB958D}" type="pres">
      <dgm:prSet presAssocID="{958E3309-B1B8-4CA8-9C36-020B14192A9F}" presName="negativeSpace" presStyleCnt="0"/>
      <dgm:spPr/>
    </dgm:pt>
    <dgm:pt modelId="{1777C139-01FC-41E6-B68C-69551FEF0467}" type="pres">
      <dgm:prSet presAssocID="{958E3309-B1B8-4CA8-9C36-020B14192A9F}" presName="childText" presStyleLbl="conFgAcc1" presStyleIdx="1" presStyleCnt="3">
        <dgm:presLayoutVars>
          <dgm:bulletEnabled val="1"/>
        </dgm:presLayoutVars>
      </dgm:prSet>
      <dgm:spPr/>
    </dgm:pt>
    <dgm:pt modelId="{E2312F56-0C52-4FD7-8307-D156FA2D9A1A}" type="pres">
      <dgm:prSet presAssocID="{E4C66F99-FF5E-4CEB-98DC-B4B7EF9CF9EF}" presName="spaceBetweenRectangles" presStyleCnt="0"/>
      <dgm:spPr/>
    </dgm:pt>
    <dgm:pt modelId="{C72AB3DD-5DB2-432C-B2C8-337C17CCA087}" type="pres">
      <dgm:prSet presAssocID="{98C2A56C-F5A1-4E0E-A19C-B4E773E8CD71}" presName="parentLin" presStyleCnt="0"/>
      <dgm:spPr/>
    </dgm:pt>
    <dgm:pt modelId="{BF415BF6-A146-4EF3-A98B-FF614522B1F0}" type="pres">
      <dgm:prSet presAssocID="{98C2A56C-F5A1-4E0E-A19C-B4E773E8CD71}" presName="parentLeftMargin" presStyleLbl="node1" presStyleIdx="1" presStyleCnt="3"/>
      <dgm:spPr/>
    </dgm:pt>
    <dgm:pt modelId="{B361BCF1-89C4-437E-A7E6-087D79783DA5}" type="pres">
      <dgm:prSet presAssocID="{98C2A56C-F5A1-4E0E-A19C-B4E773E8CD7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F4B1154-762D-410F-8E4F-78E4C1A0D486}" type="pres">
      <dgm:prSet presAssocID="{98C2A56C-F5A1-4E0E-A19C-B4E773E8CD71}" presName="negativeSpace" presStyleCnt="0"/>
      <dgm:spPr/>
    </dgm:pt>
    <dgm:pt modelId="{CC741DBD-EB60-492D-9744-0179CD69C5A6}" type="pres">
      <dgm:prSet presAssocID="{98C2A56C-F5A1-4E0E-A19C-B4E773E8CD7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3497602-2E9B-4756-87E0-184BCFD98D92}" type="presOf" srcId="{958E3309-B1B8-4CA8-9C36-020B14192A9F}" destId="{20444F10-D7C6-4FB8-A5A3-894256140189}" srcOrd="0" destOrd="0" presId="urn:microsoft.com/office/officeart/2005/8/layout/list1"/>
    <dgm:cxn modelId="{1514D010-4E7C-48BF-B72B-0787BF81C59C}" type="presOf" srcId="{41BB673E-690D-4FAC-AD6F-1C805654FF2C}" destId="{1777C139-01FC-41E6-B68C-69551FEF0467}" srcOrd="0" destOrd="1" presId="urn:microsoft.com/office/officeart/2005/8/layout/list1"/>
    <dgm:cxn modelId="{A0213A14-D597-4F22-809F-AE0A61D04100}" type="presOf" srcId="{D28DA7D9-86EE-4549-A92F-528037340E1A}" destId="{1777C139-01FC-41E6-B68C-69551FEF0467}" srcOrd="0" destOrd="0" presId="urn:microsoft.com/office/officeart/2005/8/layout/list1"/>
    <dgm:cxn modelId="{AEF46F16-36D9-48FD-B993-178703E64935}" type="presOf" srcId="{6751E84C-3496-4615-BF45-04F8B7CB81CA}" destId="{CC741DBD-EB60-492D-9744-0179CD69C5A6}" srcOrd="0" destOrd="2" presId="urn:microsoft.com/office/officeart/2005/8/layout/list1"/>
    <dgm:cxn modelId="{ABF82520-1CDA-42B1-AD7E-589AD928E6E4}" type="presOf" srcId="{175B0013-565D-4EB2-833E-032989B1DE43}" destId="{CC741DBD-EB60-492D-9744-0179CD69C5A6}" srcOrd="0" destOrd="0" presId="urn:microsoft.com/office/officeart/2005/8/layout/list1"/>
    <dgm:cxn modelId="{909EB729-C8FB-4118-9CF1-116BD297BD89}" type="presOf" srcId="{7FFE062A-4F49-404E-84CA-7A926EF915C3}" destId="{1777C139-01FC-41E6-B68C-69551FEF0467}" srcOrd="0" destOrd="2" presId="urn:microsoft.com/office/officeart/2005/8/layout/list1"/>
    <dgm:cxn modelId="{FC3C205D-91AB-455F-924C-EC3BCCCFC55C}" type="presOf" srcId="{422304D2-632A-4724-B921-65D074C1D382}" destId="{FFAFA908-D194-441F-8CF4-9BFCAAABEE93}" srcOrd="0" destOrd="1" presId="urn:microsoft.com/office/officeart/2005/8/layout/list1"/>
    <dgm:cxn modelId="{4D66A941-A0AD-4E73-A0FE-2F250F7697A2}" srcId="{958E3309-B1B8-4CA8-9C36-020B14192A9F}" destId="{7FFE062A-4F49-404E-84CA-7A926EF915C3}" srcOrd="2" destOrd="0" parTransId="{16AC38F3-C036-46F9-8DC0-F3D25B261FAE}" sibTransId="{D5208347-25B7-488B-8162-A56FA03BA947}"/>
    <dgm:cxn modelId="{383C8C42-6A25-4B91-9A37-AF83B7E02DB8}" type="presOf" srcId="{958E3309-B1B8-4CA8-9C36-020B14192A9F}" destId="{B3D5C5D7-F1B3-431A-891A-D6A891F9D40C}" srcOrd="1" destOrd="0" presId="urn:microsoft.com/office/officeart/2005/8/layout/list1"/>
    <dgm:cxn modelId="{09042048-CFF2-4C75-BD09-9B6CA1319975}" srcId="{98C2A56C-F5A1-4E0E-A19C-B4E773E8CD71}" destId="{175B0013-565D-4EB2-833E-032989B1DE43}" srcOrd="0" destOrd="0" parTransId="{AA71F488-9F27-42C9-89EE-8B953A8BBC59}" sibTransId="{16D3671D-4DAB-4B46-BC96-9E7533F182C2}"/>
    <dgm:cxn modelId="{2970124E-951D-4A29-9151-F9548D31E4B7}" srcId="{6F58853B-FBA5-4C52-8CF0-4AB38B6CC005}" destId="{FFE99A3C-6CFA-42B2-BA87-165A098DA3F5}" srcOrd="0" destOrd="0" parTransId="{161B837B-CC24-451A-BAAA-3CB610BEBCC9}" sibTransId="{716F10EF-F1F4-4202-ABC6-A525025EC989}"/>
    <dgm:cxn modelId="{D3D49B6E-D8B9-4228-9BB0-4D3A2C032957}" srcId="{958E3309-B1B8-4CA8-9C36-020B14192A9F}" destId="{41BB673E-690D-4FAC-AD6F-1C805654FF2C}" srcOrd="1" destOrd="0" parTransId="{94C29E64-2E10-409C-BB26-441CFB96CEA0}" sibTransId="{82FE0A39-AF61-49BB-AB23-AD2B429D677A}"/>
    <dgm:cxn modelId="{A1C5BB6F-72BD-4E7E-AFE9-5491239FA7EF}" type="presOf" srcId="{6F58853B-FBA5-4C52-8CF0-4AB38B6CC005}" destId="{66457663-E134-4321-B65F-19C9A32DBCC8}" srcOrd="0" destOrd="0" presId="urn:microsoft.com/office/officeart/2005/8/layout/list1"/>
    <dgm:cxn modelId="{11813252-2AA2-464D-9D34-827F404E0848}" srcId="{98C2A56C-F5A1-4E0E-A19C-B4E773E8CD71}" destId="{1FCB489A-BF38-411F-A270-7506E4C269A7}" srcOrd="1" destOrd="0" parTransId="{B2FEE40E-77A5-4781-B8BF-DD9C1BCE1928}" sibTransId="{763CC16F-36FA-49DC-8FBF-3893E422B6B2}"/>
    <dgm:cxn modelId="{E0183A91-6905-4F0D-B11E-C0B679BEF4ED}" srcId="{958E3309-B1B8-4CA8-9C36-020B14192A9F}" destId="{D28DA7D9-86EE-4549-A92F-528037340E1A}" srcOrd="0" destOrd="0" parTransId="{B06E6F54-9C38-4281-BF85-8D7BDD6EEDA7}" sibTransId="{EC77D76F-CCAB-494E-AE00-672F1803E9FC}"/>
    <dgm:cxn modelId="{F0BCBE94-2298-4FAA-9583-01F3EB8EA584}" type="presOf" srcId="{EC29A3F7-6742-4471-9CD1-2CDCEBC19AAE}" destId="{FEB4EA69-60C5-4B9E-BF8C-A04830B91DCC}" srcOrd="0" destOrd="0" presId="urn:microsoft.com/office/officeart/2005/8/layout/list1"/>
    <dgm:cxn modelId="{D1B43196-BB81-4807-A657-B7264AB5D3DC}" srcId="{EC29A3F7-6742-4471-9CD1-2CDCEBC19AAE}" destId="{6F58853B-FBA5-4C52-8CF0-4AB38B6CC005}" srcOrd="0" destOrd="0" parTransId="{4E172BE1-904E-4D04-8E45-1398B0B4C73C}" sibTransId="{6F228413-84B7-4FFF-9F63-C2F329325357}"/>
    <dgm:cxn modelId="{147D5AAA-AED4-490C-8540-FD901410598B}" srcId="{98C2A56C-F5A1-4E0E-A19C-B4E773E8CD71}" destId="{6751E84C-3496-4615-BF45-04F8B7CB81CA}" srcOrd="2" destOrd="0" parTransId="{FA7E1297-9132-4743-9070-8AA411833D7E}" sibTransId="{8F7AFE40-077C-4C9B-AB6F-55EE6895CF36}"/>
    <dgm:cxn modelId="{7212F5AF-C77C-4569-9557-C350738D5AF7}" srcId="{6F58853B-FBA5-4C52-8CF0-4AB38B6CC005}" destId="{422304D2-632A-4724-B921-65D074C1D382}" srcOrd="1" destOrd="0" parTransId="{AF9F206A-E56B-4FB5-A24A-93C3E0D1ABE9}" sibTransId="{E5B74022-A73D-4FC2-8636-9FF8F13E5571}"/>
    <dgm:cxn modelId="{B220FFB3-6FAB-454E-BA0E-B1E1E86DDA2D}" type="presOf" srcId="{98C2A56C-F5A1-4E0E-A19C-B4E773E8CD71}" destId="{B361BCF1-89C4-437E-A7E6-087D79783DA5}" srcOrd="1" destOrd="0" presId="urn:microsoft.com/office/officeart/2005/8/layout/list1"/>
    <dgm:cxn modelId="{637AFEB4-A880-480C-B519-DCA1B627B36E}" type="presOf" srcId="{1FCB489A-BF38-411F-A270-7506E4C269A7}" destId="{CC741DBD-EB60-492D-9744-0179CD69C5A6}" srcOrd="0" destOrd="1" presId="urn:microsoft.com/office/officeart/2005/8/layout/list1"/>
    <dgm:cxn modelId="{C5AFDFD0-8C0A-456F-A5C1-7637238DB0D0}" type="presOf" srcId="{98C2A56C-F5A1-4E0E-A19C-B4E773E8CD71}" destId="{BF415BF6-A146-4EF3-A98B-FF614522B1F0}" srcOrd="0" destOrd="0" presId="urn:microsoft.com/office/officeart/2005/8/layout/list1"/>
    <dgm:cxn modelId="{9B1EEDD7-E2EE-436D-864B-908E286A8569}" srcId="{EC29A3F7-6742-4471-9CD1-2CDCEBC19AAE}" destId="{98C2A56C-F5A1-4E0E-A19C-B4E773E8CD71}" srcOrd="2" destOrd="0" parTransId="{272221A7-CAE3-4A5B-AB83-6E8E9AF00474}" sibTransId="{E728C160-9160-4FD9-A994-7B71B29144CC}"/>
    <dgm:cxn modelId="{C2B23ADB-AA09-4A0B-BBE1-934614EFB93B}" type="presOf" srcId="{FFE99A3C-6CFA-42B2-BA87-165A098DA3F5}" destId="{FFAFA908-D194-441F-8CF4-9BFCAAABEE93}" srcOrd="0" destOrd="0" presId="urn:microsoft.com/office/officeart/2005/8/layout/list1"/>
    <dgm:cxn modelId="{A92E88DF-BCF4-4D02-B59B-0B5C0E644A24}" srcId="{EC29A3F7-6742-4471-9CD1-2CDCEBC19AAE}" destId="{958E3309-B1B8-4CA8-9C36-020B14192A9F}" srcOrd="1" destOrd="0" parTransId="{C9B7E0B2-C101-4DC4-B48B-DDDE10EE57D6}" sibTransId="{E4C66F99-FF5E-4CEB-98DC-B4B7EF9CF9EF}"/>
    <dgm:cxn modelId="{B727FDEA-AC3B-4D7D-9ACA-2DB427786B09}" type="presOf" srcId="{6F58853B-FBA5-4C52-8CF0-4AB38B6CC005}" destId="{D8B62E11-A50D-4A69-AC33-A9F161FBFE13}" srcOrd="1" destOrd="0" presId="urn:microsoft.com/office/officeart/2005/8/layout/list1"/>
    <dgm:cxn modelId="{30B1B627-F6D3-491D-84EE-D511BED3CC31}" type="presParOf" srcId="{FEB4EA69-60C5-4B9E-BF8C-A04830B91DCC}" destId="{01A82AA7-FDAF-43C3-9E4E-9014B4B4766B}" srcOrd="0" destOrd="0" presId="urn:microsoft.com/office/officeart/2005/8/layout/list1"/>
    <dgm:cxn modelId="{C4C9F5FF-5D71-442D-B02C-052094C5B223}" type="presParOf" srcId="{01A82AA7-FDAF-43C3-9E4E-9014B4B4766B}" destId="{66457663-E134-4321-B65F-19C9A32DBCC8}" srcOrd="0" destOrd="0" presId="urn:microsoft.com/office/officeart/2005/8/layout/list1"/>
    <dgm:cxn modelId="{39FBDAB4-747C-432B-9018-A1E5CD622ED2}" type="presParOf" srcId="{01A82AA7-FDAF-43C3-9E4E-9014B4B4766B}" destId="{D8B62E11-A50D-4A69-AC33-A9F161FBFE13}" srcOrd="1" destOrd="0" presId="urn:microsoft.com/office/officeart/2005/8/layout/list1"/>
    <dgm:cxn modelId="{DF5EB999-880E-4989-90B8-8B1DA53EBDA0}" type="presParOf" srcId="{FEB4EA69-60C5-4B9E-BF8C-A04830B91DCC}" destId="{810FD4E4-2A1D-4205-9833-64FE9505EE7B}" srcOrd="1" destOrd="0" presId="urn:microsoft.com/office/officeart/2005/8/layout/list1"/>
    <dgm:cxn modelId="{CC0342BD-483E-41F7-AC03-7CC937B353DD}" type="presParOf" srcId="{FEB4EA69-60C5-4B9E-BF8C-A04830B91DCC}" destId="{FFAFA908-D194-441F-8CF4-9BFCAAABEE93}" srcOrd="2" destOrd="0" presId="urn:microsoft.com/office/officeart/2005/8/layout/list1"/>
    <dgm:cxn modelId="{CFCFCBAB-2FC5-4BF8-9EC7-742D64D67A2E}" type="presParOf" srcId="{FEB4EA69-60C5-4B9E-BF8C-A04830B91DCC}" destId="{94A6A88D-3D5E-425D-A071-96D55C9F9646}" srcOrd="3" destOrd="0" presId="urn:microsoft.com/office/officeart/2005/8/layout/list1"/>
    <dgm:cxn modelId="{1E377CBF-DDAD-4847-B97A-B8340B45D1D7}" type="presParOf" srcId="{FEB4EA69-60C5-4B9E-BF8C-A04830B91DCC}" destId="{0576B3D9-6D26-4A0D-A123-D198FB42B85A}" srcOrd="4" destOrd="0" presId="urn:microsoft.com/office/officeart/2005/8/layout/list1"/>
    <dgm:cxn modelId="{AE37E4DE-7C4F-471A-90B7-7F1EC8AEA945}" type="presParOf" srcId="{0576B3D9-6D26-4A0D-A123-D198FB42B85A}" destId="{20444F10-D7C6-4FB8-A5A3-894256140189}" srcOrd="0" destOrd="0" presId="urn:microsoft.com/office/officeart/2005/8/layout/list1"/>
    <dgm:cxn modelId="{5AD5AD4D-F1FF-458F-AAFF-3CC844242A4B}" type="presParOf" srcId="{0576B3D9-6D26-4A0D-A123-D198FB42B85A}" destId="{B3D5C5D7-F1B3-431A-891A-D6A891F9D40C}" srcOrd="1" destOrd="0" presId="urn:microsoft.com/office/officeart/2005/8/layout/list1"/>
    <dgm:cxn modelId="{014BE4C9-A79A-4823-A297-A5FD7453F6A7}" type="presParOf" srcId="{FEB4EA69-60C5-4B9E-BF8C-A04830B91DCC}" destId="{6341BC8C-B022-48BC-9794-A35F83AB958D}" srcOrd="5" destOrd="0" presId="urn:microsoft.com/office/officeart/2005/8/layout/list1"/>
    <dgm:cxn modelId="{1F84EBBE-C803-4038-804D-804B453DF497}" type="presParOf" srcId="{FEB4EA69-60C5-4B9E-BF8C-A04830B91DCC}" destId="{1777C139-01FC-41E6-B68C-69551FEF0467}" srcOrd="6" destOrd="0" presId="urn:microsoft.com/office/officeart/2005/8/layout/list1"/>
    <dgm:cxn modelId="{62288149-D47B-4DD7-ACC4-16106BFA2D0B}" type="presParOf" srcId="{FEB4EA69-60C5-4B9E-BF8C-A04830B91DCC}" destId="{E2312F56-0C52-4FD7-8307-D156FA2D9A1A}" srcOrd="7" destOrd="0" presId="urn:microsoft.com/office/officeart/2005/8/layout/list1"/>
    <dgm:cxn modelId="{871DB4E8-CDE1-4A1A-BB58-DC12CF44DD12}" type="presParOf" srcId="{FEB4EA69-60C5-4B9E-BF8C-A04830B91DCC}" destId="{C72AB3DD-5DB2-432C-B2C8-337C17CCA087}" srcOrd="8" destOrd="0" presId="urn:microsoft.com/office/officeart/2005/8/layout/list1"/>
    <dgm:cxn modelId="{DC9869B6-4E85-46FA-8358-C4494AF1DAB3}" type="presParOf" srcId="{C72AB3DD-5DB2-432C-B2C8-337C17CCA087}" destId="{BF415BF6-A146-4EF3-A98B-FF614522B1F0}" srcOrd="0" destOrd="0" presId="urn:microsoft.com/office/officeart/2005/8/layout/list1"/>
    <dgm:cxn modelId="{E6DA800C-82DA-4F3D-9532-640A5989C008}" type="presParOf" srcId="{C72AB3DD-5DB2-432C-B2C8-337C17CCA087}" destId="{B361BCF1-89C4-437E-A7E6-087D79783DA5}" srcOrd="1" destOrd="0" presId="urn:microsoft.com/office/officeart/2005/8/layout/list1"/>
    <dgm:cxn modelId="{08C77CA2-2B51-4C08-9128-0FFF6597F5C6}" type="presParOf" srcId="{FEB4EA69-60C5-4B9E-BF8C-A04830B91DCC}" destId="{2F4B1154-762D-410F-8E4F-78E4C1A0D486}" srcOrd="9" destOrd="0" presId="urn:microsoft.com/office/officeart/2005/8/layout/list1"/>
    <dgm:cxn modelId="{5FCA604C-BF92-412B-AD0A-47A77444B5B9}" type="presParOf" srcId="{FEB4EA69-60C5-4B9E-BF8C-A04830B91DCC}" destId="{CC741DBD-EB60-492D-9744-0179CD69C5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03AD6-B42B-46EC-83E4-FC825D441075}">
      <dsp:nvSpPr>
        <dsp:cNvPr id="0" name=""/>
        <dsp:cNvSpPr/>
      </dsp:nvSpPr>
      <dsp:spPr>
        <a:xfrm>
          <a:off x="0" y="1137918"/>
          <a:ext cx="10515600" cy="14120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Days of drinking/abstinence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Quantity of drinks per day</a:t>
          </a:r>
        </a:p>
      </dsp:txBody>
      <dsp:txXfrm>
        <a:off x="0" y="1137918"/>
        <a:ext cx="10515600" cy="1412032"/>
      </dsp:txXfrm>
    </dsp:sp>
    <dsp:sp modelId="{AB4A0769-1B07-486D-A107-4992EABF7296}">
      <dsp:nvSpPr>
        <dsp:cNvPr id="0" name=""/>
        <dsp:cNvSpPr/>
      </dsp:nvSpPr>
      <dsp:spPr>
        <a:xfrm>
          <a:off x="525780" y="798438"/>
          <a:ext cx="7360920" cy="678960"/>
        </a:xfrm>
        <a:prstGeom prst="round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Self-report (Timeline FollowBack – TLFB, Form 90, etc.)</a:t>
          </a:r>
        </a:p>
      </dsp:txBody>
      <dsp:txXfrm>
        <a:off x="558924" y="831582"/>
        <a:ext cx="7294632" cy="612672"/>
      </dsp:txXfrm>
    </dsp:sp>
    <dsp:sp modelId="{C7056473-29F3-414A-8DA7-F625458DF091}">
      <dsp:nvSpPr>
        <dsp:cNvPr id="0" name=""/>
        <dsp:cNvSpPr/>
      </dsp:nvSpPr>
      <dsp:spPr>
        <a:xfrm>
          <a:off x="0" y="3013631"/>
          <a:ext cx="10515600" cy="2101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Breath Alcohol Concentration (very recent alcohol use &lt;12 hours)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EtG –  urine metabolite (sensitive to heavy drinking in past 24-48 hours)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Liver enzymes – GGTP, ASAT, ALAT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Transdermal alcohol monitor (SCRAM bracelet)</a:t>
          </a:r>
        </a:p>
      </dsp:txBody>
      <dsp:txXfrm>
        <a:off x="0" y="3013631"/>
        <a:ext cx="10515600" cy="2101050"/>
      </dsp:txXfrm>
    </dsp:sp>
    <dsp:sp modelId="{AF49F33F-5663-4981-83EA-CAF637E16701}">
      <dsp:nvSpPr>
        <dsp:cNvPr id="0" name=""/>
        <dsp:cNvSpPr/>
      </dsp:nvSpPr>
      <dsp:spPr>
        <a:xfrm>
          <a:off x="525780" y="2674151"/>
          <a:ext cx="7360920" cy="678960"/>
        </a:xfrm>
        <a:prstGeom prst="round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Biochemical  / objective measures of drinking</a:t>
          </a:r>
        </a:p>
      </dsp:txBody>
      <dsp:txXfrm>
        <a:off x="558924" y="2707295"/>
        <a:ext cx="7294632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1EBB4-DC8B-4723-944F-1BB4180C1E7B}">
      <dsp:nvSpPr>
        <dsp:cNvPr id="0" name=""/>
        <dsp:cNvSpPr/>
      </dsp:nvSpPr>
      <dsp:spPr>
        <a:xfrm>
          <a:off x="0" y="698007"/>
          <a:ext cx="11236960" cy="173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2113" tIns="479044" rIns="872113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Executive summary of conference sponsored by NIAAA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Goal of selecting a “sentinel” outcome measure to include in clinical trials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1" kern="1200"/>
            <a:t>Percentage of Heavy Drinking Days – PHDD (continuous)</a:t>
          </a:r>
          <a:endParaRPr lang="en-US" sz="2300" kern="1200"/>
        </a:p>
      </dsp:txBody>
      <dsp:txXfrm>
        <a:off x="0" y="698007"/>
        <a:ext cx="11236960" cy="1738800"/>
      </dsp:txXfrm>
    </dsp:sp>
    <dsp:sp modelId="{0D114167-BD88-43BE-8B12-98266DEBD8BA}">
      <dsp:nvSpPr>
        <dsp:cNvPr id="0" name=""/>
        <dsp:cNvSpPr/>
      </dsp:nvSpPr>
      <dsp:spPr>
        <a:xfrm>
          <a:off x="561848" y="358527"/>
          <a:ext cx="7865872" cy="678960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7311" tIns="0" rIns="29731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Allen (2003)</a:t>
          </a:r>
        </a:p>
      </dsp:txBody>
      <dsp:txXfrm>
        <a:off x="594992" y="391671"/>
        <a:ext cx="7799584" cy="612672"/>
      </dsp:txXfrm>
    </dsp:sp>
    <dsp:sp modelId="{C544A7A7-88F1-4586-9CE7-C26DC504F3C6}">
      <dsp:nvSpPr>
        <dsp:cNvPr id="0" name=""/>
        <dsp:cNvSpPr/>
      </dsp:nvSpPr>
      <dsp:spPr>
        <a:xfrm>
          <a:off x="0" y="2900487"/>
          <a:ext cx="11236960" cy="2064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2113" tIns="479044" rIns="872113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Percent of subjects abstinent (i.e., completely abstinent for specified period)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1" kern="1200"/>
            <a:t>Percent of subjects with no heavy drinking days – PSNHDD (dichotomous)</a:t>
          </a:r>
          <a:endParaRPr lang="en-US" sz="2300" kern="1200"/>
        </a:p>
        <a:p>
          <a:pPr marL="685800" lvl="3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No heavy drinking days associated with lower risk of AUD and negative consequences</a:t>
          </a:r>
        </a:p>
      </dsp:txBody>
      <dsp:txXfrm>
        <a:off x="0" y="2900487"/>
        <a:ext cx="11236960" cy="2064825"/>
      </dsp:txXfrm>
    </dsp:sp>
    <dsp:sp modelId="{61AE7C11-F5F2-4A48-AACA-79718DDF2876}">
      <dsp:nvSpPr>
        <dsp:cNvPr id="0" name=""/>
        <dsp:cNvSpPr/>
      </dsp:nvSpPr>
      <dsp:spPr>
        <a:xfrm>
          <a:off x="561848" y="2561007"/>
          <a:ext cx="7865872" cy="678960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7311" tIns="0" rIns="29731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FDA approved endpoints </a:t>
          </a:r>
        </a:p>
      </dsp:txBody>
      <dsp:txXfrm>
        <a:off x="594992" y="2594151"/>
        <a:ext cx="7799584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78730-383B-4CE6-B50E-2BA469705A3D}">
      <dsp:nvSpPr>
        <dsp:cNvPr id="0" name=""/>
        <dsp:cNvSpPr/>
      </dsp:nvSpPr>
      <dsp:spPr>
        <a:xfrm>
          <a:off x="0" y="450085"/>
          <a:ext cx="10774680" cy="2992500"/>
        </a:xfrm>
        <a:prstGeom prst="rect">
          <a:avLst/>
        </a:pr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6235" tIns="520700" rIns="836235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Self-report (TLFB, Nicotine Use Inventory, etc.)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Biochemical verification</a:t>
          </a: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Exhaled carbon monoxide (&gt; 6-8ppm indicative of recent smoking; although 3-5ppm suggested recently)</a:t>
          </a: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Cotinine (plasma, saliva, urine – detection times of several days to a week)</a:t>
          </a:r>
        </a:p>
      </dsp:txBody>
      <dsp:txXfrm>
        <a:off x="0" y="450085"/>
        <a:ext cx="10774680" cy="2992500"/>
      </dsp:txXfrm>
    </dsp:sp>
    <dsp:sp modelId="{4FD35024-3652-48CD-90E8-4BFCD1924663}">
      <dsp:nvSpPr>
        <dsp:cNvPr id="0" name=""/>
        <dsp:cNvSpPr/>
      </dsp:nvSpPr>
      <dsp:spPr>
        <a:xfrm>
          <a:off x="538734" y="81085"/>
          <a:ext cx="7542276" cy="73800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080" tIns="0" rIns="285080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Abstinence measures</a:t>
          </a:r>
        </a:p>
      </dsp:txBody>
      <dsp:txXfrm>
        <a:off x="574760" y="117111"/>
        <a:ext cx="7470224" cy="665948"/>
      </dsp:txXfrm>
    </dsp:sp>
    <dsp:sp modelId="{38ED0957-FD5A-4EFA-9FBA-9F2C980A9B28}">
      <dsp:nvSpPr>
        <dsp:cNvPr id="0" name=""/>
        <dsp:cNvSpPr/>
      </dsp:nvSpPr>
      <dsp:spPr>
        <a:xfrm>
          <a:off x="0" y="3946585"/>
          <a:ext cx="10774680" cy="1063125"/>
        </a:xfrm>
        <a:prstGeom prst="rect">
          <a:avLst/>
        </a:pr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6235" tIns="520700" rIns="836235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Number of cigarettes per day</a:t>
          </a:r>
        </a:p>
      </dsp:txBody>
      <dsp:txXfrm>
        <a:off x="0" y="3946585"/>
        <a:ext cx="10774680" cy="1063125"/>
      </dsp:txXfrm>
    </dsp:sp>
    <dsp:sp modelId="{37835D6F-DF4B-407B-95D8-3AF1E7EE9696}">
      <dsp:nvSpPr>
        <dsp:cNvPr id="0" name=""/>
        <dsp:cNvSpPr/>
      </dsp:nvSpPr>
      <dsp:spPr>
        <a:xfrm>
          <a:off x="538734" y="3577585"/>
          <a:ext cx="7542276" cy="73800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080" tIns="0" rIns="285080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Use measures</a:t>
          </a:r>
        </a:p>
      </dsp:txBody>
      <dsp:txXfrm>
        <a:off x="574760" y="3613611"/>
        <a:ext cx="7470224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981FF-BE2E-443E-B8D8-60D69A484E58}">
      <dsp:nvSpPr>
        <dsp:cNvPr id="0" name=""/>
        <dsp:cNvSpPr/>
      </dsp:nvSpPr>
      <dsp:spPr>
        <a:xfrm rot="5400000">
          <a:off x="6684599" y="-2394716"/>
          <a:ext cx="1926883" cy="719815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2-week grace period recommended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Definition of failure requires smoking on several occasions (not just a puff)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Smoking on 7 consecutive days, or at least once each week for 2 consecutive weeks</a:t>
          </a:r>
        </a:p>
      </dsp:txBody>
      <dsp:txXfrm rot="-5400000">
        <a:off x="4048963" y="334983"/>
        <a:ext cx="7104093" cy="1738757"/>
      </dsp:txXfrm>
    </dsp:sp>
    <dsp:sp modelId="{66804DFD-580C-4E7F-836E-61931499AE43}">
      <dsp:nvSpPr>
        <dsp:cNvPr id="0" name=""/>
        <dsp:cNvSpPr/>
      </dsp:nvSpPr>
      <dsp:spPr>
        <a:xfrm>
          <a:off x="0" y="60"/>
          <a:ext cx="4048963" cy="240860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Prolonged abstinence is preferred measure</a:t>
          </a:r>
          <a:endParaRPr lang="en-US" sz="3600" kern="1200" dirty="0"/>
        </a:p>
      </dsp:txBody>
      <dsp:txXfrm>
        <a:off x="117578" y="117638"/>
        <a:ext cx="3813807" cy="2173448"/>
      </dsp:txXfrm>
    </dsp:sp>
    <dsp:sp modelId="{7A38E24B-BD89-4CB5-BDE8-836CCE0F3AB4}">
      <dsp:nvSpPr>
        <dsp:cNvPr id="0" name=""/>
        <dsp:cNvSpPr/>
      </dsp:nvSpPr>
      <dsp:spPr>
        <a:xfrm rot="5400000">
          <a:off x="6684599" y="134318"/>
          <a:ext cx="1926883" cy="719815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Many trials have reported only point prevalence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7-day window can be verified by blood or saliva cotinine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Definition of failure for 7-day point prevalence is any smoking (even a puff)</a:t>
          </a:r>
        </a:p>
      </dsp:txBody>
      <dsp:txXfrm rot="-5400000">
        <a:off x="4048963" y="2864018"/>
        <a:ext cx="7104093" cy="1738757"/>
      </dsp:txXfrm>
    </dsp:sp>
    <dsp:sp modelId="{0AFC1A7A-F918-4856-8D17-CBF33E25F3F6}">
      <dsp:nvSpPr>
        <dsp:cNvPr id="0" name=""/>
        <dsp:cNvSpPr/>
      </dsp:nvSpPr>
      <dsp:spPr>
        <a:xfrm>
          <a:off x="0" y="2529094"/>
          <a:ext cx="4048963" cy="240860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7-day point prevalence should also be reported</a:t>
          </a:r>
        </a:p>
      </dsp:txBody>
      <dsp:txXfrm>
        <a:off x="117578" y="2646672"/>
        <a:ext cx="3813807" cy="21734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63CDF-C72D-4779-B56B-029E214A16C1}">
      <dsp:nvSpPr>
        <dsp:cNvPr id="0" name=""/>
        <dsp:cNvSpPr/>
      </dsp:nvSpPr>
      <dsp:spPr>
        <a:xfrm>
          <a:off x="0" y="330244"/>
          <a:ext cx="11023600" cy="1223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5554" tIns="437388" rIns="85555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Day-by-day calculation of abstinence / drug use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Longest duration of abstinence</a:t>
          </a:r>
        </a:p>
      </dsp:txBody>
      <dsp:txXfrm>
        <a:off x="0" y="330244"/>
        <a:ext cx="11023600" cy="1223775"/>
      </dsp:txXfrm>
    </dsp:sp>
    <dsp:sp modelId="{6FE55A16-A890-41EE-A46D-DDA6F21121FE}">
      <dsp:nvSpPr>
        <dsp:cNvPr id="0" name=""/>
        <dsp:cNvSpPr/>
      </dsp:nvSpPr>
      <dsp:spPr>
        <a:xfrm>
          <a:off x="551180" y="20284"/>
          <a:ext cx="7716520" cy="61992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666" tIns="0" rIns="29166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Self-report (TLFB)</a:t>
          </a:r>
        </a:p>
      </dsp:txBody>
      <dsp:txXfrm>
        <a:off x="581442" y="50546"/>
        <a:ext cx="7655996" cy="559396"/>
      </dsp:txXfrm>
    </dsp:sp>
    <dsp:sp modelId="{0354E6FA-F5D8-43CE-8AB0-374F1F1F11C5}">
      <dsp:nvSpPr>
        <dsp:cNvPr id="0" name=""/>
        <dsp:cNvSpPr/>
      </dsp:nvSpPr>
      <dsp:spPr>
        <a:xfrm>
          <a:off x="0" y="1977379"/>
          <a:ext cx="11023600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174641"/>
              <a:satOff val="-3128"/>
              <a:lumOff val="132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5554" tIns="437388" rIns="85555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Urine toxicology – 3-4 days detection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Saliva / sweat / hair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Percentage of negative/positive results</a:t>
          </a:r>
        </a:p>
      </dsp:txBody>
      <dsp:txXfrm>
        <a:off x="0" y="1977379"/>
        <a:ext cx="11023600" cy="1587600"/>
      </dsp:txXfrm>
    </dsp:sp>
    <dsp:sp modelId="{99CE6FFA-2398-4BE7-AAA2-F90BBC9584C1}">
      <dsp:nvSpPr>
        <dsp:cNvPr id="0" name=""/>
        <dsp:cNvSpPr/>
      </dsp:nvSpPr>
      <dsp:spPr>
        <a:xfrm>
          <a:off x="551180" y="1667419"/>
          <a:ext cx="7716520" cy="61992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666" tIns="0" rIns="29166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Biochemical verification</a:t>
          </a:r>
        </a:p>
      </dsp:txBody>
      <dsp:txXfrm>
        <a:off x="581442" y="1697681"/>
        <a:ext cx="7655996" cy="559396"/>
      </dsp:txXfrm>
    </dsp:sp>
    <dsp:sp modelId="{B518BB1B-44F2-442E-AA2B-13740C4D2F3F}">
      <dsp:nvSpPr>
        <dsp:cNvPr id="0" name=""/>
        <dsp:cNvSpPr/>
      </dsp:nvSpPr>
      <dsp:spPr>
        <a:xfrm>
          <a:off x="0" y="3988340"/>
          <a:ext cx="11023600" cy="1223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5554" tIns="437388" rIns="85555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No accepted meaningful outcomes based on use (i.e., no heavy use equivalent)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No standard quantity</a:t>
          </a:r>
        </a:p>
      </dsp:txBody>
      <dsp:txXfrm>
        <a:off x="0" y="3988340"/>
        <a:ext cx="11023600" cy="1223775"/>
      </dsp:txXfrm>
    </dsp:sp>
    <dsp:sp modelId="{5769C921-0261-4D12-BA2E-DA20C5351537}">
      <dsp:nvSpPr>
        <dsp:cNvPr id="0" name=""/>
        <dsp:cNvSpPr/>
      </dsp:nvSpPr>
      <dsp:spPr>
        <a:xfrm>
          <a:off x="551180" y="3678380"/>
          <a:ext cx="7716520" cy="61992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666" tIns="0" rIns="29166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Use Measures</a:t>
          </a:r>
        </a:p>
      </dsp:txBody>
      <dsp:txXfrm>
        <a:off x="581442" y="3708642"/>
        <a:ext cx="7655996" cy="5593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FA908-D194-441F-8CF4-9BFCAAABEE93}">
      <dsp:nvSpPr>
        <dsp:cNvPr id="0" name=""/>
        <dsp:cNvSpPr/>
      </dsp:nvSpPr>
      <dsp:spPr>
        <a:xfrm>
          <a:off x="0" y="225787"/>
          <a:ext cx="10515600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Only substance with approved ‘low-risk’ outcome (PSNHDD)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WHO risk-levels promising as reduction indicator</a:t>
          </a:r>
        </a:p>
      </dsp:txBody>
      <dsp:txXfrm>
        <a:off x="0" y="225787"/>
        <a:ext cx="10515600" cy="1190700"/>
      </dsp:txXfrm>
    </dsp:sp>
    <dsp:sp modelId="{D8B62E11-A50D-4A69-AC33-A9F161FBFE13}">
      <dsp:nvSpPr>
        <dsp:cNvPr id="0" name=""/>
        <dsp:cNvSpPr/>
      </dsp:nvSpPr>
      <dsp:spPr>
        <a:xfrm>
          <a:off x="525780" y="19147"/>
          <a:ext cx="7360920" cy="413280"/>
        </a:xfrm>
        <a:prstGeom prst="roundRect">
          <a:avLst/>
        </a:prstGeom>
        <a:solidFill>
          <a:schemeClr val="accent1"/>
        </a:solidFill>
        <a:ln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</a:rPr>
            <a:t>Alcohol</a:t>
          </a:r>
        </a:p>
      </dsp:txBody>
      <dsp:txXfrm>
        <a:off x="545955" y="39322"/>
        <a:ext cx="7320570" cy="372930"/>
      </dsp:txXfrm>
    </dsp:sp>
    <dsp:sp modelId="{1777C139-01FC-41E6-B68C-69551FEF0467}">
      <dsp:nvSpPr>
        <dsp:cNvPr id="0" name=""/>
        <dsp:cNvSpPr/>
      </dsp:nvSpPr>
      <dsp:spPr>
        <a:xfrm>
          <a:off x="0" y="1698727"/>
          <a:ext cx="10515600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Abstinence-based only (PA or PP)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7-day point prevalence (self-report w/  verification)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Missing as failure </a:t>
          </a:r>
        </a:p>
      </dsp:txBody>
      <dsp:txXfrm>
        <a:off x="0" y="1698727"/>
        <a:ext cx="10515600" cy="1587600"/>
      </dsp:txXfrm>
    </dsp:sp>
    <dsp:sp modelId="{B3D5C5D7-F1B3-431A-891A-D6A891F9D40C}">
      <dsp:nvSpPr>
        <dsp:cNvPr id="0" name=""/>
        <dsp:cNvSpPr/>
      </dsp:nvSpPr>
      <dsp:spPr>
        <a:xfrm>
          <a:off x="525780" y="1492087"/>
          <a:ext cx="7360920" cy="413280"/>
        </a:xfrm>
        <a:prstGeom prst="round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</a:rPr>
            <a:t>Tobacco</a:t>
          </a:r>
        </a:p>
      </dsp:txBody>
      <dsp:txXfrm>
        <a:off x="545955" y="1512262"/>
        <a:ext cx="7320570" cy="372930"/>
      </dsp:txXfrm>
    </dsp:sp>
    <dsp:sp modelId="{CC741DBD-EB60-492D-9744-0179CD69C5A6}">
      <dsp:nvSpPr>
        <dsp:cNvPr id="0" name=""/>
        <dsp:cNvSpPr/>
      </dsp:nvSpPr>
      <dsp:spPr>
        <a:xfrm>
          <a:off x="0" y="3568567"/>
          <a:ext cx="10515600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Prolonged abstinence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Frequency-based only (not quantity)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Urine results commonly used as outcome</a:t>
          </a:r>
        </a:p>
      </dsp:txBody>
      <dsp:txXfrm>
        <a:off x="0" y="3568567"/>
        <a:ext cx="10515600" cy="1587600"/>
      </dsp:txXfrm>
    </dsp:sp>
    <dsp:sp modelId="{B361BCF1-89C4-437E-A7E6-087D79783DA5}">
      <dsp:nvSpPr>
        <dsp:cNvPr id="0" name=""/>
        <dsp:cNvSpPr/>
      </dsp:nvSpPr>
      <dsp:spPr>
        <a:xfrm>
          <a:off x="525780" y="3361927"/>
          <a:ext cx="7360920" cy="413280"/>
        </a:xfrm>
        <a:prstGeom prst="round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</a:rPr>
            <a:t>Stimulants</a:t>
          </a:r>
        </a:p>
      </dsp:txBody>
      <dsp:txXfrm>
        <a:off x="545955" y="3382102"/>
        <a:ext cx="7320570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99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7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0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36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3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0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5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7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81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1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A758-A074-498D-B03D-D1DA44DE00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0746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 b="1" dirty="0">
                <a:solidFill>
                  <a:schemeClr val="accent1"/>
                </a:solidFill>
              </a:rPr>
              <a:t>Overview of Substance Use Outcomes in Other SUD trials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2EF8F-DFF1-4573-B91F-5893AA51D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Brian D. Kiluk, Ph.D.</a:t>
            </a:r>
          </a:p>
          <a:p>
            <a:r>
              <a:rPr lang="en-US" sz="3200" dirty="0">
                <a:solidFill>
                  <a:schemeClr val="bg1"/>
                </a:solidFill>
              </a:rPr>
              <a:t>Yale School of Medicine</a:t>
            </a:r>
          </a:p>
          <a:p>
            <a:r>
              <a:rPr lang="en-US" sz="3200" dirty="0">
                <a:solidFill>
                  <a:schemeClr val="bg1"/>
                </a:solidFill>
              </a:rPr>
              <a:t>ACTTION Meeting March 23, 2018</a:t>
            </a:r>
          </a:p>
        </p:txBody>
      </p:sp>
    </p:spTree>
    <p:extLst>
      <p:ext uri="{BB962C8B-B14F-4D97-AF65-F5344CB8AC3E}">
        <p14:creationId xmlns:p14="http://schemas.microsoft.com/office/powerpoint/2010/main" val="804686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89EEB-B230-44D1-AFF8-835B1300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TOBACCO: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309DF-BD42-45AA-811A-22F0B5A7F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/>
              <a:t>Hughes et al., (2003)</a:t>
            </a:r>
          </a:p>
          <a:p>
            <a:pPr lvl="1"/>
            <a:r>
              <a:rPr lang="en-US" dirty="0"/>
              <a:t>Workgroup formed by Society of Nicotine and Tobacco Research</a:t>
            </a:r>
          </a:p>
          <a:p>
            <a:pPr lvl="1"/>
            <a:r>
              <a:rPr lang="en-US" dirty="0"/>
              <a:t>Gathered information via literature searches to evaluate pros and cons of abstinence measures</a:t>
            </a:r>
          </a:p>
          <a:p>
            <a:pPr lvl="1"/>
            <a:r>
              <a:rPr lang="en-US" dirty="0"/>
              <a:t>Included logic, clinical wisdom, and consensus among experts</a:t>
            </a:r>
          </a:p>
          <a:p>
            <a:endParaRPr lang="en-US" dirty="0"/>
          </a:p>
          <a:p>
            <a:r>
              <a:rPr lang="en-US" dirty="0"/>
              <a:t>Abstinence measures based on percentage of individuals abstinent</a:t>
            </a:r>
          </a:p>
          <a:p>
            <a:pPr lvl="1"/>
            <a:r>
              <a:rPr lang="en-US" dirty="0"/>
              <a:t>Any smoking treated as failure</a:t>
            </a:r>
          </a:p>
          <a:p>
            <a:r>
              <a:rPr lang="en-US" dirty="0"/>
              <a:t>Those lost to follow-up treated as SMOKERS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11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2935F5E0-8779-4EE9-B6C8-79B5941C0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055" y="0"/>
            <a:ext cx="7552945" cy="7020560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37A181-C7B6-4B47-9193-F24AE5AB1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809" y="181898"/>
            <a:ext cx="3973871" cy="1622321"/>
          </a:xfrm>
        </p:spPr>
        <p:txBody>
          <a:bodyPr>
            <a:normAutofit/>
          </a:bodyPr>
          <a:lstStyle/>
          <a:p>
            <a:r>
              <a:rPr lang="en-US" sz="3700" dirty="0"/>
              <a:t>TOBACCO:  </a:t>
            </a:r>
            <a:br>
              <a:rPr lang="en-US" sz="3700" dirty="0"/>
            </a:br>
            <a:r>
              <a:rPr lang="en-US" sz="3700" dirty="0"/>
              <a:t>Common Outcomes</a:t>
            </a: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41160AD8-95D8-4E9E-8792-4F8D2CEBD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930400"/>
            <a:ext cx="4273296" cy="4293419"/>
          </a:xfrm>
        </p:spPr>
        <p:txBody>
          <a:bodyPr>
            <a:noAutofit/>
          </a:bodyPr>
          <a:lstStyle/>
          <a:p>
            <a:r>
              <a:rPr lang="en-US" sz="2000" b="1" dirty="0"/>
              <a:t>Continuous abstinence</a:t>
            </a:r>
          </a:p>
          <a:p>
            <a:pPr lvl="1"/>
            <a:r>
              <a:rPr lang="en-US" sz="2000" dirty="0"/>
              <a:t>Proportion of people not smoking at all since quit date</a:t>
            </a:r>
          </a:p>
          <a:p>
            <a:r>
              <a:rPr lang="en-US" sz="2000" b="1" dirty="0"/>
              <a:t>Prolonged abstinence</a:t>
            </a:r>
          </a:p>
          <a:p>
            <a:pPr lvl="1"/>
            <a:r>
              <a:rPr lang="en-US" sz="2000" dirty="0"/>
              <a:t>Proportion abstinent for some specified interval of extended duration</a:t>
            </a:r>
          </a:p>
          <a:p>
            <a:r>
              <a:rPr lang="en-US" sz="2000" b="1" dirty="0"/>
              <a:t>Point prevalence abstinence</a:t>
            </a:r>
          </a:p>
          <a:p>
            <a:pPr lvl="1"/>
            <a:r>
              <a:rPr lang="en-US" sz="2000" dirty="0"/>
              <a:t>Proportion not smoking at a point in time (immediately preceding follow-up)</a:t>
            </a:r>
          </a:p>
          <a:p>
            <a:r>
              <a:rPr lang="en-US" sz="2000" b="1" dirty="0"/>
              <a:t>Repeated point prevalence</a:t>
            </a:r>
          </a:p>
          <a:p>
            <a:pPr lvl="1"/>
            <a:r>
              <a:rPr lang="en-US" sz="2000" dirty="0"/>
              <a:t>Point prevalence abstinence at 2 or more follow-ups between which smoking is allowed</a:t>
            </a:r>
          </a:p>
        </p:txBody>
      </p:sp>
    </p:spTree>
    <p:extLst>
      <p:ext uri="{BB962C8B-B14F-4D97-AF65-F5344CB8AC3E}">
        <p14:creationId xmlns:p14="http://schemas.microsoft.com/office/powerpoint/2010/main" val="3822587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55B560A7-D6BA-4ED8-8F2B-879A36127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054" y="0"/>
            <a:ext cx="7552943" cy="6857999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3B516E-9858-4E8A-981D-8EF8EB9C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5" y="629266"/>
            <a:ext cx="3664230" cy="1622321"/>
          </a:xfrm>
        </p:spPr>
        <p:txBody>
          <a:bodyPr>
            <a:normAutofit/>
          </a:bodyPr>
          <a:lstStyle/>
          <a:p>
            <a:r>
              <a:rPr lang="en-US" sz="3700" dirty="0"/>
              <a:t>Hughes, Carpenter, &amp; </a:t>
            </a:r>
            <a:r>
              <a:rPr lang="en-US" sz="3700" dirty="0" err="1"/>
              <a:t>Naud</a:t>
            </a:r>
            <a:r>
              <a:rPr lang="en-US" sz="3700" dirty="0"/>
              <a:t> (2010)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4C19914-18C5-4895-9A53-F07DB1D30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en-US" sz="2000" dirty="0"/>
              <a:t>28 RCTs of validated pharmacotherapies</a:t>
            </a:r>
          </a:p>
          <a:p>
            <a:pPr lvl="1"/>
            <a:r>
              <a:rPr lang="en-US" sz="2000" dirty="0"/>
              <a:t>Reported both PA &amp; PP</a:t>
            </a:r>
          </a:p>
          <a:p>
            <a:r>
              <a:rPr lang="en-US" sz="2000" dirty="0"/>
              <a:t>PP &amp; PA highly correlated</a:t>
            </a:r>
          </a:p>
          <a:p>
            <a:pPr lvl="1"/>
            <a:r>
              <a:rPr lang="en-US" sz="2000" dirty="0"/>
              <a:t>r = .88</a:t>
            </a:r>
          </a:p>
          <a:p>
            <a:r>
              <a:rPr lang="en-US" sz="2000" dirty="0"/>
              <a:t>Produce similar estimates of effect size</a:t>
            </a:r>
          </a:p>
          <a:p>
            <a:pPr lvl="1"/>
            <a:r>
              <a:rPr lang="en-US" sz="2000" dirty="0"/>
              <a:t>PP slightly higher when absolute difference used</a:t>
            </a:r>
          </a:p>
        </p:txBody>
      </p:sp>
    </p:spTree>
    <p:extLst>
      <p:ext uri="{BB962C8B-B14F-4D97-AF65-F5344CB8AC3E}">
        <p14:creationId xmlns:p14="http://schemas.microsoft.com/office/powerpoint/2010/main" val="642214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A9AC-22C4-4672-BA9A-86AC3E23B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" y="354965"/>
            <a:ext cx="10927080" cy="1325563"/>
          </a:xfrm>
        </p:spPr>
        <p:txBody>
          <a:bodyPr>
            <a:normAutofit/>
          </a:bodyPr>
          <a:lstStyle/>
          <a:p>
            <a:r>
              <a:rPr lang="en-US" dirty="0"/>
              <a:t>TOBACCO:  Recommendations from workgroup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7FF9D8-3B76-4276-A586-B704E1D78C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789673"/>
              </p:ext>
            </p:extLst>
          </p:nvPr>
        </p:nvGraphicFramePr>
        <p:xfrm>
          <a:off x="518160" y="1767840"/>
          <a:ext cx="11247120" cy="4937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1909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06E70-EF40-4C6D-B144-A4450FD4A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STIMULANTS: Assessment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EBF77EC-2EF5-4E73-9C92-201F2AF9C8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32014"/>
              </p:ext>
            </p:extLst>
          </p:nvPr>
        </p:nvGraphicFramePr>
        <p:xfrm>
          <a:off x="619760" y="1422400"/>
          <a:ext cx="110236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7949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66DC5-E237-41F9-AF07-C37D6B265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STIMULANTS:  Common Outcomes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EC7A9-E816-4938-B647-3BAB8B0A4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996"/>
            <a:ext cx="10515600" cy="51658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Percentage of days abstinent (PDA)</a:t>
            </a:r>
          </a:p>
          <a:p>
            <a:pPr lvl="1"/>
            <a:r>
              <a:rPr lang="en-US" dirty="0"/>
              <a:t>Self-reported days of abstinence / total days in specified period</a:t>
            </a:r>
          </a:p>
          <a:p>
            <a:r>
              <a:rPr lang="en-US" dirty="0"/>
              <a:t>Longest duration of abstinence</a:t>
            </a:r>
          </a:p>
          <a:p>
            <a:pPr lvl="1"/>
            <a:r>
              <a:rPr lang="en-US" dirty="0"/>
              <a:t>Maximum number of self-reported days </a:t>
            </a:r>
          </a:p>
          <a:p>
            <a:r>
              <a:rPr lang="en-US" dirty="0"/>
              <a:t>Percentage of positive (or negative) urine toxicology results</a:t>
            </a:r>
          </a:p>
          <a:p>
            <a:pPr lvl="1"/>
            <a:r>
              <a:rPr lang="en-US" dirty="0"/>
              <a:t>Urine result only; highly variable based on denominator</a:t>
            </a:r>
          </a:p>
          <a:p>
            <a:r>
              <a:rPr lang="en-US" dirty="0"/>
              <a:t>Percentage of subjects achieving abstinence of ‘x’ duration</a:t>
            </a:r>
          </a:p>
          <a:p>
            <a:pPr lvl="1"/>
            <a:r>
              <a:rPr lang="en-US" dirty="0"/>
              <a:t>Based on dichotomous indicator of achieving abstinence or not</a:t>
            </a:r>
          </a:p>
          <a:p>
            <a:endParaRPr lang="en-US" dirty="0"/>
          </a:p>
          <a:p>
            <a:r>
              <a:rPr lang="en-US" dirty="0"/>
              <a:t>Donovan et al, </a:t>
            </a:r>
            <a:r>
              <a:rPr lang="en-US" i="1" dirty="0"/>
              <a:t>Addiction </a:t>
            </a:r>
            <a:r>
              <a:rPr lang="en-US" dirty="0"/>
              <a:t>(2012) </a:t>
            </a:r>
          </a:p>
          <a:p>
            <a:pPr lvl="1"/>
            <a:r>
              <a:rPr lang="en-US" dirty="0"/>
              <a:t>No single clinical metric appropriate for all trials</a:t>
            </a:r>
          </a:p>
          <a:p>
            <a:pPr lvl="1"/>
            <a:r>
              <a:rPr lang="en-US" dirty="0"/>
              <a:t>Ideally would combine self-report and biological indicators</a:t>
            </a:r>
          </a:p>
          <a:p>
            <a:pPr lvl="1"/>
            <a:r>
              <a:rPr lang="en-US" dirty="0"/>
              <a:t>Most appropriate outcome will vary by study methods and goals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45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4F0DE-4C59-4356-B924-04F5337C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STIMULANTS:  Comparison of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40781-8333-4188-B097-2A20D34D8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Carroll et al (2014)</a:t>
            </a:r>
          </a:p>
          <a:p>
            <a:r>
              <a:rPr lang="en-US" dirty="0"/>
              <a:t>Pooled data across 5 RCTs evaluating treatment for cocaine (N=434)</a:t>
            </a:r>
          </a:p>
          <a:p>
            <a:r>
              <a:rPr lang="en-US" dirty="0"/>
              <a:t>Compared common continuous and dichotomous outcomes</a:t>
            </a:r>
          </a:p>
          <a:p>
            <a:r>
              <a:rPr lang="en-US" dirty="0"/>
              <a:t>Reduction indicators based on days of cocaine use</a:t>
            </a:r>
          </a:p>
          <a:p>
            <a:r>
              <a:rPr lang="en-US" dirty="0"/>
              <a:t>Evaluated correlations with cocaine use during follow-up</a:t>
            </a:r>
          </a:p>
          <a:p>
            <a:r>
              <a:rPr lang="en-US" dirty="0"/>
              <a:t>Determined sensitivity to effects of pharmacologic and behavioral treatments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Rates of discordance b/w self-report and urine results ranged 8-16%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52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10187-9144-4625-BAD8-C30B21D74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048060"/>
              </p:ext>
            </p:extLst>
          </p:nvPr>
        </p:nvGraphicFramePr>
        <p:xfrm>
          <a:off x="109981" y="62104"/>
          <a:ext cx="11972038" cy="6733792"/>
        </p:xfrm>
        <a:graphic>
          <a:graphicData uri="http://schemas.openxmlformats.org/drawingml/2006/table">
            <a:tbl>
              <a:tblPr firstRow="1" firstCol="1" bandRow="1"/>
              <a:tblGrid>
                <a:gridCol w="3601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5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5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55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55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9642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Days of cocaine Use Month 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Days of cocaine Use Month 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Days of cocaine Use Month 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Days of cocaine Use Month 12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Abstinent throughout FU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57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Percent cocaine negative urine specimens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-.31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-.28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-.30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-.16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.33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3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57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Maximum consecutive days of abstinence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-.30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-.24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-.26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-.12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.30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4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57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Percent days of abstinence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-.39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-.37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-.35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-.24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.19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4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57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Days of consecutive abstinence during participants last two weeks of treatment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-.46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-.35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-.30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-.21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.32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8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57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Percent completely abstinent last two weeks of treatment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-.30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-.25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-.19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-.07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.28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8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.25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57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Percent attaining 3+ weeks of abstinence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-.33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-.30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-.28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-.16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.25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3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57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Percent attaining 2+ weeks of abstinence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-.26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-.26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-.28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-.14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.24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3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57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Percent attaining 1+ week of abstinence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-.27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-.22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-.24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-.10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.11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3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57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Percent abstinent during treatment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-.14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-.08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-.11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-.09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.23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4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.12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57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Percent reduction in frequency of cocaine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-.32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-.26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-.22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-.11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.18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54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257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Percent attaining 50% reduction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-.02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-.01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-.16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54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.65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.76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.67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.49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257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Percent attaining 75% reduction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-.08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-.07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-.04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-.01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-.11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43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.08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.14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.42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.92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.02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328A54B-A1E3-40E8-90E1-17D6D1AFCCE5}"/>
              </a:ext>
            </a:extLst>
          </p:cNvPr>
          <p:cNvSpPr/>
          <p:nvPr/>
        </p:nvSpPr>
        <p:spPr>
          <a:xfrm>
            <a:off x="62846" y="659876"/>
            <a:ext cx="3641887" cy="2253007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F8A613-F374-447F-B01A-BF27E43CA5DC}"/>
              </a:ext>
            </a:extLst>
          </p:cNvPr>
          <p:cNvSpPr/>
          <p:nvPr/>
        </p:nvSpPr>
        <p:spPr>
          <a:xfrm>
            <a:off x="109981" y="3337089"/>
            <a:ext cx="3547619" cy="386499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EC0F9A7-182B-4B5E-AE01-519E056B0048}"/>
              </a:ext>
            </a:extLst>
          </p:cNvPr>
          <p:cNvSpPr/>
          <p:nvPr/>
        </p:nvSpPr>
        <p:spPr>
          <a:xfrm>
            <a:off x="62846" y="5797485"/>
            <a:ext cx="3047999" cy="88611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4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E7E9-9589-42C7-B5D5-D760ABA79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STIMULANTS:  Preferred Outcomes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13F91-102F-4F90-A1AC-D65D74561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MOST Meeting - Kiluk et al (2016)</a:t>
            </a:r>
          </a:p>
          <a:p>
            <a:r>
              <a:rPr lang="en-US" dirty="0"/>
              <a:t>No single preferred outcome</a:t>
            </a:r>
          </a:p>
          <a:p>
            <a:r>
              <a:rPr lang="en-US" dirty="0"/>
              <a:t>Reduction-based measures defined by quantity should be abandoned</a:t>
            </a:r>
          </a:p>
          <a:p>
            <a:pPr lvl="1"/>
            <a:r>
              <a:rPr lang="en-US" dirty="0"/>
              <a:t>Any reduction should be based on days of use</a:t>
            </a:r>
          </a:p>
          <a:p>
            <a:r>
              <a:rPr lang="en-US" dirty="0"/>
              <a:t>Urine drug screens are essential component</a:t>
            </a:r>
          </a:p>
          <a:p>
            <a:pPr lvl="1"/>
            <a:r>
              <a:rPr lang="en-US" dirty="0"/>
              <a:t>Used to corroborate self-report rather than primary outcome</a:t>
            </a:r>
          </a:p>
          <a:p>
            <a:r>
              <a:rPr lang="en-US" dirty="0"/>
              <a:t>Pursue low-risk cocaine use by evaluating patterns (‘intermittent use’)</a:t>
            </a:r>
          </a:p>
          <a:p>
            <a:pPr lvl="1"/>
            <a:r>
              <a:rPr lang="en-US" dirty="0"/>
              <a:t>E.g., 1-4 days per month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62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5B4EA-A6E6-44A6-8A17-CA6452F07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59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SUMMARY OF OUTCOMES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926F68-DD65-4093-AFDE-5C3CDFF70F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062508"/>
              </p:ext>
            </p:extLst>
          </p:nvPr>
        </p:nvGraphicFramePr>
        <p:xfrm>
          <a:off x="838200" y="1461154"/>
          <a:ext cx="10515600" cy="517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921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2D08-C4A7-43E0-B09A-71D9FCBF7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9A1C0-8364-4D40-BC3E-F845A2ECC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en-US" sz="4000" dirty="0"/>
              <a:t>Published reviews of outcomes in trials for tobacco, alcohol, stimulants</a:t>
            </a:r>
            <a:endParaRPr lang="en-US" sz="3600" dirty="0"/>
          </a:p>
          <a:p>
            <a:pPr lvl="1"/>
            <a:r>
              <a:rPr lang="en-US" sz="3200" dirty="0"/>
              <a:t>Assessments for measurement of outcomes</a:t>
            </a:r>
          </a:p>
          <a:p>
            <a:pPr lvl="1"/>
            <a:r>
              <a:rPr lang="en-US" sz="3200" dirty="0"/>
              <a:t>Definitions of treatment success</a:t>
            </a:r>
          </a:p>
          <a:p>
            <a:pPr lvl="1"/>
            <a:r>
              <a:rPr lang="en-US" sz="3200" dirty="0"/>
              <a:t>Consideration of grace period</a:t>
            </a:r>
          </a:p>
          <a:p>
            <a:pPr lvl="1"/>
            <a:r>
              <a:rPr lang="en-US" sz="3600" dirty="0"/>
              <a:t>Recommended/approved outcomes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34557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A2DE9-0B1C-4C4B-906F-9C32D0610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ALCOHOL:  Assessment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9FE68A55-F61B-40D6-9721-B94D2B168D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962861"/>
              </p:ext>
            </p:extLst>
          </p:nvPr>
        </p:nvGraphicFramePr>
        <p:xfrm>
          <a:off x="838200" y="1066800"/>
          <a:ext cx="10515600" cy="5913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8547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A2DE9-0B1C-4C4B-906F-9C32D0610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ALCOHOL: 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9464D-B329-4714-86C3-97FE98DDB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* Self-reports are generally accurate and can be used with confidence when:</a:t>
            </a:r>
          </a:p>
          <a:p>
            <a:pPr lvl="1"/>
            <a:r>
              <a:rPr lang="en-US" sz="3200" dirty="0"/>
              <a:t>Alcohol free when interviewed</a:t>
            </a:r>
          </a:p>
          <a:p>
            <a:pPr lvl="1"/>
            <a:r>
              <a:rPr lang="en-US" sz="3200" dirty="0"/>
              <a:t>Given written assurances of confidentiality</a:t>
            </a:r>
          </a:p>
          <a:p>
            <a:pPr lvl="1"/>
            <a:r>
              <a:rPr lang="en-US" sz="3200" dirty="0"/>
              <a:t>Interviewed in setting that encourages honest reporting</a:t>
            </a:r>
          </a:p>
          <a:p>
            <a:pPr lvl="1"/>
            <a:r>
              <a:rPr lang="en-US" sz="3200" dirty="0"/>
              <a:t>Clearly worded objective questions</a:t>
            </a:r>
          </a:p>
          <a:p>
            <a:pPr lvl="1"/>
            <a:r>
              <a:rPr lang="en-US" sz="3200" dirty="0"/>
              <a:t>Provided memory aids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583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5DB23-1452-442E-A61D-07B77DBFF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/>
              <a:t>ALCOHOL: Common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24FFE-EF1A-4AC9-8FBB-33B307376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835639" cy="4486274"/>
          </a:xfrm>
        </p:spPr>
        <p:txBody>
          <a:bodyPr>
            <a:noAutofit/>
          </a:bodyPr>
          <a:lstStyle/>
          <a:p>
            <a:r>
              <a:rPr lang="en-US" sz="2400" dirty="0"/>
              <a:t>Percent days abstinent (PDA) or Percent days drinking (PDD)</a:t>
            </a:r>
          </a:p>
          <a:p>
            <a:pPr lvl="1"/>
            <a:r>
              <a:rPr lang="en-US" dirty="0"/>
              <a:t>Days of alcohol abstinence (or use) / Total days </a:t>
            </a:r>
          </a:p>
          <a:p>
            <a:r>
              <a:rPr lang="en-US" sz="2400" dirty="0"/>
              <a:t>Percentage of Heavy Drinking Days (PHDD)</a:t>
            </a:r>
          </a:p>
          <a:p>
            <a:pPr lvl="1"/>
            <a:r>
              <a:rPr lang="en-US" dirty="0"/>
              <a:t>Heavy drinking day = any day consuming 4+/5+ drinks for women/men</a:t>
            </a:r>
          </a:p>
          <a:p>
            <a:r>
              <a:rPr lang="en-US" sz="2400" dirty="0"/>
              <a:t>Drinks per Day (DPD)</a:t>
            </a:r>
          </a:p>
          <a:p>
            <a:pPr lvl="1"/>
            <a:r>
              <a:rPr lang="en-US" dirty="0"/>
              <a:t>Number of total drinks / number of days during specified period </a:t>
            </a:r>
          </a:p>
          <a:p>
            <a:r>
              <a:rPr lang="en-US" sz="2400" dirty="0"/>
              <a:t>Drinks per Drinking Day (DDD)</a:t>
            </a:r>
          </a:p>
          <a:p>
            <a:pPr lvl="1"/>
            <a:r>
              <a:rPr lang="en-US" dirty="0"/>
              <a:t>Number of total drinks / number of drinking days during specified period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/>
              <a:t>* Biomarkers commonly used to validate self-report, not as outcome</a:t>
            </a:r>
          </a:p>
          <a:p>
            <a:pPr marL="0" indent="0">
              <a:buNone/>
            </a:pPr>
            <a:r>
              <a:rPr lang="en-US" sz="2400" b="1" dirty="0"/>
              <a:t>* Transdermal alcohol monitors – days of no drinking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5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99173-7095-437F-93F5-EBF63DFB8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ALCOHOL: Preferred Outcomes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5401F62A-9B89-4C2C-A758-85815533D5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489716"/>
              </p:ext>
            </p:extLst>
          </p:nvPr>
        </p:nvGraphicFramePr>
        <p:xfrm>
          <a:off x="416560" y="1463040"/>
          <a:ext cx="11236960" cy="5323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6777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E9CCD2-C6F7-4FA7-BAB3-7805FB884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440" y="0"/>
            <a:ext cx="8544559" cy="6858000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D77B0B-8D1A-4696-9BBB-DE539D765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dirty="0"/>
              <a:t>ALCOHOL: </a:t>
            </a:r>
            <a:br>
              <a:rPr lang="en-US" dirty="0"/>
            </a:br>
            <a:r>
              <a:rPr lang="en-US" dirty="0"/>
              <a:t>Grace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109AB-DD7B-4A55-A634-AF358EA22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3847655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Falk et al 2010</a:t>
            </a:r>
          </a:p>
          <a:p>
            <a:r>
              <a:rPr lang="en-US" sz="2400" dirty="0"/>
              <a:t>PSNHDD</a:t>
            </a:r>
          </a:p>
          <a:p>
            <a:r>
              <a:rPr lang="en-US" sz="2400" dirty="0"/>
              <a:t>Effect sizes based on various grace periods</a:t>
            </a:r>
          </a:p>
          <a:p>
            <a:r>
              <a:rPr lang="en-US" sz="2400" dirty="0"/>
              <a:t>COMBINE and Topiramate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381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0642E2-04B8-414A-B85B-DFDF1D2B7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3081" y="0"/>
            <a:ext cx="6598919" cy="6857999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487D1E-C323-410B-8C9D-85898E2DC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r>
              <a:rPr lang="en-US" dirty="0"/>
              <a:t>ALCOHOL:  Reduction Measures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62AAB-51ED-4814-BD00-3C6DD347D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14" y="2251588"/>
            <a:ext cx="5108867" cy="4301612"/>
          </a:xfrm>
        </p:spPr>
        <p:txBody>
          <a:bodyPr>
            <a:noAutofit/>
          </a:bodyPr>
          <a:lstStyle/>
          <a:p>
            <a:r>
              <a:rPr lang="en-US" sz="1800" dirty="0"/>
              <a:t>World Health Organization (WHO) risk levels</a:t>
            </a:r>
          </a:p>
          <a:p>
            <a:pPr lvl="1"/>
            <a:r>
              <a:rPr lang="en-US" sz="1800" dirty="0"/>
              <a:t>Increased mortality risk at each level of consumption</a:t>
            </a:r>
          </a:p>
          <a:p>
            <a:r>
              <a:rPr lang="en-US" sz="1800" dirty="0"/>
              <a:t>European Medicines Agency</a:t>
            </a:r>
          </a:p>
          <a:p>
            <a:pPr lvl="1"/>
            <a:r>
              <a:rPr lang="en-US" sz="1800" dirty="0"/>
              <a:t>Reduction by 2 categories</a:t>
            </a:r>
          </a:p>
          <a:p>
            <a:pPr lvl="1"/>
            <a:r>
              <a:rPr lang="en-US" sz="1800" dirty="0" err="1"/>
              <a:t>Nalmefene</a:t>
            </a:r>
            <a:r>
              <a:rPr lang="en-US" sz="1800" dirty="0"/>
              <a:t> approval</a:t>
            </a:r>
          </a:p>
          <a:p>
            <a:r>
              <a:rPr lang="en-US" sz="1800" dirty="0" err="1"/>
              <a:t>Witkiewitz</a:t>
            </a:r>
            <a:r>
              <a:rPr lang="en-US" sz="1800" dirty="0"/>
              <a:t> et al 2017 (COMBINE)</a:t>
            </a:r>
          </a:p>
          <a:p>
            <a:pPr lvl="1"/>
            <a:r>
              <a:rPr lang="en-US" sz="1800" dirty="0"/>
              <a:t>1-level reduction </a:t>
            </a:r>
          </a:p>
          <a:p>
            <a:pPr lvl="2"/>
            <a:r>
              <a:rPr lang="en-US" sz="1800" dirty="0"/>
              <a:t>Reduced </a:t>
            </a:r>
            <a:r>
              <a:rPr lang="en-US" sz="1800" dirty="0" err="1"/>
              <a:t>DrInC</a:t>
            </a:r>
            <a:r>
              <a:rPr lang="en-US" sz="1800" dirty="0"/>
              <a:t>; better mental health</a:t>
            </a:r>
          </a:p>
          <a:p>
            <a:r>
              <a:rPr lang="en-US" sz="1800" dirty="0" err="1"/>
              <a:t>Hasin</a:t>
            </a:r>
            <a:r>
              <a:rPr lang="en-US" sz="1800" dirty="0"/>
              <a:t> et al 2017 (NESARC) – Table 1</a:t>
            </a:r>
          </a:p>
          <a:p>
            <a:pPr lvl="1"/>
            <a:r>
              <a:rPr lang="en-US" sz="1800" dirty="0"/>
              <a:t>1-level reduction</a:t>
            </a:r>
          </a:p>
          <a:p>
            <a:pPr lvl="2"/>
            <a:r>
              <a:rPr lang="en-US" sz="1800" dirty="0"/>
              <a:t>Lowered odds of alcohol dependence</a:t>
            </a:r>
          </a:p>
          <a:p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28595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56FC-BA50-40E2-A6E4-7B99B35EA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TOBACCO:  Assessment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871AFA9E-DA1F-4832-91E8-D985788D6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722393"/>
              </p:ext>
            </p:extLst>
          </p:nvPr>
        </p:nvGraphicFramePr>
        <p:xfrm>
          <a:off x="579120" y="1402080"/>
          <a:ext cx="10774680" cy="5090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7440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1476</TotalTime>
  <Words>1454</Words>
  <Application>Microsoft Office PowerPoint</Application>
  <PresentationFormat>Widescreen</PresentationFormat>
  <Paragraphs>322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Overview of Substance Use Outcomes in Other SUD trials</vt:lpstr>
      <vt:lpstr>OUTLINE</vt:lpstr>
      <vt:lpstr>ALCOHOL:  Assessment</vt:lpstr>
      <vt:lpstr>ALCOHOL:  Assessment</vt:lpstr>
      <vt:lpstr>ALCOHOL: Common Outcomes</vt:lpstr>
      <vt:lpstr>ALCOHOL: Preferred Outcomes</vt:lpstr>
      <vt:lpstr>ALCOHOL:  Grace Period</vt:lpstr>
      <vt:lpstr>ALCOHOL:  Reduction Measures </vt:lpstr>
      <vt:lpstr>TOBACCO:  Assessment</vt:lpstr>
      <vt:lpstr>TOBACCO: Outcomes</vt:lpstr>
      <vt:lpstr>TOBACCO:   Common Outcomes</vt:lpstr>
      <vt:lpstr>Hughes, Carpenter, &amp; Naud (2010)</vt:lpstr>
      <vt:lpstr>TOBACCO:  Recommendations from workgroup</vt:lpstr>
      <vt:lpstr>STIMULANTS: Assessment </vt:lpstr>
      <vt:lpstr>STIMULANTS:  Common Outcomes</vt:lpstr>
      <vt:lpstr>STIMULANTS:  Comparison of Outcomes</vt:lpstr>
      <vt:lpstr>PowerPoint Presentation</vt:lpstr>
      <vt:lpstr>STIMULANTS:  Preferred Outcomes </vt:lpstr>
      <vt:lpstr>SUMMARY OF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Substance Use Outcomes in Other SUD trials</dc:title>
  <dc:creator>Kiluk, Brian</dc:creator>
  <cp:lastModifiedBy>Brian Kiluk</cp:lastModifiedBy>
  <cp:revision>89</cp:revision>
  <dcterms:created xsi:type="dcterms:W3CDTF">2018-03-16T17:45:10Z</dcterms:created>
  <dcterms:modified xsi:type="dcterms:W3CDTF">2018-03-23T04:03:30Z</dcterms:modified>
</cp:coreProperties>
</file>