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982" r:id="rId2"/>
    <p:sldId id="1257" r:id="rId3"/>
    <p:sldId id="1267" r:id="rId4"/>
    <p:sldId id="1268" r:id="rId5"/>
    <p:sldId id="1296" r:id="rId6"/>
    <p:sldId id="1269" r:id="rId7"/>
    <p:sldId id="1280" r:id="rId8"/>
    <p:sldId id="1281" r:id="rId9"/>
    <p:sldId id="1271" r:id="rId10"/>
    <p:sldId id="1272" r:id="rId11"/>
    <p:sldId id="1273" r:id="rId12"/>
    <p:sldId id="1278" r:id="rId13"/>
    <p:sldId id="1274" r:id="rId14"/>
    <p:sldId id="1275" r:id="rId15"/>
    <p:sldId id="1276" r:id="rId16"/>
    <p:sldId id="1277" r:id="rId17"/>
    <p:sldId id="1282" r:id="rId18"/>
    <p:sldId id="1279" r:id="rId19"/>
    <p:sldId id="1297" r:id="rId20"/>
    <p:sldId id="1261" r:id="rId21"/>
    <p:sldId id="1262" r:id="rId22"/>
    <p:sldId id="1298" r:id="rId23"/>
    <p:sldId id="1300" r:id="rId24"/>
    <p:sldId id="1301" r:id="rId25"/>
    <p:sldId id="1227" r:id="rId26"/>
    <p:sldId id="1260" r:id="rId27"/>
    <p:sldId id="1292" r:id="rId28"/>
    <p:sldId id="1263" r:id="rId29"/>
    <p:sldId id="1264" r:id="rId30"/>
    <p:sldId id="1299" r:id="rId31"/>
    <p:sldId id="1283" r:id="rId32"/>
    <p:sldId id="1284" r:id="rId33"/>
    <p:sldId id="1285" r:id="rId34"/>
    <p:sldId id="1259" r:id="rId35"/>
    <p:sldId id="1289" r:id="rId36"/>
    <p:sldId id="1287" r:id="rId37"/>
    <p:sldId id="1286" r:id="rId38"/>
    <p:sldId id="1288" r:id="rId39"/>
    <p:sldId id="1290" r:id="rId40"/>
    <p:sldId id="1291" r:id="rId41"/>
    <p:sldId id="1293" r:id="rId42"/>
    <p:sldId id="130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525"/>
  </p:normalViewPr>
  <p:slideViewPr>
    <p:cSldViewPr>
      <p:cViewPr varScale="1">
        <p:scale>
          <a:sx n="101" d="100"/>
          <a:sy n="101" d="100"/>
        </p:scale>
        <p:origin x="1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120"/>
    </p:cViewPr>
  </p:sorterViewPr>
  <p:notesViewPr>
    <p:cSldViewPr>
      <p:cViewPr varScale="1">
        <p:scale>
          <a:sx n="43" d="100"/>
          <a:sy n="43" d="100"/>
        </p:scale>
        <p:origin x="-1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SDRG\Desktop\NSDUH\Results\results%20mj%20Aug%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192.168.32.244\share\Staff\Yasemin\For%20Debbie\MJ%20Use%20by%20Age%20Tables%201-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192.168.32.244\share\Staff\Yasemin\For%20Debbie\MJ%20Use%20by%20Age%20Tables%201-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/192.168.32.244\share\Staff\Jennifer\Presentations\Debbie\Canada%20September%202015\Table%209.%20ED%20vists%20and%20marijuan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192.168.10.67\Groups\DRAT\Staff\Tamar\MJ%20Figures%20and%20Slides\Veterans%20graph%20TBM%209.15.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192.168.32.244\Share\Staff\Reanne\CPDD\Debbie's%20Poster\Making%20Figure%20from%20tabl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90"/>
            </a:pPr>
            <a:r>
              <a:rPr lang="en-US" sz="1490" b="1" i="0" u="none" strike="noStrike" baseline="0" dirty="0">
                <a:effectLst/>
              </a:rPr>
              <a:t>Perception of Risk of Using Marijuana 1-2 Times a Week Overall and by Sex in those 18 and older, 2002-2013</a:t>
            </a:r>
            <a:endParaRPr lang="en-US" sz="1490" dirty="0"/>
          </a:p>
        </c:rich>
      </c:tx>
      <c:layout>
        <c:manualLayout>
          <c:xMode val="edge"/>
          <c:yMode val="edge"/>
          <c:x val="0.13241228070175401"/>
          <c:y val="3.5688793718772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263088824423302E-2"/>
          <c:y val="0.10790778427857101"/>
          <c:w val="0.544090919556108"/>
          <c:h val="0.79098263145372305"/>
        </c:manualLayout>
      </c:layout>
      <c:lineChart>
        <c:grouping val="standard"/>
        <c:varyColors val="0"/>
        <c:ser>
          <c:idx val="0"/>
          <c:order val="0"/>
          <c:tx>
            <c:strRef>
              <c:f>'grskmreg-sex'!$B$2</c:f>
              <c:strCache>
                <c:ptCount val="1"/>
                <c:pt idx="0">
                  <c:v>Overall: unadjusted; b=-0.058 (-0.061, -0.054)</c:v>
                </c:pt>
              </c:strCache>
            </c:strRef>
          </c:tx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'grskmreg-sex'!$B$3:$B$14</c:f>
              <c:numCache>
                <c:formatCode>General</c:formatCode>
                <c:ptCount val="12"/>
                <c:pt idx="0">
                  <c:v>0.51258000000000004</c:v>
                </c:pt>
                <c:pt idx="1">
                  <c:v>0.52617000000000003</c:v>
                </c:pt>
                <c:pt idx="2">
                  <c:v>0.52268000000000003</c:v>
                </c:pt>
                <c:pt idx="3">
                  <c:v>0.50941999999999998</c:v>
                </c:pt>
                <c:pt idx="4">
                  <c:v>0.51137999999999995</c:v>
                </c:pt>
                <c:pt idx="5">
                  <c:v>0.50631999999999999</c:v>
                </c:pt>
                <c:pt idx="6">
                  <c:v>0.48360999999999998</c:v>
                </c:pt>
                <c:pt idx="7">
                  <c:v>0.45063999999999999</c:v>
                </c:pt>
                <c:pt idx="8">
                  <c:v>0.42777999999999999</c:v>
                </c:pt>
                <c:pt idx="9">
                  <c:v>0.42037999999999998</c:v>
                </c:pt>
                <c:pt idx="10">
                  <c:v>0.39888000000000001</c:v>
                </c:pt>
                <c:pt idx="11">
                  <c:v>0.37032999999999999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1-904A-B6BA-AC17CCAB4533}"/>
            </c:ext>
          </c:extLst>
        </c:ser>
        <c:ser>
          <c:idx val="1"/>
          <c:order val="1"/>
          <c:tx>
            <c:strRef>
              <c:f>'grskmreg-sex'!$E$2</c:f>
              <c:strCache>
                <c:ptCount val="1"/>
                <c:pt idx="0">
                  <c:v>Overall: adjusted; b=-0.069 (-0.073, -0.065)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'grskmreg-sex'!$E$3:$E$14</c:f>
              <c:numCache>
                <c:formatCode>General</c:formatCode>
                <c:ptCount val="12"/>
                <c:pt idx="0">
                  <c:v>0.51893</c:v>
                </c:pt>
                <c:pt idx="1">
                  <c:v>0.53227000000000002</c:v>
                </c:pt>
                <c:pt idx="2">
                  <c:v>0.52753000000000005</c:v>
                </c:pt>
                <c:pt idx="3">
                  <c:v>0.51327999999999996</c:v>
                </c:pt>
                <c:pt idx="4">
                  <c:v>0.51388999999999996</c:v>
                </c:pt>
                <c:pt idx="5">
                  <c:v>0.50819999999999999</c:v>
                </c:pt>
                <c:pt idx="6">
                  <c:v>0.48375000000000001</c:v>
                </c:pt>
                <c:pt idx="7">
                  <c:v>0.45022000000000001</c:v>
                </c:pt>
                <c:pt idx="8">
                  <c:v>0.42624000000000001</c:v>
                </c:pt>
                <c:pt idx="9">
                  <c:v>0.41500999999999999</c:v>
                </c:pt>
                <c:pt idx="10">
                  <c:v>0.39121</c:v>
                </c:pt>
                <c:pt idx="11">
                  <c:v>0.36203000000000002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1-904A-B6BA-AC17CCAB4533}"/>
            </c:ext>
          </c:extLst>
        </c:ser>
        <c:ser>
          <c:idx val="2"/>
          <c:order val="2"/>
          <c:tx>
            <c:strRef>
              <c:f>'grskmreg-sex'!$H$2</c:f>
              <c:strCache>
                <c:ptCount val="1"/>
                <c:pt idx="0">
                  <c:v>Male: unadjusted; b=-0.056 (-0.061, -0.051)</c:v>
                </c:pt>
              </c:strCache>
            </c:strRef>
          </c:tx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'grskmreg-sex'!$H$3:$H$14</c:f>
              <c:numCache>
                <c:formatCode>General</c:formatCode>
                <c:ptCount val="12"/>
                <c:pt idx="0">
                  <c:v>0.42696000000000001</c:v>
                </c:pt>
                <c:pt idx="1">
                  <c:v>0.44035000000000002</c:v>
                </c:pt>
                <c:pt idx="2">
                  <c:v>0.44236999999999999</c:v>
                </c:pt>
                <c:pt idx="3">
                  <c:v>0.42919000000000002</c:v>
                </c:pt>
                <c:pt idx="4">
                  <c:v>0.42963000000000001</c:v>
                </c:pt>
                <c:pt idx="5">
                  <c:v>0.42304000000000003</c:v>
                </c:pt>
                <c:pt idx="6">
                  <c:v>0.40533000000000002</c:v>
                </c:pt>
                <c:pt idx="7">
                  <c:v>0.36717</c:v>
                </c:pt>
                <c:pt idx="8">
                  <c:v>0.35181000000000001</c:v>
                </c:pt>
                <c:pt idx="9">
                  <c:v>0.34662999999999999</c:v>
                </c:pt>
                <c:pt idx="10">
                  <c:v>0.32723000000000002</c:v>
                </c:pt>
                <c:pt idx="11">
                  <c:v>0.29565000000000002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1-904A-B6BA-AC17CCAB4533}"/>
            </c:ext>
          </c:extLst>
        </c:ser>
        <c:ser>
          <c:idx val="3"/>
          <c:order val="3"/>
          <c:tx>
            <c:strRef>
              <c:f>'grskmreg-sex'!$K$2</c:f>
              <c:strCache>
                <c:ptCount val="1"/>
                <c:pt idx="0">
                  <c:v>Male: adjusted; b=-0.067 (-0.072, -0.062)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'grskmreg-sex'!$K$3:$K$14</c:f>
              <c:numCache>
                <c:formatCode>General</c:formatCode>
                <c:ptCount val="12"/>
                <c:pt idx="0">
                  <c:v>0.43445</c:v>
                </c:pt>
                <c:pt idx="1">
                  <c:v>0.44734000000000002</c:v>
                </c:pt>
                <c:pt idx="2">
                  <c:v>0.44849</c:v>
                </c:pt>
                <c:pt idx="3">
                  <c:v>0.43345</c:v>
                </c:pt>
                <c:pt idx="4">
                  <c:v>0.43281999999999998</c:v>
                </c:pt>
                <c:pt idx="5">
                  <c:v>0.42494999999999999</c:v>
                </c:pt>
                <c:pt idx="6">
                  <c:v>0.40551999999999999</c:v>
                </c:pt>
                <c:pt idx="7">
                  <c:v>0.3659</c:v>
                </c:pt>
                <c:pt idx="8">
                  <c:v>0.34971000000000002</c:v>
                </c:pt>
                <c:pt idx="9">
                  <c:v>0.34151999999999999</c:v>
                </c:pt>
                <c:pt idx="10">
                  <c:v>0.31958999999999999</c:v>
                </c:pt>
                <c:pt idx="11">
                  <c:v>0.28655000000000003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A1-904A-B6BA-AC17CCAB4533}"/>
            </c:ext>
          </c:extLst>
        </c:ser>
        <c:ser>
          <c:idx val="4"/>
          <c:order val="4"/>
          <c:tx>
            <c:strRef>
              <c:f>'grskmreg-sex'!$N$2</c:f>
              <c:strCache>
                <c:ptCount val="1"/>
                <c:pt idx="0">
                  <c:v>Female: unadjusted; b=-0.062 (-0.066, -0.057)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'grskmreg-sex'!$N$3:$N$14</c:f>
              <c:numCache>
                <c:formatCode>General</c:formatCode>
                <c:ptCount val="12"/>
                <c:pt idx="0">
                  <c:v>0.59175</c:v>
                </c:pt>
                <c:pt idx="1">
                  <c:v>0.60602</c:v>
                </c:pt>
                <c:pt idx="2">
                  <c:v>0.59736999999999996</c:v>
                </c:pt>
                <c:pt idx="3">
                  <c:v>0.58435000000000004</c:v>
                </c:pt>
                <c:pt idx="4">
                  <c:v>0.58765999999999996</c:v>
                </c:pt>
                <c:pt idx="5">
                  <c:v>0.58443999999999996</c:v>
                </c:pt>
                <c:pt idx="6">
                  <c:v>0.55691000000000002</c:v>
                </c:pt>
                <c:pt idx="7">
                  <c:v>0.52937999999999996</c:v>
                </c:pt>
                <c:pt idx="8">
                  <c:v>0.49934000000000001</c:v>
                </c:pt>
                <c:pt idx="9">
                  <c:v>0.48912</c:v>
                </c:pt>
                <c:pt idx="10">
                  <c:v>0.46555999999999997</c:v>
                </c:pt>
                <c:pt idx="11">
                  <c:v>0.44047999999999998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A1-904A-B6BA-AC17CCAB4533}"/>
            </c:ext>
          </c:extLst>
        </c:ser>
        <c:ser>
          <c:idx val="5"/>
          <c:order val="5"/>
          <c:tx>
            <c:strRef>
              <c:f>'grskmreg-sex'!$Q$2</c:f>
              <c:strCache>
                <c:ptCount val="1"/>
                <c:pt idx="0">
                  <c:v>Female: adjusted; b= -0.071 (-0.076, -0.067)</c:v>
                </c:pt>
              </c:strCache>
            </c:strRef>
          </c:tx>
          <c:spPr>
            <a:ln>
              <a:solidFill>
                <a:schemeClr val="accent6"/>
              </a:solidFill>
              <a:prstDash val="sysDot"/>
            </a:ln>
          </c:spPr>
          <c:marker>
            <c:symbol val="none"/>
          </c:marker>
          <c:cat>
            <c:numRef>
              <c:f>'grskmreg-sex'!$A$3:$A$14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'grskmreg-sex'!$Q$3:$Q$14</c:f>
              <c:numCache>
                <c:formatCode>General</c:formatCode>
                <c:ptCount val="12"/>
                <c:pt idx="0">
                  <c:v>0.59782999999999997</c:v>
                </c:pt>
                <c:pt idx="1">
                  <c:v>0.61165000000000003</c:v>
                </c:pt>
                <c:pt idx="2">
                  <c:v>0.60150000000000003</c:v>
                </c:pt>
                <c:pt idx="3">
                  <c:v>0.58789000000000002</c:v>
                </c:pt>
                <c:pt idx="4">
                  <c:v>0.58967999999999998</c:v>
                </c:pt>
                <c:pt idx="5">
                  <c:v>0.58601000000000003</c:v>
                </c:pt>
                <c:pt idx="6">
                  <c:v>0.55686000000000002</c:v>
                </c:pt>
                <c:pt idx="7">
                  <c:v>0.52903</c:v>
                </c:pt>
                <c:pt idx="8">
                  <c:v>0.49772</c:v>
                </c:pt>
                <c:pt idx="9">
                  <c:v>0.48376999999999998</c:v>
                </c:pt>
                <c:pt idx="10">
                  <c:v>0.45816000000000001</c:v>
                </c:pt>
                <c:pt idx="11">
                  <c:v>0.43259999999999998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A1-904A-B6BA-AC17CCAB4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739472"/>
        <c:axId val="2134742288"/>
      </c:lineChart>
      <c:catAx>
        <c:axId val="213473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742288"/>
        <c:crosses val="autoZero"/>
        <c:auto val="1"/>
        <c:lblAlgn val="ctr"/>
        <c:lblOffset val="100"/>
        <c:noMultiLvlLbl val="0"/>
      </c:catAx>
      <c:valAx>
        <c:axId val="2134742288"/>
        <c:scaling>
          <c:orientation val="minMax"/>
          <c:max val="0.65"/>
          <c:min val="0.25"/>
        </c:scaling>
        <c:delete val="0"/>
        <c:axPos val="l"/>
        <c:numFmt formatCode="General" sourceLinked="1"/>
        <c:majorTickMark val="out"/>
        <c:minorTickMark val="none"/>
        <c:tickLblPos val="nextTo"/>
        <c:crossAx val="213473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36782244324695"/>
          <c:y val="0.37546273659047402"/>
          <c:w val="0.36680745498917899"/>
          <c:h val="0.3115299158269029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0090"/>
      </a:solidFill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[Book1]Sheet1!PivotTable1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Perception of</a:t>
            </a:r>
            <a:r>
              <a:rPr lang="en-US" sz="1600" baseline="0" dirty="0"/>
              <a:t> no risk of harm from marijuana use (adults)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marker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Sheet1!$A$18:$A$31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strCache>
            </c:strRef>
          </c:cat>
          <c:val>
            <c:numRef>
              <c:f>Sheet1!$B$18:$B$31</c:f>
              <c:numCache>
                <c:formatCode>General</c:formatCode>
                <c:ptCount val="13"/>
                <c:pt idx="0">
                  <c:v>5.6</c:v>
                </c:pt>
                <c:pt idx="1">
                  <c:v>5.2</c:v>
                </c:pt>
                <c:pt idx="2">
                  <c:v>5.0999999999999996</c:v>
                </c:pt>
                <c:pt idx="3">
                  <c:v>5.4</c:v>
                </c:pt>
                <c:pt idx="4">
                  <c:v>5.7</c:v>
                </c:pt>
                <c:pt idx="5">
                  <c:v>6</c:v>
                </c:pt>
                <c:pt idx="6">
                  <c:v>6.9</c:v>
                </c:pt>
                <c:pt idx="7">
                  <c:v>8.3000000000000007</c:v>
                </c:pt>
                <c:pt idx="8">
                  <c:v>9.6</c:v>
                </c:pt>
                <c:pt idx="9">
                  <c:v>10.1</c:v>
                </c:pt>
                <c:pt idx="10">
                  <c:v>11.6</c:v>
                </c:pt>
                <c:pt idx="11">
                  <c:v>13</c:v>
                </c:pt>
                <c:pt idx="12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C4-4304-87E4-AFCCAFBAB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620192"/>
        <c:axId val="232420912"/>
      </c:lineChart>
      <c:catAx>
        <c:axId val="2306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2420912"/>
        <c:crosses val="autoZero"/>
        <c:auto val="1"/>
        <c:lblAlgn val="ctr"/>
        <c:lblOffset val="100"/>
        <c:noMultiLvlLbl val="0"/>
      </c:catAx>
      <c:valAx>
        <c:axId val="23242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/>
                  <a:t>Prevalence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62019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Past Year Cannabis Use Overall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'[MJ Use by Age Tables 1-3.xlsx]Table 1 total'!$B$1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C0504D">
                  <a:lumMod val="75000"/>
                </a:srgbClr>
              </a:solidFill>
            </a:ln>
          </c:spPr>
          <c:marker>
            <c:symbol val="diamond"/>
            <c:size val="9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0"/>
            <c:marker>
              <c:symbol val="diamond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0-42AE-3747-8139-4467C04FE98B}"/>
              </c:ext>
            </c:extLst>
          </c:dPt>
          <c:dPt>
            <c:idx val="1"/>
            <c:marker>
              <c:symbol val="diamond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42AE-3747-8139-4467C04FE98B}"/>
              </c:ext>
            </c:extLst>
          </c:dPt>
          <c:cat>
            <c:strRef>
              <c:f>'[MJ Use by Age Tables 1-3.xlsx]Table 1 total'!$A$2:$A$3</c:f>
              <c:strCache>
                <c:ptCount val="2"/>
                <c:pt idx="0">
                  <c:v>2001-2002 
NESARC WAVE 1</c:v>
                </c:pt>
                <c:pt idx="1">
                  <c:v>2012-2013 
NESARC-III </c:v>
                </c:pt>
              </c:strCache>
            </c:strRef>
          </c:cat>
          <c:val>
            <c:numRef>
              <c:f>'[MJ Use by Age Tables 1-3.xlsx]Table 1 total'!$B$2:$B$3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AE-3747-8139-4467C04FE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77776"/>
        <c:axId val="2134174848"/>
      </c:lineChart>
      <c:catAx>
        <c:axId val="213417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34174848"/>
        <c:crosses val="autoZero"/>
        <c:auto val="1"/>
        <c:lblAlgn val="ctr"/>
        <c:lblOffset val="100"/>
        <c:noMultiLvlLbl val="0"/>
      </c:catAx>
      <c:valAx>
        <c:axId val="2134174848"/>
        <c:scaling>
          <c:orientation val="minMax"/>
          <c:max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Weighted Percentage</a:t>
                </a:r>
              </a:p>
            </c:rich>
          </c:tx>
          <c:layout>
            <c:manualLayout>
              <c:xMode val="edge"/>
              <c:yMode val="edge"/>
              <c:x val="1.1334122953815201E-2"/>
              <c:y val="0.36577965538232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34177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0090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700" dirty="0"/>
              <a:t>Past Year DSM-IV Cannabis Use Disorder Overall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'[MJ Use by Age Tables 1-3.xlsx]Table 2 Total'!$B$1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C0504D">
                  <a:lumMod val="75000"/>
                </a:srgbClr>
              </a:solidFill>
            </a:ln>
          </c:spPr>
          <c:marker>
            <c:symbol val="diamond"/>
            <c:size val="11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3678-A842-A4C7-7701760D62C0}"/>
              </c:ext>
            </c:extLst>
          </c:dPt>
          <c:cat>
            <c:strRef>
              <c:f>'[MJ Use by Age Tables 1-3.xlsx]Table 2 Total'!$A$2:$A$3</c:f>
              <c:strCache>
                <c:ptCount val="2"/>
                <c:pt idx="0">
                  <c:v>2001-2002 
NESARC WAVE 1</c:v>
                </c:pt>
                <c:pt idx="1">
                  <c:v>2012-2013 
NESARC-III </c:v>
                </c:pt>
              </c:strCache>
            </c:strRef>
          </c:cat>
          <c:val>
            <c:numRef>
              <c:f>'[MJ Use by Age Tables 1-3.xlsx]Table 2 Total'!$B$2:$B$3</c:f>
              <c:numCache>
                <c:formatCode>General</c:formatCode>
                <c:ptCount val="2"/>
                <c:pt idx="0">
                  <c:v>1.5</c:v>
                </c:pt>
                <c:pt idx="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78-A842-A4C7-7701760D6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54176"/>
        <c:axId val="2134151296"/>
      </c:lineChart>
      <c:catAx>
        <c:axId val="213415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34151296"/>
        <c:crosses val="autoZero"/>
        <c:auto val="1"/>
        <c:lblAlgn val="ctr"/>
        <c:lblOffset val="100"/>
        <c:noMultiLvlLbl val="0"/>
      </c:catAx>
      <c:valAx>
        <c:axId val="2134151296"/>
        <c:scaling>
          <c:orientation val="minMax"/>
          <c:max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Weighted Percentage</a:t>
                </a:r>
              </a:p>
            </c:rich>
          </c:tx>
          <c:layout>
            <c:manualLayout>
              <c:xMode val="edge"/>
              <c:yMode val="edge"/>
              <c:x val="1.1334122953815201E-2"/>
              <c:y val="0.36577965538232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4154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000090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/>
              <a:t>Emergency</a:t>
            </a:r>
            <a:r>
              <a:rPr lang="en-US" b="0" baseline="0" dirty="0"/>
              <a:t> Room</a:t>
            </a:r>
            <a:r>
              <a:rPr lang="en-US" b="0" dirty="0"/>
              <a:t> Visits involving</a:t>
            </a:r>
            <a:r>
              <a:rPr lang="en-US" b="0" baseline="0" dirty="0"/>
              <a:t> Cannabis, 2004-2011</a:t>
            </a:r>
            <a:endParaRPr lang="en-US" b="0" dirty="0"/>
          </a:p>
        </c:rich>
      </c:tx>
      <c:layout>
        <c:manualLayout>
          <c:xMode val="edge"/>
          <c:yMode val="edge"/>
          <c:x val="0.14916977362391801"/>
          <c:y val="1.702127659574469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 Visits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4"/>
              <c:layout>
                <c:manualLayout>
                  <c:x val="-2.6910818390691801E-2"/>
                  <c:y val="4.260982011394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1-F948-AE77-7E6AB76F63C3}"/>
                </c:ext>
              </c:extLst>
            </c:dLbl>
            <c:dLbl>
              <c:idx val="5"/>
              <c:layout>
                <c:manualLayout>
                  <c:x val="-2.8987661589030399E-2"/>
                  <c:y val="4.586185263427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F948-AE77-7E6AB76F63C3}"/>
                </c:ext>
              </c:extLst>
            </c:dLbl>
            <c:dLbl>
              <c:idx val="6"/>
              <c:layout>
                <c:manualLayout>
                  <c:x val="-2.06802887956762E-2"/>
                  <c:y val="4.586185263427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1-F948-AE77-7E6AB76F63C3}"/>
                </c:ext>
              </c:extLst>
            </c:dLbl>
            <c:dLbl>
              <c:idx val="7"/>
              <c:layout>
                <c:manualLayout>
                  <c:x val="-1.22649855683927E-2"/>
                  <c:y val="4.9113885154599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1-F948-AE77-7E6AB76F63C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281619</c:v>
                </c:pt>
                <c:pt idx="1">
                  <c:v>279668</c:v>
                </c:pt>
                <c:pt idx="2">
                  <c:v>290568</c:v>
                </c:pt>
                <c:pt idx="3">
                  <c:v>308547</c:v>
                </c:pt>
                <c:pt idx="4">
                  <c:v>374443</c:v>
                </c:pt>
                <c:pt idx="5">
                  <c:v>376492</c:v>
                </c:pt>
                <c:pt idx="6">
                  <c:v>461028</c:v>
                </c:pt>
                <c:pt idx="7">
                  <c:v>455668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81-F948-AE77-7E6AB76F63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3049264"/>
        <c:axId val="2133044032"/>
      </c:lineChart>
      <c:catAx>
        <c:axId val="213304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Year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33044032"/>
        <c:crosses val="autoZero"/>
        <c:auto val="1"/>
        <c:lblAlgn val="ctr"/>
        <c:lblOffset val="100"/>
        <c:noMultiLvlLbl val="0"/>
      </c:catAx>
      <c:valAx>
        <c:axId val="2133044032"/>
        <c:scaling>
          <c:orientation val="minMax"/>
          <c:min val="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Total</a:t>
                </a:r>
                <a:r>
                  <a:rPr lang="en-US" sz="1200" b="0" baseline="0" dirty="0">
                    <a:latin typeface="Arial" pitchFamily="34" charset="0"/>
                    <a:cs typeface="Arial" pitchFamily="34" charset="0"/>
                  </a:rPr>
                  <a:t> Number of Visits</a:t>
                </a:r>
                <a:endParaRPr lang="en-US" sz="12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5.27009295558711E-3"/>
              <c:y val="0.32709331546322701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21330492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[Book1]Sheet2!PivotTable2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diamond"/>
          <c:size val="7"/>
          <c:spPr>
            <a:solidFill>
              <a:srgbClr val="953735"/>
            </a:solidFill>
            <a:ln w="9525">
              <a:solidFill>
                <a:srgbClr val="953735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rgbClr val="953735"/>
            </a:solidFill>
            <a:round/>
          </a:ln>
          <a:effectLst/>
        </c:spPr>
        <c:marker>
          <c:symbol val="diamond"/>
          <c:size val="7"/>
          <c:spPr>
            <a:solidFill>
              <a:srgbClr val="953735"/>
            </a:solidFill>
            <a:ln w="9525">
              <a:solidFill>
                <a:srgbClr val="953735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rgbClr val="953735"/>
            </a:solidFill>
            <a:round/>
          </a:ln>
          <a:effectLst/>
        </c:spPr>
        <c:marker>
          <c:symbol val="diamond"/>
          <c:size val="7"/>
          <c:spPr>
            <a:solidFill>
              <a:srgbClr val="953735"/>
            </a:solidFill>
            <a:ln w="9525">
              <a:solidFill>
                <a:srgbClr val="953735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rgbClr val="953735"/>
            </a:solidFill>
            <a:round/>
          </a:ln>
          <a:effectLst/>
        </c:spPr>
        <c:marker>
          <c:symbol val="diamond"/>
          <c:size val="7"/>
          <c:spPr>
            <a:solidFill>
              <a:srgbClr val="953735"/>
            </a:solidFill>
            <a:ln w="9525">
              <a:solidFill>
                <a:srgbClr val="953735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Sheet2!$B$35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95373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953735"/>
              </a:solidFill>
              <a:ln w="9525">
                <a:solidFill>
                  <a:srgbClr val="953735"/>
                </a:solidFill>
              </a:ln>
              <a:effectLst/>
            </c:spPr>
          </c:marker>
          <c:cat>
            <c:strRef>
              <c:f>Sheet2!$A$36:$A$46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Sheet2!$B$36:$B$46</c:f>
              <c:numCache>
                <c:formatCode>General</c:formatCode>
                <c:ptCount val="10"/>
                <c:pt idx="0">
                  <c:v>0.52</c:v>
                </c:pt>
                <c:pt idx="1">
                  <c:v>0.56999999999999995</c:v>
                </c:pt>
                <c:pt idx="2">
                  <c:v>0.73</c:v>
                </c:pt>
                <c:pt idx="3">
                  <c:v>0.75</c:v>
                </c:pt>
                <c:pt idx="4">
                  <c:v>0.86</c:v>
                </c:pt>
                <c:pt idx="5">
                  <c:v>0.95</c:v>
                </c:pt>
                <c:pt idx="6">
                  <c:v>0.95</c:v>
                </c:pt>
                <c:pt idx="7">
                  <c:v>1.1100000000000001</c:v>
                </c:pt>
                <c:pt idx="8">
                  <c:v>1.25</c:v>
                </c:pt>
                <c:pt idx="9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18-4EBF-B979-76C588053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76944"/>
        <c:axId val="2132871040"/>
      </c:lineChart>
      <c:catAx>
        <c:axId val="2132876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234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871040"/>
        <c:crosses val="autoZero"/>
        <c:auto val="1"/>
        <c:lblAlgn val="ctr"/>
        <c:lblOffset val="100"/>
        <c:noMultiLvlLbl val="0"/>
      </c:catAx>
      <c:valAx>
        <c:axId val="213287104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Admissions</a:t>
                </a:r>
              </a:p>
            </c:rich>
          </c:tx>
          <c:layout>
            <c:manualLayout>
              <c:xMode val="edge"/>
              <c:yMode val="edge"/>
              <c:x val="1.3304822002733399E-2"/>
              <c:y val="0.36426102286758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876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009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[Veterans graph TBM 9.15.17.xlsx]Sheet2!PivotTable1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7"/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7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7"/>
          <c:spPr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9"/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4127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tx1"/>
              </a:solidFill>
            </a:ln>
            <a:effectLst/>
          </c:spPr>
        </c:marker>
      </c:pivotFmt>
      <c:pivotFmt>
        <c:idx val="13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diamond"/>
          <c:size val="7"/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diamond"/>
          <c:size val="7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>
                <a:lumMod val="75000"/>
              </a:schemeClr>
            </a:solidFill>
            <a:round/>
          </a:ln>
          <a:effectLst/>
        </c:spPr>
        <c:marker>
          <c:symbol val="diamond"/>
          <c:size val="7"/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</c:marker>
      </c:pivotFmt>
      <c:pivotFmt>
        <c:idx val="16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  <c:pivotFmt>
        <c:idx val="17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diamond"/>
          <c:size val="7"/>
          <c:spPr>
            <a:solidFill>
              <a:srgbClr val="00B050"/>
            </a:solidFill>
            <a:ln w="9525">
              <a:solidFill>
                <a:srgbClr val="00B050"/>
              </a:solidFill>
            </a:ln>
            <a:effectLst/>
          </c:spPr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>
                <a:lumMod val="75000"/>
              </a:schemeClr>
            </a:solidFill>
            <a:round/>
          </a:ln>
          <a:effectLst/>
        </c:spPr>
        <c:marker>
          <c:symbol val="diamond"/>
          <c:size val="7"/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diamond"/>
          <c:size val="7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0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diamond"/>
          <c:size val="7"/>
          <c:spPr>
            <a:solidFill>
              <a:srgbClr val="00B050"/>
            </a:solidFill>
            <a:ln w="9525">
              <a:solidFill>
                <a:srgbClr val="00B050"/>
              </a:solidFill>
            </a:ln>
            <a:effectLst/>
          </c:spPr>
        </c:marker>
      </c:pivotFmt>
      <c:pivotFmt>
        <c:idx val="21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diamond"/>
          <c:size val="7"/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</c:marker>
      </c:pivotFmt>
      <c:pivotFmt>
        <c:idx val="22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  <c:pivotFmt>
        <c:idx val="23"/>
        <c:spPr>
          <a:solidFill>
            <a:schemeClr val="accent1"/>
          </a:solidFill>
          <a:ln w="4127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tx1"/>
              </a:solidFill>
            </a:ln>
            <a:effectLst/>
          </c:spPr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>
                <a:lumMod val="75000"/>
              </a:schemeClr>
            </a:solidFill>
            <a:round/>
          </a:ln>
          <a:effectLst/>
        </c:spPr>
        <c:marker>
          <c:symbol val="diamond"/>
          <c:size val="7"/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diamond"/>
          <c:size val="7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6"/>
        <c:spPr>
          <a:solidFill>
            <a:schemeClr val="accent1"/>
          </a:solidFill>
          <a:ln w="28575" cap="rnd">
            <a:solidFill>
              <a:srgbClr val="00B050"/>
            </a:solidFill>
            <a:round/>
          </a:ln>
          <a:effectLst/>
        </c:spPr>
        <c:marker>
          <c:symbol val="diamond"/>
          <c:size val="7"/>
          <c:spPr>
            <a:solidFill>
              <a:srgbClr val="00B050"/>
            </a:solidFill>
            <a:ln w="9525">
              <a:solidFill>
                <a:srgbClr val="00B050"/>
              </a:solidFill>
            </a:ln>
            <a:effectLst/>
          </c:spPr>
        </c:marker>
      </c:pivotFmt>
      <c:pivotFmt>
        <c:idx val="27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diamond"/>
          <c:size val="7"/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</c:marker>
      </c:pivotFmt>
      <c:pivotFmt>
        <c:idx val="28"/>
        <c:spPr>
          <a:solidFill>
            <a:schemeClr val="accent1"/>
          </a:solidFill>
          <a:ln w="28575" cap="rnd">
            <a:solidFill>
              <a:srgbClr val="7030A0"/>
            </a:solidFill>
            <a:round/>
          </a:ln>
          <a:effectLst/>
        </c:spPr>
        <c:marker>
          <c:symbol val="diamond"/>
          <c:size val="7"/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</c:marker>
      </c:pivotFmt>
      <c:pivotFmt>
        <c:idx val="29"/>
        <c:spPr>
          <a:solidFill>
            <a:schemeClr val="accent1"/>
          </a:solidFill>
          <a:ln w="4127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tx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9.0618267861493101E-2"/>
          <c:y val="3.4160798865659002E-2"/>
          <c:w val="0.87938161958952499"/>
          <c:h val="0.80923753195401904"/>
        </c:manualLayout>
      </c:layout>
      <c:lineChart>
        <c:grouping val="standard"/>
        <c:varyColors val="0"/>
        <c:ser>
          <c:idx val="0"/>
          <c:order val="0"/>
          <c:tx>
            <c:strRef>
              <c:f>Sheet2!$B$1:$B$2</c:f>
              <c:strCache>
                <c:ptCount val="1"/>
                <c:pt idx="0">
                  <c:v>&lt;35 yrs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Sheet2!$B$3:$B$9</c:f>
              <c:numCache>
                <c:formatCode>General</c:formatCode>
                <c:ptCount val="6"/>
                <c:pt idx="0">
                  <c:v>2.6</c:v>
                </c:pt>
                <c:pt idx="1">
                  <c:v>2.8</c:v>
                </c:pt>
                <c:pt idx="2">
                  <c:v>3.1</c:v>
                </c:pt>
                <c:pt idx="3">
                  <c:v>3.4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A-4150-947F-938F6942F034}"/>
            </c:ext>
          </c:extLst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35-44 yrs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Sheet2!$C$3:$C$9</c:f>
              <c:numCache>
                <c:formatCode>General</c:formatCode>
                <c:ptCount val="6"/>
                <c:pt idx="0">
                  <c:v>2.1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2.5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A-4150-947F-938F6942F034}"/>
            </c:ext>
          </c:extLst>
        </c:ser>
        <c:ser>
          <c:idx val="2"/>
          <c:order val="2"/>
          <c:tx>
            <c:strRef>
              <c:f>Sheet2!$D$1:$D$2</c:f>
              <c:strCache>
                <c:ptCount val="1"/>
                <c:pt idx="0">
                  <c:v>45-54 yrs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2.7</c:v>
                </c:pt>
                <c:pt idx="3">
                  <c:v>2.6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5A-4150-947F-938F6942F034}"/>
            </c:ext>
          </c:extLst>
        </c:ser>
        <c:ser>
          <c:idx val="3"/>
          <c:order val="3"/>
          <c:tx>
            <c:strRef>
              <c:f>Sheet2!$E$1:$E$2</c:f>
              <c:strCache>
                <c:ptCount val="1"/>
                <c:pt idx="0">
                  <c:v>55-64 yrs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Sheet2!$E$3:$E$9</c:f>
              <c:numCache>
                <c:formatCode>General</c:formatCode>
                <c:ptCount val="6"/>
                <c:pt idx="0">
                  <c:v>1.6</c:v>
                </c:pt>
                <c:pt idx="1">
                  <c:v>1.8</c:v>
                </c:pt>
                <c:pt idx="2">
                  <c:v>2.1</c:v>
                </c:pt>
                <c:pt idx="3">
                  <c:v>2.2999999999999998</c:v>
                </c:pt>
                <c:pt idx="4">
                  <c:v>2.7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5A-4150-947F-938F6942F034}"/>
            </c:ext>
          </c:extLst>
        </c:ser>
        <c:ser>
          <c:idx val="4"/>
          <c:order val="4"/>
          <c:tx>
            <c:strRef>
              <c:f>Sheet2!$F$1:$F$2</c:f>
              <c:strCache>
                <c:ptCount val="1"/>
                <c:pt idx="0">
                  <c:v>≥65 yrs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Sheet2!$F$3:$F$9</c:f>
              <c:numCache>
                <c:formatCode>General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5A-4150-947F-938F6942F034}"/>
            </c:ext>
          </c:extLst>
        </c:ser>
        <c:ser>
          <c:idx val="5"/>
          <c:order val="5"/>
          <c:tx>
            <c:strRef>
              <c:f>Sheet2!$G$1:$G$2</c:f>
              <c:strCache>
                <c:ptCount val="1"/>
                <c:pt idx="0">
                  <c:v>All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Sheet2!$A$3:$A$9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Sheet2!$G$3:$G$9</c:f>
              <c:numCache>
                <c:formatCode>General</c:formatCode>
                <c:ptCount val="6"/>
                <c:pt idx="0">
                  <c:v>1.2</c:v>
                </c:pt>
                <c:pt idx="1">
                  <c:v>1.3</c:v>
                </c:pt>
                <c:pt idx="2">
                  <c:v>1.4</c:v>
                </c:pt>
                <c:pt idx="3">
                  <c:v>1.5</c:v>
                </c:pt>
                <c:pt idx="4">
                  <c:v>1.6</c:v>
                </c:pt>
                <c:pt idx="5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5A-4150-947F-938F6942F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930448"/>
        <c:axId val="2135285408"/>
      </c:lineChart>
      <c:catAx>
        <c:axId val="213593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7878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5285408"/>
        <c:crosses val="autoZero"/>
        <c:auto val="1"/>
        <c:lblAlgn val="ctr"/>
        <c:lblOffset val="100"/>
        <c:noMultiLvlLbl val="0"/>
      </c:catAx>
      <c:valAx>
        <c:axId val="21352854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878787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Preavalence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87878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59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34414080592868E-2"/>
          <c:y val="0.94005041379636323"/>
          <c:w val="0.95772502701868145"/>
          <c:h val="4.5725486942672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68266146219"/>
          <c:y val="3.8600661020099701E-2"/>
          <c:w val="0.86116050878255601"/>
          <c:h val="0.83186721341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'[Making Figure from table 1.xlsx]Sheet3'!$B$39:$B$40</c:f>
              <c:strCache>
                <c:ptCount val="1"/>
                <c:pt idx="0">
                  <c:v>% Below 0.5 SD of the population mean on the mental component summary score</c:v>
                </c:pt>
              </c:strCache>
            </c:strRef>
          </c:tx>
          <c:spPr>
            <a:solidFill>
              <a:srgbClr val="00B050">
                <a:alpha val="78000"/>
              </a:srgb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'[Making Figure from table 1.xlsx]Sheet3'!$C$41:$C$44</c:f>
                <c:numCache>
                  <c:formatCode>General</c:formatCode>
                  <c:ptCount val="4"/>
                  <c:pt idx="0">
                    <c:v>0.34</c:v>
                  </c:pt>
                  <c:pt idx="1">
                    <c:v>2.65</c:v>
                  </c:pt>
                  <c:pt idx="2">
                    <c:v>4.28</c:v>
                  </c:pt>
                  <c:pt idx="3">
                    <c:v>4.5</c:v>
                  </c:pt>
                </c:numCache>
              </c:numRef>
            </c:plus>
            <c:minus>
              <c:numRef>
                <c:f>'[Making Figure from table 1.xlsx]Sheet3'!$C$41:$C$44</c:f>
                <c:numCache>
                  <c:formatCode>General</c:formatCode>
                  <c:ptCount val="4"/>
                  <c:pt idx="0">
                    <c:v>0.34</c:v>
                  </c:pt>
                  <c:pt idx="1">
                    <c:v>2.65</c:v>
                  </c:pt>
                  <c:pt idx="2">
                    <c:v>4.28</c:v>
                  </c:pt>
                  <c:pt idx="3">
                    <c:v>4.5</c:v>
                  </c:pt>
                </c:numCache>
              </c:numRef>
            </c:minus>
          </c:errBars>
          <c:cat>
            <c:strRef>
              <c:f>'[Making Figure from table 1.xlsx]Sheet3'!$A$41:$A$44</c:f>
              <c:strCache>
                <c:ptCount val="4"/>
                <c:pt idx="0">
                  <c:v>No Cannabis Use Disorder </c:v>
                </c:pt>
                <c:pt idx="1">
                  <c:v>Mild CUD</c:v>
                </c:pt>
                <c:pt idx="2">
                  <c:v>Moderate CUD</c:v>
                </c:pt>
                <c:pt idx="3">
                  <c:v>Severe CUD</c:v>
                </c:pt>
              </c:strCache>
            </c:strRef>
          </c:cat>
          <c:val>
            <c:numRef>
              <c:f>'[Making Figure from table 1.xlsx]Sheet3'!$B$41:$B$44</c:f>
              <c:numCache>
                <c:formatCode>General</c:formatCode>
                <c:ptCount val="4"/>
                <c:pt idx="0">
                  <c:v>22.89</c:v>
                </c:pt>
                <c:pt idx="1">
                  <c:v>35.92</c:v>
                </c:pt>
                <c:pt idx="2">
                  <c:v>44.72</c:v>
                </c:pt>
                <c:pt idx="3">
                  <c:v>57.46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8-D149-8FE9-FD966BEED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136320"/>
        <c:axId val="2135133376"/>
      </c:barChart>
      <c:catAx>
        <c:axId val="213513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35133376"/>
        <c:crosses val="autoZero"/>
        <c:auto val="1"/>
        <c:lblAlgn val="ctr"/>
        <c:lblOffset val="100"/>
        <c:noMultiLvlLbl val="0"/>
      </c:catAx>
      <c:valAx>
        <c:axId val="213513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35136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0.03636</cdr:y>
    </cdr:from>
    <cdr:to>
      <cdr:x>0.04444</cdr:x>
      <cdr:y>0.88089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152400"/>
          <a:ext cx="315809" cy="353942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 wrap="square" rtlCol="0" anchor="ctr" anchorCtr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% scoring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≥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0.5 SD less than the population mean</a:t>
          </a:r>
        </a:p>
      </cdr:txBody>
    </cdr:sp>
  </cdr:relSizeAnchor>
  <cdr:relSizeAnchor xmlns:cdr="http://schemas.openxmlformats.org/drawingml/2006/chartDrawing">
    <cdr:from>
      <cdr:x>0.18507</cdr:x>
      <cdr:y>0.50909</cdr:y>
    </cdr:from>
    <cdr:to>
      <cdr:x>0.26013</cdr:x>
      <cdr:y>0.58182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5212" y="2133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22.9%</a:t>
          </a:r>
        </a:p>
      </cdr:txBody>
    </cdr:sp>
  </cdr:relSizeAnchor>
  <cdr:relSizeAnchor xmlns:cdr="http://schemas.openxmlformats.org/drawingml/2006/chartDrawing">
    <cdr:from>
      <cdr:x>0.61398</cdr:x>
      <cdr:y>0.21818</cdr:y>
    </cdr:from>
    <cdr:to>
      <cdr:x>0.68904</cdr:x>
      <cdr:y>0.29091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63212" y="9144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44.7%</a:t>
          </a:r>
        </a:p>
      </cdr:txBody>
    </cdr:sp>
  </cdr:relSizeAnchor>
  <cdr:relSizeAnchor xmlns:cdr="http://schemas.openxmlformats.org/drawingml/2006/chartDrawing">
    <cdr:from>
      <cdr:x>0.39953</cdr:x>
      <cdr:y>0.34545</cdr:y>
    </cdr:from>
    <cdr:to>
      <cdr:x>0.47459</cdr:x>
      <cdr:y>0.41818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39212" y="14478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35</a:t>
          </a:r>
          <a:r>
            <a:rPr lang="en-US" sz="1100" dirty="0"/>
            <a:t>.9%</a:t>
          </a:r>
        </a:p>
      </cdr:txBody>
    </cdr:sp>
  </cdr:relSizeAnchor>
  <cdr:relSizeAnchor xmlns:cdr="http://schemas.openxmlformats.org/drawingml/2006/chartDrawing">
    <cdr:from>
      <cdr:x>0.82844</cdr:x>
      <cdr:y>0.07273</cdr:y>
    </cdr:from>
    <cdr:to>
      <cdr:x>0.9035</cdr:x>
      <cdr:y>0.14545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87212" y="3048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57</a:t>
          </a:r>
          <a:r>
            <a:rPr lang="en-US" sz="1100" dirty="0"/>
            <a:t>.5%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80C596E-34BE-BD48-BE59-C6EFD1F701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2A56301-7ED3-4E41-B6D5-29A3219EAC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24E7769-6131-744A-94B9-EA095546C5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6EBECA46-A959-9C4C-B120-A42BD8BD7E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CFFA514-65DB-7448-95EB-609AC17347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C01C86EF-F13F-9A40-8418-DCC17D195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A5CF44C-C668-C246-AF06-293DBB3EF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D51C4E3-C383-684F-B291-21FD8B3EB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66DFB1-ADE2-DD44-88B0-54B919F6C5A2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169F967-25F9-CE4D-BEC1-9FC251B3F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F92DB9-689B-1843-99C4-40B23C306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altLang="en-US" sz="800">
                <a:latin typeface="Trebuchet MS" panose="020B0703020202090204" pitchFamily="34" charset="0"/>
              </a:rPr>
            </a:b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47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376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5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7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089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50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54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210B8F52-6F17-474D-98A6-62AC5DF1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7E43A-B454-8344-B2A6-8E741FA4C72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B12FCFB-FD72-C646-9E90-2AE25A4EE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7A447F6-5CBD-CC43-828C-AE687268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A5BDBC2-B2D5-9C4D-B5D6-55C03E18404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BC892-98C3-A946-995E-4AEF285DEF36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210B8F52-6F17-474D-98A6-62AC5DF1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7E43A-B454-8344-B2A6-8E741FA4C72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B12FCFB-FD72-C646-9E90-2AE25A4EE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7A447F6-5CBD-CC43-828C-AE687268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A5BDBC2-B2D5-9C4D-B5D6-55C03E18404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BC892-98C3-A946-995E-4AEF285DEF36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59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210B8F52-6F17-474D-98A6-62AC5DF1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7E43A-B454-8344-B2A6-8E741FA4C72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B12FCFB-FD72-C646-9E90-2AE25A4EE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7A447F6-5CBD-CC43-828C-AE687268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A5BDBC2-B2D5-9C4D-B5D6-55C03E18404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BC892-98C3-A946-995E-4AEF285DEF36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7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97A3B6ED-8380-6744-A906-EDD2B966F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D12D68-9619-F64E-A196-014256E7C8B2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A1E461EF-8A55-3040-BFCF-169291761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39F37DC-3755-E245-BACC-E6DD5966D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46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210B8F52-6F17-474D-98A6-62AC5DF1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7E43A-B454-8344-B2A6-8E741FA4C72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B12FCFB-FD72-C646-9E90-2AE25A4EE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7A447F6-5CBD-CC43-828C-AE687268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A5BDBC2-B2D5-9C4D-B5D6-55C03E18404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BC892-98C3-A946-995E-4AEF285DEF36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18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210B8F52-6F17-474D-98A6-62AC5DF11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7E43A-B454-8344-B2A6-8E741FA4C72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B12FCFB-FD72-C646-9E90-2AE25A4EE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7A447F6-5CBD-CC43-828C-AE687268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A5BDBC2-B2D5-9C4D-B5D6-55C03E18404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BC892-98C3-A946-995E-4AEF285DEF36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62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3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2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2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559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AD10C2C3-2029-8D41-91C0-6EA2E46E1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938EAB-0AE4-5746-8FFB-A7854778867A}" type="slidenum">
              <a:rPr lang="ar-SA" altLang="en-US" smtClean="0"/>
              <a:pPr>
                <a:spcBef>
                  <a:spcPct val="0"/>
                </a:spcBef>
              </a:pPr>
              <a:t>35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2936B1-2B04-C249-AB2B-B6F965FFD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3BD4914-2B4F-5B40-97D9-B349A1889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D4E8C8A-A343-364B-BD85-97D8EAAF9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6EF4EE-7954-2A4E-83AA-4D3C6EAE9781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66B965-CDF6-4E46-8BFD-8BDB3ECE2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BCEBC5E-512B-2846-8BDE-CF51DF3E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09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D4E8C8A-A343-364B-BD85-97D8EAAF9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6EF4EE-7954-2A4E-83AA-4D3C6EAE9781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66B965-CDF6-4E46-8BFD-8BDB3ECE2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BCEBC5E-512B-2846-8BDE-CF51DF3E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4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1734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D4E8C8A-A343-364B-BD85-97D8EAAF9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6EF4EE-7954-2A4E-83AA-4D3C6EAE9781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66B965-CDF6-4E46-8BFD-8BDB3ECE2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BCEBC5E-512B-2846-8BDE-CF51DF3E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313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70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F227A1A9-0533-964F-B811-0A731C21B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1FB04C-17B8-1840-A80D-4086B3B3920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9330" name="Rectangle 7">
            <a:extLst>
              <a:ext uri="{FF2B5EF4-FFF2-40B4-BE49-F238E27FC236}">
                <a16:creationId xmlns:a16="http://schemas.microsoft.com/office/drawing/2014/main" id="{6B2E7523-B91E-F141-8A04-202421E0B9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D9012-EC7A-BA4D-B493-05203997121A}" type="slidenum">
              <a:rPr lang="en-US" altLang="en-US" i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i="0">
              <a:cs typeface="Arial" panose="020B0604020202020204" pitchFamily="34" charset="0"/>
            </a:endParaRPr>
          </a:p>
        </p:txBody>
      </p:sp>
      <p:sp>
        <p:nvSpPr>
          <p:cNvPr id="99331" name="Slide Image Placeholder 1">
            <a:extLst>
              <a:ext uri="{FF2B5EF4-FFF2-40B4-BE49-F238E27FC236}">
                <a16:creationId xmlns:a16="http://schemas.microsoft.com/office/drawing/2014/main" id="{C75D474C-30FF-9947-A9AF-D9709AFBA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>
            <a:extLst>
              <a:ext uri="{FF2B5EF4-FFF2-40B4-BE49-F238E27FC236}">
                <a16:creationId xmlns:a16="http://schemas.microsoft.com/office/drawing/2014/main" id="{163E2482-8D09-D64A-BAD1-B8A1F5DD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3" name="Slide Number Placeholder 3">
            <a:extLst>
              <a:ext uri="{FF2B5EF4-FFF2-40B4-BE49-F238E27FC236}">
                <a16:creationId xmlns:a16="http://schemas.microsoft.com/office/drawing/2014/main" id="{5881D215-FB42-AB4C-A8B9-186F4CF3A60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6EF04-BBD8-104A-B0B0-71DCB73E7C6D}" type="slidenum">
              <a:rPr lang="en-US" altLang="en-US" i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i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00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73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722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B799BAC-2E2D-8347-8433-BA3B54D6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6C402-84C6-2849-9C16-899FE23FDC37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8A00846-019A-0B4B-B0DD-2218BB9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ACB138-8381-3043-8E4F-4144D879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18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9CEBA7-0D77-8A48-9A28-B7794FD3F17E}" type="slidenum">
              <a:rPr lang="en-US" sz="1200" i="0"/>
              <a:pPr eaLnBrk="1" hangingPunct="1"/>
              <a:t>6</a:t>
            </a:fld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33500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4.1% in NESARC,</a:t>
            </a:r>
            <a:r>
              <a:rPr lang="en-US" baseline="0" dirty="0">
                <a:latin typeface="Times New Roman" charset="0"/>
                <a:ea typeface="MS PGothic" charset="0"/>
              </a:rPr>
              <a:t> 9.5% in NESARC-III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79BBAEB-4449-DC48-B565-A4074C66ACA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1.5% in NESARC, 2.8% in NESARC-III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07172-2F87-FC44-8D20-7A184B6574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5B894E3-109A-CD4B-BB3B-22A7E102F5DF}" type="slidenum">
              <a:rPr lang="en-US" sz="1200" i="0"/>
              <a:pPr eaLnBrk="1" hangingPunct="1"/>
              <a:t>11</a:t>
            </a:fld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418912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A99D708-B8E7-224D-A803-93E2BD85CB72}" type="slidenum">
              <a:rPr lang="en-US" sz="1200" i="0"/>
              <a:pPr eaLnBrk="1" hangingPunct="1"/>
              <a:t>17</a:t>
            </a:fld>
            <a:endParaRPr lang="en-US" sz="1200" i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9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7A623-FCA4-E040-82FB-FEEEBBF0C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21D1A7-77B9-F245-9C18-A0C327A7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13013-25F2-664E-AFC9-D82765216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939F-243C-BB40-A153-5D96F24F3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3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045C3-2C58-CF48-B1CA-C91639BCD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BF57C-8E2A-2640-834D-027E73BAB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7487DA-D4EF-9F4C-87B5-79F96666C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D591-FB73-D94B-A323-6027EDD3C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18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F05D4-E210-1A45-B75A-6DA9F805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75FE23-245E-FB42-B0A0-E738D5046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F7D9C-81D1-584E-B56C-618ECD30B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EFB2-1558-8E41-84DA-EF48300A5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D3C35-68D3-834C-BFFA-F4591FDF3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89282-0F17-B446-A801-A427E6A0D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9A1DA-A9E4-DC40-B5E5-4A458DFE8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4319-CE91-5641-A2B7-98E50EEFC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4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74A9F-A01B-E740-86C2-4964EA367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564C6-73B8-9641-9CB5-966B3AAC9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105A6-A797-2E49-AB11-C31BC7403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CCCC-CDC2-C549-88A9-EEF391A0D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8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A12F6E-B893-9947-A3FE-261B93301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78406-2DC3-A94C-A944-149B4EBBD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A0802-B3D8-0844-B61C-A84D05B11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A237-183E-384E-93B1-5D7BECEED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1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89073F-772F-D74A-BF7A-AC65E08C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D9A81A-8F55-EA40-859D-B2D9047FE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9DC73-0EAD-B64A-9130-2BD126D23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6736-A54C-CF45-8372-A8C03FEC5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5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8D98E-07CC-634E-A056-9CADDBAA0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7448D-B72A-2B4F-80ED-19DC654A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AB787-10A3-6840-9C6D-1E8C02F12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2A0F-33EC-3048-8BED-B8985738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145E8C-EC63-3240-9734-ABE8AD8F5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17EE03-4EBB-C848-BDDA-ACC6607E7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3DFB1-07C1-F84A-BD4D-AE6564F99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50AE-7701-A646-80AA-831B26B5E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A46475-4CA2-D248-AB7F-F076F0C2B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26BF5D-C9CC-3449-9AFD-2C09B0A5C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4C09B8-015B-5142-A67A-8292EE285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FE40-1F0A-B146-B114-C4DCC43BD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3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706923-A96E-2744-B7ED-E42E24B3C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C83568-CE89-0147-B663-9FEB8972E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841E57-0FDB-954A-AFC1-DE1FEDF5D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64D0-A2A1-F445-B542-0C9B0A7A6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48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0F186-FB6E-014B-9A72-EE04D6D03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E99EE-2D6C-D149-9000-42EEDBC48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83D62-A6FA-B24F-A6BC-6E6ABB49F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9646-C561-C04C-9C10-410C58A0A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5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174A6-FAA9-A444-8EB4-A4B693CC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57352-4F0F-FD46-B613-67D7DBFC7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EC85C-A682-8641-86B3-0B8447126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F12E-B0CF-AB46-B8B8-918FE139D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388277-E81C-9C46-A9AB-F25396FAD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D17F69-DA2D-A448-A266-B7DC55532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E449C6-C412-8440-A7DB-82832FD95D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835019-E8C4-DC42-A476-A57410A6FF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E79AAA-4F22-ED44-9223-22A18DDF1F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30242DA-CA09-594B-9FA3-A670BA82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11000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B9F8BEC-2552-F143-B038-8B9070C4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077200" cy="2209800"/>
          </a:xfrm>
        </p:spPr>
        <p:txBody>
          <a:bodyPr/>
          <a:lstStyle/>
          <a:p>
            <a:pPr eaLnBrk="1" hangingPunct="1"/>
            <a:br>
              <a:rPr lang="en-US" dirty="0"/>
            </a:br>
            <a:r>
              <a:rPr lang="en-US" b="1" dirty="0"/>
              <a:t>Measuring Cannabis Severity</a:t>
            </a:r>
            <a:br>
              <a:rPr lang="en-US" b="1" dirty="0"/>
            </a:br>
            <a:br>
              <a:rPr lang="en-US" sz="2400" b="1" dirty="0"/>
            </a:br>
            <a:r>
              <a:rPr lang="en-US" sz="2400" b="1" dirty="0"/>
              <a:t>Cannabis Use Outcomes for Clinical Trials (CUOCT)</a:t>
            </a:r>
            <a:br>
              <a:rPr lang="en-US" altLang="en-US" sz="2400" b="1" i="1" dirty="0">
                <a:solidFill>
                  <a:srgbClr val="000090"/>
                </a:solidFill>
              </a:rPr>
            </a:br>
            <a:r>
              <a:rPr lang="en-US" sz="2400" b="1" dirty="0"/>
              <a:t>March 23, 2018</a:t>
            </a:r>
            <a:br>
              <a:rPr lang="en-US" sz="2400" dirty="0"/>
            </a:br>
            <a:endParaRPr lang="en-US" altLang="en-US" sz="2400" dirty="0">
              <a:solidFill>
                <a:srgbClr val="000090"/>
              </a:solidFill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42D2AE-854D-424A-96DB-20FFF29CA1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4953000"/>
            <a:ext cx="8153400" cy="16764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Deborah Hasin, Ph.D.</a:t>
            </a:r>
          </a:p>
          <a:p>
            <a:pPr eaLnBrk="1" hangingPunct="1"/>
            <a:r>
              <a:rPr lang="en-US" altLang="en-US" sz="2200" b="1" dirty="0"/>
              <a:t>Columbia University</a:t>
            </a:r>
          </a:p>
          <a:p>
            <a:pPr eaLnBrk="1" hangingPunct="1"/>
            <a:r>
              <a:rPr lang="en-US" altLang="en-US" sz="2200" b="1" dirty="0"/>
              <a:t>New York State Psychiatric Institute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0D387499-AFF5-BD4D-9D09-B0C205BF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715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CUcrown logo">
            <a:extLst>
              <a:ext uri="{FF2B5EF4-FFF2-40B4-BE49-F238E27FC236}">
                <a16:creationId xmlns:a16="http://schemas.microsoft.com/office/drawing/2014/main" id="{EC25FB9D-AB0D-D042-ABEA-2D03232F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219200" y="1524000"/>
          <a:ext cx="6519672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295400" y="63246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Hasin et al., JAMA Psychiatry 2015</a:t>
            </a:r>
            <a:endParaRPr lang="en-US" sz="16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Adult Prevalence of DSM-IV Cannabis Use Disorder, </a:t>
            </a:r>
            <a:br>
              <a:rPr lang="en-US" sz="2400" b="1" dirty="0">
                <a:latin typeface="Arial" charset="0"/>
                <a:ea typeface="MS PGothic" charset="0"/>
                <a:cs typeface="Arial" charset="0"/>
              </a:rPr>
            </a:br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NESARC 2001-2002 and NESARC-III 2012-2013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4038600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187%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829" y="510985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1.5%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51267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2.8%</a:t>
            </a:r>
          </a:p>
        </p:txBody>
      </p:sp>
    </p:spTree>
    <p:extLst>
      <p:ext uri="{BB962C8B-B14F-4D97-AF65-F5344CB8AC3E}">
        <p14:creationId xmlns:p14="http://schemas.microsoft.com/office/powerpoint/2010/main" val="41722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U.S. National Estimates of 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Cannabis-Related Emergency Room Visits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066800" y="5796213"/>
            <a:ext cx="7315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Substance Abuse and Mental Health Services Administration, Drug Abuse Warning Network, 2011: National Estimates of Drug-Related Emergency Department Visits</a:t>
            </a:r>
          </a:p>
          <a:p>
            <a:pPr algn="l" eaLnBrk="1" hangingPunct="1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 H &amp; Wu LT, J Addict Med. 2016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923926" y="1295400"/>
          <a:ext cx="7229474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2971800"/>
            <a:ext cx="155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62%</a:t>
            </a:r>
          </a:p>
        </p:txBody>
      </p:sp>
    </p:spTree>
    <p:extLst>
      <p:ext uri="{BB962C8B-B14F-4D97-AF65-F5344CB8AC3E}">
        <p14:creationId xmlns:p14="http://schemas.microsoft.com/office/powerpoint/2010/main" val="24981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Cannabis Involvement in Fatal Vehicle Crashes 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1999 - 2010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34200" cy="446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6"/>
          <p:cNvSpPr txBox="1">
            <a:spLocks noChangeArrowheads="1"/>
          </p:cNvSpPr>
          <p:nvPr/>
        </p:nvSpPr>
        <p:spPr bwMode="auto">
          <a:xfrm>
            <a:off x="1447800" y="5992123"/>
            <a:ext cx="670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Brady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&amp; Li, 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Am J </a:t>
            </a:r>
            <a:r>
              <a:rPr lang="pl-PL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Epidemiol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2014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6878" y="2971800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320%</a:t>
            </a:r>
          </a:p>
        </p:txBody>
      </p:sp>
    </p:spTree>
    <p:extLst>
      <p:ext uri="{BB962C8B-B14F-4D97-AF65-F5344CB8AC3E}">
        <p14:creationId xmlns:p14="http://schemas.microsoft.com/office/powerpoint/2010/main" val="22174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493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Increased Prevalence of ICD-9-CM Cannabis Use Disorder: </a:t>
            </a:r>
            <a:br>
              <a:rPr lang="en-US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Massachusetts </a:t>
            </a:r>
            <a:r>
              <a:rPr lang="en-US" sz="2200" b="1" dirty="0" err="1">
                <a:latin typeface="Arial" charset="0"/>
                <a:ea typeface="Arial" charset="0"/>
                <a:cs typeface="Arial" charset="0"/>
              </a:rPr>
              <a:t>Gasterenterology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 Clinic </a:t>
            </a:r>
            <a:br>
              <a:rPr lang="en-US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Medical Records of 190,303 patients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2362200" y="6197196"/>
            <a:ext cx="4905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Gubatan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J et al., Digestive Diseases and Sciences,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3776"/>
            <a:ext cx="7162800" cy="42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65153"/>
            <a:ext cx="86868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% of adult inpatient hospitalizations involving </a:t>
            </a:r>
          </a:p>
          <a:p>
            <a:pPr eaLnBrk="1" hangingPunct="1"/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patients with ICD-9-CM Cannabis Use Disorders: </a:t>
            </a:r>
          </a:p>
          <a:p>
            <a:pPr eaLnBrk="1" hangingPunct="1"/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2002-2011</a:t>
            </a:r>
            <a:endParaRPr lang="en-US" sz="2400" b="1" i="0" dirty="0">
              <a:solidFill>
                <a:schemeClr val="tx2">
                  <a:lumMod val="75000"/>
                </a:schemeClr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6294970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Charilaou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et al., Am J Medicine, 2017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619250" y="1600200"/>
          <a:ext cx="59055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327019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258%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4958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.52%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8193" y="30480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1.34%</a:t>
            </a:r>
          </a:p>
        </p:txBody>
      </p:sp>
    </p:spTree>
    <p:extLst>
      <p:ext uri="{BB962C8B-B14F-4D97-AF65-F5344CB8AC3E}">
        <p14:creationId xmlns:p14="http://schemas.microsoft.com/office/powerpoint/2010/main" val="1474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Prevalence of ICD-9-CM Cannabis Use Disorder: 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Veterans Administration Medical Records, 2002-2009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8" y="1371600"/>
            <a:ext cx="708168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370704" y="6477000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Bonn-Miller, Harris, &amp;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Trafton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Psychological Services,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6507" y="3200400"/>
            <a:ext cx="155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59%</a:t>
            </a:r>
          </a:p>
        </p:txBody>
      </p:sp>
    </p:spTree>
    <p:extLst>
      <p:ext uri="{BB962C8B-B14F-4D97-AF65-F5344CB8AC3E}">
        <p14:creationId xmlns:p14="http://schemas.microsoft.com/office/powerpoint/2010/main" val="28458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Prevalence of ICD-9-CM Cannabis Use Disorder: 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Veterans Administration Medical Records, 2010-2015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988126" y="6478505"/>
            <a:ext cx="38792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Hasin, Browne,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Malte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Saxon, unpublished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981200" y="1295400"/>
          <a:ext cx="5181600" cy="518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4551932"/>
            <a:ext cx="155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2515" y="421337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1.8%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507" y="475815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1.2%</a:t>
            </a:r>
          </a:p>
        </p:txBody>
      </p:sp>
    </p:spTree>
    <p:extLst>
      <p:ext uri="{BB962C8B-B14F-4D97-AF65-F5344CB8AC3E}">
        <p14:creationId xmlns:p14="http://schemas.microsoft.com/office/powerpoint/2010/main" val="8493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6200" y="161925"/>
            <a:ext cx="8951976" cy="10698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700" b="1" i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DSM-5 Cannabis Use Disorder</a:t>
            </a:r>
          </a:p>
          <a:p>
            <a:pPr eaLnBrk="1" hangingPunct="1"/>
            <a:r>
              <a:rPr lang="en-US" sz="2700" b="1" i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Functioning, NESARC-III, 2012-2013</a:t>
            </a:r>
            <a:endParaRPr lang="en-US" sz="2700" b="1" i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68569"/>
              </p:ext>
            </p:extLst>
          </p:nvPr>
        </p:nvGraphicFramePr>
        <p:xfrm>
          <a:off x="970788" y="1371600"/>
          <a:ext cx="710641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5000" y="6400800"/>
            <a:ext cx="640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From data published in Hasin et al., Am J Psychiatry 2016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0788" y="5702427"/>
            <a:ext cx="7182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Impaired functioning: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.5 S.D. below norm, SF-12v2 functioning scale</a:t>
            </a:r>
          </a:p>
        </p:txBody>
      </p:sp>
    </p:spTree>
    <p:extLst>
      <p:ext uri="{BB962C8B-B14F-4D97-AF65-F5344CB8AC3E}">
        <p14:creationId xmlns:p14="http://schemas.microsoft.com/office/powerpoint/2010/main" val="359073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Summary, national trends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15200" cy="40386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Laws are changing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Attitudes are changing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Cannabis Use Disorder is impairing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Rates of cannabis use are increasing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Based on the concept of triangulation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Munafo</a:t>
            </a:r>
            <a:r>
              <a:rPr lang="en-US" altLang="en-US" sz="2000" i="1" dirty="0"/>
              <a:t> &amp; Smith, Nature 2018</a:t>
            </a:r>
            <a:r>
              <a:rPr lang="en-US" altLang="en-US" sz="2000" dirty="0"/>
              <a:t>)</a:t>
            </a:r>
            <a:r>
              <a:rPr lang="en-US" altLang="en-US" dirty="0"/>
              <a:t>, multiple sources indicate increasing US adult rates of CUD 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DSM-5 CUD is seldom treated (</a:t>
            </a:r>
            <a:r>
              <a:rPr lang="en-US" altLang="en-US" sz="2000" i="1" dirty="0">
                <a:solidFill>
                  <a:schemeClr val="tx2">
                    <a:lumMod val="75000"/>
                  </a:schemeClr>
                </a:solidFill>
              </a:rPr>
              <a:t>Hasin et al., Am J Psychiatry 2016)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Need for effective treatments is increasing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0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2672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Outcomes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improvement in how patients feel and function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increasing U.S. rates of cannabis use, Cannabis Use Disorder (CUD)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dirty="0"/>
              <a:t>2 studies from other (non-US) groups using TLFB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Study designs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providing reliability, validity results</a:t>
            </a:r>
          </a:p>
          <a:p>
            <a:pPr eaLnBrk="1" hangingPunct="1"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Results</a:t>
            </a:r>
            <a:endParaRPr lang="en-US" alt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Cannabis Use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DSM-5 (CUD)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Unidimensionality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DSM-5 CUD criteria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DSM-5 (CUD) dimensional measures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9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1B25736F-C122-874B-9FB2-F9F4E42BB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696200" cy="1066800"/>
          </a:xfrm>
        </p:spPr>
        <p:txBody>
          <a:bodyPr/>
          <a:lstStyle/>
          <a:p>
            <a:pPr eaLnBrk="1" hangingPunct="1"/>
            <a:r>
              <a:rPr lang="en-US" altLang="en-US" sz="2800"/>
              <a:t>Acknowledgements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460D9359-0B92-A848-A23C-942F62F239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Christina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</a:rPr>
              <a:t>Aivadyan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, Eliana Greenstein, Bridget Grant,  Dvora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</a:rPr>
              <a:t>Shmulewitz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, Melanie Wall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chemeClr val="accent4">
                    <a:lumMod val="10000"/>
                  </a:schemeClr>
                </a:solidFill>
              </a:rPr>
              <a:t>Financial support</a:t>
            </a:r>
            <a:endParaRPr lang="en-US" altLang="en-US" b="1" dirty="0"/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R01DA018652 </a:t>
            </a: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R01DA034244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Campbell Alliance (now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Seneos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Health;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NCT02660619)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4">
                    <a:lumMod val="10000"/>
                  </a:schemeClr>
                </a:solidFill>
              </a:rPr>
              <a:t>Westat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/NIAAA (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HHSN275200900007C) </a:t>
            </a: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</a:rPr>
              <a:t>New York State Psychiatric Institute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6B9A9F1-53C4-0240-A4DE-241C62C5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133124" name="Picture 8" descr="CUcrown logo">
            <a:extLst>
              <a:ext uri="{FF2B5EF4-FFF2-40B4-BE49-F238E27FC236}">
                <a16:creationId xmlns:a16="http://schemas.microsoft.com/office/drawing/2014/main" id="{F79F2689-598B-D844-86EA-D49C5E6C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8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26858"/>
              </p:ext>
            </p:extLst>
          </p:nvPr>
        </p:nvGraphicFramePr>
        <p:xfrm>
          <a:off x="1066800" y="1943100"/>
          <a:ext cx="7010400" cy="42672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65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Intraclass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Correlation Coefficient (ICC)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30 days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90 days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360 days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06">
                <a:tc>
                  <a:txBody>
                    <a:bodyPr/>
                    <a:lstStyle>
                      <a:lvl1pPr marL="182563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Cannabis measure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% days abstinent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Longest consecutive days abstinent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  <a:cs typeface="Arial" charset="0"/>
                        </a:rPr>
                        <a:t>Longest consecutive days using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Largest # joints/day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.83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Total # joints/day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.78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# joints per using day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.93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% days used 1-3 joints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0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% days used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≥4 joints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Timeline </a:t>
            </a:r>
            <a:r>
              <a:rPr lang="en-US" altLang="en-US" b="1" i="0" dirty="0" err="1">
                <a:solidFill>
                  <a:srgbClr val="000066"/>
                </a:solidFill>
              </a:rPr>
              <a:t>Followback</a:t>
            </a:r>
            <a:r>
              <a:rPr lang="en-US" altLang="en-US" b="1" i="0" dirty="0">
                <a:solidFill>
                  <a:srgbClr val="000066"/>
                </a:solidFill>
              </a:rPr>
              <a:t> for Cannabis Use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Robinson SM et al., </a:t>
            </a:r>
            <a:r>
              <a:rPr lang="en-US" altLang="en-US" sz="1600" b="1" dirty="0" err="1">
                <a:solidFill>
                  <a:srgbClr val="000066"/>
                </a:solidFill>
              </a:rPr>
              <a:t>Psychol</a:t>
            </a:r>
            <a:r>
              <a:rPr lang="en-US" altLang="en-US" sz="1600" b="1" dirty="0">
                <a:solidFill>
                  <a:srgbClr val="000066"/>
                </a:solidFill>
              </a:rPr>
              <a:t> Addict </a:t>
            </a:r>
            <a:r>
              <a:rPr lang="en-US" altLang="en-US" sz="1600" b="1" dirty="0" err="1">
                <a:solidFill>
                  <a:srgbClr val="000066"/>
                </a:solidFill>
              </a:rPr>
              <a:t>Beh</a:t>
            </a:r>
            <a:r>
              <a:rPr lang="en-US" altLang="en-US" sz="1600" b="1" dirty="0">
                <a:solidFill>
                  <a:srgbClr val="000066"/>
                </a:solidFill>
              </a:rPr>
              <a:t> 2014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63 Canadian patients and </a:t>
            </a:r>
            <a:r>
              <a:rPr lang="en-US" altLang="en-US" sz="1600" b="1" dirty="0" err="1">
                <a:solidFill>
                  <a:srgbClr val="000066"/>
                </a:solidFill>
              </a:rPr>
              <a:t>advertisment</a:t>
            </a:r>
            <a:r>
              <a:rPr lang="en-US" altLang="en-US" sz="1600" b="1" dirty="0">
                <a:solidFill>
                  <a:srgbClr val="000066"/>
                </a:solidFill>
              </a:rPr>
              <a:t> respondents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Different interviewers each time, average interval 9.1 days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5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365417"/>
              </p:ext>
            </p:extLst>
          </p:nvPr>
        </p:nvGraphicFramePr>
        <p:xfrm>
          <a:off x="685800" y="2667000"/>
          <a:ext cx="7620000" cy="15240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Intraclass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Correlation Coefficient (ICC)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30 days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90 days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182563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Cannabis measure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Average quantity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.87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365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Frequency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.95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.97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Timeline </a:t>
            </a:r>
            <a:r>
              <a:rPr lang="en-US" altLang="en-US" b="1" i="0" dirty="0" err="1">
                <a:solidFill>
                  <a:srgbClr val="000066"/>
                </a:solidFill>
              </a:rPr>
              <a:t>Followback</a:t>
            </a:r>
            <a:r>
              <a:rPr lang="en-US" altLang="en-US" b="1" i="0" dirty="0">
                <a:solidFill>
                  <a:srgbClr val="000066"/>
                </a:solidFill>
              </a:rPr>
              <a:t> for Cannabis Use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0066"/>
                </a:solidFill>
              </a:rPr>
              <a:t>Norberg</a:t>
            </a:r>
            <a:r>
              <a:rPr lang="en-US" altLang="en-US" sz="1600" b="1" dirty="0">
                <a:solidFill>
                  <a:srgbClr val="000066"/>
                </a:solidFill>
              </a:rPr>
              <a:t> et al., DAD 2012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Convenience sample: 63 Australian patients and ad respondents,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Same interviewer each time, mean interval 14.1 days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TLFB and simpler assessment method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A31BC-61FE-7545-B1CD-5095055A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004498"/>
            <a:ext cx="8153400" cy="37270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55B458-0D9B-4040-9929-A7E369432E2C}"/>
              </a:ext>
            </a:extLst>
          </p:cNvPr>
          <p:cNvSpPr/>
          <p:nvPr/>
        </p:nvSpPr>
        <p:spPr>
          <a:xfrm>
            <a:off x="838200" y="4749818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overall excellent (ICC=0.80)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days used: 10.1 in A-CASI, 8.7 in TLFB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did not vary by primary drug, race, education, differences were greater in younger, women, non-Hispanics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assessments may be acceptable</a:t>
            </a:r>
          </a:p>
        </p:txBody>
      </p:sp>
    </p:spTree>
    <p:extLst>
      <p:ext uri="{BB962C8B-B14F-4D97-AF65-F5344CB8AC3E}">
        <p14:creationId xmlns:p14="http://schemas.microsoft.com/office/powerpoint/2010/main" val="364031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2672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Outcomes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improvement in how patients feel and function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Context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increasing U.S. rates of cannabis use, Cannabis Use Disorder (CUD)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 studies from other (non-US) groups using TLFB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/>
              <a:t>Study designs</a:t>
            </a:r>
            <a:r>
              <a:rPr lang="en-US" altLang="en-US" dirty="0"/>
              <a:t>: providing reliability, validity results</a:t>
            </a:r>
          </a:p>
          <a:p>
            <a:pPr eaLnBrk="1" hangingPunct="1"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Results</a:t>
            </a:r>
            <a:endParaRPr lang="en-US" alt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Cannabis Use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DSM-5 (CUD)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Unidimensionality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DSM-5 CUD criteria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DSM-5 (CUD) dimensional measures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test-retest reliability, procedural validity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7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Assessment interviews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4267200"/>
          </a:xfrm>
          <a:noFill/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Sz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AUDADIS-5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(Grant et al, DAD 2015)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Alcohol Use Disorders and Associated Disabilities Interview Schedule for DSM-5 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Fully structured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Non-clinician interviewers</a:t>
            </a: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Sz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PRISM-5 </a:t>
            </a:r>
            <a:r>
              <a:rPr lang="en-US" altLang="en-US" sz="2000" i="1" dirty="0">
                <a:solidFill>
                  <a:srgbClr val="000000"/>
                </a:solidFill>
              </a:rPr>
              <a:t>(Hasin et al, DAD 2015)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Psychiatric Research Interview for Substance and Mental Disorders, DSM-5 version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Semi-structured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Clinician interviewers</a:t>
            </a: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Sz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PRISM-5-OP (</a:t>
            </a:r>
            <a:r>
              <a:rPr lang="en-US" altLang="en-US" sz="2000" i="1" dirty="0">
                <a:solidFill>
                  <a:srgbClr val="000000"/>
                </a:solidFill>
              </a:rPr>
              <a:t>Hasin et al, in preparation)</a:t>
            </a:r>
            <a:endParaRPr lang="en-US" altLang="en-US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Opioid section expanded for chronic pain patients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Assessment of other substances same as PRISM-5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2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F2F7D34-4B25-F247-A965-BD6AD3628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96200" cy="1447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National Epidemiologic Survey on Alcohol and Related Conditions (NESARC-III) 2012-2013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C9868E2-96A6-834A-B64B-95251BE0D9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19800" y="2362200"/>
            <a:ext cx="2667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N=36,309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 dirty="0">
                <a:solidFill>
                  <a:schemeClr val="accent4">
                    <a:lumMod val="10000"/>
                  </a:schemeClr>
                </a:solidFill>
              </a:rPr>
              <a:t>Not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 a follow-up of a previous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Household and group residents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Response rate ~60%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Oversampling of Blacks, Hispanic, and Young Adults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DSM-5 diagnoses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AUDADIS-5</a:t>
            </a:r>
          </a:p>
        </p:txBody>
      </p:sp>
      <p:graphicFrame>
        <p:nvGraphicFramePr>
          <p:cNvPr id="72707" name="Object 2">
            <a:extLst>
              <a:ext uri="{FF2B5EF4-FFF2-40B4-BE49-F238E27FC236}">
                <a16:creationId xmlns:a16="http://schemas.microsoft.com/office/drawing/2014/main" id="{90CE73B3-9E8E-3743-A031-977E46FA2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362200"/>
          <a:ext cx="4953000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4" r:id="rId4" imgW="5867400" imgH="3911600" progId="">
                  <p:embed/>
                </p:oleObj>
              </mc:Choice>
              <mc:Fallback>
                <p:oleObj r:id="rId4" imgW="5867400" imgH="3911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4953000" cy="33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D781-CDEE-A74D-8023-CB22652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72709" name="Picture 8" descr="CUcrown logo">
            <a:extLst>
              <a:ext uri="{FF2B5EF4-FFF2-40B4-BE49-F238E27FC236}">
                <a16:creationId xmlns:a16="http://schemas.microsoft.com/office/drawing/2014/main" id="{9F1599B0-73A9-C043-9C59-286FF9A1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E040B2-5CEC-164F-965A-B750E5DB347B}"/>
              </a:ext>
            </a:extLst>
          </p:cNvPr>
          <p:cNvSpPr/>
          <p:nvPr/>
        </p:nvSpPr>
        <p:spPr>
          <a:xfrm>
            <a:off x="2514600" y="6214646"/>
            <a:ext cx="3886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Grant BF et al., JAMA Psychiatry 2015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F2F7D34-4B25-F247-A965-BD6AD3628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304799"/>
            <a:ext cx="7658100" cy="914401"/>
          </a:xfrm>
        </p:spPr>
        <p:txBody>
          <a:bodyPr/>
          <a:lstStyle/>
          <a:p>
            <a:pPr eaLnBrk="1" hangingPunct="1"/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b="1" dirty="0"/>
              <a:t>NESARC-III </a:t>
            </a:r>
            <a:r>
              <a:rPr lang="en-US" altLang="en-US" sz="2400" b="1" u="sng" dirty="0"/>
              <a:t>Test-Retest Reliability Study</a:t>
            </a:r>
            <a:r>
              <a:rPr lang="en-US" altLang="en-US" sz="2400" b="1" dirty="0"/>
              <a:t> 2012-2013</a:t>
            </a:r>
            <a:br>
              <a:rPr lang="en-US" altLang="en-US" sz="2400" dirty="0"/>
            </a:br>
            <a:r>
              <a:rPr lang="en-US" altLang="en-US" sz="2000" b="1" i="1" dirty="0">
                <a:solidFill>
                  <a:schemeClr val="accent4">
                    <a:lumMod val="10000"/>
                  </a:schemeClr>
                </a:solidFill>
              </a:rPr>
              <a:t>Grant et al., DAD 2015 </a:t>
            </a:r>
            <a:br>
              <a:rPr lang="en-US" altLang="en-US" sz="2800" i="1" dirty="0">
                <a:solidFill>
                  <a:schemeClr val="accent4">
                    <a:lumMod val="10000"/>
                  </a:schemeClr>
                </a:solidFill>
              </a:rPr>
            </a:br>
            <a:br>
              <a:rPr lang="en-US" altLang="en-US" sz="2800" dirty="0"/>
            </a:br>
            <a:endParaRPr lang="en-US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6" name="Content Placeholder 2">
                <a:extLst>
                  <a:ext uri="{FF2B5EF4-FFF2-40B4-BE49-F238E27FC236}">
                    <a16:creationId xmlns:a16="http://schemas.microsoft.com/office/drawing/2014/main" id="{6C9868E2-96A6-834A-B64B-95251BE0D91F}"/>
                  </a:ext>
                </a:extLst>
              </p:cNvPr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1066800" y="1676400"/>
                <a:ext cx="6781800" cy="413675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N = 1,006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57% female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65% white </a:t>
                </a:r>
                <a:endParaRPr lang="en-US" altLang="en-US" sz="2000" i="1" dirty="0">
                  <a:solidFill>
                    <a:schemeClr val="accent4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86% high school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Around the U.S.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Alcohol Use Disorders and Associated Disabilities Interview Schedule – AUDADIS for DSM-5 criteria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Face-to-face household interviews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b="1" dirty="0">
                    <a:solidFill>
                      <a:schemeClr val="accent4">
                        <a:lumMod val="10000"/>
                      </a:schemeClr>
                    </a:solidFill>
                  </a:rPr>
                  <a:t>AUDADIS-5</a:t>
                </a: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 test &amp; </a:t>
                </a:r>
                <a:r>
                  <a:rPr lang="en-US" altLang="en-US" sz="2200" b="1" dirty="0">
                    <a:solidFill>
                      <a:schemeClr val="accent4">
                        <a:lumMod val="10000"/>
                      </a:schemeClr>
                    </a:solidFill>
                  </a:rPr>
                  <a:t>AUDADIS-5</a:t>
                </a: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 re-test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2</a:t>
                </a:r>
                <a:r>
                  <a:rPr lang="en-US" altLang="en-US" sz="22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nd</a:t>
                </a: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 interviewer always blind to 1</a:t>
                </a:r>
                <a:r>
                  <a:rPr lang="en-US" altLang="en-US" sz="22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st</a:t>
                </a: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 interview results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olidFill>
                      <a:schemeClr val="accent4">
                        <a:lumMod val="10000"/>
                      </a:schemeClr>
                    </a:solidFill>
                  </a:rPr>
                  <a:t>Re-test interval mean, 2.9 weeks; range 1-10 weeks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b="1" u="sng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2706" name="Content Placeholder 2">
                <a:extLst>
                  <a:ext uri="{FF2B5EF4-FFF2-40B4-BE49-F238E27FC236}">
                    <a16:creationId xmlns:a16="http://schemas.microsoft.com/office/drawing/2014/main" id="{6C9868E2-96A6-834A-B64B-95251BE0D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6800" y="1676400"/>
                <a:ext cx="6781800" cy="4136750"/>
              </a:xfrm>
              <a:blipFill>
                <a:blip r:embed="rId3"/>
                <a:stretch>
                  <a:fillRect l="-1311" t="-2147" r="-1124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D781-CDEE-A74D-8023-CB22652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72709" name="Picture 8" descr="CUcrown logo">
            <a:extLst>
              <a:ext uri="{FF2B5EF4-FFF2-40B4-BE49-F238E27FC236}">
                <a16:creationId xmlns:a16="http://schemas.microsoft.com/office/drawing/2014/main" id="{9F1599B0-73A9-C043-9C59-286FF9A1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61" name="Picture 37" descr="Map of US Timezones">
            <a:extLst>
              <a:ext uri="{FF2B5EF4-FFF2-40B4-BE49-F238E27FC236}">
                <a16:creationId xmlns:a16="http://schemas.microsoft.com/office/drawing/2014/main" id="{E1BB192B-ECB4-BD4D-AE3B-4D065FAD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33" y="1502050"/>
            <a:ext cx="2342867" cy="14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68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F2F7D34-4B25-F247-A965-BD6AD3628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304799"/>
            <a:ext cx="7658100" cy="914401"/>
          </a:xfrm>
        </p:spPr>
        <p:txBody>
          <a:bodyPr/>
          <a:lstStyle/>
          <a:p>
            <a:pPr eaLnBrk="1" hangingPunct="1"/>
            <a:br>
              <a:rPr lang="en-US" altLang="en-US" sz="2400" dirty="0"/>
            </a:br>
            <a:r>
              <a:rPr lang="en-US" altLang="en-US" sz="2400" b="1" dirty="0"/>
              <a:t>NESARC-III </a:t>
            </a:r>
            <a:r>
              <a:rPr lang="en-US" altLang="en-US" sz="2400" b="1" u="sng" dirty="0"/>
              <a:t>Procedural Validity Study</a:t>
            </a:r>
            <a:r>
              <a:rPr lang="en-US" altLang="en-US" sz="2400" b="1" dirty="0"/>
              <a:t> 2012-2013</a:t>
            </a:r>
            <a:br>
              <a:rPr lang="en-US" altLang="en-US" sz="2400" dirty="0"/>
            </a:br>
            <a:r>
              <a:rPr lang="en-US" altLang="en-US" sz="2000" b="1" i="1" dirty="0">
                <a:solidFill>
                  <a:schemeClr val="accent4">
                    <a:lumMod val="10000"/>
                  </a:schemeClr>
                </a:solidFill>
              </a:rPr>
              <a:t>Hasin et al., DAD 2015 </a:t>
            </a:r>
            <a:br>
              <a:rPr lang="en-US" altLang="en-US" sz="2800" i="1" dirty="0">
                <a:solidFill>
                  <a:schemeClr val="accent4">
                    <a:lumMod val="10000"/>
                  </a:schemeClr>
                </a:solidFill>
              </a:rPr>
            </a:br>
            <a:endParaRPr lang="en-US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6" name="Content Placeholder 2">
                <a:extLst>
                  <a:ext uri="{FF2B5EF4-FFF2-40B4-BE49-F238E27FC236}">
                    <a16:creationId xmlns:a16="http://schemas.microsoft.com/office/drawing/2014/main" id="{6C9868E2-96A6-834A-B64B-95251BE0D91F}"/>
                  </a:ext>
                </a:extLst>
              </p:cNvPr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419100" y="1524000"/>
                <a:ext cx="8305800" cy="46101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b="1" u="sng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Validation through re-evaluation with semi-structured clinician-administered procedures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N = 712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solidFill>
                      <a:schemeClr val="accent4">
                        <a:lumMod val="10000"/>
                      </a:schemeClr>
                    </a:solidFill>
                  </a:rPr>
                  <a:t>55% female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solidFill>
                      <a:schemeClr val="accent4">
                        <a:lumMod val="10000"/>
                      </a:schemeClr>
                    </a:solidFill>
                  </a:rPr>
                  <a:t>68% white </a:t>
                </a:r>
                <a:endParaRPr lang="en-US" altLang="en-US" sz="1800" i="1" dirty="0">
                  <a:solidFill>
                    <a:schemeClr val="accent4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1800" dirty="0">
                    <a:solidFill>
                      <a:schemeClr val="accent4">
                        <a:lumMod val="10000"/>
                      </a:schemeClr>
                    </a:solidFill>
                  </a:rPr>
                  <a:t>86% high school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solidFill>
                      <a:schemeClr val="accent4">
                        <a:lumMod val="10000"/>
                      </a:schemeClr>
                    </a:solidFill>
                  </a:rPr>
                  <a:t>Lived in Eastern time zone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1</a:t>
                </a:r>
                <a:r>
                  <a:rPr lang="en-US" altLang="en-US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st </a:t>
                </a: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interview: Face-to-face </a:t>
                </a:r>
                <a:r>
                  <a:rPr lang="en-US" altLang="en-US" sz="2000" b="1" dirty="0">
                    <a:solidFill>
                      <a:schemeClr val="accent4">
                        <a:lumMod val="10000"/>
                      </a:schemeClr>
                    </a:solidFill>
                  </a:rPr>
                  <a:t>AUDADIS-5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2</a:t>
                </a:r>
                <a:r>
                  <a:rPr lang="en-US" altLang="en-US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nd</a:t>
                </a: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 interview: Phone </a:t>
                </a:r>
                <a:r>
                  <a:rPr lang="en-US" altLang="en-US" sz="2000" b="1" dirty="0">
                    <a:solidFill>
                      <a:schemeClr val="accent4">
                        <a:lumMod val="10000"/>
                      </a:schemeClr>
                    </a:solidFill>
                  </a:rPr>
                  <a:t>PRISM-5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2</a:t>
                </a:r>
                <a:r>
                  <a:rPr lang="en-US" altLang="en-US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nd</a:t>
                </a: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 interviewer: master’s level clinician, always blind to AUDADIS-5 results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</a:rPr>
                  <a:t>Re-test interval, mean 10.5 days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2706" name="Content Placeholder 2">
                <a:extLst>
                  <a:ext uri="{FF2B5EF4-FFF2-40B4-BE49-F238E27FC236}">
                    <a16:creationId xmlns:a16="http://schemas.microsoft.com/office/drawing/2014/main" id="{6C9868E2-96A6-834A-B64B-95251BE0D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19100" y="1524000"/>
                <a:ext cx="8305800" cy="4610100"/>
              </a:xfrm>
              <a:blipFill>
                <a:blip r:embed="rId3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D781-CDEE-A74D-8023-CB22652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72709" name="Picture 8" descr="CUcrown logo">
            <a:extLst>
              <a:ext uri="{FF2B5EF4-FFF2-40B4-BE49-F238E27FC236}">
                <a16:creationId xmlns:a16="http://schemas.microsoft.com/office/drawing/2014/main" id="{9F1599B0-73A9-C043-9C59-286FF9A1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Map of US Timezones">
            <a:extLst>
              <a:ext uri="{FF2B5EF4-FFF2-40B4-BE49-F238E27FC236}">
                <a16:creationId xmlns:a16="http://schemas.microsoft.com/office/drawing/2014/main" id="{9CFB12BA-6D99-5247-A5C5-0A2967C6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76" y="2286000"/>
            <a:ext cx="2419224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D0362D2-300F-5240-A565-558563CBA373}"/>
              </a:ext>
            </a:extLst>
          </p:cNvPr>
          <p:cNvSpPr/>
          <p:nvPr/>
        </p:nvSpPr>
        <p:spPr bwMode="auto">
          <a:xfrm>
            <a:off x="7315200" y="2286000"/>
            <a:ext cx="1066800" cy="15176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929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F2F7D34-4B25-F247-A965-BD6AD3628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304800"/>
            <a:ext cx="7962900" cy="9144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DSM-5 </a:t>
            </a:r>
            <a:r>
              <a:rPr lang="en-US" altLang="en-US" sz="2800" b="1" u="sng" dirty="0"/>
              <a:t>Test-Retest</a:t>
            </a:r>
            <a:r>
              <a:rPr lang="en-US" altLang="en-US" sz="2800" b="1" dirty="0"/>
              <a:t> Study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C9868E2-96A6-834A-B64B-95251BE0D9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2057400"/>
            <a:ext cx="5505450" cy="3050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u="sng" dirty="0">
                <a:solidFill>
                  <a:schemeClr val="accent4">
                    <a:lumMod val="10000"/>
                  </a:schemeClr>
                </a:solidFill>
              </a:rPr>
              <a:t>Ongoing study, NIDA-funded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N = 321, New York City treated and untreated participants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Low-income, 75% minority urban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Face-to-face and phone interviews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</a:rPr>
              <a:t>PRISM-5 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test, 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</a:rPr>
              <a:t>PRISM-5 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re-test interviews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Master’s level clinician interviewers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 interviewer always blind to initial 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Re-test interval mean, </a:t>
            </a:r>
            <a:r>
              <a:rPr lang="en-US" altLang="en-US" sz="2000" dirty="0">
                <a:solidFill>
                  <a:schemeClr val="tx2"/>
                </a:solidFill>
              </a:rPr>
              <a:t>5.9 days (range 1-20)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D781-CDEE-A74D-8023-CB22652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72709" name="Picture 8" descr="CUcrown logo">
            <a:extLst>
              <a:ext uri="{FF2B5EF4-FFF2-40B4-BE49-F238E27FC236}">
                <a16:creationId xmlns:a16="http://schemas.microsoft.com/office/drawing/2014/main" id="{9F1599B0-73A9-C043-9C59-286FF9A1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6" descr="Image result for new york city map">
            <a:extLst>
              <a:ext uri="{FF2B5EF4-FFF2-40B4-BE49-F238E27FC236}">
                <a16:creationId xmlns:a16="http://schemas.microsoft.com/office/drawing/2014/main" id="{5D3B2364-9A2D-5544-ADBC-97E64872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6536"/>
            <a:ext cx="2368296" cy="3556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818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F2F7D34-4B25-F247-A965-BD6AD3628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304800"/>
            <a:ext cx="7962900" cy="9144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PMR Opioid Study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C9868E2-96A6-834A-B64B-95251BE0D9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83760" y="1374677"/>
            <a:ext cx="5436040" cy="190192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u="sng" dirty="0">
                <a:solidFill>
                  <a:schemeClr val="accent4">
                    <a:lumMod val="10000"/>
                  </a:schemeClr>
                </a:solidFill>
              </a:rPr>
              <a:t>Completed study, funded by consortium of 8 pharmaceutical manufacturers</a:t>
            </a:r>
            <a:endParaRPr lang="en-US" altLang="en-US" sz="2000" dirty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Total N = 606 patients from New York City, Long Island, &amp; New Jersey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All had current or past opioid prescriptions 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MS PGothic" charset="-128"/>
              </a:rPr>
              <a:t> 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Arial" charset="0"/>
                <a:ea typeface="MS PGothic" charset="-128"/>
              </a:rPr>
              <a:t>≥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</a:rPr>
              <a:t>30 days for chronic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urban and suburban, largely white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D781-CDEE-A74D-8023-CB22652F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72709" name="Picture 8" descr="CUcrown logo">
            <a:extLst>
              <a:ext uri="{FF2B5EF4-FFF2-40B4-BE49-F238E27FC236}">
                <a16:creationId xmlns:a16="http://schemas.microsoft.com/office/drawing/2014/main" id="{9F1599B0-73A9-C043-9C59-286FF9A1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4" name="Picture 2" descr="Image result for new york new jersey metropolitan area  map">
            <a:extLst>
              <a:ext uri="{FF2B5EF4-FFF2-40B4-BE49-F238E27FC236}">
                <a16:creationId xmlns:a16="http://schemas.microsoft.com/office/drawing/2014/main" id="{AE575422-6331-1F42-A914-7BCEFB2D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3" y="1346067"/>
            <a:ext cx="2401703" cy="219070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57E6C2-4075-DE4A-9A06-B495C4989EA4}"/>
              </a:ext>
            </a:extLst>
          </p:cNvPr>
          <p:cNvSpPr/>
          <p:nvPr/>
        </p:nvSpPr>
        <p:spPr>
          <a:xfrm>
            <a:off x="583760" y="3763110"/>
            <a:ext cx="779145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”High-risk” patients</a:t>
            </a: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inpatient rehabilitation, N = 258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“Low-risk” patients</a:t>
            </a: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university-affiliated pain clinics, N = 348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Face-to-face or telephone interviews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PRISM-5-OP </a:t>
            </a: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</a:t>
            </a:r>
            <a:r>
              <a:rPr lang="en-US" altLang="en-US" sz="2000" b="1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PRISM-5-OP </a:t>
            </a: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retest interviews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by master’s level clinician interviewers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Test-re-test sample: N = 206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b="1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 N = 97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Low-risk N = 109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i="0" baseline="30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interviewer always blind to initial results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Re-test interval mean, </a:t>
            </a:r>
            <a:r>
              <a:rPr lang="en-US" altLang="en-US" sz="20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days; range 1-19 days</a:t>
            </a:r>
            <a:r>
              <a:rPr lang="en-US" altLang="en-US" sz="20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2891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2672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/>
              <a:t>Outcomes</a:t>
            </a:r>
            <a:r>
              <a:rPr lang="en-US" altLang="en-US" dirty="0"/>
              <a:t>: improvement in how patients feel and function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/>
              <a:t>Context</a:t>
            </a:r>
            <a:r>
              <a:rPr lang="en-US" altLang="en-US" dirty="0"/>
              <a:t>: increasing U.S. rates of cannabis use, Cannabis Use Disorder (CUD)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dirty="0"/>
              <a:t>2 studies from other (non-US) groups using TLFB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/>
              <a:t>Study designs</a:t>
            </a:r>
            <a:r>
              <a:rPr lang="en-US" altLang="en-US" dirty="0"/>
              <a:t>: providing reliability, validity results</a:t>
            </a:r>
          </a:p>
          <a:p>
            <a:pPr eaLnBrk="1" hangingPunct="1">
              <a:spcBef>
                <a:spcPts val="0"/>
              </a:spcBef>
              <a:buSzTx/>
            </a:pPr>
            <a:r>
              <a:rPr lang="en-US" altLang="en-US" u="sng" dirty="0"/>
              <a:t>Results</a:t>
            </a:r>
            <a:endParaRPr lang="en-US" altLang="en-US" dirty="0"/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/>
              <a:t>Cannabis Use</a:t>
            </a:r>
            <a:r>
              <a:rPr lang="en-US" altLang="en-US" dirty="0"/>
              <a:t>: Test-retest reliability, procedural validity</a:t>
            </a: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/>
              <a:t>DSM-5 (CUD)</a:t>
            </a:r>
            <a:r>
              <a:rPr lang="en-US" altLang="en-US" dirty="0"/>
              <a:t>: Test-retest reliability, procedural validity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 err="1"/>
              <a:t>Unidimensionality</a:t>
            </a:r>
            <a:r>
              <a:rPr lang="en-US" altLang="en-US" dirty="0"/>
              <a:t>: DSM-5 CUD criteria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/>
              <a:t>DSM-5 (CUD) dimensional measures</a:t>
            </a:r>
            <a:r>
              <a:rPr lang="en-US" altLang="en-US" dirty="0"/>
              <a:t>: test-retest reliability, procedural validity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29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2672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Outcomes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improvement in how patients feel and function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Context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increasing U.S. rates of cannabis use, Cannabis Use Disorder (CUD)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 studies from other (non-US) groups using TLFB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Study designs</a:t>
            </a:r>
            <a:r>
              <a:rPr lang="en-US" alt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providing reliability, validity results</a:t>
            </a:r>
          </a:p>
          <a:p>
            <a:pPr eaLnBrk="1" hangingPunct="1">
              <a:spcBef>
                <a:spcPts val="0"/>
              </a:spcBef>
              <a:buSzTx/>
            </a:pPr>
            <a:r>
              <a:rPr lang="en-US" altLang="en-US" u="sng" dirty="0"/>
              <a:t>Results</a:t>
            </a:r>
            <a:endParaRPr lang="en-US" altLang="en-US" dirty="0"/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/>
              <a:t>Cannabis Use</a:t>
            </a:r>
            <a:r>
              <a:rPr lang="en-US" altLang="en-US" dirty="0"/>
              <a:t>: Test-retest reliability, procedural validity</a:t>
            </a: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/>
              <a:t>DSM-5 (CUD)</a:t>
            </a:r>
            <a:r>
              <a:rPr lang="en-US" altLang="en-US" dirty="0"/>
              <a:t>: Test-retest reliability, procedural validity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 err="1"/>
              <a:t>Unidimensionality</a:t>
            </a:r>
            <a:r>
              <a:rPr lang="en-US" altLang="en-US" dirty="0"/>
              <a:t>: DSM-5 CUD criteria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/>
              <a:t>DSM-5 (CUD) dimensional measures</a:t>
            </a:r>
            <a:r>
              <a:rPr lang="en-US" altLang="en-US" dirty="0"/>
              <a:t>: test-retest reliability, procedural validity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83866" name="Group 122">
                <a:extLst>
                  <a:ext uri="{FF2B5EF4-FFF2-40B4-BE49-F238E27FC236}">
                    <a16:creationId xmlns:a16="http://schemas.microsoft.com/office/drawing/2014/main" id="{82FD52E6-E94C-104A-9119-74657389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854466"/>
                  </p:ext>
                </p:extLst>
              </p:nvPr>
            </p:nvGraphicFramePr>
            <p:xfrm>
              <a:off x="698500" y="1828800"/>
              <a:ext cx="7789955" cy="3962400"/>
            </p:xfrm>
            <a:graphic>
              <a:graphicData uri="http://schemas.openxmlformats.org/drawingml/2006/table">
                <a:tbl>
                  <a:tblPr/>
                  <a:tblGrid>
                    <a:gridCol w="3598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3775387036"/>
                        </a:ext>
                      </a:extLst>
                    </a:gridCol>
                  </a:tblGrid>
                  <a:tr h="220556">
                    <a:tc rowSpan="2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Last 12 months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Study, participants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i="1" dirty="0">
                              <a:solidFill>
                                <a:srgbClr val="000000"/>
                              </a:solidFill>
                            </a:rPr>
                            <a:t>𝚱 (chance-corrected agreement)</a:t>
                          </a: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37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Opioid, high risk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N = 97</a:t>
                          </a: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libri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MS PGothic" charset="-128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MS PGothic" charset="-128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DSM-5 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 = 352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NESARC-III procedural validity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 = 712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7183">
                    <a:tc>
                      <a:txBody>
                        <a:bodyPr/>
                        <a:lstStyle>
                          <a:lvl1pPr marL="365125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Any use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.71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.80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.84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7183">
                    <a:tc>
                      <a:txBody>
                        <a:bodyPr/>
                        <a:lstStyle/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b="1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en-US" sz="2000" b="1" i="0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 3 times/week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.73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828985"/>
                      </a:ext>
                    </a:extLst>
                  </a:tr>
                  <a:tr h="287183">
                    <a:tc>
                      <a:txBody>
                        <a:bodyPr/>
                        <a:lstStyle>
                          <a:lvl1pPr marL="365125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Used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b="1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en-US" sz="2000" b="1" i="0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en-US" sz="2000" b="1" dirty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6</a:t>
                          </a: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 times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.76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.79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4382">
                    <a:tc>
                      <a:txBody>
                        <a:bodyPr/>
                        <a:lstStyle/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Used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b="1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  <a:cs typeface="+mn-cs"/>
                            </a:rPr>
                            <a:t>4 days/week at least a month</a:t>
                          </a: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MS PGothic" charset="-128"/>
                            <a:cs typeface="Arial" panose="020B0604020202020204" pitchFamily="34" charset="0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.29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.53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512009"/>
                      </a:ext>
                    </a:extLst>
                  </a:tr>
                  <a:tr h="287183">
                    <a:tc>
                      <a:txBody>
                        <a:bodyPr/>
                        <a:lstStyle/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Used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b="1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  <a:cs typeface="+mn-cs"/>
                            </a:rPr>
                            <a:t>3 days consecutively</a:t>
                          </a: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.34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.58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530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83866" name="Group 122">
                <a:extLst>
                  <a:ext uri="{FF2B5EF4-FFF2-40B4-BE49-F238E27FC236}">
                    <a16:creationId xmlns:a16="http://schemas.microsoft.com/office/drawing/2014/main" id="{82FD52E6-E94C-104A-9119-74657389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854466"/>
                  </p:ext>
                </p:extLst>
              </p:nvPr>
            </p:nvGraphicFramePr>
            <p:xfrm>
              <a:off x="698500" y="1828800"/>
              <a:ext cx="7789955" cy="3962400"/>
            </p:xfrm>
            <a:graphic>
              <a:graphicData uri="http://schemas.openxmlformats.org/drawingml/2006/table">
                <a:tbl>
                  <a:tblPr/>
                  <a:tblGrid>
                    <a:gridCol w="3598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3775387036"/>
                        </a:ext>
                      </a:extLst>
                    </a:gridCol>
                  </a:tblGrid>
                  <a:tr h="609600">
                    <a:tc rowSpan="2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Last 12 months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Study, participants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i="1" dirty="0">
                              <a:solidFill>
                                <a:srgbClr val="000000"/>
                              </a:solidFill>
                            </a:rPr>
                            <a:t>𝚱 (chance-corrected agreement)</a:t>
                          </a: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charset="0"/>
                            <a:ea typeface="MS PGothic" charset="-128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Opioid, high risk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charset="0"/>
                              <a:ea typeface="MS PGothic" charset="-128"/>
                            </a:rPr>
                            <a:t>N = 97</a:t>
                          </a: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libri" charset="0"/>
                            <a:ea typeface="MS PGothic" charset="-128"/>
                          </a:endParaRPr>
                        </a:p>
                      </a:txBody>
                      <a:tcPr marL="44496" marR="44496" marT="0" marB="0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MS PGothic" charset="-128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endParaRPr kumimoji="0" lang="en-US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MS PGothic" charset="-128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DSM-5 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 = 352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NESARC-III procedural validity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MS PGothic" charset="-128"/>
                              <a:cs typeface="Arial" panose="020B0604020202020204" pitchFamily="34" charset="0"/>
                            </a:rPr>
                            <a:t>N = 712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365125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3651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MS PGothic" charset="-128"/>
                            </a:rPr>
                            <a:t>Any use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.71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.80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.84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69" t="-729167" r="-119014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.73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8289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69" t="-829167" r="-11901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.76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buSzPct val="110000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MS PGothic" charset="-128"/>
                              <a:cs typeface="Arial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FFFF"/>
                            </a:buCl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.79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69" t="-464583" r="-11901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.29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.53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51200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169" t="-564583" r="-11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.34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.58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Pct val="110000"/>
                            <a:buFontTx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effectLst/>
                              <a:latin typeface="Calibri" charset="0"/>
                              <a:ea typeface="MS PGothic" charset="-128"/>
                            </a:rPr>
                            <a:t>-</a:t>
                          </a:r>
                        </a:p>
                      </a:txBody>
                      <a:tcPr marL="44496" marR="44496" marT="0" marB="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530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Cannabis use variables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test-retest reliability &amp; procedural validity studies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Hasin et al., in preparation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865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42412"/>
              </p:ext>
            </p:extLst>
          </p:nvPr>
        </p:nvGraphicFramePr>
        <p:xfrm>
          <a:off x="571500" y="2667000"/>
          <a:ext cx="8001001" cy="24384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80868620"/>
                    </a:ext>
                  </a:extLst>
                </a:gridCol>
                <a:gridCol w="1485901">
                  <a:extLst>
                    <a:ext uri="{9D8B030D-6E8A-4147-A177-3AD203B41FA5}">
                      <a16:colId xmlns:a16="http://schemas.microsoft.com/office/drawing/2014/main" val="3775387036"/>
                    </a:ext>
                  </a:extLst>
                </a:gridCol>
              </a:tblGrid>
              <a:tr h="2205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12 months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Study, participants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lang="en-US" altLang="en-US" sz="2000" b="1" i="1" dirty="0">
                          <a:solidFill>
                            <a:srgbClr val="000000"/>
                          </a:solidFill>
                        </a:rPr>
                        <a:t>𝚱 (chance-corrected agreement)</a:t>
                      </a:r>
                      <a:endParaRPr kumimoji="0" lang="en-US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Opioid,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high risk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 = 97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DSM-5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352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test-retest reliability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1,006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procedural validity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712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83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DSM-5 Cannabis Use Disorder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DSM-5 Cannabis use disorder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test-retest reliability &amp; procedural validity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Hasin et al., in preparation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88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05484"/>
              </p:ext>
            </p:extLst>
          </p:nvPr>
        </p:nvGraphicFramePr>
        <p:xfrm>
          <a:off x="363538" y="1246163"/>
          <a:ext cx="8509000" cy="5343575"/>
        </p:xfrm>
        <a:graphic>
          <a:graphicData uri="http://schemas.openxmlformats.org/drawingml/2006/table">
            <a:tbl>
              <a:tblPr/>
              <a:tblGrid>
                <a:gridCol w="4981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819">
                  <a:extLst>
                    <a:ext uri="{9D8B030D-6E8A-4147-A177-3AD203B41FA5}">
                      <a16:colId xmlns:a16="http://schemas.microsoft.com/office/drawing/2014/main" val="3775387036"/>
                    </a:ext>
                  </a:extLst>
                </a:gridCol>
              </a:tblGrid>
              <a:tr h="82674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12 months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Study, participants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lang="en-US" altLang="en-US" sz="1800" b="1" i="1" dirty="0">
                          <a:solidFill>
                            <a:srgbClr val="000000"/>
                          </a:solidFill>
                        </a:rPr>
                        <a:t>𝚱 (chance-corrected agreement)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Opioid,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high risk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 = 97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DSM-5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352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procedural validity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712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86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Used more/longer than expected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.65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Desire/repeated attempts to cut down/quit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31070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Much time spent using/getting over effects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.36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11977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Activities given up to use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.19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32105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Tolerance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.63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59100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Withdrawal 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.36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30642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Continued use despite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phys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/psych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probs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.23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16247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Hazardous use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.53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75980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Social/interpersonal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probs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 due to use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.48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.38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06043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Neglected major roles to use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.44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07493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Craving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.57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.57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4569"/>
                  </a:ext>
                </a:extLst>
              </a:tr>
              <a:tr h="28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Legal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probs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 due to use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-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75618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152400"/>
            <a:ext cx="7772400" cy="858839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0" dirty="0">
                <a:solidFill>
                  <a:srgbClr val="000066"/>
                </a:solidFill>
              </a:rPr>
              <a:t>DSM-5 Cannabis use disorder criteria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0" dirty="0">
                <a:solidFill>
                  <a:srgbClr val="000066"/>
                </a:solidFill>
              </a:rPr>
              <a:t>test-retest reliability &amp; procedural validity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Hasin et al., in preparation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6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Binary measures and dimensional measures of SUD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8077200" cy="37338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If the severity of conditions is inherently dimensional, dichotomizing into yes/no risks losing information and can create artefactual results due to selected cut-point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Prior to DSM-5, many factor analyses showed abuse and dependence criteria formed 1 factor, or 2 very highly correlated factors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Item Response Theory analysis extends factor analysis, providing more information on the relationship of the criteria to each other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Item characteristic curves (ICC; graphed) show relationship of criteria to each other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1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B4228E3-7D0C-DF42-9149-E093C1D0C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1676400"/>
          </a:xfrm>
        </p:spPr>
        <p:txBody>
          <a:bodyPr/>
          <a:lstStyle/>
          <a:p>
            <a:r>
              <a:rPr lang="en-US" altLang="en-US" sz="2800" dirty="0"/>
              <a:t>Up to DSM-5 (2013), </a:t>
            </a:r>
            <a:br>
              <a:rPr lang="en-US" altLang="en-US" sz="2800" dirty="0"/>
            </a:br>
            <a:r>
              <a:rPr lang="en-US" altLang="en-US" sz="2800" dirty="0"/>
              <a:t>IRT/latent variable modeling of SUD showed </a:t>
            </a:r>
            <a:r>
              <a:rPr lang="en-US" altLang="en-US" sz="2800" dirty="0" err="1"/>
              <a:t>unidimensionality</a:t>
            </a:r>
            <a:r>
              <a:rPr lang="en-US" altLang="en-US" sz="2800" dirty="0"/>
              <a:t> in &gt;200,000 participants</a:t>
            </a:r>
            <a:br>
              <a:rPr lang="en-US" altLang="en-US" sz="2800" dirty="0"/>
            </a:br>
            <a:r>
              <a:rPr lang="en-US" altLang="en-US" sz="1800" i="1" dirty="0"/>
              <a:t>Hasin et al., Am J Psychiatry 2013</a:t>
            </a:r>
          </a:p>
        </p:txBody>
      </p:sp>
      <p:sp>
        <p:nvSpPr>
          <p:cNvPr id="25602" name="Line 3">
            <a:extLst>
              <a:ext uri="{FF2B5EF4-FFF2-40B4-BE49-F238E27FC236}">
                <a16:creationId xmlns:a16="http://schemas.microsoft.com/office/drawing/2014/main" id="{B1023757-DAE1-9349-94CE-80CBD8DC8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47581" name="Group 29">
            <a:extLst>
              <a:ext uri="{FF2B5EF4-FFF2-40B4-BE49-F238E27FC236}">
                <a16:creationId xmlns:a16="http://schemas.microsoft.com/office/drawing/2014/main" id="{F1BCC2F3-4081-B24C-8338-418B343F2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47277"/>
              </p:ext>
            </p:extLst>
          </p:nvPr>
        </p:nvGraphicFramePr>
        <p:xfrm>
          <a:off x="533400" y="1898646"/>
          <a:ext cx="8382000" cy="463550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# S</a:t>
                      </a:r>
                      <a:r>
                        <a:rPr lang="en-US" sz="1800" b="1" baseline="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tudies</a:t>
                      </a:r>
                      <a:endParaRPr lang="en-US" sz="1800" b="1" dirty="0">
                        <a:solidFill>
                          <a:srgbClr val="0033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Adult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population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722 - 43,093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Australia, Israel, US 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Adult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emergency room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5,195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Argentina, Mexico, Poland, 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Adult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abuse treatment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372 - 1,511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Australia, 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Adult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genetic studies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496 -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9,313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Adolescent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general population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353 - 3,641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France, 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Adolescent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substance abuse treatment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279 - 472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Adolescent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mixed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5,587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9F158-CD20-3D4E-856A-55921360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25651" name="Picture 8" descr="CUcrown logo">
            <a:extLst>
              <a:ext uri="{FF2B5EF4-FFF2-40B4-BE49-F238E27FC236}">
                <a16:creationId xmlns:a16="http://schemas.microsoft.com/office/drawing/2014/main" id="{9CF107AD-F1DC-BB4B-9ABF-553C29A9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32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2258D97-663E-F742-B2DD-66C79F563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0568"/>
            <a:ext cx="7772400" cy="1154113"/>
          </a:xfrm>
        </p:spPr>
        <p:txBody>
          <a:bodyPr/>
          <a:lstStyle/>
          <a:p>
            <a:pPr eaLnBrk="1" hangingPunct="1"/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NESARC=III DSM-5 Cannabis Use Disorder Criteria Item Characteristic Curves </a:t>
            </a:r>
            <a:br>
              <a:rPr lang="en-US" altLang="en-US" sz="2400" dirty="0"/>
            </a:br>
            <a:r>
              <a:rPr lang="en-US" altLang="en-US" sz="2400" dirty="0"/>
              <a:t>Past-year frequent users, N = 1,527</a:t>
            </a:r>
            <a:br>
              <a:rPr lang="en-US" altLang="en-US" sz="2400" dirty="0"/>
            </a:b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3ACEAA7E-4424-2049-B5E4-3D798154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78" y="6316663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solidFill>
                  <a:schemeClr val="accent4">
                    <a:lumMod val="10000"/>
                  </a:schemeClr>
                </a:solidFill>
              </a:rPr>
              <a:t>Shmulewitz</a:t>
            </a:r>
            <a:r>
              <a:rPr lang="en-US" altLang="en-US" sz="1200" b="1" dirty="0">
                <a:solidFill>
                  <a:schemeClr val="accent4">
                    <a:lumMod val="10000"/>
                  </a:schemeClr>
                </a:solidFill>
              </a:rPr>
              <a:t>, Hasin, unpublished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2ABD4-4514-3647-92E8-C324E1B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106500" name="Picture 8" descr="CUcrown logo">
            <a:extLst>
              <a:ext uri="{FF2B5EF4-FFF2-40B4-BE49-F238E27FC236}">
                <a16:creationId xmlns:a16="http://schemas.microsoft.com/office/drawing/2014/main" id="{3C610E6D-77C6-D645-92BC-809F6751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521E3-36F0-E840-9503-43D407167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426397"/>
            <a:ext cx="7010400" cy="488672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38850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2258D97-663E-F742-B2DD-66C79F563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0568"/>
            <a:ext cx="7772400" cy="1154113"/>
          </a:xfrm>
        </p:spPr>
        <p:txBody>
          <a:bodyPr/>
          <a:lstStyle/>
          <a:p>
            <a:pPr eaLnBrk="1" hangingPunct="1"/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DSM-5 Cannabis Use Disorder Criteria Item Characteristic Curves, past-year cannabis users </a:t>
            </a:r>
            <a:br>
              <a:rPr lang="en-US" altLang="en-US" sz="2400" dirty="0"/>
            </a:br>
            <a:r>
              <a:rPr lang="en-US" altLang="en-US" sz="2400" dirty="0"/>
              <a:t>Opioid Study, N = 113</a:t>
            </a:r>
            <a:br>
              <a:rPr lang="en-US" altLang="en-US" sz="2400" dirty="0"/>
            </a:b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3ACEAA7E-4424-2049-B5E4-3D798154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78" y="6316663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solidFill>
                  <a:schemeClr val="accent4">
                    <a:lumMod val="10000"/>
                  </a:schemeClr>
                </a:solidFill>
              </a:rPr>
              <a:t>Shmulewitz</a:t>
            </a:r>
            <a:r>
              <a:rPr lang="en-US" altLang="en-US" sz="1200" b="1" dirty="0">
                <a:solidFill>
                  <a:schemeClr val="accent4">
                    <a:lumMod val="10000"/>
                  </a:schemeClr>
                </a:solidFill>
              </a:rPr>
              <a:t>, Hasin, unpublished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2ABD4-4514-3647-92E8-C324E1B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106500" name="Picture 8" descr="CUcrown logo">
            <a:extLst>
              <a:ext uri="{FF2B5EF4-FFF2-40B4-BE49-F238E27FC236}">
                <a16:creationId xmlns:a16="http://schemas.microsoft.com/office/drawing/2014/main" id="{3C610E6D-77C6-D645-92BC-809F6751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0FA85B-B150-4446-8736-3DBF1D980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9496" y="1560655"/>
            <a:ext cx="6585009" cy="449166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67746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2258D97-663E-F742-B2DD-66C79F563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0568"/>
            <a:ext cx="7772400" cy="1154113"/>
          </a:xfrm>
        </p:spPr>
        <p:txBody>
          <a:bodyPr/>
          <a:lstStyle/>
          <a:p>
            <a:pPr eaLnBrk="1" hangingPunct="1"/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DSM-5 Study Cannabis Use Disorder Criteria Item Characteristic Curves</a:t>
            </a:r>
            <a:br>
              <a:rPr lang="en-US" altLang="en-US" sz="2400" dirty="0"/>
            </a:br>
            <a:r>
              <a:rPr lang="en-US" altLang="en-US" sz="2400" dirty="0"/>
              <a:t>Frequent cannabis users, N = 233</a:t>
            </a:r>
            <a:br>
              <a:rPr lang="en-US" altLang="en-US" sz="2400" dirty="0"/>
            </a:b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3ACEAA7E-4424-2049-B5E4-3D798154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78" y="6316663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solidFill>
                  <a:schemeClr val="accent4">
                    <a:lumMod val="10000"/>
                  </a:schemeClr>
                </a:solidFill>
              </a:rPr>
              <a:t>Shmulewitz</a:t>
            </a:r>
            <a:r>
              <a:rPr lang="en-US" altLang="en-US" sz="1200" b="1" dirty="0">
                <a:solidFill>
                  <a:schemeClr val="accent4">
                    <a:lumMod val="10000"/>
                  </a:schemeClr>
                </a:solidFill>
              </a:rPr>
              <a:t>, Hasin, unpublished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2ABD4-4514-3647-92E8-C324E1B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106500" name="Picture 8" descr="CUcrown logo">
            <a:extLst>
              <a:ext uri="{FF2B5EF4-FFF2-40B4-BE49-F238E27FC236}">
                <a16:creationId xmlns:a16="http://schemas.microsoft.com/office/drawing/2014/main" id="{3C610E6D-77C6-D645-92BC-809F6751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E43DB9-88B4-8242-A709-56A8D8A1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370486"/>
            <a:ext cx="7391400" cy="49918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17979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9717"/>
              </p:ext>
            </p:extLst>
          </p:nvPr>
        </p:nvGraphicFramePr>
        <p:xfrm>
          <a:off x="571500" y="2667000"/>
          <a:ext cx="8001001" cy="219456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80868620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3775387036"/>
                    </a:ext>
                  </a:extLst>
                </a:gridCol>
              </a:tblGrid>
              <a:tr h="2205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12 months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Study, participants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lang="en-US" altLang="en-US" sz="1800" b="1" i="1" u="sng" dirty="0">
                          <a:solidFill>
                            <a:srgbClr val="000000"/>
                          </a:solidFill>
                        </a:rPr>
                        <a:t>Dichotomous</a:t>
                      </a:r>
                      <a:r>
                        <a:rPr lang="en-US" altLang="en-US" sz="1800" b="1" i="1" dirty="0">
                          <a:solidFill>
                            <a:srgbClr val="000000"/>
                          </a:solidFill>
                        </a:rPr>
                        <a:t>: 𝚱 (chance-corrected agreement)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Opioid,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high risk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 = 97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DSM-5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352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test-retest reliability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1,006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procedural validity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712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83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DSM-5 Cannabis Use Disorder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DSM-5 Cannabis use disorder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test-retest reliability &amp; procedural validity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Binary vs. Dimensional measures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Hasin et al., in preparation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5" y="1846689"/>
            <a:ext cx="8779991" cy="45542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the FDA, desired effect of a treatment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clinical benefit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i.e., improving how patients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makes makes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surrogate endpoint, not a direct measure of outcome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Substance Use Disorder (SUD) criteria include tolerance, withdrawal, and other  important functional consequences of use indicating how patients </a:t>
            </a:r>
            <a:r>
              <a:rPr lang="en-US" b="1" i="1" dirty="0">
                <a:cs typeface="Arial"/>
              </a:rPr>
              <a:t>feel</a:t>
            </a:r>
            <a:r>
              <a:rPr lang="en-US" i="1" dirty="0">
                <a:cs typeface="Arial"/>
              </a:rPr>
              <a:t> </a:t>
            </a:r>
            <a:r>
              <a:rPr lang="en-US" dirty="0">
                <a:cs typeface="Arial"/>
              </a:rPr>
              <a:t>and</a:t>
            </a:r>
            <a:r>
              <a:rPr lang="en-US" i="1" dirty="0">
                <a:cs typeface="Arial"/>
              </a:rPr>
              <a:t> </a:t>
            </a:r>
            <a:r>
              <a:rPr lang="en-US" b="1" i="1" dirty="0">
                <a:cs typeface="Arial"/>
              </a:rPr>
              <a:t>function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Thus, CUD and reduction in its severity could be seen as an indicator of treatment outcome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79562" y="291840"/>
            <a:ext cx="8462962" cy="1262062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000" i="0" dirty="0">
                <a:solidFill>
                  <a:srgbClr val="00007B"/>
                </a:solidFill>
                <a:ea typeface="Arial" charset="0"/>
                <a:cs typeface="Arial" charset="0"/>
              </a:rPr>
              <a:t>Substance use is actually a </a:t>
            </a:r>
            <a:r>
              <a:rPr lang="en-US" altLang="en-US" sz="3000" dirty="0">
                <a:solidFill>
                  <a:srgbClr val="00007B"/>
                </a:solidFill>
                <a:ea typeface="Arial" charset="0"/>
                <a:cs typeface="Arial" charset="0"/>
              </a:rPr>
              <a:t>surrogate</a:t>
            </a:r>
            <a:r>
              <a:rPr lang="en-US" altLang="en-US" sz="3000" i="0" dirty="0">
                <a:solidFill>
                  <a:srgbClr val="00007B"/>
                </a:solidFill>
                <a:ea typeface="Arial" charset="0"/>
                <a:cs typeface="Arial" charset="0"/>
              </a:rPr>
              <a:t> endpoint for how patients feel and function</a:t>
            </a:r>
          </a:p>
        </p:txBody>
      </p:sp>
    </p:spTree>
    <p:extLst>
      <p:ext uri="{BB962C8B-B14F-4D97-AF65-F5344CB8AC3E}">
        <p14:creationId xmlns:p14="http://schemas.microsoft.com/office/powerpoint/2010/main" val="3566914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866" name="Group 122">
            <a:extLst>
              <a:ext uri="{FF2B5EF4-FFF2-40B4-BE49-F238E27FC236}">
                <a16:creationId xmlns:a16="http://schemas.microsoft.com/office/drawing/2014/main" id="{82FD52E6-E94C-104A-9119-74657389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40236"/>
              </p:ext>
            </p:extLst>
          </p:nvPr>
        </p:nvGraphicFramePr>
        <p:xfrm>
          <a:off x="571500" y="2667000"/>
          <a:ext cx="8001001" cy="3030383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80868620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3775387036"/>
                    </a:ext>
                  </a:extLst>
                </a:gridCol>
              </a:tblGrid>
              <a:tr h="2205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Last 12 months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Study, participants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lang="en-US" altLang="en-US" sz="1800" b="1" i="1" u="sng" dirty="0">
                          <a:solidFill>
                            <a:srgbClr val="000000"/>
                          </a:solidFill>
                        </a:rPr>
                        <a:t>Dichotomous</a:t>
                      </a:r>
                      <a:r>
                        <a:rPr lang="en-US" altLang="en-US" sz="1800" b="1" i="1" dirty="0">
                          <a:solidFill>
                            <a:srgbClr val="000000"/>
                          </a:solidFill>
                        </a:rPr>
                        <a:t>: 𝚱 (chance-corrected agreement)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Opioid,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high risk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 = 97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PGothic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DSM-5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352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test-retest reliability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1,006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NESARC-III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procedural validity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charset="-128"/>
                          <a:cs typeface="Arial" panose="020B0604020202020204" pitchFamily="34" charset="0"/>
                        </a:rPr>
                        <a:t>N = 712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83">
                <a:tc>
                  <a:txBody>
                    <a:bodyPr/>
                    <a:lstStyle>
                      <a:lvl1pPr marL="365125"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DSM-5 Cannabis Use Disorder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FFFF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.41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.60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Dimensional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: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intraclass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 correlation coefficient (ICC)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13887"/>
                  </a:ext>
                </a:extLst>
              </a:tr>
              <a:tr h="28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-128"/>
                        </a:rPr>
                        <a:t>DSM-5 Cannabis Use Disorder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.82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.89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.70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.79</a:t>
                      </a:r>
                    </a:p>
                  </a:txBody>
                  <a:tcPr marL="44496" marR="4449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61487"/>
                  </a:ext>
                </a:extLst>
              </a:tr>
            </a:tbl>
          </a:graphicData>
        </a:graphic>
      </p:graphicFrame>
      <p:sp>
        <p:nvSpPr>
          <p:cNvPr id="98370" name="TextBox 4">
            <a:extLst>
              <a:ext uri="{FF2B5EF4-FFF2-40B4-BE49-F238E27FC236}">
                <a16:creationId xmlns:a16="http://schemas.microsoft.com/office/drawing/2014/main" id="{16750C0D-F7B6-5E44-84F6-DB63D7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50025"/>
            <a:ext cx="510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>
              <a:solidFill>
                <a:srgbClr val="FFFF00"/>
              </a:solidFill>
            </a:endParaRPr>
          </a:p>
        </p:txBody>
      </p:sp>
      <p:sp>
        <p:nvSpPr>
          <p:cNvPr id="98378" name="Title 1">
            <a:extLst>
              <a:ext uri="{FF2B5EF4-FFF2-40B4-BE49-F238E27FC236}">
                <a16:creationId xmlns:a16="http://schemas.microsoft.com/office/drawing/2014/main" id="{A47AF741-56C4-0D4B-815F-E3C113DA1111}"/>
              </a:ext>
            </a:extLst>
          </p:cNvPr>
          <p:cNvSpPr>
            <a:spLocks/>
          </p:cNvSpPr>
          <p:nvPr/>
        </p:nvSpPr>
        <p:spPr bwMode="auto">
          <a:xfrm>
            <a:off x="685800" y="228600"/>
            <a:ext cx="7772400" cy="13716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DSM-5 Cannabis use disorder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test-retest reliability &amp; procedural validity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0" dirty="0">
                <a:solidFill>
                  <a:srgbClr val="000066"/>
                </a:solidFill>
              </a:rPr>
              <a:t>Binary vs. Dimensional measures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66"/>
                </a:solidFill>
              </a:rPr>
              <a:t>Hasin et al., in preparation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B880953-003A-5344-8417-4F63FE7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98381" name="Picture 8" descr="CUcrown logo">
            <a:extLst>
              <a:ext uri="{FF2B5EF4-FFF2-40B4-BE49-F238E27FC236}">
                <a16:creationId xmlns:a16="http://schemas.microsoft.com/office/drawing/2014/main" id="{D57812F3-95E7-674C-8D75-918198CD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66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Summary of reliability and procedural validity results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9530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Measures of use appear are reliable as long as they don’t require computations or reporting complex patterns 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Existing studies do not address vaping, edibles, dabbing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Use </a:t>
            </a:r>
            <a:r>
              <a:rPr lang="en-US" altLang="en-US" i="1" dirty="0"/>
              <a:t>per se </a:t>
            </a:r>
            <a:r>
              <a:rPr lang="en-US" altLang="en-US" dirty="0"/>
              <a:t>may not reflect how patients feel, function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/>
              <a:t>Cannabis Use Disorder (or dependence) is often an inclusion criterion for RTCs, but improvement in its severity not used as an outcome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Change in DSM-5 CUD dimensional measures (highly reliable, procedural validity) could be used as outcomes indicating how patients feel and function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11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9530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SzTx/>
            </a:pP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ct val="45000"/>
              </a:spcBef>
              <a:buSzTx/>
              <a:buNone/>
            </a:pPr>
            <a:r>
              <a:rPr lang="en-US" altLang="en-US" sz="3200" b="1" i="1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3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0F08AA9-9870-D94D-9355-FA9233DFF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B685C1D-28ED-2742-BB46-EF850390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267200"/>
          </a:xfrm>
          <a:noFill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Outcomes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improvement in how patients feel and function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/>
              <a:t>Context</a:t>
            </a:r>
            <a:r>
              <a:rPr lang="en-US" altLang="en-US" dirty="0"/>
              <a:t>: increasing U.S. rates of cannabis use, Cannabis Use Disorder (CUD)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 studies from other (non-US) groups using TLFB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Study designs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providing reliability, validity results</a:t>
            </a:r>
          </a:p>
          <a:p>
            <a:pPr eaLnBrk="1" hangingPunct="1">
              <a:spcBef>
                <a:spcPts val="0"/>
              </a:spcBef>
              <a:buSzTx/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Results</a:t>
            </a:r>
            <a:endParaRPr lang="en-US" alt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Cannabis Use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DSM-5 (CUD)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Unidimensionality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DSM-5 CUD criteria</a:t>
            </a:r>
          </a:p>
          <a:p>
            <a:pPr marL="457200" lvl="1" eaLnBrk="1" hangingPunct="1">
              <a:lnSpc>
                <a:spcPct val="105000"/>
              </a:lnSpc>
              <a:spcBef>
                <a:spcPts val="0"/>
              </a:spcBef>
            </a:pPr>
            <a:r>
              <a:rPr lang="en-US" altLang="en-US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DSM-5 (CUD) dimensional measures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test-retest reliability, procedural validity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endParaRPr lang="en-US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88525B7-5C90-0744-B2D3-BB7E7798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 algn="l">
              <a:defRPr/>
            </a:pPr>
            <a:r>
              <a:rPr lang="en-US" b="1" i="1" dirty="0">
                <a:latin typeface="+mj-lt"/>
                <a:ea typeface="+mn-ea"/>
              </a:rPr>
              <a:t>      Columbia University                                                                                                        Deborah </a:t>
            </a:r>
            <a:r>
              <a:rPr lang="en-US" b="1" i="1" dirty="0" err="1">
                <a:latin typeface="+mj-lt"/>
                <a:ea typeface="+mn-ea"/>
              </a:rPr>
              <a:t>Hasin</a:t>
            </a:r>
            <a:r>
              <a:rPr lang="en-US" b="1" i="1" dirty="0">
                <a:latin typeface="+mj-lt"/>
                <a:ea typeface="+mn-ea"/>
              </a:rPr>
              <a:t>, Ph.D</a:t>
            </a:r>
            <a:r>
              <a:rPr lang="en-US" b="1" i="1" dirty="0">
                <a:ea typeface="+mn-ea"/>
              </a:rPr>
              <a:t>.</a:t>
            </a:r>
            <a:r>
              <a:rPr lang="en-US" b="1" i="1" dirty="0">
                <a:latin typeface="+mj-lt"/>
                <a:ea typeface="+mn-ea"/>
              </a:rPr>
              <a:t>             </a:t>
            </a:r>
          </a:p>
        </p:txBody>
      </p:sp>
      <p:pic>
        <p:nvPicPr>
          <p:cNvPr id="34820" name="Picture 8" descr="CUcrown logo">
            <a:extLst>
              <a:ext uri="{FF2B5EF4-FFF2-40B4-BE49-F238E27FC236}">
                <a16:creationId xmlns:a16="http://schemas.microsoft.com/office/drawing/2014/main" id="{2284AEFD-A2C7-7246-B8B4-35803C6A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15100"/>
            <a:ext cx="27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12954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Context: States with medical marijuana laws (MML) and recreational marijuana laws (RML)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3425" y="6477000"/>
            <a:ext cx="3152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0" dirty="0"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900" i="0" dirty="0">
                <a:latin typeface="Arial" charset="0"/>
                <a:ea typeface="Arial" charset="0"/>
                <a:cs typeface="Arial" charset="0"/>
              </a:rPr>
              <a:t> Denotes the year recreational use became legal.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38093"/>
            <a:ext cx="7728317" cy="4867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9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Context: Decreasing adult </a:t>
            </a:r>
            <a:r>
              <a:rPr lang="en-US" sz="2400" b="1" u="sng" dirty="0">
                <a:latin typeface="Arial" charset="0"/>
                <a:ea typeface="MS PGothic" charset="0"/>
                <a:cs typeface="Arial" charset="0"/>
              </a:rPr>
              <a:t>perceived risk</a:t>
            </a:r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 of regular marijuana use, NSDUH 2002-2013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28600" y="14478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CF116CF4-E05F-014A-AB35-2A20F088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78" y="6316663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solidFill>
                  <a:schemeClr val="accent4">
                    <a:lumMod val="10000"/>
                  </a:schemeClr>
                </a:solidFill>
              </a:rPr>
              <a:t>Shmulewitz</a:t>
            </a:r>
            <a:r>
              <a:rPr lang="en-US" altLang="en-US" sz="1200" b="1" dirty="0">
                <a:solidFill>
                  <a:schemeClr val="accent4">
                    <a:lumMod val="10000"/>
                  </a:schemeClr>
                </a:solidFill>
              </a:rPr>
              <a:t>, Hasin, unpublished</a:t>
            </a:r>
          </a:p>
        </p:txBody>
      </p:sp>
    </p:spTree>
    <p:extLst>
      <p:ext uri="{BB962C8B-B14F-4D97-AF65-F5344CB8AC3E}">
        <p14:creationId xmlns:p14="http://schemas.microsoft.com/office/powerpoint/2010/main" val="194579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024063" y="1219200"/>
          <a:ext cx="506253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533400" y="228600"/>
            <a:ext cx="8153400" cy="857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Context: Adults perceiving </a:t>
            </a:r>
            <a:r>
              <a:rPr lang="en-US" sz="2400" b="1" i="0" u="sng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no risk</a:t>
            </a: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 in using marijuana, </a:t>
            </a:r>
          </a:p>
          <a:p>
            <a:pPr eaLnBrk="1" hangingPunct="1"/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NSDUH 2002-2014</a:t>
            </a:r>
            <a:endParaRPr lang="en-US" sz="2400" i="0" kern="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236277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Compton et al., Lancet Psychiatry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327019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270%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44196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5.6%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9093" y="19812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15.1%</a:t>
            </a:r>
          </a:p>
        </p:txBody>
      </p:sp>
    </p:spTree>
    <p:extLst>
      <p:ext uri="{BB962C8B-B14F-4D97-AF65-F5344CB8AC3E}">
        <p14:creationId xmlns:p14="http://schemas.microsoft.com/office/powerpoint/2010/main" val="225856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066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Adult Prevalence of Cannabis Use, </a:t>
            </a:r>
            <a:br>
              <a:rPr lang="en-US" sz="2400" b="1" dirty="0">
                <a:latin typeface="Arial" charset="0"/>
                <a:ea typeface="MS PGothic" charset="0"/>
                <a:cs typeface="Arial" charset="0"/>
              </a:rPr>
            </a:br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NESARC 2001-2002 and NESARC-III 2012-2013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19200" y="1524000"/>
          <a:ext cx="6519672" cy="469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295400" y="6324600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Hasin et al., JAMA Psychiatry 2015</a:t>
            </a:r>
            <a:endParaRPr lang="en-US" sz="16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343400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" charset="0"/>
                <a:ea typeface="Arial" charset="0"/>
                <a:cs typeface="Arial" charset="0"/>
              </a:rPr>
              <a:t>Increase: 232%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7828" y="510985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4.1%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" charset="0"/>
                <a:ea typeface="Arial" charset="0"/>
                <a:cs typeface="Arial" charset="0"/>
              </a:rPr>
              <a:t>9.5%</a:t>
            </a:r>
          </a:p>
        </p:txBody>
      </p:sp>
    </p:spTree>
    <p:extLst>
      <p:ext uri="{BB962C8B-B14F-4D97-AF65-F5344CB8AC3E}">
        <p14:creationId xmlns:p14="http://schemas.microsoft.com/office/powerpoint/2010/main" val="50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66"/>
      </a:dk2>
      <a:lt2>
        <a:srgbClr val="00CCFF"/>
      </a:lt2>
      <a:accent1>
        <a:srgbClr val="66FFCC"/>
      </a:accent1>
      <a:accent2>
        <a:srgbClr val="FFFF00"/>
      </a:accent2>
      <a:accent3>
        <a:srgbClr val="AAADB8"/>
      </a:accent3>
      <a:accent4>
        <a:srgbClr val="DADADA"/>
      </a:accent4>
      <a:accent5>
        <a:srgbClr val="B8FFE2"/>
      </a:accent5>
      <a:accent6>
        <a:srgbClr val="E7E700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38895</TotalTime>
  <Words>2772</Words>
  <Application>Microsoft Macintosh PowerPoint</Application>
  <PresentationFormat>On-screen Show (4:3)</PresentationFormat>
  <Paragraphs>619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MS PGothic</vt:lpstr>
      <vt:lpstr>Arial</vt:lpstr>
      <vt:lpstr>Calibri</vt:lpstr>
      <vt:lpstr>Cambria Math</vt:lpstr>
      <vt:lpstr>Times New Roman</vt:lpstr>
      <vt:lpstr>Trebuchet MS</vt:lpstr>
      <vt:lpstr>Default Design</vt:lpstr>
      <vt:lpstr> Measuring Cannabis Severity  Cannabis Use Outcomes for Clinical Trials (CUOCT) March 23, 2018 </vt:lpstr>
      <vt:lpstr>Acknowledgements</vt:lpstr>
      <vt:lpstr>Outline</vt:lpstr>
      <vt:lpstr>PowerPoint Presentation</vt:lpstr>
      <vt:lpstr>Outline</vt:lpstr>
      <vt:lpstr>Context: States with medical marijuana laws (MML) and recreational marijuana laws (RML)</vt:lpstr>
      <vt:lpstr>Context: Decreasing adult perceived risk of regular marijuana use, NSDUH 2002-2013</vt:lpstr>
      <vt:lpstr>PowerPoint Presentation</vt:lpstr>
      <vt:lpstr>Adult Prevalence of Cannabis Use,  NESARC 2001-2002 and NESARC-III 2012-2013</vt:lpstr>
      <vt:lpstr>Adult Prevalence of DSM-IV Cannabis Use Disorder,  NESARC 2001-2002 and NESARC-III 2012-2013</vt:lpstr>
      <vt:lpstr>U.S. National Estimates of  Cannabis-Related Emergency Room Visits</vt:lpstr>
      <vt:lpstr>Cannabis Involvement in Fatal Vehicle Crashes  1999 - 2010</vt:lpstr>
      <vt:lpstr>Increased Prevalence of ICD-9-CM Cannabis Use Disorder:  Massachusetts Gasterenterology Clinic  Medical Records of 190,303 patients</vt:lpstr>
      <vt:lpstr>PowerPoint Presentation</vt:lpstr>
      <vt:lpstr>Prevalence of ICD-9-CM Cannabis Use Disorder:  Veterans Administration Medical Records, 2002-2009</vt:lpstr>
      <vt:lpstr>Prevalence of ICD-9-CM Cannabis Use Disorder:  Veterans Administration Medical Records, 2010-2015</vt:lpstr>
      <vt:lpstr>PowerPoint Presentation</vt:lpstr>
      <vt:lpstr>Summary, national trends</vt:lpstr>
      <vt:lpstr>Outline</vt:lpstr>
      <vt:lpstr>PowerPoint Presentation</vt:lpstr>
      <vt:lpstr>PowerPoint Presentation</vt:lpstr>
      <vt:lpstr>TLFB and simpler assessment method</vt:lpstr>
      <vt:lpstr>Outline</vt:lpstr>
      <vt:lpstr>Assessment interviews</vt:lpstr>
      <vt:lpstr>National Epidemiologic Survey on Alcohol and Related Conditions (NESARC-III) 2012-2013</vt:lpstr>
      <vt:lpstr>  NESARC-III Test-Retest Reliability Study 2012-2013 Grant et al., DAD 2015   </vt:lpstr>
      <vt:lpstr> NESARC-III Procedural Validity Study 2012-2013 Hasin et al., DAD 2015  </vt:lpstr>
      <vt:lpstr>DSM-5 Test-Retest Study</vt:lpstr>
      <vt:lpstr>PMR Opioid Study</vt:lpstr>
      <vt:lpstr>Outline</vt:lpstr>
      <vt:lpstr>PowerPoint Presentation</vt:lpstr>
      <vt:lpstr>PowerPoint Presentation</vt:lpstr>
      <vt:lpstr>PowerPoint Presentation</vt:lpstr>
      <vt:lpstr>Binary measures and dimensional measures of SUD</vt:lpstr>
      <vt:lpstr>Up to DSM-5 (2013),  IRT/latent variable modeling of SUD showed unidimensionality in &gt;200,000 participants Hasin et al., Am J Psychiatry 2013</vt:lpstr>
      <vt:lpstr>  NESARC=III DSM-5 Cannabis Use Disorder Criteria Item Characteristic Curves  Past-year frequent users, N = 1,527  </vt:lpstr>
      <vt:lpstr>  DSM-5 Cannabis Use Disorder Criteria Item Characteristic Curves, past-year cannabis users  Opioid Study, N = 113  </vt:lpstr>
      <vt:lpstr>  DSM-5 Study Cannabis Use Disorder Criteria Item Characteristic Curves Frequent cannabis users, N = 233  </vt:lpstr>
      <vt:lpstr>PowerPoint Presentation</vt:lpstr>
      <vt:lpstr>PowerPoint Presentation</vt:lpstr>
      <vt:lpstr>Summary of reliability and procedural validity results</vt:lpstr>
      <vt:lpstr>PowerPoint Presentation</vt:lpstr>
    </vt:vector>
  </TitlesOfParts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Use Disorders US</dc:title>
  <dc:creator>Valerie Richmond</dc:creator>
  <dc:description>RSA conference presentation 2006</dc:description>
  <cp:lastModifiedBy>Hasin, Deborah (NYSPI)</cp:lastModifiedBy>
  <cp:revision>999</cp:revision>
  <dcterms:created xsi:type="dcterms:W3CDTF">2005-02-09T18:35:25Z</dcterms:created>
  <dcterms:modified xsi:type="dcterms:W3CDTF">2018-03-23T11:16:15Z</dcterms:modified>
</cp:coreProperties>
</file>