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66" r:id="rId5"/>
    <p:sldId id="272" r:id="rId6"/>
    <p:sldId id="267" r:id="rId7"/>
    <p:sldId id="268" r:id="rId8"/>
    <p:sldId id="269" r:id="rId9"/>
    <p:sldId id="270" r:id="rId10"/>
    <p:sldId id="273" r:id="rId11"/>
    <p:sldId id="259" r:id="rId12"/>
    <p:sldId id="260" r:id="rId13"/>
    <p:sldId id="274" r:id="rId14"/>
    <p:sldId id="261" r:id="rId15"/>
    <p:sldId id="263" r:id="rId16"/>
    <p:sldId id="264" r:id="rId17"/>
    <p:sldId id="26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60"/>
    <p:restoredTop sz="94751"/>
  </p:normalViewPr>
  <p:slideViewPr>
    <p:cSldViewPr snapToGrid="0" snapToObjects="1">
      <p:cViewPr varScale="1">
        <p:scale>
          <a:sx n="112" d="100"/>
          <a:sy n="112" d="100"/>
        </p:scale>
        <p:origin x="208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086D-836E-3140-BFE9-49B258CFB7CD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F25E8-BD85-2146-BF2E-D14987234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1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3/23/18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3/23/18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Secondary outcomes in pharmacological and behavioral treatment trials</a:t>
            </a:r>
            <a:br>
              <a:rPr lang="en-US" sz="4000" dirty="0"/>
            </a:br>
            <a:r>
              <a:rPr lang="en-US" sz="2200" dirty="0"/>
              <a:t>standardized or tailored to intervention type?</a:t>
            </a:r>
            <a:endParaRPr lang="en-US" sz="2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100"/>
              </a:spcBef>
            </a:pPr>
            <a:r>
              <a:rPr lang="en-US" dirty="0"/>
              <a:t>Kevin M. Gray, M.D.</a:t>
            </a:r>
          </a:p>
          <a:p>
            <a:pPr>
              <a:spcBef>
                <a:spcPts val="100"/>
              </a:spcBef>
            </a:pPr>
            <a:r>
              <a:rPr lang="en-US" sz="1500" dirty="0"/>
              <a:t>Professor and Director of Child and Adolescent Psychiatry</a:t>
            </a:r>
          </a:p>
          <a:p>
            <a:pPr>
              <a:spcBef>
                <a:spcPts val="100"/>
              </a:spcBef>
            </a:pPr>
            <a:r>
              <a:rPr lang="en-US" sz="1500" dirty="0"/>
              <a:t>Medical University of South Carolina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10" y="59653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4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65100C-10D5-294D-AEA2-B89CD4F0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 . . .  STANDARDIZED </a:t>
            </a:r>
            <a:br>
              <a:rPr lang="en-US" dirty="0"/>
            </a:br>
            <a:r>
              <a:rPr lang="en-US" dirty="0"/>
              <a:t>or TAILORED outcomes?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342D18-DA1B-5C4C-8E9D-9E8602148DE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50" y="1600200"/>
            <a:ext cx="6750450" cy="4495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29532-7E9A-E846-A5A4-FA36F4AFE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C56-5C35-E844-B174-834339119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STANDARDIZED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58B4B-E161-9D48-9278-6FEACA3DC4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Allows for comparison across trials, meta-analyses, etc.</a:t>
            </a:r>
          </a:p>
          <a:p>
            <a:pPr lvl="1"/>
            <a:r>
              <a:rPr lang="en-US" dirty="0"/>
              <a:t>Provides guidance for future trials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May miss important markers of improvement for specific populations and/or interventions</a:t>
            </a:r>
          </a:p>
          <a:p>
            <a:pPr lvl="2"/>
            <a:r>
              <a:rPr lang="en-US" dirty="0"/>
              <a:t>What if the standardized outcome isn’t relevant for the study’s specific target population?</a:t>
            </a:r>
          </a:p>
          <a:p>
            <a:pPr lvl="2"/>
            <a:r>
              <a:rPr lang="en-US" dirty="0"/>
              <a:t>What if the standardized outcome does not reflect the mechanism by which the intervention is purported to work?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C6AE4-52AC-9C45-B3D2-46D44486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9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AE80-13C6-FE4E-AA7C-0CE7E91BD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TAILORED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9188-EF62-434B-98CA-31F73DD600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  <a:p>
            <a:pPr lvl="1"/>
            <a:r>
              <a:rPr lang="en-US" dirty="0"/>
              <a:t>If an intervention (either pharmacological or behavioral) has a known/specific mechanism, a tailored outcome would be important to measure, particularly in earlier-phase studies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Impairs the potential for comparison across trials, and may hamper efforts to develop coherence for planning of future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8F1D9-65FF-164A-9461-D2DDE7EA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5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44BC-4773-504D-B152-5D119116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+ TAILORED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66FA58-D53B-E94A-9C2A-378136282A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742863"/>
            <a:ext cx="6781165" cy="452077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8E7DF4-49FE-5F45-B7B3-A576C4249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3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9E17-934B-634F-8A3A-67A1F438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+ TAILORED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53B6-F88B-B14C-8ABA-A827810FEB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 with most things, the best approach is likely somewhere between the extremes</a:t>
            </a:r>
          </a:p>
          <a:p>
            <a:r>
              <a:rPr lang="en-US" dirty="0"/>
              <a:t>The ideal trial would be designed to test for </a:t>
            </a:r>
            <a:r>
              <a:rPr lang="en-US" i="1" dirty="0"/>
              <a:t>both</a:t>
            </a:r>
            <a:r>
              <a:rPr lang="en-US" dirty="0"/>
              <a:t> standardized (across trials) outcomes and tailored (specific to purported mechanism of the intervention) outcomes</a:t>
            </a:r>
          </a:p>
          <a:p>
            <a:r>
              <a:rPr lang="en-US" dirty="0"/>
              <a:t>The challenge is to find a way to design an overall trial that reliably allows observation and measurement of both types of outcomes (and hopefully doesn’t overburden participants with too many modes of data collection)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CD295-AD87-8241-BB1A-9E5882DF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1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9E17-934B-634F-8A3A-67A1F438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+ TAILORED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53B6-F88B-B14C-8ABA-A827810FEB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may potentially need to study combinations of mechanistically distinct interventions (with the idea of additive or synergistic overall effects on cannabis use and/or functional outcomes)</a:t>
            </a:r>
          </a:p>
          <a:p>
            <a:r>
              <a:rPr lang="en-US" dirty="0"/>
              <a:t>Examples might include:</a:t>
            </a:r>
          </a:p>
          <a:p>
            <a:pPr lvl="1"/>
            <a:r>
              <a:rPr lang="en-US" dirty="0"/>
              <a:t>Treatment A to reduce withdrawal severity</a:t>
            </a:r>
          </a:p>
          <a:p>
            <a:pPr lvl="1"/>
            <a:r>
              <a:rPr lang="en-US" dirty="0"/>
              <a:t>Treatment B to reduce relapse drug seeking/craving</a:t>
            </a:r>
          </a:p>
          <a:p>
            <a:pPr lvl="1"/>
            <a:r>
              <a:rPr lang="en-US" dirty="0"/>
              <a:t>Treatment C to enhance skills to avoid and manage high-risk situations for cannabis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CD295-AD87-8241-BB1A-9E5882DF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49E17-934B-634F-8A3A-67A1F438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STANDARDIZED + TAILORED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153B6-F88B-B14C-8ABA-A827810FEB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these cases, we may test for tailored outcomes at different stages/phases of the trial, but still aim for an overall standardized outcome</a:t>
            </a:r>
          </a:p>
          <a:p>
            <a:r>
              <a:rPr lang="en-US" dirty="0"/>
              <a:t>This may become more cumbersome/complicated if varying exposure to the various component treatments (i.e., a 2×2 factorial design)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CD295-AD87-8241-BB1A-9E5882DF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BD55-61E2-234B-9E4C-94ACB64A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But how the heck do </a:t>
            </a:r>
            <a:br>
              <a:rPr lang="en-US" dirty="0"/>
            </a:br>
            <a:r>
              <a:rPr lang="en-US" dirty="0"/>
              <a:t>we pull this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EC9E0-8E82-2241-8F66-B37CCB183D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we determine a list of standardized + tailored outcomes, we ideally will power the trial to test the most ambitious outcome, and then secondarily be able to test for the less challenging/ambitious outcomes</a:t>
            </a:r>
          </a:p>
          <a:p>
            <a:r>
              <a:rPr lang="en-US" dirty="0"/>
              <a:t>May fall short based on limitations in funding, time, etc., but this may be reasonable, particularly in earlier-stage or proof-of-concept trials</a:t>
            </a:r>
          </a:p>
          <a:p>
            <a:pPr lvl="1"/>
            <a:r>
              <a:rPr lang="en-US" b="1" dirty="0"/>
              <a:t>In these cases we ought to at least test for effect sizes and variability in relevant outcomes to inform future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5CAB3-4D93-004C-B272-8E88DE221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right_lge_16.jpg">
            <a:extLst>
              <a:ext uri="{FF2B5EF4-FFF2-40B4-BE49-F238E27FC236}">
                <a16:creationId xmlns:a16="http://schemas.microsoft.com/office/drawing/2014/main" id="{D4FEFA62-0FE3-D740-AACD-41E7EA302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745" y="1876281"/>
            <a:ext cx="3101110" cy="37142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61DBEA-D818-B446-94ED-B19C6E34E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2CCE8-D72A-F343-9804-8E1D50FDD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5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021E6-BA7D-D048-81D1-B8E35F9B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60001-E3FD-E146-8A6C-E252CFC54EF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Research support from National Institutes of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D5219-7D3D-5D4B-936C-D7E7C1812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9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8169-D490-BE42-8868-8B78560D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5328-F560-C740-B93A-8A73CFB390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stage of investigation?</a:t>
            </a:r>
          </a:p>
          <a:p>
            <a:pPr>
              <a:lnSpc>
                <a:spcPct val="150000"/>
              </a:lnSpc>
            </a:pPr>
            <a:r>
              <a:rPr lang="en-US" dirty="0"/>
              <a:t>What kind of treatment?</a:t>
            </a:r>
          </a:p>
          <a:p>
            <a:pPr>
              <a:lnSpc>
                <a:spcPct val="150000"/>
              </a:lnSpc>
            </a:pPr>
            <a:r>
              <a:rPr lang="en-US" dirty="0"/>
              <a:t>What kind of trial?</a:t>
            </a:r>
          </a:p>
          <a:p>
            <a:pPr>
              <a:lnSpc>
                <a:spcPct val="150000"/>
              </a:lnSpc>
            </a:pPr>
            <a:r>
              <a:rPr lang="en-US" dirty="0"/>
              <a:t>What target population?</a:t>
            </a:r>
          </a:p>
          <a:p>
            <a:pPr>
              <a:lnSpc>
                <a:spcPct val="150000"/>
              </a:lnSpc>
            </a:pPr>
            <a:r>
              <a:rPr lang="en-US" dirty="0"/>
              <a:t>What do we think is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3C633-7BD8-D141-B839-389F7CF32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0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FA3F-F2BD-BE4A-AEF7-E0804AB0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stage of investigation?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33B571-4BE1-8441-932E-FDBFEFDF746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2346515"/>
            <a:ext cx="8153400" cy="300316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8ABA14-934C-EB4D-A91E-343411CCD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2FA3F-F2BD-BE4A-AEF7-E0804AB0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stage of investigation?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ABA14-934C-EB4D-A91E-343411CCD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5C5F98-6ED9-8B46-9289-C4E40A643A1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typically think of earlier-stage trials being more focused on mechanistic outcomes, observed in highly controlled settings</a:t>
            </a:r>
          </a:p>
          <a:p>
            <a:r>
              <a:rPr lang="en-US" dirty="0"/>
              <a:t>Later-stage trials are then more focused on whether those mechanistic outcomes translate to meaningful substance use and/or related functional outcomes in the (complicated / messy / noisy) real world</a:t>
            </a:r>
          </a:p>
          <a:p>
            <a:r>
              <a:rPr lang="en-US" dirty="0"/>
              <a:t>Is there a way to consider </a:t>
            </a:r>
            <a:r>
              <a:rPr lang="en-US" i="1" dirty="0"/>
              <a:t>both</a:t>
            </a:r>
            <a:r>
              <a:rPr lang="en-US" dirty="0"/>
              <a:t> mechanistic and functional outcomes across stages of trials?</a:t>
            </a:r>
          </a:p>
        </p:txBody>
      </p:sp>
    </p:spTree>
    <p:extLst>
      <p:ext uri="{BB962C8B-B14F-4D97-AF65-F5344CB8AC3E}">
        <p14:creationId xmlns:p14="http://schemas.microsoft.com/office/powerpoint/2010/main" val="3235020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7F3D-ED13-524D-BA1C-232B8526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DE48B-5FCF-6E40-85AF-B5526AE802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Could be parsed by pharmacological/somatic versus behavioral/psychosocial</a:t>
            </a:r>
          </a:p>
          <a:p>
            <a:pPr>
              <a:lnSpc>
                <a:spcPct val="150000"/>
              </a:lnSpc>
            </a:pPr>
            <a:r>
              <a:rPr lang="en-US" dirty="0"/>
              <a:t>Could be parsed by behavioral or neurobiological mechanism</a:t>
            </a:r>
          </a:p>
          <a:p>
            <a:pPr>
              <a:lnSpc>
                <a:spcPct val="150000"/>
              </a:lnSpc>
            </a:pPr>
            <a:r>
              <a:rPr lang="en-US" dirty="0"/>
              <a:t>Mechanism has bearing on both “big picture” and “small picture”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61104-5F7A-DB42-A87E-DC376C63F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5145-E8EC-7E4F-9BFB-C67F2CBB1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trial?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3A48A-3F02-6A4F-B666-C15D3A2B0B5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Must consider outcomes that can be feasibly attained, observed, and collected within the context of the trial’s design (length of treatment, setting, etc.)</a:t>
            </a:r>
          </a:p>
          <a:p>
            <a:r>
              <a:rPr lang="en-US" dirty="0"/>
              <a:t>Must be mindful of participant and staff burden, and the liabilities of trying to collect too many outcomes (do we image everybody, collect blood samples at all visits, etc.?)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F8019-ADD7-1D45-BC9D-BD9F49A62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1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7674-92F7-C942-8EFF-AC361ACC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target population?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6A590-CDCA-2745-93B9-55B7A8D7FF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meaningful mechanistic and functional outcomes within a particular population?</a:t>
            </a:r>
          </a:p>
          <a:p>
            <a:pPr>
              <a:lnSpc>
                <a:spcPct val="150000"/>
              </a:lnSpc>
            </a:pPr>
            <a:r>
              <a:rPr lang="en-US" dirty="0"/>
              <a:t>May be quite different to consider the most important outcomes across populations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CUD + co-occurring psychiatric disorders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CUD + co-occurring SUDs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Adolescents, young adults, older adults,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0C782-162E-D24E-9B7B-9DB50E5B8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CCAF-B967-4443-9198-302016794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think 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8BBDD-60E4-EB48-B8E8-97DBA4D64DB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Ultimately, outcome selection should be guided by what is judged to be important in observing/ detecting response to a treatment</a:t>
            </a:r>
          </a:p>
          <a:p>
            <a:pPr>
              <a:lnSpc>
                <a:spcPct val="150000"/>
              </a:lnSpc>
            </a:pPr>
            <a:r>
              <a:rPr lang="en-US" dirty="0"/>
              <a:t>What constitutes a meaningful response?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Mechanistic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Cannabis use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Functional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E59A8-5258-2942-A86C-C1559C82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628" y="326571"/>
            <a:ext cx="1234420" cy="89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63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2389</TotalTime>
  <Words>758</Words>
  <Application>Microsoft Macintosh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Tw Cen MT</vt:lpstr>
      <vt:lpstr>Wingdings</vt:lpstr>
      <vt:lpstr>Wingdings 2</vt:lpstr>
      <vt:lpstr>Median</vt:lpstr>
      <vt:lpstr>Secondary outcomes in pharmacological and behavioral treatment trials standardized or tailored to intervention type?</vt:lpstr>
      <vt:lpstr>Disclosures</vt:lpstr>
      <vt:lpstr>A few considerations</vt:lpstr>
      <vt:lpstr>What stage of investigation?</vt:lpstr>
      <vt:lpstr>What stage of investigation?</vt:lpstr>
      <vt:lpstr>What kind of treatment?</vt:lpstr>
      <vt:lpstr>What kind of trial?</vt:lpstr>
      <vt:lpstr>What target population?</vt:lpstr>
      <vt:lpstr>What do we think is important?</vt:lpstr>
      <vt:lpstr>So . . .  STANDARDIZED  or TAILORED outcomes?</vt:lpstr>
      <vt:lpstr>STANDARDIZED outcomes</vt:lpstr>
      <vt:lpstr>TAILORED outcomes</vt:lpstr>
      <vt:lpstr>STANDARDIZED + TAILORED</vt:lpstr>
      <vt:lpstr>STANDARDIZED + TAILORED</vt:lpstr>
      <vt:lpstr>STANDARDIZED + TAILORED</vt:lpstr>
      <vt:lpstr>STANDARDIZED + TAILORED</vt:lpstr>
      <vt:lpstr>But how the heck do  we pull this off?</vt:lpstr>
      <vt:lpstr>Questions / Discussion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Treating Marijuana Dependence new developments</dc:title>
  <dc:creator>Kevin Gray</dc:creator>
  <cp:lastModifiedBy>Kevin M. Gray</cp:lastModifiedBy>
  <cp:revision>501</cp:revision>
  <dcterms:created xsi:type="dcterms:W3CDTF">2013-03-17T18:36:35Z</dcterms:created>
  <dcterms:modified xsi:type="dcterms:W3CDTF">2018-03-23T11:27:34Z</dcterms:modified>
</cp:coreProperties>
</file>