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m" ContentType="application/vnd.ms-excel.sheet.macroEnabled.12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333" r:id="rId2"/>
    <p:sldId id="961" r:id="rId3"/>
    <p:sldId id="915" r:id="rId4"/>
    <p:sldId id="1047" r:id="rId5"/>
    <p:sldId id="1014" r:id="rId6"/>
    <p:sldId id="1017" r:id="rId7"/>
    <p:sldId id="1015" r:id="rId8"/>
    <p:sldId id="1018" r:id="rId9"/>
    <p:sldId id="279" r:id="rId10"/>
    <p:sldId id="1028" r:id="rId11"/>
    <p:sldId id="914" r:id="rId12"/>
    <p:sldId id="1035" r:id="rId13"/>
    <p:sldId id="661" r:id="rId14"/>
    <p:sldId id="1020" r:id="rId15"/>
    <p:sldId id="310" r:id="rId16"/>
    <p:sldId id="1042" r:id="rId17"/>
    <p:sldId id="1037" r:id="rId18"/>
    <p:sldId id="1048" r:id="rId19"/>
    <p:sldId id="1041" r:id="rId20"/>
    <p:sldId id="1026" r:id="rId21"/>
    <p:sldId id="1025" r:id="rId22"/>
    <p:sldId id="1021" r:id="rId23"/>
    <p:sldId id="1046" r:id="rId24"/>
    <p:sldId id="1019" r:id="rId25"/>
    <p:sldId id="1024" r:id="rId26"/>
    <p:sldId id="1045" r:id="rId27"/>
    <p:sldId id="1049" r:id="rId28"/>
    <p:sldId id="1027" r:id="rId29"/>
    <p:sldId id="999" r:id="rId30"/>
    <p:sldId id="452" r:id="rId31"/>
    <p:sldId id="1002" r:id="rId32"/>
    <p:sldId id="1008" r:id="rId33"/>
    <p:sldId id="1006" r:id="rId34"/>
    <p:sldId id="1004" r:id="rId35"/>
    <p:sldId id="1005" r:id="rId36"/>
    <p:sldId id="1009" r:id="rId37"/>
    <p:sldId id="1030" r:id="rId38"/>
    <p:sldId id="1031" r:id="rId39"/>
    <p:sldId id="1032" r:id="rId40"/>
    <p:sldId id="1033" r:id="rId41"/>
    <p:sldId id="1040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E435"/>
    <a:srgbClr val="3B5998"/>
    <a:srgbClr val="C5C121"/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3" autoAdjust="0"/>
    <p:restoredTop sz="92948" autoAdjust="0"/>
  </p:normalViewPr>
  <p:slideViewPr>
    <p:cSldViewPr>
      <p:cViewPr varScale="1">
        <p:scale>
          <a:sx n="110" d="100"/>
          <a:sy n="110" d="100"/>
        </p:scale>
        <p:origin x="189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Macro-Enabled_Worksheet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4.xlsm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54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3200" b="1" i="0" u="none" strike="noStrike" baseline="0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</a:rPr>
              <a:t>Point Prevalence Abstinence </a:t>
            </a:r>
          </a:p>
        </c:rich>
      </c:tx>
      <c:layout>
        <c:manualLayout>
          <c:xMode val="edge"/>
          <c:yMode val="edge"/>
          <c:x val="0.27304240072508901"/>
          <c:y val="6.0462080397845003E-3"/>
        </c:manualLayout>
      </c:layout>
      <c:overlay val="0"/>
      <c:spPr>
        <a:noFill/>
        <a:ln w="33946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9806763285024201"/>
          <c:y val="0.34836065573770503"/>
          <c:w val="0.79227053140096604"/>
          <c:h val="0.36475409836065598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MET/CBT</c:v>
                </c:pt>
              </c:strCache>
            </c:strRef>
          </c:tx>
          <c:spPr>
            <a:solidFill>
              <a:srgbClr val="000000"/>
            </a:solidFill>
            <a:ln w="1697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5"/>
                <c:pt idx="0">
                  <c:v>ETX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strCache>
            </c:strRef>
          </c:cat>
          <c:val>
            <c:numRef>
              <c:f>Sheet1!$B$2:$N$2</c:f>
              <c:numCache>
                <c:formatCode>General</c:formatCode>
                <c:ptCount val="5"/>
                <c:pt idx="0">
                  <c:v>30</c:v>
                </c:pt>
                <c:pt idx="1">
                  <c:v>20</c:v>
                </c:pt>
                <c:pt idx="2">
                  <c:v>13</c:v>
                </c:pt>
                <c:pt idx="3">
                  <c:v>13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6-1140-8A87-FC33E62F3149}"/>
            </c:ext>
          </c:extLst>
        </c:ser>
        <c:ser>
          <c:idx val="5"/>
          <c:order val="1"/>
          <c:tx>
            <c:strRef>
              <c:f>Sheet1!$A$3</c:f>
              <c:strCache>
                <c:ptCount val="1"/>
                <c:pt idx="0">
                  <c:v>MET/CBT/CM</c:v>
                </c:pt>
              </c:strCache>
            </c:strRef>
          </c:tx>
          <c:spPr>
            <a:pattFill prst="ltDnDiag">
              <a:fgClr>
                <a:srgbClr xmlns:mc="http://schemas.openxmlformats.org/markup-compatibility/2006" xmlns:a14="http://schemas.microsoft.com/office/drawing/2010/main" val="000000" mc:Ignorable="a14" a14:legacySpreadsheetColorIndex="8"/>
              </a:fgClr>
              <a:bgClr>
                <a:srgbClr xmlns:mc="http://schemas.openxmlformats.org/markup-compatibility/2006" xmlns:a14="http://schemas.microsoft.com/office/drawing/2010/main" val="FFFFFF" mc:Ignorable="a14" a14:legacySpreadsheetColorIndex="9"/>
              </a:bgClr>
            </a:pattFill>
            <a:ln w="1697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5"/>
                <c:pt idx="0">
                  <c:v>ETX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strCache>
            </c:strRef>
          </c:cat>
          <c:val>
            <c:numRef>
              <c:f>Sheet1!$B$3:$N$3</c:f>
              <c:numCache>
                <c:formatCode>General</c:formatCode>
                <c:ptCount val="5"/>
                <c:pt idx="0">
                  <c:v>43</c:v>
                </c:pt>
                <c:pt idx="1">
                  <c:v>43</c:v>
                </c:pt>
                <c:pt idx="2">
                  <c:v>33</c:v>
                </c:pt>
                <c:pt idx="3">
                  <c:v>33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36-1140-8A87-FC33E62F3149}"/>
            </c:ext>
          </c:extLst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CM</c:v>
                </c:pt>
              </c:strCache>
            </c:strRef>
          </c:tx>
          <c:spPr>
            <a:solidFill>
              <a:srgbClr val="FFFFFF"/>
            </a:solidFill>
            <a:ln w="16972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Sheet1!$B$1:$N$1</c:f>
              <c:strCache>
                <c:ptCount val="5"/>
                <c:pt idx="0">
                  <c:v>ETX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12</c:v>
                </c:pt>
              </c:strCache>
            </c:strRef>
          </c:cat>
          <c:val>
            <c:numRef>
              <c:f>Sheet1!$B$4:$N$4</c:f>
              <c:numCache>
                <c:formatCode>General</c:formatCode>
                <c:ptCount val="5"/>
                <c:pt idx="0">
                  <c:v>40</c:v>
                </c:pt>
                <c:pt idx="1">
                  <c:v>17</c:v>
                </c:pt>
                <c:pt idx="2">
                  <c:v>23</c:v>
                </c:pt>
                <c:pt idx="3">
                  <c:v>17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36-1140-8A87-FC33E62F3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1661176"/>
        <c:axId val="-2121654968"/>
      </c:barChart>
      <c:catAx>
        <c:axId val="-2121661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270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Months Post-Treatment</a:t>
                </a:r>
              </a:p>
            </c:rich>
          </c:tx>
          <c:layout>
            <c:manualLayout>
              <c:xMode val="edge"/>
              <c:yMode val="edge"/>
              <c:x val="0.37439613663400001"/>
              <c:y val="0.86475404061334404"/>
            </c:manualLayout>
          </c:layout>
          <c:overlay val="0"/>
          <c:spPr>
            <a:noFill/>
            <a:ln w="33946">
              <a:noFill/>
            </a:ln>
          </c:spPr>
        </c:title>
        <c:numFmt formatCode="General" sourceLinked="1"/>
        <c:majorTickMark val="out"/>
        <c:minorTickMark val="cross"/>
        <c:tickLblPos val="nextTo"/>
        <c:spPr>
          <a:ln w="169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72" b="1" i="0" u="none" strike="noStrike" baseline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121654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2121654968"/>
        <c:scaling>
          <c:orientation val="minMax"/>
          <c:max val="60"/>
        </c:scaling>
        <c:delete val="0"/>
        <c:axPos val="l"/>
        <c:majorGridlines>
          <c:spPr>
            <a:ln w="16972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2400"/>
                  <a:t>% of Participants</a:t>
                </a:r>
              </a:p>
            </c:rich>
          </c:tx>
          <c:layout>
            <c:manualLayout>
              <c:xMode val="edge"/>
              <c:yMode val="edge"/>
              <c:x val="6.0457411918999622E-2"/>
              <c:y val="0.34479348935549725"/>
            </c:manualLayout>
          </c:layout>
          <c:overlay val="0"/>
          <c:spPr>
            <a:noFill/>
            <a:ln w="3394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69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72" b="0" i="0" u="none" strike="noStrike" baseline="0"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-2121661176"/>
        <c:crosses val="autoZero"/>
        <c:crossBetween val="between"/>
        <c:majorUnit val="20"/>
      </c:valAx>
      <c:spPr>
        <a:noFill/>
        <a:ln w="25402">
          <a:noFill/>
        </a:ln>
      </c:spPr>
    </c:plotArea>
    <c:legend>
      <c:legendPos val="r"/>
      <c:layout>
        <c:manualLayout>
          <c:xMode val="edge"/>
          <c:yMode val="edge"/>
          <c:x val="0.198067608905002"/>
          <c:y val="0.23770493162039"/>
          <c:w val="0.73913045941199795"/>
          <c:h val="0.102458972233733"/>
        </c:manualLayout>
      </c:layout>
      <c:overlay val="0"/>
      <c:spPr>
        <a:noFill/>
        <a:ln w="33946">
          <a:noFill/>
        </a:ln>
      </c:spPr>
      <c:txPr>
        <a:bodyPr/>
        <a:lstStyle/>
        <a:p>
          <a:pPr>
            <a:defRPr sz="2400" b="0" i="0" u="none" strike="noStrike" baseline="0">
              <a:solidFill>
                <a:schemeClr val="bg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54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582781456953598"/>
          <c:y val="0.15841584158415806"/>
          <c:w val="0.86258278145695377"/>
          <c:h val="0.69306930693069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Control</c:v>
                </c:pt>
              </c:strCache>
            </c:strRef>
          </c:tx>
          <c:spPr>
            <a:solidFill>
              <a:srgbClr val="FFFFFF"/>
            </a:solidFill>
            <a:ln w="3047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2 MO</c:v>
                </c:pt>
                <c:pt idx="1">
                  <c:v>5 MO</c:v>
                </c:pt>
                <c:pt idx="2">
                  <c:v>8 MO</c:v>
                </c:pt>
                <c:pt idx="3">
                  <c:v>11 MO</c:v>
                </c:pt>
                <c:pt idx="4">
                  <c:v>14 M0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11</c:v>
                </c:pt>
                <c:pt idx="1">
                  <c:v>13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29-7C4C-9EA0-FF7CFF3EF04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MET/CBT</c:v>
                </c:pt>
              </c:strCache>
            </c:strRef>
          </c:tx>
          <c:spPr>
            <a:solidFill>
              <a:srgbClr val="FFF58C"/>
            </a:solidFill>
            <a:ln w="3047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2 MO</c:v>
                </c:pt>
                <c:pt idx="1">
                  <c:v>5 MO</c:v>
                </c:pt>
                <c:pt idx="2">
                  <c:v>8 MO</c:v>
                </c:pt>
                <c:pt idx="3">
                  <c:v>11 MO</c:v>
                </c:pt>
                <c:pt idx="4">
                  <c:v>14 M0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20</c:v>
                </c:pt>
                <c:pt idx="3">
                  <c:v>15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29-7C4C-9EA0-FF7CFF3EF04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CM</c:v>
                </c:pt>
              </c:strCache>
            </c:strRef>
          </c:tx>
          <c:spPr>
            <a:solidFill>
              <a:srgbClr val="000000"/>
            </a:solidFill>
            <a:ln w="3047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2 MO</c:v>
                </c:pt>
                <c:pt idx="1">
                  <c:v>5 MO</c:v>
                </c:pt>
                <c:pt idx="2">
                  <c:v>8 MO</c:v>
                </c:pt>
                <c:pt idx="3">
                  <c:v>11 MO</c:v>
                </c:pt>
                <c:pt idx="4">
                  <c:v>14 M0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22</c:v>
                </c:pt>
                <c:pt idx="1">
                  <c:v>22</c:v>
                </c:pt>
                <c:pt idx="2">
                  <c:v>13</c:v>
                </c:pt>
                <c:pt idx="3">
                  <c:v>14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29-7C4C-9EA0-FF7CFF3EF042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MET/CBT/CM</c:v>
                </c:pt>
              </c:strCache>
            </c:strRef>
          </c:tx>
          <c:spPr>
            <a:solidFill>
              <a:srgbClr val="FCF305"/>
            </a:solidFill>
            <a:ln w="3047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Sheet1!$B$1:$F$1</c:f>
              <c:strCache>
                <c:ptCount val="5"/>
                <c:pt idx="0">
                  <c:v>2 MO</c:v>
                </c:pt>
                <c:pt idx="1">
                  <c:v>5 MO</c:v>
                </c:pt>
                <c:pt idx="2">
                  <c:v>8 MO</c:v>
                </c:pt>
                <c:pt idx="3">
                  <c:v>11 MO</c:v>
                </c:pt>
                <c:pt idx="4">
                  <c:v>14 M0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20</c:v>
                </c:pt>
                <c:pt idx="1">
                  <c:v>25</c:v>
                </c:pt>
                <c:pt idx="2">
                  <c:v>25</c:v>
                </c:pt>
                <c:pt idx="3">
                  <c:v>26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329-7C4C-9EA0-FF7CFF3EF0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8840319"/>
        <c:axId val="1"/>
      </c:barChart>
      <c:catAx>
        <c:axId val="76884031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4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55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50"/>
        </c:scaling>
        <c:delete val="0"/>
        <c:axPos val="l"/>
        <c:majorGridlines>
          <c:spPr>
            <a:ln w="3047">
              <a:solidFill>
                <a:schemeClr val="bg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Times"/>
                    <a:ea typeface="Times"/>
                    <a:cs typeface="Times"/>
                  </a:defRPr>
                </a:pPr>
                <a:r>
                  <a:rPr lang="en-US" sz="2000">
                    <a:solidFill>
                      <a:schemeClr val="bg1"/>
                    </a:solidFill>
                  </a:rPr>
                  <a:t>% Participants Abstinent</a:t>
                </a:r>
              </a:p>
            </c:rich>
          </c:tx>
          <c:layout>
            <c:manualLayout>
              <c:xMode val="edge"/>
              <c:yMode val="edge"/>
              <c:x val="1.4900673560383266E-2"/>
              <c:y val="0.14851488483725631"/>
            </c:manualLayout>
          </c:layout>
          <c:overlay val="0"/>
          <c:spPr>
            <a:noFill/>
            <a:ln w="24375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047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bg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8840319"/>
        <c:crosses val="autoZero"/>
        <c:crossBetween val="between"/>
        <c:majorUnit val="10"/>
      </c:valAx>
      <c:spPr>
        <a:noFill/>
        <a:ln w="24375">
          <a:noFill/>
        </a:ln>
      </c:spPr>
    </c:plotArea>
    <c:legend>
      <c:legendPos val="t"/>
      <c:layout>
        <c:manualLayout>
          <c:xMode val="edge"/>
          <c:yMode val="edge"/>
          <c:x val="0.24834436960440187"/>
          <c:y val="9.901048465198535E-3"/>
          <c:w val="0.61258277203301392"/>
          <c:h val="7.5907476806040958E-2"/>
        </c:manualLayout>
      </c:layout>
      <c:overlay val="0"/>
      <c:spPr>
        <a:noFill/>
        <a:ln w="24375">
          <a:noFill/>
        </a:ln>
      </c:spPr>
      <c:txPr>
        <a:bodyPr/>
        <a:lstStyle/>
        <a:p>
          <a:pPr>
            <a:defRPr sz="1396" b="1" i="0" u="none" strike="noStrike" baseline="0">
              <a:solidFill>
                <a:schemeClr val="bg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5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0.1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3-0640-B823-0162FADC42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</c:v>
                </c:pt>
                <c:pt idx="1">
                  <c:v>0.13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83-0640-B823-0162FADC42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MET/CBT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0.23</c:v>
                </c:pt>
                <c:pt idx="1">
                  <c:v>0.16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83-0640-B823-0162FADC42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MET/CBT/CM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0.43</c:v>
                </c:pt>
                <c:pt idx="1">
                  <c:v>0.35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83-0640-B823-0162FADC4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773343"/>
        <c:axId val="2094890431"/>
      </c:barChart>
      <c:catAx>
        <c:axId val="2031773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890431"/>
        <c:crosses val="autoZero"/>
        <c:auto val="1"/>
        <c:lblAlgn val="ctr"/>
        <c:lblOffset val="100"/>
        <c:noMultiLvlLbl val="0"/>
      </c:catAx>
      <c:valAx>
        <c:axId val="2094890431"/>
        <c:scaling>
          <c:orientation val="minMax"/>
          <c:max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77334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478616643507797"/>
          <c:y val="0.89597452258122912"/>
          <c:w val="0.84532962791415767"/>
          <c:h val="7.5289845234862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576158940397301"/>
          <c:y val="7.2607260726072598E-2"/>
          <c:w val="0.85264900662251597"/>
          <c:h val="0.71617161716171596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DTC</c:v>
                </c:pt>
              </c:strCache>
            </c:strRef>
          </c:tx>
          <c:spPr>
            <a:ln w="25390">
              <a:solidFill>
                <a:schemeClr val="tx1"/>
              </a:solidFill>
              <a:prstDash val="solid"/>
            </a:ln>
          </c:spPr>
          <c:marker>
            <c:symbol val="circle"/>
            <c:size val="10"/>
            <c:spPr>
              <a:solidFill>
                <a:schemeClr val="tx1"/>
              </a:solidFill>
              <a:ln>
                <a:solidFill>
                  <a:srgbClr val="63AAFE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strRef>
              <c:f>Sheet1!$B$1:$E$1</c:f>
              <c:strCache>
                <c:ptCount val="4"/>
                <c:pt idx="0">
                  <c:v>Baseline</c:v>
                </c:pt>
                <c:pt idx="1">
                  <c:v>4 Months</c:v>
                </c:pt>
                <c:pt idx="2">
                  <c:v>9 Months</c:v>
                </c:pt>
                <c:pt idx="3">
                  <c:v>15 Months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89.88</c:v>
                </c:pt>
                <c:pt idx="1">
                  <c:v>75.59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EF-B148-9C0D-E59301FCC35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2-session MET</c:v>
                </c:pt>
              </c:strCache>
            </c:strRef>
          </c:tx>
          <c:spPr>
            <a:ln w="38068">
              <a:solidFill>
                <a:srgbClr val="DD2D32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DD2D32"/>
              </a:solidFill>
              <a:ln>
                <a:solidFill>
                  <a:srgbClr val="DD2D32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strRef>
              <c:f>Sheet1!$B$1:$E$1</c:f>
              <c:strCache>
                <c:ptCount val="4"/>
                <c:pt idx="0">
                  <c:v>Baseline</c:v>
                </c:pt>
                <c:pt idx="1">
                  <c:v>4 Months</c:v>
                </c:pt>
                <c:pt idx="2">
                  <c:v>9 Months</c:v>
                </c:pt>
                <c:pt idx="3">
                  <c:v>15 Months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86.92</c:v>
                </c:pt>
                <c:pt idx="1">
                  <c:v>55.86</c:v>
                </c:pt>
                <c:pt idx="2">
                  <c:v>59.99</c:v>
                </c:pt>
                <c:pt idx="3">
                  <c:v>53.65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EF-B148-9C0D-E59301FCC35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9-session MET/CBT</c:v>
                </c:pt>
              </c:strCache>
            </c:strRef>
          </c:tx>
          <c:spPr>
            <a:ln w="38068">
              <a:solidFill>
                <a:srgbClr val="FFF58C"/>
              </a:solidFill>
              <a:prstDash val="solid"/>
            </a:ln>
          </c:spPr>
          <c:marker>
            <c:symbol val="triangle"/>
            <c:size val="10"/>
            <c:spPr>
              <a:solidFill>
                <a:srgbClr val="FFF58C"/>
              </a:solidFill>
              <a:ln>
                <a:solidFill>
                  <a:srgbClr val="FFF58C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strRef>
              <c:f>Sheet1!$B$1:$E$1</c:f>
              <c:strCache>
                <c:ptCount val="4"/>
                <c:pt idx="0">
                  <c:v>Baseline</c:v>
                </c:pt>
                <c:pt idx="1">
                  <c:v>4 Months</c:v>
                </c:pt>
                <c:pt idx="2">
                  <c:v>9 Months</c:v>
                </c:pt>
                <c:pt idx="3">
                  <c:v>15 Months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87.56</c:v>
                </c:pt>
                <c:pt idx="1">
                  <c:v>36.07</c:v>
                </c:pt>
                <c:pt idx="2">
                  <c:v>46.16</c:v>
                </c:pt>
                <c:pt idx="3">
                  <c:v>44.86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EF-B148-9C0D-E59301FCC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757232"/>
        <c:axId val="539605712"/>
      </c:lineChart>
      <c:catAx>
        <c:axId val="5307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bg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53960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9605712"/>
        <c:scaling>
          <c:orientation val="minMax"/>
        </c:scaling>
        <c:delete val="0"/>
        <c:axPos val="l"/>
        <c:majorGridlines>
          <c:spPr>
            <a:ln w="1269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rgbClr val="FFFFFF"/>
                    </a:solidFill>
                    <a:latin typeface="Times"/>
                    <a:ea typeface="Times"/>
                    <a:cs typeface="Times"/>
                  </a:defRPr>
                </a:pPr>
                <a:r>
                  <a:rPr lang="en-US" sz="2400" dirty="0"/>
                  <a:t>% Days of Use (past 90) </a:t>
                </a:r>
              </a:p>
            </c:rich>
          </c:tx>
          <c:layout>
            <c:manualLayout>
              <c:xMode val="edge"/>
              <c:yMode val="edge"/>
              <c:x val="8.2815734989648004E-3"/>
              <c:y val="0.13518586459698601"/>
            </c:manualLayout>
          </c:layout>
          <c:overlay val="0"/>
          <c:spPr>
            <a:noFill/>
            <a:ln w="2538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bg1"/>
                </a:solidFill>
                <a:latin typeface="Times"/>
                <a:ea typeface="Times"/>
                <a:cs typeface="Times"/>
              </a:defRPr>
            </a:pPr>
            <a:endParaRPr lang="en-US"/>
          </a:p>
        </c:txPr>
        <c:crossAx val="530757232"/>
        <c:crosses val="autoZero"/>
        <c:crossBetween val="between"/>
        <c:majorUnit val="20"/>
      </c:valAx>
      <c:spPr>
        <a:noFill/>
        <a:ln w="1269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4.7942615868668603E-2"/>
          <c:y val="0.91808398933368096"/>
          <c:w val="0.91400322785738697"/>
          <c:h val="6.9306944740016002E-2"/>
        </c:manualLayout>
      </c:layout>
      <c:overlay val="0"/>
      <c:spPr>
        <a:noFill/>
        <a:ln w="25380">
          <a:noFill/>
        </a:ln>
      </c:spPr>
      <c:txPr>
        <a:bodyPr/>
        <a:lstStyle/>
        <a:p>
          <a:pPr>
            <a:defRPr sz="2400" b="1" i="0" u="none" strike="noStrike" baseline="0">
              <a:solidFill>
                <a:schemeClr val="bg1"/>
              </a:solidFill>
              <a:latin typeface="Times"/>
              <a:ea typeface="Times"/>
              <a:cs typeface="Time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4" b="1" i="0" u="none" strike="noStrike" baseline="0">
          <a:solidFill>
            <a:srgbClr val="000000"/>
          </a:solidFill>
          <a:latin typeface="Times"/>
          <a:ea typeface="Times"/>
          <a:cs typeface="Times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INTAKE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MET/CBT</c:v>
                </c:pt>
                <c:pt idx="1">
                  <c:v>MET/CBT/CM</c:v>
                </c:pt>
                <c:pt idx="2">
                  <c:v>CM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25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C4-B34F-9CA4-236D84CDB0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ETX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MET/CBT</c:v>
                </c:pt>
                <c:pt idx="1">
                  <c:v>MET/CBT/CM</c:v>
                </c:pt>
                <c:pt idx="2">
                  <c:v>CM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8.6</c:v>
                </c:pt>
                <c:pt idx="1">
                  <c:v>9.6999999999999993</c:v>
                </c:pt>
                <c:pt idx="2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C4-B34F-9CA4-236D84CDB0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5627327"/>
        <c:axId val="1393847071"/>
      </c:barChart>
      <c:catAx>
        <c:axId val="132562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847071"/>
        <c:crosses val="autoZero"/>
        <c:auto val="1"/>
        <c:lblAlgn val="ctr"/>
        <c:lblOffset val="100"/>
        <c:noMultiLvlLbl val="0"/>
      </c:catAx>
      <c:valAx>
        <c:axId val="1393847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562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227362204724413"/>
          <c:y val="0.87364296259842533"/>
          <c:w val="0.36958201345521463"/>
          <c:h val="9.04888811975426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MET/CBT</c:v>
                </c:pt>
              </c:strCache>
            </c:strRef>
          </c:tx>
          <c:spPr>
            <a:ln w="38102">
              <a:solidFill>
                <a:srgbClr val="66FF66"/>
              </a:solidFill>
              <a:prstDash val="solid"/>
            </a:ln>
          </c:spPr>
          <c:marker>
            <c:symbol val="diamond"/>
            <c:size val="14"/>
            <c:spPr>
              <a:solidFill>
                <a:srgbClr val="66FF66"/>
              </a:solidFill>
              <a:ln>
                <a:solidFill>
                  <a:schemeClr val="bg1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strRef>
              <c:f>Sheet1!$A$2:$A$5</c:f>
              <c:strCache>
                <c:ptCount val="4"/>
                <c:pt idx="0">
                  <c:v>ETX</c:v>
                </c:pt>
                <c:pt idx="1">
                  <c:v>3 Months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33</c:v>
                </c:pt>
                <c:pt idx="1">
                  <c:v>23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95-934D-875E-7F8E764A01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MET/CBT/CM</c:v>
                </c:pt>
              </c:strCache>
            </c:strRef>
          </c:tx>
          <c:spPr>
            <a:ln w="38102">
              <a:solidFill>
                <a:srgbClr val="FFFF00"/>
              </a:solidFill>
              <a:prstDash val="solid"/>
            </a:ln>
          </c:spPr>
          <c:marker>
            <c:symbol val="square"/>
            <c:size val="14"/>
            <c:spPr>
              <a:solidFill>
                <a:srgbClr val="FFFF00"/>
              </a:solidFill>
              <a:ln>
                <a:solidFill>
                  <a:schemeClr val="bg1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strRef>
              <c:f>Sheet1!$A$2:$A$5</c:f>
              <c:strCache>
                <c:ptCount val="4"/>
                <c:pt idx="0">
                  <c:v>ETX</c:v>
                </c:pt>
                <c:pt idx="1">
                  <c:v>3 Months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59</c:v>
                </c:pt>
                <c:pt idx="1">
                  <c:v>24</c:v>
                </c:pt>
                <c:pt idx="2">
                  <c:v>8</c:v>
                </c:pt>
                <c:pt idx="3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95-934D-875E-7F8E764A01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MET/CBT/CM/BPT</c:v>
                </c:pt>
              </c:strCache>
            </c:strRef>
          </c:tx>
          <c:spPr>
            <a:ln w="38102">
              <a:solidFill>
                <a:srgbClr val="0000FF"/>
              </a:solidFill>
              <a:prstDash val="solid"/>
            </a:ln>
          </c:spPr>
          <c:marker>
            <c:symbol val="triangle"/>
            <c:size val="14"/>
            <c:spPr>
              <a:solidFill>
                <a:srgbClr val="0000FF"/>
              </a:solidFill>
              <a:ln>
                <a:solidFill>
                  <a:schemeClr val="bg1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cat>
            <c:strRef>
              <c:f>Sheet1!$A$2:$A$5</c:f>
              <c:strCache>
                <c:ptCount val="4"/>
                <c:pt idx="0">
                  <c:v>ETX</c:v>
                </c:pt>
                <c:pt idx="1">
                  <c:v>3 Months</c:v>
                </c:pt>
                <c:pt idx="2">
                  <c:v>6 Months</c:v>
                </c:pt>
                <c:pt idx="3">
                  <c:v>12 Months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49</c:v>
                </c:pt>
                <c:pt idx="1">
                  <c:v>24</c:v>
                </c:pt>
                <c:pt idx="2">
                  <c:v>20</c:v>
                </c:pt>
                <c:pt idx="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95-934D-875E-7F8E764A0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043434720"/>
        <c:axId val="-1043446368"/>
      </c:lineChart>
      <c:catAx>
        <c:axId val="-104343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2200">
                <a:solidFill>
                  <a:schemeClr val="bg1"/>
                </a:solidFill>
              </a:defRPr>
            </a:pPr>
            <a:endParaRPr lang="en-US"/>
          </a:p>
        </c:txPr>
        <c:crossAx val="-1043446368"/>
        <c:crosses val="autoZero"/>
        <c:auto val="1"/>
        <c:lblAlgn val="ctr"/>
        <c:lblOffset val="100"/>
        <c:noMultiLvlLbl val="0"/>
      </c:catAx>
      <c:valAx>
        <c:axId val="-1043446368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chemeClr val="bg1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bg1"/>
                    </a:solidFill>
                  </a:defRPr>
                </a:pPr>
                <a:r>
                  <a:rPr lang="en-US" sz="2800" dirty="0">
                    <a:solidFill>
                      <a:schemeClr val="bg1"/>
                    </a:solidFill>
                  </a:rPr>
                  <a:t>% Teen Abstinent</a:t>
                </a:r>
              </a:p>
            </c:rich>
          </c:tx>
          <c:layout>
            <c:manualLayout>
              <c:xMode val="edge"/>
              <c:yMode val="edge"/>
              <c:x val="1.9806480566793801E-2"/>
              <c:y val="0.12267300811017"/>
            </c:manualLayout>
          </c:layout>
          <c:overlay val="0"/>
          <c:spPr>
            <a:noFill/>
            <a:ln>
              <a:solidFill>
                <a:schemeClr val="bg1"/>
              </a:solidFill>
            </a:ln>
          </c:spPr>
        </c:title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/>
          <a:lstStyle/>
          <a:p>
            <a:pPr>
              <a:defRPr sz="2000">
                <a:solidFill>
                  <a:schemeClr val="bg1"/>
                </a:solidFill>
              </a:defRPr>
            </a:pPr>
            <a:endParaRPr lang="en-US"/>
          </a:p>
        </c:txPr>
        <c:crossAx val="-1043434720"/>
        <c:crosses val="autoZero"/>
        <c:crossBetween val="between"/>
        <c:majorUnit val="20"/>
      </c:valAx>
      <c:spPr>
        <a:noFill/>
        <a:ln w="25401">
          <a:solidFill>
            <a:schemeClr val="bg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400">
                <a:solidFill>
                  <a:schemeClr val="bg1"/>
                </a:solidFill>
              </a:defRPr>
            </a:pPr>
            <a:endParaRPr lang="en-US"/>
          </a:p>
        </c:txPr>
      </c:legendEntry>
      <c:overlay val="0"/>
      <c:spPr>
        <a:noFill/>
        <a:ln w="25401">
          <a:noFill/>
        </a:ln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1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0.09</c:v>
                </c:pt>
                <c:pt idx="1">
                  <c:v>0.1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83-0640-B823-0162FADC42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0.4</c:v>
                </c:pt>
                <c:pt idx="1">
                  <c:v>0.13</c:v>
                </c:pt>
                <c:pt idx="2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83-0640-B823-0162FADC42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MET/CBT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0.23</c:v>
                </c:pt>
                <c:pt idx="1">
                  <c:v>0.16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83-0640-B823-0162FADC42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MET/CBT/CM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ETX</c:v>
                </c:pt>
                <c:pt idx="1">
                  <c:v>6-Month</c:v>
                </c:pt>
                <c:pt idx="2">
                  <c:v>12-Month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0.43</c:v>
                </c:pt>
                <c:pt idx="1">
                  <c:v>0.35</c:v>
                </c:pt>
                <c:pt idx="2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583-0640-B823-0162FADC4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773343"/>
        <c:axId val="2094890431"/>
      </c:barChart>
      <c:catAx>
        <c:axId val="2031773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4890431"/>
        <c:crosses val="autoZero"/>
        <c:auto val="1"/>
        <c:lblAlgn val="ctr"/>
        <c:lblOffset val="100"/>
        <c:noMultiLvlLbl val="0"/>
      </c:catAx>
      <c:valAx>
        <c:axId val="20948904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773343"/>
        <c:crosses val="autoZero"/>
        <c:crossBetween val="between"/>
        <c:majorUnit val="0.1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3027636251350935"/>
          <c:y val="5.6894062811114185E-2"/>
          <c:w val="0.72376100046317737"/>
          <c:h val="7.52898452348628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0.53475</cdr:x>
      <cdr:y>0.512</cdr:y>
    </cdr:from>
    <cdr:to>
      <cdr:x>0.5395</cdr:x>
      <cdr:y>0.58575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1609" y="1586586"/>
          <a:ext cx="24974" cy="2285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=""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="" xmlns:a14="http://schemas.microsoft.com/office/drawing/2010/main" w="12700">
              <a:solidFill>
                <a:srgbClr val="FFFFFF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0179F09-E5DC-4AF6-AEB1-FCB307EA51A1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E232BD9-C830-4FBF-9CD9-A64F0EC1A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89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Hi everyone, thank you for coming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My name is </a:t>
            </a:r>
            <a:r>
              <a:rPr lang="en-US" altLang="en-US" dirty="0" err="1"/>
              <a:t>jake</a:t>
            </a:r>
            <a:r>
              <a:rPr lang="en-US" altLang="en-US" dirty="0"/>
              <a:t> </a:t>
            </a:r>
            <a:r>
              <a:rPr lang="en-US" altLang="en-US" dirty="0" err="1"/>
              <a:t>borodovsky</a:t>
            </a:r>
            <a:endParaRPr lang="en-US" altLang="en-US" dirty="0"/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I am a </a:t>
            </a:r>
            <a:r>
              <a:rPr lang="en-US" altLang="en-US" dirty="0" err="1"/>
              <a:t>phd</a:t>
            </a:r>
            <a:r>
              <a:rPr lang="en-US" altLang="en-US" dirty="0"/>
              <a:t> student at the </a:t>
            </a:r>
            <a:r>
              <a:rPr lang="en-US" altLang="en-US" dirty="0" err="1"/>
              <a:t>dartmouth</a:t>
            </a:r>
            <a:r>
              <a:rPr lang="en-US" altLang="en-US" dirty="0"/>
              <a:t> institute for health policy and clinical practice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I conduct my research at the center for technology and behavioral health</a:t>
            </a:r>
          </a:p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/>
              <a:t>Today</a:t>
            </a:r>
            <a:r>
              <a:rPr lang="en-US" altLang="en-US" baseline="0" dirty="0"/>
              <a:t> I am going to try and give you a sense of the research I have been working as a </a:t>
            </a:r>
            <a:r>
              <a:rPr lang="en-US" altLang="en-US" baseline="0" dirty="0" err="1"/>
              <a:t>phd</a:t>
            </a:r>
            <a:r>
              <a:rPr lang="en-US" altLang="en-US" baseline="0" dirty="0"/>
              <a:t> student focused on using social media to study the effects of cannabis legalization </a:t>
            </a:r>
          </a:p>
          <a:p>
            <a:pPr>
              <a:spcBef>
                <a:spcPct val="0"/>
              </a:spcBef>
            </a:pPr>
            <a:endParaRPr lang="en-US" altLang="en-US" baseline="0" dirty="0"/>
          </a:p>
          <a:p>
            <a:pPr>
              <a:spcBef>
                <a:spcPct val="0"/>
              </a:spcBef>
            </a:pPr>
            <a:r>
              <a:rPr lang="en-US" altLang="en-US" baseline="0" dirty="0"/>
              <a:t>how that work has informed the concept and design of for my dissertation project</a:t>
            </a:r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Franklin Gothic Book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Franklin Gothic Book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Franklin Gothic Book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BDA4053-0B98-489C-97E0-488A212EA7D9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N= 400 Adults seeking treatment… </a:t>
            </a:r>
          </a:p>
        </p:txBody>
      </p:sp>
    </p:spTree>
    <p:extLst>
      <p:ext uri="{BB962C8B-B14F-4D97-AF65-F5344CB8AC3E}">
        <p14:creationId xmlns:p14="http://schemas.microsoft.com/office/powerpoint/2010/main" val="1657821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A80400-989B-AA48-94AD-5E257CE8614B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76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9825" y="684213"/>
            <a:ext cx="4578350" cy="3433762"/>
          </a:xfrm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3400"/>
            <a:ext cx="5038725" cy="4119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9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This shows the percentage of participants within the condition that were abstinent at etx, 3mo and 6mo post treatment.  As you can see we found a greater percentage of abstinent participants in the computerized condition at all time points although significant only at 6 mo. when we analyzed the 3 gps together </a:t>
            </a:r>
          </a:p>
          <a:p>
            <a:endParaRPr lang="en-US"/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18" tIns="44859" rIns="89718" bIns="44859"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1CBB141-33EF-9C41-B2C7-A99FE6E2484D}" type="slidenum">
              <a:rPr lang="en-US" sz="2400">
                <a:latin typeface="Times New Roman" charset="0"/>
              </a:rPr>
              <a:pPr eaLnBrk="1" hangingPunct="1"/>
              <a:t>17</a:t>
            </a:fld>
            <a:endParaRPr lang="en-US" sz="24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26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325A1DCE-F039-1041-ABA4-3D613AC0E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8D2B0C5B-FDE7-4A4D-9AE9-0835375B7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Adult Studies: Slide combines data across a number of studies</a:t>
            </a:r>
          </a:p>
        </p:txBody>
      </p:sp>
    </p:spTree>
    <p:extLst>
      <p:ext uri="{BB962C8B-B14F-4D97-AF65-F5344CB8AC3E}">
        <p14:creationId xmlns:p14="http://schemas.microsoft.com/office/powerpoint/2010/main" val="126155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adult study, vape typology study, HC study, and </a:t>
            </a:r>
            <a:r>
              <a:rPr lang="en-US" dirty="0" err="1"/>
              <a:t>RTC</a:t>
            </a:r>
            <a:r>
              <a:rPr lang="en-US" dirty="0"/>
              <a:t> study and AS study combined (excluded youth study) total #s vary b/c of missing data/variations in item response options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95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325A1DCE-F039-1041-ABA4-3D613AC0E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8D2B0C5B-FDE7-4A4D-9AE9-0835375B7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Adult Studies: Slide combines data across a number of studies</a:t>
            </a:r>
          </a:p>
        </p:txBody>
      </p:sp>
    </p:spTree>
    <p:extLst>
      <p:ext uri="{BB962C8B-B14F-4D97-AF65-F5344CB8AC3E}">
        <p14:creationId xmlns:p14="http://schemas.microsoft.com/office/powerpoint/2010/main" val="3103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adult study, vape typology study, HC study, and </a:t>
            </a:r>
            <a:r>
              <a:rPr lang="en-US" dirty="0" err="1"/>
              <a:t>RTC</a:t>
            </a:r>
            <a:r>
              <a:rPr lang="en-US" dirty="0"/>
              <a:t> study and AS study combined (excluded youth study) total #s vary b/c of missing data/variations in item response options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522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adult study, vape typology study, HC study, and </a:t>
            </a:r>
            <a:r>
              <a:rPr lang="en-US" dirty="0" err="1"/>
              <a:t>RTC</a:t>
            </a:r>
            <a:r>
              <a:rPr lang="en-US" dirty="0"/>
              <a:t> study and AS study combined (excluded youth study) total #s vary b/c of missing data/variations in item response options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01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First adult study, vape typology study, HC study, and </a:t>
            </a:r>
            <a:r>
              <a:rPr lang="en-US" dirty="0" err="1"/>
              <a:t>RTC</a:t>
            </a:r>
            <a:r>
              <a:rPr lang="en-US" dirty="0"/>
              <a:t> study and AS study combined (excluded youth study) total #s vary b/c of missing data/variations in item response options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84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89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>
              <a:ea typeface="ＭＳ Ｐゴシック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8DBD542-252A-D741-BB02-8A715014A6B2}" type="slidenum">
              <a:rPr lang="en-CA" altLang="en-US" sz="1200"/>
              <a:pPr/>
              <a:t>2</a:t>
            </a:fld>
            <a:endParaRPr lang="en-CA" altLang="en-US" sz="1200"/>
          </a:p>
        </p:txBody>
      </p:sp>
    </p:spTree>
    <p:extLst>
      <p:ext uri="{BB962C8B-B14F-4D97-AF65-F5344CB8AC3E}">
        <p14:creationId xmlns:p14="http://schemas.microsoft.com/office/powerpoint/2010/main" val="981152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Analogous</a:t>
            </a:r>
            <a:r>
              <a:rPr lang="en-US" baseline="0" dirty="0"/>
              <a:t> to </a:t>
            </a:r>
            <a:r>
              <a:rPr lang="en-US" dirty="0"/>
              <a:t>DIVERSION issue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395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0A8743-6C4A-F346-BCFA-B7B4BD8FCD52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695325"/>
            <a:ext cx="4654550" cy="3490913"/>
          </a:xfrm>
          <a:solidFill>
            <a:srgbClr val="FFFFFF"/>
          </a:solidFill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9" y="4415791"/>
            <a:ext cx="5038725" cy="418822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0598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7">
            <a:extLst>
              <a:ext uri="{FF2B5EF4-FFF2-40B4-BE49-F238E27FC236}">
                <a16:creationId xmlns:a16="http://schemas.microsoft.com/office/drawing/2014/main" id="{8382CB7A-8E8C-6545-A7DE-C22CDA8A9B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65299D-E77D-C849-8E70-3BB143B7ADB7}" type="slidenum">
              <a:rPr lang="en-US" altLang="en-US">
                <a:solidFill>
                  <a:srgbClr val="000000"/>
                </a:solidFill>
                <a:latin typeface="Gill Sans" panose="020B0502020104020203" pitchFamily="34" charset="-79"/>
                <a:ea typeface="ヒラギノ角ゴ ProN W3" panose="020B0300000000000000" pitchFamily="34" charset="-128"/>
                <a:sym typeface="Gill Sans" panose="020B0502020104020203" pitchFamily="34" charset="-79"/>
              </a:rPr>
              <a:pPr>
                <a:spcBef>
                  <a:spcPct val="0"/>
                </a:spcBef>
              </a:pPr>
              <a:t>39</a:t>
            </a:fld>
            <a:endParaRPr lang="en-US" altLang="en-US">
              <a:solidFill>
                <a:srgbClr val="000000"/>
              </a:solidFill>
              <a:latin typeface="Gill Sans" panose="020B0502020104020203" pitchFamily="34" charset="-79"/>
              <a:ea typeface="ヒラギノ角ゴ ProN W3" panose="020B0300000000000000" pitchFamily="34" charset="-128"/>
              <a:sym typeface="Gill Sans" panose="020B0502020104020203" pitchFamily="34" charset="-79"/>
            </a:endParaRPr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00560FA2-7E8B-D64E-89F3-B7A168939E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9825" y="684213"/>
            <a:ext cx="4578350" cy="34337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B4F43BF2-EABC-6343-B99D-285CDB6DA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9638" y="4343400"/>
            <a:ext cx="5038725" cy="4119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599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>
            <a:extLst>
              <a:ext uri="{FF2B5EF4-FFF2-40B4-BE49-F238E27FC236}">
                <a16:creationId xmlns:a16="http://schemas.microsoft.com/office/drawing/2014/main" id="{53DA2DE5-4FD6-DD4F-B214-B84364AF16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4213"/>
            <a:ext cx="4565650" cy="3424237"/>
          </a:xfrm>
          <a:solidFill>
            <a:srgbClr val="FFFFFF"/>
          </a:solidFill>
          <a:ln/>
        </p:spPr>
      </p:sp>
      <p:sp>
        <p:nvSpPr>
          <p:cNvPr id="61442" name="Rectangle 3">
            <a:extLst>
              <a:ext uri="{FF2B5EF4-FFF2-40B4-BE49-F238E27FC236}">
                <a16:creationId xmlns:a16="http://schemas.microsoft.com/office/drawing/2014/main" id="{CCA8EBBC-C9BD-4E42-B0B1-1672FD447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4337050"/>
            <a:ext cx="5476875" cy="411003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294" tIns="45647" rIns="91294" bIns="45647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N=</a:t>
            </a:r>
          </a:p>
        </p:txBody>
      </p:sp>
    </p:spTree>
    <p:extLst>
      <p:ext uri="{BB962C8B-B14F-4D97-AF65-F5344CB8AC3E}">
        <p14:creationId xmlns:p14="http://schemas.microsoft.com/office/powerpoint/2010/main" val="772052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325A1DCE-F039-1041-ABA4-3D613AC0E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8D2B0C5B-FDE7-4A4D-9AE9-0835375B7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Adult Studies: Slide combines data across a number of studies</a:t>
            </a:r>
          </a:p>
        </p:txBody>
      </p:sp>
    </p:spTree>
    <p:extLst>
      <p:ext uri="{BB962C8B-B14F-4D97-AF65-F5344CB8AC3E}">
        <p14:creationId xmlns:p14="http://schemas.microsoft.com/office/powerpoint/2010/main" val="92466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33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32BD9-C830-4FBF-9CD9-A64F0EC1A0E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57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F0AC37-840D-B347-9A97-6DDBDE72A15E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1" tIns="45715" rIns="91431" bIns="45715"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Here are the 90-day abstinence rates at each follow-up of the same study and we can generally see the same pattern. Differences were statistically significant at 4 months and 15 months but not at 9.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Note that even those receiving 2 sessions show greater abstinence rates than those in the Delayed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Treatement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Control group, suggesting that some individuals only need very brief intervention.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However, its also clear that abstinence rates are roughly 20-25% at best, and examining individuals who were still using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cannabisbut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were not experiencing dependence or abuse symptoms only added 4-9% onto these rates, leaving plenty of room for improvement.</a:t>
            </a:r>
          </a:p>
        </p:txBody>
      </p:sp>
    </p:spTree>
    <p:extLst>
      <p:ext uri="{BB962C8B-B14F-4D97-AF65-F5344CB8AC3E}">
        <p14:creationId xmlns:p14="http://schemas.microsoft.com/office/powerpoint/2010/main" val="3684241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A80400-989B-AA48-94AD-5E257CE8614B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765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39825" y="684213"/>
            <a:ext cx="4578350" cy="3433762"/>
          </a:xfrm>
          <a:solidFill>
            <a:srgbClr val="FFFFFF"/>
          </a:solidFill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3400"/>
            <a:ext cx="5038725" cy="411956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77" tIns="45789" rIns="91577" bIns="45789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0B617AA9-5387-774B-9ACE-A72033716A30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76675" y="8672513"/>
            <a:ext cx="2967038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94" tIns="45647" rIns="91294" bIns="45647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123ACCB9-9278-3645-B6FE-6834253E2838}" type="slidenum">
              <a:rPr lang="en-US" altLang="en-US" sz="1200">
                <a:latin typeface="Arial" panose="020B0604020202020204" pitchFamily="34" charset="0"/>
              </a:rPr>
              <a:pPr eaLnBrk="1" hangingPunct="1"/>
              <a:t>11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C60E8B8-92B5-F24E-901D-721E1F44DA3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39B19BF-4916-E747-8A2B-4F32FDB235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0" tIns="45712" rIns="91420" bIns="45712"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9081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7924FB-A482-DB44-8052-58E7E441C582}" type="slidenum">
              <a:rPr lang="en-US" sz="1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rPr>
              <a:pPr eaLnBrk="1" hangingPunct="1"/>
              <a:t>12</a:t>
            </a:fld>
            <a:endParaRPr lang="en-US" sz="1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84213"/>
            <a:ext cx="4578350" cy="3433762"/>
          </a:xfr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638" y="4343400"/>
            <a:ext cx="5038725" cy="4119563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163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325A1DCE-F039-1041-ABA4-3D613AC0EE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8D2B0C5B-FDE7-4A4D-9AE9-0835375B7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Adult Studies: Slide combines data across a number of studies</a:t>
            </a:r>
          </a:p>
        </p:txBody>
      </p:sp>
    </p:spTree>
    <p:extLst>
      <p:ext uri="{BB962C8B-B14F-4D97-AF65-F5344CB8AC3E}">
        <p14:creationId xmlns:p14="http://schemas.microsoft.com/office/powerpoint/2010/main" val="408771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133D-D5B3-4E5C-86D0-0C5E86F558C3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938C3-54A6-4B4A-9FDB-0B3A9ED38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0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636EF-1F46-425D-96A1-7CC0E49B0592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781A-8366-4134-8D33-2FF920138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0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E3A78-4B93-448B-962D-319CE3378E99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4A70-038F-4DF3-B5CE-B4B5B694A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8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300E3A-CF67-DB45-A52A-75B01C0E98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432CE8-CC79-E942-BDD2-3DBA74063C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68253E-37A6-7642-800C-6A0DCC6EEE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31439-3F75-674B-8A6B-5A0E05B17D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77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86ECA-0C2B-4552-AE31-359C69BF15CC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58E8-A947-4AF8-9B25-78C3E5BC2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2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C09F5-03AF-4F68-A64D-7EB9424F1706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3FD7-C329-4D6A-9B43-458E0DE0B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2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813CA-0BB6-42C1-AED7-31BC80EDB346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C3BE-BC99-4F47-9B74-9646FCB93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5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A393-C581-4A1E-8DD9-7D8F8152B799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6B599-6641-4443-A990-ABE71C894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4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C5496-737E-43E7-AEA8-CF2637767ED7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0DC6E-B498-4350-B0B9-4EC268D1E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9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0A7A2-F0FE-462E-8F15-742C5E675D23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6F08F-78C8-42AE-86C8-E21EC4785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31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D04B-2D21-46F0-8670-929C735E99B0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AFB6-8098-45D5-8D7D-EF1ADB1F6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59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66263-5EC0-4F3A-8E2C-FCDF5CA36247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7F13E-17E4-4ED3-B8F3-FB6172761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D0A9E1-9BD0-4C33-9EE9-533CEB15E752}" type="datetimeFigureOut">
              <a:rPr lang="en-US"/>
              <a:pPr>
                <a:defRPr/>
              </a:pPr>
              <a:t>3/22/18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125C7A-3942-4955-870E-800AA388E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Boo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5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87560" y="533400"/>
            <a:ext cx="8427839" cy="1470025"/>
          </a:xfrm>
        </p:spPr>
        <p:txBody>
          <a:bodyPr/>
          <a:lstStyle/>
          <a:p>
            <a:r>
              <a:rPr lang="en-US" sz="3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Abstinence vs. Reduction </a:t>
            </a:r>
            <a:br>
              <a:rPr lang="en-US" sz="3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Primary Treatment Outcomes for </a:t>
            </a:r>
            <a:br>
              <a:rPr lang="en-US" sz="3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effectLst/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Cannabis Use Disorder </a:t>
            </a:r>
            <a:endParaRPr lang="en-US" sz="36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0462" y="2619515"/>
            <a:ext cx="7848601" cy="303403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  <a:t>Alan J. </a:t>
            </a:r>
            <a:r>
              <a:rPr lang="en-US" sz="2000" i="1" dirty="0" err="1"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  <a:t>Budney</a:t>
            </a:r>
            <a:endParaRPr lang="en-US" sz="2000" i="1" dirty="0">
              <a:latin typeface="Times New Roman" panose="02020603050405020304" pitchFamily="18" charset="0"/>
              <a:ea typeface="Helvetica Neue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  <a:t>Center for Technology and Behavioral Health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  <a:t>Department of Psychiatry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i="1" dirty="0">
                <a:latin typeface="Times New Roman" panose="02020603050405020304" pitchFamily="18" charset="0"/>
                <a:ea typeface="Helvetica Neue" charset="0"/>
                <a:cs typeface="Times New Roman" panose="02020603050405020304" pitchFamily="18" charset="0"/>
              </a:rPr>
              <a:t>Geisel School of Medicine at Dartmouth</a:t>
            </a:r>
          </a:p>
          <a:p>
            <a:pPr fontAlgn="auto">
              <a:spcAft>
                <a:spcPts val="0"/>
              </a:spcAft>
              <a:defRPr/>
            </a:pPr>
            <a:endParaRPr lang="en-US" sz="2400" dirty="0">
              <a:latin typeface="Helvetica Neue" charset="0"/>
              <a:ea typeface="Helvetica Neue" charset="0"/>
              <a:cs typeface="Helvetica Neue" charset="0"/>
            </a:endParaRPr>
          </a:p>
          <a:p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ACTTION Meeting: Cannabis Use Outcomes for Clinical Trials</a:t>
            </a:r>
          </a:p>
          <a:p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Bethesda, MD</a:t>
            </a:r>
          </a:p>
          <a:p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March 23, 2018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139" y="5659724"/>
            <a:ext cx="2768924" cy="83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12801" y="5653546"/>
            <a:ext cx="1905000" cy="751026"/>
            <a:chOff x="563761" y="5057758"/>
            <a:chExt cx="2484239" cy="920035"/>
          </a:xfrm>
        </p:grpSpPr>
        <p:sp>
          <p:nvSpPr>
            <p:cNvPr id="2" name="Rectangle 1"/>
            <p:cNvSpPr/>
            <p:nvPr/>
          </p:nvSpPr>
          <p:spPr>
            <a:xfrm>
              <a:off x="563761" y="5057758"/>
              <a:ext cx="2484239" cy="9200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52" name="Picture 4" descr="Image result for geisel school of medicin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235" y="5064033"/>
              <a:ext cx="2404926" cy="9074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spd="slow" advTm="3704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77683"/>
              </p:ext>
            </p:extLst>
          </p:nvPr>
        </p:nvGraphicFramePr>
        <p:xfrm>
          <a:off x="152400" y="533400"/>
          <a:ext cx="8027469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609600" y="6019800"/>
            <a:ext cx="822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(Budney et al. 2006)</a:t>
            </a:r>
          </a:p>
        </p:txBody>
      </p:sp>
    </p:spTree>
    <p:extLst>
      <p:ext uri="{BB962C8B-B14F-4D97-AF65-F5344CB8AC3E}">
        <p14:creationId xmlns:p14="http://schemas.microsoft.com/office/powerpoint/2010/main" val="1302463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861529C4-B6F6-8747-933D-56AA63234F3F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441006183"/>
              </p:ext>
            </p:extLst>
          </p:nvPr>
        </p:nvGraphicFramePr>
        <p:xfrm>
          <a:off x="348051" y="1828800"/>
          <a:ext cx="8059349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178" name="Rectangle 3">
            <a:extLst>
              <a:ext uri="{FF2B5EF4-FFF2-40B4-BE49-F238E27FC236}">
                <a16:creationId xmlns:a16="http://schemas.microsoft.com/office/drawing/2014/main" id="{BC754997-9E38-D54D-B2E1-C54196E8B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9163" y="485775"/>
            <a:ext cx="4730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dirty="0" err="1">
                <a:solidFill>
                  <a:schemeClr val="bg1"/>
                </a:solidFill>
              </a:rPr>
              <a:t>Kadden</a:t>
            </a:r>
            <a:r>
              <a:rPr lang="en-US" altLang="en-US" sz="3600" dirty="0">
                <a:solidFill>
                  <a:schemeClr val="bg1"/>
                </a:solidFill>
              </a:rPr>
              <a:t> et al. (2007)</a:t>
            </a:r>
          </a:p>
          <a:p>
            <a:pPr eaLnBrk="1" hangingPunct="1"/>
            <a:r>
              <a:rPr lang="en-US" altLang="en-US" sz="3600" dirty="0">
                <a:solidFill>
                  <a:schemeClr val="bg1"/>
                </a:solidFill>
              </a:rPr>
              <a:t>% Participants Abstinent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69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Marijuana Abstinence  </a:t>
            </a:r>
          </a:p>
          <a:p>
            <a:pPr algn="ctr">
              <a:defRPr/>
            </a:pPr>
            <a:r>
              <a:rPr lang="en-US" sz="2400" b="1" dirty="0" err="1">
                <a:solidFill>
                  <a:schemeClr val="bg1"/>
                </a:solidFill>
                <a:latin typeface="Times New Roman"/>
                <a:cs typeface="Times New Roman"/>
              </a:rPr>
              <a:t>Litt</a:t>
            </a:r>
            <a:r>
              <a:rPr lang="en-US" sz="2400" b="1" dirty="0">
                <a:solidFill>
                  <a:schemeClr val="bg1"/>
                </a:solidFill>
                <a:latin typeface="Times New Roman"/>
                <a:cs typeface="Times New Roman"/>
              </a:rPr>
              <a:t> et al. (2013)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505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6294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184745"/>
      </p:ext>
    </p:extLst>
  </p:cSld>
  <p:clrMapOvr>
    <a:masterClrMapping/>
  </p:clrMapOvr>
  <p:transition advTm="167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5977969"/>
              </p:ext>
            </p:extLst>
          </p:nvPr>
        </p:nvGraphicFramePr>
        <p:xfrm>
          <a:off x="838200" y="1981200"/>
          <a:ext cx="7543800" cy="2333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  <a:latin typeface="Helvetica Neue" charset="0"/>
                        </a:rPr>
                        <a:t>End of Treatment Outcome</a:t>
                      </a:r>
                      <a:endParaRPr lang="en-US" sz="2200" baseline="0" dirty="0"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  <a:latin typeface="Helvetica Neue" charset="0"/>
                        </a:rPr>
                        <a:t>N = 65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3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  <a:latin typeface="Helvetica Neue" charset="0"/>
                        </a:rPr>
                        <a:t>Cannabis Abstinence</a:t>
                      </a:r>
                      <a:endParaRPr lang="en-US" sz="2200" baseline="0" dirty="0"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>
                          <a:effectLst/>
                          <a:latin typeface="Helvetica Neue" charset="0"/>
                        </a:rPr>
                        <a:t> </a:t>
                      </a:r>
                      <a:endParaRPr lang="en-US" sz="2200" baseline="0"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5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  <a:latin typeface="Helvetica Neue" charset="0"/>
                        </a:rPr>
                        <a:t>   Any Documented Abstinence</a:t>
                      </a:r>
                      <a:endParaRPr lang="en-US" sz="2200" baseline="0" dirty="0"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>
                          <a:effectLst/>
                          <a:latin typeface="Helvetica Neue" charset="0"/>
                        </a:rPr>
                        <a:t>27.7%</a:t>
                      </a:r>
                      <a:endParaRPr lang="en-US" sz="2200" baseline="0"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u="none" baseline="0" dirty="0">
                          <a:effectLst/>
                          <a:latin typeface="Helvetica Neue" charset="0"/>
                        </a:rPr>
                        <a:t>   </a:t>
                      </a:r>
                      <a:r>
                        <a:rPr lang="en-US" sz="2200" u="sng" baseline="0" dirty="0">
                          <a:effectLst/>
                          <a:latin typeface="Helvetica Neue" charset="0"/>
                        </a:rPr>
                        <a:t>&gt;</a:t>
                      </a:r>
                      <a:r>
                        <a:rPr lang="en-US" sz="2200" baseline="0" dirty="0">
                          <a:effectLst/>
                          <a:latin typeface="Helvetica Neue" charset="0"/>
                        </a:rPr>
                        <a:t> 2 </a:t>
                      </a:r>
                      <a:r>
                        <a:rPr lang="en-US" sz="2200" baseline="0" dirty="0" err="1">
                          <a:effectLst/>
                          <a:latin typeface="Helvetica Neue" charset="0"/>
                        </a:rPr>
                        <a:t>wks</a:t>
                      </a:r>
                      <a:endParaRPr lang="en-US" sz="2200" baseline="0" dirty="0"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aseline="0" dirty="0">
                          <a:effectLst/>
                          <a:latin typeface="Helvetica Neue" charset="0"/>
                        </a:rPr>
                        <a:t>20.0%</a:t>
                      </a:r>
                      <a:endParaRPr lang="en-US" sz="2200" baseline="0" dirty="0">
                        <a:effectLst/>
                        <a:latin typeface="Helvetica Neue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01062" y="595767"/>
            <a:ext cx="797763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CUD Treatment Seekers who Smoke Tobacco</a:t>
            </a:r>
            <a:br>
              <a:rPr lang="en-US" sz="28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</a:br>
            <a:r>
              <a:rPr lang="en-US" sz="1600" b="1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(Lee, Walker, Budney et al.,  in preparation)</a:t>
            </a:r>
            <a:endParaRPr kumimoji="0" lang="en-US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Helvetica Neue" charset="0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52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42E4E1C2-7609-E242-B6A8-029F35242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3200" b="1">
                <a:ea typeface="ＭＳ Ｐゴシック" panose="020B0600070205080204" pitchFamily="34" charset="-128"/>
              </a:rPr>
              <a:t>Abstinence Outcomes </a:t>
            </a:r>
            <a:br>
              <a:rPr lang="en-US" altLang="en-US" sz="3200" b="1" dirty="0">
                <a:ea typeface="ＭＳ Ｐゴシック" panose="020B0600070205080204" pitchFamily="34" charset="-128"/>
              </a:rPr>
            </a:br>
            <a:r>
              <a:rPr lang="en-US" altLang="en-US" sz="3200" b="1" dirty="0">
                <a:ea typeface="ＭＳ Ｐゴシック" panose="020B0600070205080204" pitchFamily="34" charset="-128"/>
              </a:rPr>
              <a:t>Across Multiple Studies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A46901FB-9860-F04A-85F8-8084E96DD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5438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8F11250-8B2C-064C-9BC9-F76D0E31A3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6873338"/>
              </p:ext>
            </p:extLst>
          </p:nvPr>
        </p:nvGraphicFramePr>
        <p:xfrm>
          <a:off x="1600200" y="1828800"/>
          <a:ext cx="6477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3A5C99B-DDB9-554B-98EA-BA46CEAECDDC}"/>
              </a:ext>
            </a:extLst>
          </p:cNvPr>
          <p:cNvSpPr txBox="1"/>
          <p:nvPr/>
        </p:nvSpPr>
        <p:spPr>
          <a:xfrm rot="16200000">
            <a:off x="75032" y="3459034"/>
            <a:ext cx="163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% </a:t>
            </a:r>
            <a:r>
              <a:rPr lang="en-US" sz="2400" dirty="0">
                <a:solidFill>
                  <a:schemeClr val="bg1"/>
                </a:solidFill>
              </a:rPr>
              <a:t>Abstinent</a:t>
            </a:r>
          </a:p>
        </p:txBody>
      </p:sp>
    </p:spTree>
    <p:extLst>
      <p:ext uri="{BB962C8B-B14F-4D97-AF65-F5344CB8AC3E}">
        <p14:creationId xmlns:p14="http://schemas.microsoft.com/office/powerpoint/2010/main" val="828607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Reduction in Days of MJ Use</a:t>
            </a:r>
            <a:b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</a:br>
            <a:r>
              <a:rPr lang="en-US" sz="2000" b="1" dirty="0">
                <a:latin typeface="Times" charset="0"/>
                <a:ea typeface="ＭＳ Ｐゴシック" charset="0"/>
                <a:cs typeface="ＭＳ Ｐゴシック" charset="0"/>
              </a:rPr>
              <a:t>Marijuana Treatment Project (2004)</a:t>
            </a:r>
            <a:endParaRPr lang="en-US" sz="2000" b="1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85125803"/>
              </p:ext>
            </p:extLst>
          </p:nvPr>
        </p:nvGraphicFramePr>
        <p:xfrm>
          <a:off x="762000" y="1905000"/>
          <a:ext cx="76676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129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609600" y="6019800"/>
            <a:ext cx="822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(Budney et al. 2006)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B9B4B8D-B125-1E40-8FEA-640A4D85D1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187842"/>
              </p:ext>
            </p:extLst>
          </p:nvPr>
        </p:nvGraphicFramePr>
        <p:xfrm>
          <a:off x="1524000" y="1397000"/>
          <a:ext cx="6629400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F503B21-9550-5340-92EF-E2DE3DFD2587}"/>
              </a:ext>
            </a:extLst>
          </p:cNvPr>
          <p:cNvSpPr txBox="1"/>
          <p:nvPr/>
        </p:nvSpPr>
        <p:spPr>
          <a:xfrm>
            <a:off x="2895600" y="609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Days of Use Past 30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066716-7862-3A45-A546-F2DF16604B3D}"/>
              </a:ext>
            </a:extLst>
          </p:cNvPr>
          <p:cNvSpPr txBox="1"/>
          <p:nvPr/>
        </p:nvSpPr>
        <p:spPr>
          <a:xfrm rot="16200000">
            <a:off x="-454891" y="2708189"/>
            <a:ext cx="2891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# days past Month</a:t>
            </a:r>
          </a:p>
        </p:txBody>
      </p:sp>
    </p:spTree>
    <p:extLst>
      <p:ext uri="{BB962C8B-B14F-4D97-AF65-F5344CB8AC3E}">
        <p14:creationId xmlns:p14="http://schemas.microsoft.com/office/powerpoint/2010/main" val="2209893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0" y="304800"/>
            <a:ext cx="9144000" cy="7620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Cannabis Use Days Past Month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Kay-Lambkin et al. (2009)</a:t>
            </a:r>
          </a:p>
        </p:txBody>
      </p:sp>
      <p:graphicFrame>
        <p:nvGraphicFramePr>
          <p:cNvPr id="76802" name="Chart 4"/>
          <p:cNvGraphicFramePr>
            <a:graphicFrameLocks/>
          </p:cNvGraphicFramePr>
          <p:nvPr/>
        </p:nvGraphicFramePr>
        <p:xfrm>
          <a:off x="787400" y="1625600"/>
          <a:ext cx="8255000" cy="490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r:id="rId4" imgW="8253302" imgH="4900779" progId="Excel.Chart.8">
                  <p:embed/>
                </p:oleObj>
              </mc:Choice>
              <mc:Fallback>
                <p:oleObj r:id="rId4" imgW="8253302" imgH="4900779" progId="Excel.Chart.8">
                  <p:embed/>
                  <p:pic>
                    <p:nvPicPr>
                      <p:cNvPr id="76802" name="Char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1625600"/>
                        <a:ext cx="8255000" cy="490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5002" y="1066800"/>
            <a:ext cx="553998" cy="4419600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Mean Cannabis Use / Day</a:t>
            </a:r>
          </a:p>
        </p:txBody>
      </p:sp>
    </p:spTree>
    <p:extLst>
      <p:ext uri="{BB962C8B-B14F-4D97-AF65-F5344CB8AC3E}">
        <p14:creationId xmlns:p14="http://schemas.microsoft.com/office/powerpoint/2010/main" val="1897937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3AF4DB-45ED-C44D-801A-681A10996CC3}"/>
              </a:ext>
            </a:extLst>
          </p:cNvPr>
          <p:cNvSpPr txBox="1"/>
          <p:nvPr/>
        </p:nvSpPr>
        <p:spPr>
          <a:xfrm>
            <a:off x="685800" y="762000"/>
            <a:ext cx="7696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Abstinence vs. Reduction Outcomes</a:t>
            </a:r>
          </a:p>
          <a:p>
            <a:endParaRPr lang="en-US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Abstinence:   Participant Level (% cases)</a:t>
            </a:r>
          </a:p>
          <a:p>
            <a:endParaRPr lang="en-US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Reduction:    Group mean amount of reduction</a:t>
            </a:r>
          </a:p>
        </p:txBody>
      </p:sp>
    </p:spTree>
    <p:extLst>
      <p:ext uri="{BB962C8B-B14F-4D97-AF65-F5344CB8AC3E}">
        <p14:creationId xmlns:p14="http://schemas.microsoft.com/office/powerpoint/2010/main" val="39014917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42E4E1C2-7609-E242-B6A8-029F35242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3200" b="1" dirty="0">
                <a:ea typeface="ＭＳ Ｐゴシック" panose="020B0600070205080204" pitchFamily="34" charset="-128"/>
              </a:rPr>
              <a:t>OTHER REDUCTION MEASURES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A46901FB-9860-F04A-85F8-8084E96DD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0977" y="1600200"/>
            <a:ext cx="8305800" cy="4572000"/>
          </a:xfrm>
        </p:spPr>
        <p:txBody>
          <a:bodyPr/>
          <a:lstStyle/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28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Frequency</a:t>
            </a: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# Times (episodes) Used Per Day</a:t>
            </a: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# of Time Periods Used Per Day</a:t>
            </a: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endParaRPr lang="en-US" alt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28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Quantity (over time or single episode)</a:t>
            </a: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# Joints Used </a:t>
            </a: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Grams Used</a:t>
            </a: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endParaRPr lang="en-US" alt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11113" indent="-11113">
              <a:lnSpc>
                <a:spcPct val="90000"/>
              </a:lnSpc>
              <a:buNone/>
              <a:tabLst>
                <a:tab pos="2286000" algn="l"/>
              </a:tabLst>
            </a:pPr>
            <a:r>
              <a:rPr lang="en-US" alt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??  bowls, blunts, dabs, concentrates, oils, edibles</a:t>
            </a:r>
          </a:p>
          <a:p>
            <a:pPr marL="11113" indent="-11113"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endParaRPr lang="en-US" altLang="en-US" sz="2400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795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937250" cy="7143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3200" dirty="0"/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497763" cy="48006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ClrTx/>
              <a:buFont typeface="Arial" charset="0"/>
              <a:buNone/>
              <a:defRPr/>
            </a:pPr>
            <a:r>
              <a:rPr lang="en-US" sz="2800" dirty="0"/>
              <a:t>- supported by NIH-NIDA for over 25 </a:t>
            </a:r>
            <a:r>
              <a:rPr lang="en-US" sz="2800" dirty="0" err="1"/>
              <a:t>yrs</a:t>
            </a:r>
            <a:endParaRPr lang="en-US" sz="2800" dirty="0"/>
          </a:p>
          <a:p>
            <a:pPr marL="0" indent="0" eaLnBrk="1" hangingPunct="1">
              <a:buClrTx/>
              <a:buFont typeface="Arial" charset="0"/>
              <a:buNone/>
              <a:defRPr/>
            </a:pPr>
            <a:endParaRPr lang="en-US" sz="2800" dirty="0"/>
          </a:p>
          <a:p>
            <a:pPr marL="0" indent="0" eaLnBrk="1" hangingPunct="1">
              <a:buClrTx/>
              <a:buFont typeface="Arial" charset="0"/>
              <a:buNone/>
              <a:defRPr/>
            </a:pPr>
            <a:r>
              <a:rPr lang="en-US" sz="2800" dirty="0"/>
              <a:t>- currently on DSMB for a clinical trial supported by </a:t>
            </a:r>
            <a:r>
              <a:rPr lang="en-US" sz="2800" dirty="0" err="1"/>
              <a:t>Tilray</a:t>
            </a:r>
            <a:r>
              <a:rPr lang="en-US" sz="2800" dirty="0"/>
              <a:t>, </a:t>
            </a:r>
            <a:r>
              <a:rPr lang="en-US" sz="2800" dirty="0" err="1"/>
              <a:t>Inc</a:t>
            </a:r>
            <a:r>
              <a:rPr lang="en-US" sz="2800" dirty="0"/>
              <a:t> </a:t>
            </a:r>
          </a:p>
          <a:p>
            <a:pPr marL="0" indent="0" eaLnBrk="1" hangingPunct="1">
              <a:buClrTx/>
              <a:buFont typeface="Arial" charset="0"/>
              <a:buNone/>
              <a:defRPr/>
            </a:pPr>
            <a:endParaRPr lang="en-US" sz="2800" dirty="0"/>
          </a:p>
          <a:p>
            <a:pPr marL="0" indent="0" eaLnBrk="1" hangingPunct="1">
              <a:buClrTx/>
              <a:buFont typeface="Arial" charset="0"/>
              <a:buNone/>
              <a:defRPr/>
            </a:pPr>
            <a:r>
              <a:rPr lang="en-US" sz="2800" dirty="0"/>
              <a:t>- consulted with GW Pharmaceuticals / Otsuka regarding abuse liability of </a:t>
            </a:r>
            <a:r>
              <a:rPr lang="en-US" sz="2800" dirty="0" err="1"/>
              <a:t>Sativex</a:t>
            </a:r>
            <a:r>
              <a:rPr lang="en-US" sz="2800" dirty="0"/>
              <a:t> (THC/CBD </a:t>
            </a:r>
            <a:r>
              <a:rPr lang="en-US" sz="2800" dirty="0" err="1"/>
              <a:t>oromucosal</a:t>
            </a:r>
            <a:r>
              <a:rPr lang="en-US" sz="2800" dirty="0"/>
              <a:t> spray)</a:t>
            </a:r>
          </a:p>
          <a:p>
            <a:pPr marL="0" indent="0" eaLnBrk="1" hangingPunct="1">
              <a:buClrTx/>
              <a:buFont typeface="Arial" charset="0"/>
              <a:buNone/>
              <a:defRPr/>
            </a:pPr>
            <a:endParaRPr lang="en-US" sz="2800" dirty="0"/>
          </a:p>
          <a:p>
            <a:pPr marL="0" indent="0" algn="ctr" eaLnBrk="1" hangingPunct="1">
              <a:buClrTx/>
              <a:buFont typeface="Arial" charset="0"/>
              <a:buNone/>
              <a:defRPr/>
            </a:pPr>
            <a:r>
              <a:rPr lang="en-US" sz="2800" dirty="0"/>
              <a:t>Copy of Slides, Articles, or Other:</a:t>
            </a:r>
          </a:p>
          <a:p>
            <a:pPr marL="0" indent="0" algn="ctr" eaLnBrk="1" hangingPunct="1">
              <a:buClrTx/>
              <a:buFont typeface="Arial" charset="0"/>
              <a:buNone/>
              <a:defRPr/>
            </a:pPr>
            <a:r>
              <a:rPr lang="en-US" sz="2800" b="1" i="1" dirty="0" err="1"/>
              <a:t>alan.j.budney@dartmouth.edu</a:t>
            </a:r>
            <a:endParaRPr lang="en-US" sz="2800" b="1" i="1" dirty="0"/>
          </a:p>
          <a:p>
            <a:pPr marL="0" indent="0" eaLnBrk="1" hangingPunct="1">
              <a:buClrTx/>
              <a:buFont typeface="Arial" charset="0"/>
              <a:buNone/>
              <a:defRPr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043035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55694"/>
            <a:ext cx="6761601" cy="4948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241632" y="1676401"/>
            <a:ext cx="1378368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 </a:t>
            </a:r>
            <a:r>
              <a:rPr lang="en-US" sz="2000" dirty="0"/>
              <a:t>Mean: 5.4</a:t>
            </a:r>
          </a:p>
          <a:p>
            <a:r>
              <a:rPr lang="en-US" sz="2000" dirty="0"/>
              <a:t> SD: 1.8</a:t>
            </a:r>
          </a:p>
          <a:p>
            <a:r>
              <a:rPr lang="en-US" sz="2000" dirty="0"/>
              <a:t>N=4177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371600" y="381000"/>
            <a:ext cx="66075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Current (past 30 day) Cannabis users</a:t>
            </a:r>
          </a:p>
        </p:txBody>
      </p:sp>
    </p:spTree>
    <p:extLst>
      <p:ext uri="{BB962C8B-B14F-4D97-AF65-F5344CB8AC3E}">
        <p14:creationId xmlns:p14="http://schemas.microsoft.com/office/powerpoint/2010/main" val="308502276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740" y="990600"/>
            <a:ext cx="8231659" cy="1470025"/>
          </a:xfrm>
        </p:spPr>
        <p:txBody>
          <a:bodyPr/>
          <a:lstStyle/>
          <a:p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Intoxication Ratings</a:t>
            </a: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high do you typically get?</a:t>
            </a: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1= slightly buzzed; 10 = so stoned I might vomit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38443-E672-AA48-99E6-AFC3A3027D9D}"/>
              </a:ext>
            </a:extLst>
          </p:cNvPr>
          <p:cNvSpPr/>
          <p:nvPr/>
        </p:nvSpPr>
        <p:spPr>
          <a:xfrm>
            <a:off x="683741" y="3276600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Typical </a:t>
            </a:r>
            <a:r>
              <a:rPr lang="en-US" sz="2800" b="1" dirty="0" err="1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Intox</a:t>
            </a:r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Level</a:t>
            </a:r>
          </a:p>
          <a:p>
            <a:r>
              <a:rPr lang="en-US" sz="2800" u="sng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(1-10)			Daily Users (n = 2185)</a:t>
            </a:r>
          </a:p>
          <a:p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1-3					14%</a:t>
            </a:r>
          </a:p>
          <a:p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4-6					57.5%</a:t>
            </a:r>
          </a:p>
          <a:p>
            <a:r>
              <a:rPr lang="en-US" sz="2800" u="sng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&gt;</a:t>
            </a:r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7					28%</a:t>
            </a:r>
          </a:p>
        </p:txBody>
      </p:sp>
    </p:spTree>
    <p:extLst>
      <p:ext uri="{BB962C8B-B14F-4D97-AF65-F5344CB8AC3E}">
        <p14:creationId xmlns:p14="http://schemas.microsoft.com/office/powerpoint/2010/main" val="23632094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9A998C-9316-A948-83E2-98B30C36B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Reduction or Abstinence:  </a:t>
            </a:r>
            <a:br>
              <a:rPr lang="en-US" alt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en-US" alt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alt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do you Define Success (Improved)?</a:t>
            </a:r>
          </a:p>
          <a:p>
            <a:pPr marL="0" indent="0" algn="ctr">
              <a:buNone/>
            </a:pPr>
            <a:r>
              <a:rPr lang="en-US" altLang="en-US" b="1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Predictive Validity</a:t>
            </a:r>
          </a:p>
          <a:p>
            <a:pPr marL="0" indent="0" algn="ctr">
              <a:buNone/>
            </a:pPr>
            <a:endParaRPr lang="en-US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1) Define Outcome During Treatment</a:t>
            </a:r>
          </a:p>
          <a:p>
            <a:pPr marL="0" indent="0">
              <a:buNone/>
            </a:pPr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2) Define the Long Term Outcomes </a:t>
            </a:r>
          </a:p>
        </p:txBody>
      </p:sp>
    </p:spTree>
    <p:extLst>
      <p:ext uri="{BB962C8B-B14F-4D97-AF65-F5344CB8AC3E}">
        <p14:creationId xmlns:p14="http://schemas.microsoft.com/office/powerpoint/2010/main" val="2603876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001000" cy="4495800"/>
          </a:xfrm>
        </p:spPr>
        <p:txBody>
          <a:bodyPr/>
          <a:lstStyle/>
          <a:p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Data suggest</a:t>
            </a:r>
          </a:p>
          <a:p>
            <a:pPr marL="914400" lvl="1" indent="-514350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Period of continuous abstinence during treatment predicts longer term outcomes; how robust is this finding?</a:t>
            </a:r>
          </a:p>
          <a:p>
            <a:pPr marL="914400" lvl="1" indent="-514350"/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914400" lvl="1" indent="-514350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reduction (days) in use during treatment predict positive longer term outcomes?  </a:t>
            </a:r>
          </a:p>
          <a:p>
            <a:pPr marL="1314450" lvl="2" indent="-514350"/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Days = yes; Amount?? Times per day??</a:t>
            </a:r>
          </a:p>
          <a:p>
            <a:pPr marL="914400" lvl="1" indent="-514350"/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914400" lvl="1" indent="-514350"/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Person’s with abstinence goals show superior outcomes </a:t>
            </a:r>
            <a:r>
              <a:rPr lang="en-US" sz="1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(Lozano, et al.).  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Person’s with moderation goals can be successful, but more likely to fail. Replications needed. </a:t>
            </a:r>
          </a:p>
          <a:p>
            <a:pPr marL="914400" lvl="1" indent="-514350"/>
            <a:endParaRPr lang="en-US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914400" lvl="1" indent="-514350"/>
            <a:endParaRPr lang="en-US" sz="1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914400" lvl="1" indent="-514350"/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0589A7-2361-B94F-8577-188D253B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28600"/>
            <a:ext cx="8229600" cy="1143000"/>
          </a:xfrm>
        </p:spPr>
        <p:txBody>
          <a:bodyPr/>
          <a:lstStyle/>
          <a:p>
            <a:r>
              <a:rPr lang="en-US" sz="3600" dirty="0"/>
              <a:t>Abstinence / Reduction</a:t>
            </a:r>
          </a:p>
        </p:txBody>
      </p:sp>
    </p:spTree>
    <p:extLst>
      <p:ext uri="{BB962C8B-B14F-4D97-AF65-F5344CB8AC3E}">
        <p14:creationId xmlns:p14="http://schemas.microsoft.com/office/powerpoint/2010/main" val="15981939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6F14C-4100-4845-BB4D-4AD8A965F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Physical Health Effects? 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(OD, cancer, liver, cardio)</a:t>
            </a: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Behavioral Impairment / Consequences</a:t>
            </a: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Type of Treatment (CM-abstinence; CBT) </a:t>
            </a: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Diversity of the Clinical Population</a:t>
            </a:r>
          </a:p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- high functioning, disadvantaged, co-occurring issues, </a:t>
            </a:r>
            <a:r>
              <a:rPr lang="en-US" sz="28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medical users</a:t>
            </a:r>
          </a:p>
          <a:p>
            <a:pPr marL="0" indent="0">
              <a:buNone/>
            </a:pPr>
            <a:endParaRPr lang="en-US" sz="800" u="sng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Legal or Illegal</a:t>
            </a:r>
          </a:p>
          <a:p>
            <a:pPr marL="0" indent="0">
              <a:buNone/>
            </a:pPr>
            <a:endParaRPr lang="en-US" sz="2800" u="sng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57FC2DD-1D62-A64C-8B15-7BADC006D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2460172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534400" cy="1470025"/>
          </a:xfrm>
        </p:spPr>
        <p:txBody>
          <a:bodyPr/>
          <a:lstStyle/>
          <a:p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Clinical and General Population Data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38443-E672-AA48-99E6-AFC3A3027D9D}"/>
              </a:ext>
            </a:extLst>
          </p:cNvPr>
          <p:cNvSpPr/>
          <p:nvPr/>
        </p:nvSpPr>
        <p:spPr>
          <a:xfrm>
            <a:off x="647700" y="17526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More carefully examine and document use patterns?</a:t>
            </a:r>
          </a:p>
          <a:p>
            <a:endParaRPr lang="en-US" sz="24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Should there be different outcomes / goals for different profiles of use and other co-morbidities?</a:t>
            </a:r>
          </a:p>
          <a:p>
            <a:r>
              <a:rPr lang="en-US" sz="2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CUD is generally less severe</a:t>
            </a:r>
          </a:p>
          <a:p>
            <a:r>
              <a:rPr lang="en-US" sz="2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Reduction or non-problematic use would seem to be a goal for a substantial proportion of those with CUD </a:t>
            </a:r>
            <a:br>
              <a:rPr lang="en-US" sz="2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800" dirty="0">
                <a:solidFill>
                  <a:srgbClr val="000000"/>
                </a:solidFill>
                <a:latin typeface="ArialM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626907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DC8B6-58D8-454A-B5E2-1CBA4CDB0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/>
              <a:t>That’s It!</a:t>
            </a:r>
          </a:p>
        </p:txBody>
      </p:sp>
    </p:spTree>
    <p:extLst>
      <p:ext uri="{BB962C8B-B14F-4D97-AF65-F5344CB8AC3E}">
        <p14:creationId xmlns:p14="http://schemas.microsoft.com/office/powerpoint/2010/main" val="1619086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534400" cy="1470025"/>
          </a:xfrm>
        </p:spPr>
        <p:txBody>
          <a:bodyPr/>
          <a:lstStyle/>
          <a:p>
            <a:r>
              <a:rPr lang="en-US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Do People Use Cannabis?</a:t>
            </a:r>
            <a:br>
              <a:rPr lang="en-US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en-US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Clinical and General Population Samples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38443-E672-AA48-99E6-AFC3A3027D9D}"/>
              </a:ext>
            </a:extLst>
          </p:cNvPr>
          <p:cNvSpPr/>
          <p:nvPr/>
        </p:nvSpPr>
        <p:spPr>
          <a:xfrm>
            <a:off x="704850" y="2438400"/>
            <a:ext cx="8001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Social Media Sample of Recent Cannabis Users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(N=4378)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sz="2800" dirty="0">
                <a:solidFill>
                  <a:srgbClr val="FFFFFF"/>
                </a:solidFill>
                <a:latin typeface="FranklinGothic-Book"/>
              </a:rPr>
              <a:t>    	</a:t>
            </a:r>
            <a:r>
              <a:rPr lang="en-US" sz="2800" b="1" u="sng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Days of Use</a:t>
            </a:r>
            <a:endParaRPr lang="en-US" sz="2800" u="sng" dirty="0">
              <a:solidFill>
                <a:schemeClr val="bg1"/>
              </a:solidFill>
              <a:latin typeface="FranklinGothic-Book"/>
            </a:endParaRPr>
          </a:p>
          <a:p>
            <a:r>
              <a:rPr lang="en-US" sz="2800" dirty="0">
                <a:solidFill>
                  <a:srgbClr val="FFFFFF"/>
                </a:solidFill>
                <a:latin typeface="FranklinGothic-Book"/>
              </a:rPr>
              <a:t>	1-19 days</a:t>
            </a:r>
            <a:r>
              <a:rPr lang="en-US" sz="2800" dirty="0">
                <a:solidFill>
                  <a:srgbClr val="000000"/>
                </a:solidFill>
                <a:latin typeface="ArialMT"/>
              </a:rPr>
              <a:t>		</a:t>
            </a:r>
            <a:r>
              <a:rPr lang="en-US" sz="2800" dirty="0">
                <a:solidFill>
                  <a:srgbClr val="FFFFFF"/>
                </a:solidFill>
                <a:latin typeface="FranklinGothic-Book"/>
              </a:rPr>
              <a:t>35%</a:t>
            </a:r>
            <a:r>
              <a:rPr lang="en-US" sz="2800" dirty="0">
                <a:solidFill>
                  <a:srgbClr val="000000"/>
                </a:solidFill>
                <a:latin typeface="ArialMT"/>
              </a:rPr>
              <a:t>	</a:t>
            </a:r>
          </a:p>
          <a:p>
            <a:r>
              <a:rPr lang="en-US" sz="2800" dirty="0">
                <a:solidFill>
                  <a:srgbClr val="FFFFFF"/>
                </a:solidFill>
                <a:latin typeface="FranklinGothic-Book"/>
              </a:rPr>
              <a:t>    	20-29 days</a:t>
            </a:r>
            <a:r>
              <a:rPr lang="en-US" sz="2800" dirty="0">
                <a:solidFill>
                  <a:srgbClr val="000000"/>
                </a:solidFill>
                <a:latin typeface="ArialMT"/>
              </a:rPr>
              <a:t>		</a:t>
            </a:r>
            <a:r>
              <a:rPr lang="en-US" sz="2800" dirty="0">
                <a:solidFill>
                  <a:srgbClr val="FFFFFF"/>
                </a:solidFill>
                <a:latin typeface="FranklinGothic-Book"/>
              </a:rPr>
              <a:t>26%</a:t>
            </a:r>
            <a:r>
              <a:rPr lang="en-US" sz="2800" dirty="0">
                <a:solidFill>
                  <a:srgbClr val="000000"/>
                </a:solidFill>
                <a:latin typeface="ArialMT"/>
              </a:rPr>
              <a:t>	</a:t>
            </a:r>
          </a:p>
          <a:p>
            <a:r>
              <a:rPr lang="en-US" sz="2800" dirty="0">
                <a:solidFill>
                  <a:srgbClr val="FFFFFF"/>
                </a:solidFill>
                <a:latin typeface="FranklinGothic-Book"/>
              </a:rPr>
              <a:t>    	All 30 days</a:t>
            </a:r>
            <a:r>
              <a:rPr lang="en-US" sz="2800" dirty="0">
                <a:solidFill>
                  <a:srgbClr val="000000"/>
                </a:solidFill>
                <a:latin typeface="ArialMT"/>
              </a:rPr>
              <a:t>		</a:t>
            </a:r>
            <a:r>
              <a:rPr lang="en-US" sz="2800" dirty="0">
                <a:solidFill>
                  <a:srgbClr val="FFFFFF"/>
                </a:solidFill>
                <a:latin typeface="FranklinGothic-Book"/>
              </a:rPr>
              <a:t>39%</a:t>
            </a:r>
            <a:r>
              <a:rPr lang="en-US" sz="2800" dirty="0">
                <a:solidFill>
                  <a:srgbClr val="000000"/>
                </a:solidFill>
                <a:latin typeface="ArialM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23051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Social Media Sample </a:t>
            </a: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Frequency of Use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38443-E672-AA48-99E6-AFC3A3027D9D}"/>
              </a:ext>
            </a:extLst>
          </p:cNvPr>
          <p:cNvSpPr/>
          <p:nvPr/>
        </p:nvSpPr>
        <p:spPr>
          <a:xfrm>
            <a:off x="1143000" y="2667000"/>
            <a:ext cx="8001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% All </a:t>
            </a:r>
            <a:r>
              <a:rPr lang="en-US" sz="2800" b="1" dirty="0" err="1">
                <a:solidFill>
                  <a:schemeClr val="bg1"/>
                </a:solidFill>
                <a:latin typeface="Arial" panose="020B0604020202020204" pitchFamily="34" charset="0"/>
              </a:rPr>
              <a:t>Ss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	% Daily Users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</a:rPr>
              <a:t>			</a:t>
            </a:r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(n=4378</a:t>
            </a:r>
            <a:r>
              <a:rPr lang="en-US" sz="28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) 	</a:t>
            </a:r>
            <a:r>
              <a:rPr lang="en-US" sz="2800" b="1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(n=2145)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1x per day		24% 		7%	</a:t>
            </a:r>
            <a:endParaRPr lang="en-US" sz="2800" dirty="0">
              <a:solidFill>
                <a:schemeClr val="bg1"/>
              </a:solidFill>
              <a:latin typeface="-webkit-standard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2-3x per day 	46% 		46%</a:t>
            </a:r>
            <a:endParaRPr lang="en-US" sz="2800" dirty="0">
              <a:solidFill>
                <a:schemeClr val="bg1"/>
              </a:solidFill>
              <a:latin typeface="-webkit-standard"/>
            </a:endParaRPr>
          </a:p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4-5x per day	17% 		25%</a:t>
            </a:r>
            <a:endParaRPr lang="en-US" sz="2800" dirty="0">
              <a:solidFill>
                <a:schemeClr val="bg1"/>
              </a:solidFill>
              <a:latin typeface="-webkit-standard"/>
            </a:endParaRPr>
          </a:p>
          <a:p>
            <a:r>
              <a:rPr lang="en-US" sz="2800" u="sng" dirty="0">
                <a:solidFill>
                  <a:schemeClr val="bg1"/>
                </a:solidFill>
                <a:latin typeface="Arial" panose="020B0604020202020204" pitchFamily="34" charset="0"/>
              </a:rPr>
              <a:t>&gt;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 6x per day	13% 		22%</a:t>
            </a:r>
            <a:endParaRPr lang="en-US" sz="2800" dirty="0">
              <a:solidFill>
                <a:schemeClr val="bg1"/>
              </a:solidFill>
              <a:latin typeface="-webkit-standard"/>
            </a:endParaRPr>
          </a:p>
        </p:txBody>
      </p:sp>
    </p:spTree>
    <p:extLst>
      <p:ext uri="{BB962C8B-B14F-4D97-AF65-F5344CB8AC3E}">
        <p14:creationId xmlns:p14="http://schemas.microsoft.com/office/powerpoint/2010/main" val="2438158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Other Uses: Develop Cannabis Risk 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endParaRPr lang="en-US" sz="1200" dirty="0"/>
          </a:p>
          <a:p>
            <a:r>
              <a:rPr lang="en-US" sz="2800" dirty="0"/>
              <a:t>Large, diverse samples of cannabis users; provide detailed information about their use and consequences.</a:t>
            </a:r>
            <a:endParaRPr lang="en-US" dirty="0"/>
          </a:p>
          <a:p>
            <a:endParaRPr lang="en-US" sz="1200" dirty="0"/>
          </a:p>
          <a:p>
            <a:r>
              <a:rPr lang="en-US" sz="2800" dirty="0"/>
              <a:t>e.g., frequent daily use with low level intoxication may be a profile for true therapeutic use, or evening stress reduction pattern (low risk?)</a:t>
            </a:r>
          </a:p>
          <a:p>
            <a:r>
              <a:rPr lang="en-US" sz="2800" dirty="0"/>
              <a:t> frequent daily use with high levels of intoxication (high risk) would seem high risk  </a:t>
            </a:r>
          </a:p>
        </p:txBody>
      </p:sp>
    </p:spTree>
    <p:extLst>
      <p:ext uri="{BB962C8B-B14F-4D97-AF65-F5344CB8AC3E}">
        <p14:creationId xmlns:p14="http://schemas.microsoft.com/office/powerpoint/2010/main" val="175384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8001000" cy="3657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Identify and “Operationalize” the Issues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Examples of the End Game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Explore What Types of Data are Needed </a:t>
            </a:r>
          </a:p>
        </p:txBody>
      </p:sp>
    </p:spTree>
    <p:extLst>
      <p:ext uri="{BB962C8B-B14F-4D97-AF65-F5344CB8AC3E}">
        <p14:creationId xmlns:p14="http://schemas.microsoft.com/office/powerpoint/2010/main" val="33498864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05829" y="787686"/>
            <a:ext cx="8229600" cy="54795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Aft>
                <a:spcPct val="20000"/>
              </a:spcAft>
              <a:buFont typeface="Wingdings" charset="0"/>
              <a:buNone/>
              <a:defRPr/>
            </a:pPr>
            <a:r>
              <a:rPr lang="en-US" sz="3000" b="1" i="1" dirty="0">
                <a:latin typeface="Times New Roman"/>
                <a:cs typeface="Times New Roman"/>
              </a:rPr>
              <a:t>Natural History of Quitting: Daily Cannabis Users 					</a:t>
            </a:r>
            <a:r>
              <a:rPr lang="en-US" sz="3000" b="1" dirty="0">
                <a:latin typeface="Times New Roman"/>
                <a:cs typeface="Times New Roman"/>
              </a:rPr>
              <a:t>(n=193)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defRPr/>
            </a:pPr>
            <a:r>
              <a:rPr lang="en-US" sz="2400" dirty="0">
                <a:latin typeface="Times New Roman"/>
                <a:cs typeface="Times New Roman"/>
              </a:rPr>
              <a:t>	</a:t>
            </a:r>
            <a:r>
              <a:rPr lang="en-US" sz="2800" dirty="0">
                <a:latin typeface="Times New Roman"/>
                <a:cs typeface="Times New Roman"/>
              </a:rPr>
              <a:t>3 month daily monitoring (Usual Use, Abstinence, Reduction)  </a:t>
            </a:r>
            <a:r>
              <a:rPr lang="en-US" sz="2600" dirty="0">
                <a:latin typeface="Times New Roman"/>
                <a:cs typeface="Times New Roman"/>
              </a:rPr>
              <a:t>	   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defRPr/>
            </a:pPr>
            <a:r>
              <a:rPr lang="en-US" sz="2600" b="1" dirty="0">
                <a:latin typeface="Times New Roman"/>
                <a:cs typeface="Times New Roman"/>
              </a:rPr>
              <a:t>Rapid &amp; Multiple Transitions</a:t>
            </a:r>
            <a:r>
              <a:rPr lang="en-US" sz="2600" dirty="0">
                <a:latin typeface="Times New Roman"/>
                <a:cs typeface="Times New Roman"/>
              </a:rPr>
              <a:t>: Median = 22 changes (12, 31) 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2600" dirty="0">
                <a:latin typeface="Times New Roman"/>
                <a:cs typeface="Times New Roman"/>
              </a:rPr>
              <a:t>	   Quit Attempts:  	- 46% made at least one attempt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2600" dirty="0">
                <a:latin typeface="Times New Roman"/>
                <a:cs typeface="Times New Roman"/>
              </a:rPr>
              <a:t>		- Median attempts = 3 (1, 2) 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2600" dirty="0">
                <a:latin typeface="Times New Roman"/>
                <a:cs typeface="Times New Roman"/>
              </a:rPr>
              <a:t>		- Median duration = 2 days (1, 6)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2600" dirty="0">
                <a:latin typeface="Times New Roman"/>
                <a:cs typeface="Times New Roman"/>
              </a:rPr>
              <a:t>	   Reduction Attempts:	- 85% attempted to reduce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2600" dirty="0">
                <a:latin typeface="Times New Roman"/>
                <a:cs typeface="Times New Roman"/>
              </a:rPr>
              <a:t>		- Only 5% lasted longer than 1 week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2600" dirty="0">
                <a:latin typeface="Times New Roman"/>
                <a:cs typeface="Times New Roman"/>
              </a:rPr>
              <a:t>		- Days of reduction predict quit attempt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endParaRPr lang="en-US" sz="2600" dirty="0">
              <a:latin typeface="Times New Roman"/>
              <a:cs typeface="Times New Roman"/>
            </a:endParaRP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2600" dirty="0">
                <a:latin typeface="Times New Roman"/>
                <a:cs typeface="Times New Roman"/>
              </a:rPr>
              <a:t>    End of Period:                10% abstinent prior 7 days; 5% prior month	</a:t>
            </a: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endParaRPr lang="en-US" sz="1900" dirty="0">
              <a:latin typeface="Times New Roman"/>
              <a:cs typeface="Times New Roman"/>
            </a:endParaRP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endParaRPr lang="en-US" sz="1900" dirty="0">
              <a:latin typeface="Times New Roman"/>
              <a:cs typeface="Times New Roman"/>
            </a:endParaRPr>
          </a:p>
          <a:p>
            <a:pPr eaLnBrk="1" hangingPunct="1">
              <a:spcAft>
                <a:spcPct val="20000"/>
              </a:spcAft>
              <a:buFont typeface="Wingdings" charset="0"/>
              <a:buNone/>
              <a:tabLst>
                <a:tab pos="3149600" algn="l"/>
              </a:tabLst>
              <a:defRPr/>
            </a:pPr>
            <a:r>
              <a:rPr lang="en-US" sz="1900" dirty="0">
                <a:latin typeface="Times New Roman"/>
                <a:cs typeface="Times New Roman"/>
              </a:rPr>
              <a:t>Hughes et al (2016) 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2197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Medical Cannabis Approvals vs. Medical Use</a:t>
            </a:r>
            <a:br>
              <a:rPr lang="en-US" dirty="0"/>
            </a:br>
            <a:r>
              <a:rPr lang="en-US" sz="2800" dirty="0"/>
              <a:t>(States with MMLs only)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057400"/>
            <a:ext cx="7543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					</a:t>
            </a:r>
            <a:r>
              <a:rPr lang="en-US" sz="2800" dirty="0">
                <a:solidFill>
                  <a:srgbClr val="FFFF00"/>
                </a:solidFill>
              </a:rPr>
              <a:t>Yes</a:t>
            </a:r>
            <a:r>
              <a:rPr lang="en-US" sz="2800" dirty="0">
                <a:solidFill>
                  <a:schemeClr val="bg1"/>
                </a:solidFill>
              </a:rPr>
              <a:t>		No</a:t>
            </a:r>
          </a:p>
          <a:p>
            <a:r>
              <a:rPr lang="en-US" sz="2800" dirty="0">
                <a:solidFill>
                  <a:schemeClr val="bg1"/>
                </a:solidFill>
              </a:rPr>
              <a:t>				      </a:t>
            </a:r>
            <a:r>
              <a:rPr lang="en-US" sz="2400" dirty="0">
                <a:solidFill>
                  <a:srgbClr val="FFFF00"/>
                </a:solidFill>
              </a:rPr>
              <a:t>Have Approval</a:t>
            </a:r>
            <a:r>
              <a:rPr lang="en-US" sz="2800" dirty="0">
                <a:solidFill>
                  <a:schemeClr val="bg1"/>
                </a:solidFill>
              </a:rPr>
              <a:t>	</a:t>
            </a:r>
          </a:p>
          <a:p>
            <a:r>
              <a:rPr lang="en-US" sz="2800" dirty="0">
                <a:solidFill>
                  <a:schemeClr val="bg1"/>
                </a:solidFill>
              </a:rPr>
              <a:t>Why do you use Cannabis?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-- Medical Reasons Only 	</a:t>
            </a:r>
            <a:r>
              <a:rPr lang="en-US" sz="2800" dirty="0">
                <a:solidFill>
                  <a:srgbClr val="FFFF00"/>
                </a:solidFill>
              </a:rPr>
              <a:t>17%</a:t>
            </a:r>
            <a:r>
              <a:rPr lang="en-US" sz="2800" dirty="0">
                <a:solidFill>
                  <a:schemeClr val="bg1"/>
                </a:solidFill>
              </a:rPr>
              <a:t>		3%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-- </a:t>
            </a:r>
            <a:r>
              <a:rPr lang="en-US" sz="2800" dirty="0" err="1">
                <a:solidFill>
                  <a:schemeClr val="bg1"/>
                </a:solidFill>
              </a:rPr>
              <a:t>Recreat</a:t>
            </a:r>
            <a:r>
              <a:rPr lang="en-US" sz="2800" dirty="0">
                <a:solidFill>
                  <a:schemeClr val="bg1"/>
                </a:solidFill>
              </a:rPr>
              <a:t>. Reasons Only	2%		25%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-- Medical and Recreational	81%		71%</a:t>
            </a:r>
          </a:p>
        </p:txBody>
      </p:sp>
    </p:spTree>
    <p:extLst>
      <p:ext uri="{BB962C8B-B14F-4D97-AF65-F5344CB8AC3E}">
        <p14:creationId xmlns:p14="http://schemas.microsoft.com/office/powerpoint/2010/main" val="254642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dirty="0"/>
              <a:t># of Times used per day - past-30 day users 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828800"/>
            <a:ext cx="8229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medical cannabis card holders	</a:t>
            </a:r>
            <a:r>
              <a:rPr lang="en-US" sz="2400">
                <a:solidFill>
                  <a:srgbClr val="FFFF00"/>
                </a:solidFill>
              </a:rPr>
              <a:t>   only </a:t>
            </a:r>
            <a:r>
              <a:rPr lang="en-US" sz="2400" dirty="0">
                <a:solidFill>
                  <a:srgbClr val="FFFF00"/>
                </a:solidFill>
              </a:rPr>
              <a:t>for medical reasons </a:t>
            </a:r>
            <a:endParaRPr lang="en-US" sz="2400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4293378" cy="330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42" y="2442754"/>
            <a:ext cx="4286801" cy="3304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593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dirty="0"/>
              <a:t>Typical High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90800"/>
            <a:ext cx="429595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22" y="2590800"/>
            <a:ext cx="434957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1828800"/>
            <a:ext cx="8229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medical cannabis card holders	</a:t>
            </a:r>
            <a:r>
              <a:rPr lang="en-US" sz="2400">
                <a:solidFill>
                  <a:srgbClr val="FFFF00"/>
                </a:solidFill>
              </a:rPr>
              <a:t>   only </a:t>
            </a:r>
            <a:r>
              <a:rPr lang="en-US" sz="2400" dirty="0">
                <a:solidFill>
                  <a:srgbClr val="FFFF00"/>
                </a:solidFill>
              </a:rPr>
              <a:t>for medical reasons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817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sz="3200" dirty="0"/>
              <a:t>Typical high rating among past-30 day users who are </a:t>
            </a:r>
            <a:r>
              <a:rPr lang="en-US" sz="3200" dirty="0">
                <a:solidFill>
                  <a:srgbClr val="FFFF00"/>
                </a:solidFill>
              </a:rPr>
              <a:t>medical cannabis card holders </a:t>
            </a:r>
            <a:r>
              <a:rPr lang="en-US" sz="3200" dirty="0"/>
              <a:t>(N=587)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8" y="1905000"/>
            <a:ext cx="622780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2895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1=light buzz</a:t>
            </a:r>
          </a:p>
          <a:p>
            <a:r>
              <a:rPr lang="en-US" dirty="0"/>
              <a:t>10=vomiting</a:t>
            </a:r>
          </a:p>
        </p:txBody>
      </p:sp>
    </p:spTree>
    <p:extLst>
      <p:ext uri="{BB962C8B-B14F-4D97-AF65-F5344CB8AC3E}">
        <p14:creationId xmlns:p14="http://schemas.microsoft.com/office/powerpoint/2010/main" val="21373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r>
              <a:rPr lang="en-US" sz="3200" dirty="0"/>
              <a:t>Typical high rating among past-30 day users who report using </a:t>
            </a:r>
            <a:r>
              <a:rPr lang="en-US" sz="3200" dirty="0">
                <a:solidFill>
                  <a:srgbClr val="FFFF00"/>
                </a:solidFill>
              </a:rPr>
              <a:t>only for medical reasons </a:t>
            </a:r>
            <a:r>
              <a:rPr lang="en-US" sz="3200" dirty="0"/>
              <a:t>(N=247)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7" y="1905000"/>
            <a:ext cx="622780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2895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1=light buzz</a:t>
            </a:r>
          </a:p>
          <a:p>
            <a:r>
              <a:rPr lang="en-US" dirty="0"/>
              <a:t>10=vomiting</a:t>
            </a:r>
          </a:p>
        </p:txBody>
      </p:sp>
    </p:spTree>
    <p:extLst>
      <p:ext uri="{BB962C8B-B14F-4D97-AF65-F5344CB8AC3E}">
        <p14:creationId xmlns:p14="http://schemas.microsoft.com/office/powerpoint/2010/main" val="5949815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 dirty="0"/>
              <a:t>Days of cannabis use among past-30 day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828800"/>
            <a:ext cx="8229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</a:rPr>
              <a:t>medical cannabis card holders	</a:t>
            </a:r>
            <a:r>
              <a:rPr lang="en-US" sz="2400">
                <a:solidFill>
                  <a:srgbClr val="FFFF00"/>
                </a:solidFill>
              </a:rPr>
              <a:t>   only </a:t>
            </a:r>
            <a:r>
              <a:rPr lang="en-US" sz="2400" dirty="0">
                <a:solidFill>
                  <a:srgbClr val="FFFF00"/>
                </a:solidFill>
              </a:rPr>
              <a:t>for medical reasons </a:t>
            </a:r>
            <a:endParaRPr lang="en-US" sz="2400" dirty="0"/>
          </a:p>
        </p:txBody>
      </p:sp>
      <p:pic>
        <p:nvPicPr>
          <p:cNvPr id="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21" y="2486791"/>
            <a:ext cx="4293378" cy="330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71" y="2470563"/>
            <a:ext cx="4307852" cy="332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25495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algn="ctr" eaLnBrk="1" hangingPunct="1"/>
            <a:r>
              <a:rPr lang="en-US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Cannabis Youth Treatment Study</a:t>
            </a:r>
            <a:br>
              <a:rPr lang="en-US" sz="3600" b="1" dirty="0"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/>
                <a:cs typeface="Times New Roman"/>
              </a:rPr>
              <a:t>Abstinence at Discharge</a:t>
            </a:r>
            <a:endParaRPr lang="en-US" sz="4400" dirty="0">
              <a:solidFill>
                <a:schemeClr val="bg1"/>
              </a:solidFill>
            </a:endParaRPr>
          </a:p>
        </p:txBody>
      </p:sp>
      <p:graphicFrame>
        <p:nvGraphicFramePr>
          <p:cNvPr id="91138" name="Object 2"/>
          <p:cNvGraphicFramePr>
            <a:graphicFrameLocks/>
          </p:cNvGraphicFramePr>
          <p:nvPr>
            <p:extLst/>
          </p:nvPr>
        </p:nvGraphicFramePr>
        <p:xfrm>
          <a:off x="719138" y="2133600"/>
          <a:ext cx="7510462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3" name="Chart" r:id="rId4" imgW="8534400" imgH="4559300" progId="MSGraph.Chart.8">
                  <p:embed followColorScheme="full"/>
                </p:oleObj>
              </mc:Choice>
              <mc:Fallback>
                <p:oleObj name="Chart" r:id="rId4" imgW="8534400" imgH="4559300" progId="MSGraph.Chart.8">
                  <p:embed followColorScheme="full"/>
                  <p:pic>
                    <p:nvPicPr>
                      <p:cNvPr id="91138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2133600"/>
                        <a:ext cx="7510462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3076" y="6172200"/>
            <a:ext cx="2561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(Dennis et al.  2004)</a:t>
            </a:r>
          </a:p>
        </p:txBody>
      </p:sp>
    </p:spTree>
    <p:extLst>
      <p:ext uri="{BB962C8B-B14F-4D97-AF65-F5344CB8AC3E}">
        <p14:creationId xmlns:p14="http://schemas.microsoft.com/office/powerpoint/2010/main" val="539719198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881" y="381000"/>
            <a:ext cx="76434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Youth Cannabis Abstinence Outcomes</a:t>
            </a:r>
            <a:endParaRPr lang="en-US" sz="1600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3" name="Chart 6"/>
          <p:cNvGraphicFramePr>
            <a:graphicFrameLocks/>
          </p:cNvGraphicFramePr>
          <p:nvPr>
            <p:extLst/>
          </p:nvPr>
        </p:nvGraphicFramePr>
        <p:xfrm>
          <a:off x="682880" y="1458218"/>
          <a:ext cx="7475735" cy="4728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3"/>
          <p:cNvSpPr/>
          <p:nvPr/>
        </p:nvSpPr>
        <p:spPr>
          <a:xfrm>
            <a:off x="504415" y="6155876"/>
            <a:ext cx="2001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Stanger et al. 2015</a:t>
            </a:r>
            <a:endParaRPr lang="en-US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3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7"/>
    </mc:Choice>
    <mc:Fallback xmlns="">
      <p:transition xmlns:p14="http://schemas.microsoft.com/office/powerpoint/2010/main"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85FCA833-22DE-554B-A037-3F750EDDB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 anchor="ctr"/>
          <a:lstStyle/>
          <a:p>
            <a:pPr algn="ctr" eaLnBrk="1" hangingPunct="1">
              <a:defRPr/>
            </a:pPr>
            <a:r>
              <a:rPr lang="en-US" sz="3600" b="1" dirty="0">
                <a:solidFill>
                  <a:schemeClr val="bg1"/>
                </a:solidFill>
                <a:latin typeface="Times New Roman"/>
                <a:ea typeface="ヒラギノ角ゴ ProN W3" charset="0"/>
                <a:cs typeface="Times New Roman"/>
                <a:sym typeface="Gill Sans" charset="0"/>
              </a:rPr>
              <a:t>Cannabis Youth Treatment Study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algn="ctr"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Times New Roman"/>
                <a:ea typeface="ヒラギノ角ゴ ProN W3" charset="0"/>
                <a:cs typeface="Times New Roman"/>
                <a:sym typeface="Gill Sans" charset="0"/>
              </a:rPr>
              <a:t>(Dennis et al.,  2004) </a:t>
            </a:r>
          </a:p>
        </p:txBody>
      </p:sp>
      <p:graphicFrame>
        <p:nvGraphicFramePr>
          <p:cNvPr id="91138" name="Object 3">
            <a:extLst>
              <a:ext uri="{FF2B5EF4-FFF2-40B4-BE49-F238E27FC236}">
                <a16:creationId xmlns:a16="http://schemas.microsoft.com/office/drawing/2014/main" id="{E05D44EE-86A9-CF46-AF18-3A1A39239B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719138" y="1981200"/>
          <a:ext cx="77041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Chart" r:id="rId4" imgW="4267200" imgH="2279650" progId="MSGraph.Chart.8">
                  <p:embed followColorScheme="full"/>
                </p:oleObj>
              </mc:Choice>
              <mc:Fallback>
                <p:oleObj name="Chart" r:id="rId4" imgW="4267200" imgH="2279650" progId="MSGraph.Chart.8">
                  <p:embed followColorScheme="full"/>
                  <p:pic>
                    <p:nvPicPr>
                      <p:cNvPr id="91138" name="Object 3">
                        <a:extLst>
                          <a:ext uri="{FF2B5EF4-FFF2-40B4-BE49-F238E27FC236}">
                            <a16:creationId xmlns:a16="http://schemas.microsoft.com/office/drawing/2014/main" id="{E05D44EE-86A9-CF46-AF18-3A1A39239B1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981200"/>
                        <a:ext cx="7704137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9818"/>
      </p:ext>
    </p:extLst>
  </p:cSld>
  <p:clrMapOvr>
    <a:masterClrMapping/>
  </p:clrMapOvr>
  <p:transition advTm="167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Operationalize the Terms</a:t>
            </a:r>
            <a:endParaRPr 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6E6446-F474-E740-94BE-248D07D03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130" y="1447800"/>
            <a:ext cx="8153400" cy="5181600"/>
          </a:xfrm>
        </p:spPr>
        <p:txBody>
          <a:bodyPr/>
          <a:lstStyle/>
          <a:p>
            <a:pPr marL="0" indent="0" algn="ctr">
              <a:buNone/>
            </a:pPr>
            <a:endParaRPr lang="en-US" sz="1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Abstinence is Reduction?</a:t>
            </a:r>
            <a:b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or </a:t>
            </a:r>
            <a:b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they Qualitatively Different?</a:t>
            </a:r>
          </a:p>
          <a:p>
            <a:pPr marL="0" indent="0" algn="ctr">
              <a:buNone/>
            </a:pPr>
            <a:endParaRPr lang="en-US" sz="2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Conceptual and Empirical Questions</a:t>
            </a:r>
            <a:endParaRPr lang="en-US" sz="20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Conceptualization of SUDs / Addiction?</a:t>
            </a:r>
          </a:p>
          <a:p>
            <a:pPr marL="0" indent="0" algn="ctr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Traditions in the Field (FDA, Alcohol, Tobacco, Opiates)</a:t>
            </a:r>
          </a:p>
          <a:p>
            <a:pPr marL="0" indent="0" algn="ctr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Abstinence </a:t>
            </a:r>
            <a:r>
              <a:rPr lang="en-US" sz="2400" b="1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vs.</a:t>
            </a:r>
            <a:r>
              <a:rPr lang="en-US" sz="24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Reduction?</a:t>
            </a:r>
          </a:p>
          <a:p>
            <a:pPr marL="0" indent="0" algn="ctr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Primary vs. Secondary Outcomes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66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7E116203-2F01-024F-A0B6-2C2397E1F8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altLang="en-US" sz="3200">
                <a:ea typeface="ＭＳ Ｐゴシック" panose="020B0600070205080204" pitchFamily="34" charset="-128"/>
              </a:rPr>
              <a:t>Cannabis Youth Treatment Study </a:t>
            </a:r>
            <a:br>
              <a:rPr lang="en-US" altLang="en-US" sz="320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Treatments Reduce Marijuana Use</a:t>
            </a:r>
          </a:p>
        </p:txBody>
      </p:sp>
      <p:graphicFrame>
        <p:nvGraphicFramePr>
          <p:cNvPr id="60418" name="Object 3">
            <a:extLst>
              <a:ext uri="{FF2B5EF4-FFF2-40B4-BE49-F238E27FC236}">
                <a16:creationId xmlns:a16="http://schemas.microsoft.com/office/drawing/2014/main" id="{6CFDE773-9835-B142-B687-95B485154043}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/>
          </p:nvPr>
        </p:nvGraphicFramePr>
        <p:xfrm>
          <a:off x="762000" y="1600200"/>
          <a:ext cx="8072437" cy="493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0" name="Chart" r:id="rId4" imgW="3987800" imgH="2438400" progId="MSGraph.Chart.8">
                  <p:embed followColorScheme="full"/>
                </p:oleObj>
              </mc:Choice>
              <mc:Fallback>
                <p:oleObj name="Chart" r:id="rId4" imgW="3987800" imgH="2438400" progId="MSGraph.Chart.8">
                  <p:embed followColorScheme="full"/>
                  <p:pic>
                    <p:nvPicPr>
                      <p:cNvPr id="60418" name="Object 3">
                        <a:extLst>
                          <a:ext uri="{FF2B5EF4-FFF2-40B4-BE49-F238E27FC236}">
                            <a16:creationId xmlns:a16="http://schemas.microsoft.com/office/drawing/2014/main" id="{6CFDE773-9835-B142-B687-95B4851540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8072437" cy="493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619729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>
            <a:extLst>
              <a:ext uri="{FF2B5EF4-FFF2-40B4-BE49-F238E27FC236}">
                <a16:creationId xmlns:a16="http://schemas.microsoft.com/office/drawing/2014/main" id="{42E4E1C2-7609-E242-B6A8-029F35242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en-US" sz="3200" b="1" dirty="0">
                <a:ea typeface="ＭＳ Ｐゴシック" panose="020B0600070205080204" pitchFamily="34" charset="-128"/>
              </a:rPr>
              <a:t>Improvement Outcomes </a:t>
            </a:r>
            <a:br>
              <a:rPr lang="en-US" altLang="en-US" sz="3200" b="1" dirty="0">
                <a:ea typeface="ＭＳ Ｐゴシック" panose="020B0600070205080204" pitchFamily="34" charset="-128"/>
              </a:rPr>
            </a:br>
            <a:r>
              <a:rPr lang="en-US" altLang="en-US" sz="3200" b="1" dirty="0">
                <a:ea typeface="ＭＳ Ｐゴシック" panose="020B0600070205080204" pitchFamily="34" charset="-128"/>
              </a:rPr>
              <a:t>Across Multiple Studies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A46901FB-9860-F04A-85F8-8084E96DD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5438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tabLst>
                <a:tab pos="2286000" algn="l"/>
              </a:tabLst>
            </a:pPr>
            <a:r>
              <a:rPr lang="en-US" altLang="en-US" sz="18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  <a:r>
              <a:rPr lang="en-US" altLang="en-US" sz="2400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	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8F11250-8B2C-064C-9BC9-F76D0E31A3B1}"/>
              </a:ext>
            </a:extLst>
          </p:cNvPr>
          <p:cNvGraphicFramePr/>
          <p:nvPr/>
        </p:nvGraphicFramePr>
        <p:xfrm>
          <a:off x="1524000" y="1752600"/>
          <a:ext cx="6477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3A5C99B-DDB9-554B-98EA-BA46CEAECDDC}"/>
              </a:ext>
            </a:extLst>
          </p:cNvPr>
          <p:cNvSpPr txBox="1"/>
          <p:nvPr/>
        </p:nvSpPr>
        <p:spPr>
          <a:xfrm rot="16200000">
            <a:off x="75032" y="3459034"/>
            <a:ext cx="1632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% </a:t>
            </a:r>
            <a:r>
              <a:rPr lang="en-US" sz="2400" dirty="0">
                <a:solidFill>
                  <a:schemeClr val="bg1"/>
                </a:solidFill>
              </a:rPr>
              <a:t>Abstinent</a:t>
            </a:r>
          </a:p>
        </p:txBody>
      </p:sp>
    </p:spTree>
    <p:extLst>
      <p:ext uri="{BB962C8B-B14F-4D97-AF65-F5344CB8AC3E}">
        <p14:creationId xmlns:p14="http://schemas.microsoft.com/office/powerpoint/2010/main" val="282883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r>
              <a:rPr lang="en-US" sz="3600" dirty="0"/>
              <a:t>Reduction Implies “Harm Reduction”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There is some amount of reduction in use (or in the way a drug is used) that has </a:t>
            </a:r>
            <a:r>
              <a:rPr lang="en-US" sz="28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important</a:t>
            </a: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positive implications for one’s life.</a:t>
            </a:r>
          </a:p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</a:t>
            </a: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important, how much reduction, how to measure it?</a:t>
            </a: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How much does a person need to reduce?</a:t>
            </a:r>
          </a:p>
          <a:p>
            <a:pPr marL="0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# of days, # times used per day, the amount used per episode/total dose ingested, time of use, context of use? </a:t>
            </a: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Vaping or eating rather than smoking?</a:t>
            </a:r>
          </a:p>
        </p:txBody>
      </p:sp>
    </p:spTree>
    <p:extLst>
      <p:ext uri="{BB962C8B-B14F-4D97-AF65-F5344CB8AC3E}">
        <p14:creationId xmlns:p14="http://schemas.microsoft.com/office/powerpoint/2010/main" val="45994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38200"/>
          </a:xfrm>
        </p:spPr>
        <p:txBody>
          <a:bodyPr/>
          <a:lstStyle/>
          <a:p>
            <a:r>
              <a:rPr lang="en-US" sz="3600" dirty="0"/>
              <a:t>Reduction Implies “Harm Reduction”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Can such reduction be standardized?</a:t>
            </a:r>
          </a:p>
          <a:p>
            <a:pPr marL="0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targeted safe amount</a:t>
            </a: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percentage reduction: use variables (improvement) </a:t>
            </a:r>
          </a:p>
          <a:p>
            <a:pPr marL="0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(days, times, amount?)</a:t>
            </a:r>
          </a:p>
          <a:p>
            <a:pPr marL="0" indent="0">
              <a:buNone/>
            </a:pPr>
            <a:endParaRPr lang="en-US" sz="8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improvement in clinical functioning – what variable(s)</a:t>
            </a:r>
          </a:p>
          <a:p>
            <a:pPr marL="0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  </a:t>
            </a: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large individual differences in how CUD relates to “functioning”</a:t>
            </a:r>
          </a:p>
          <a:p>
            <a:pPr marL="0" indent="0">
              <a:buNone/>
            </a:pPr>
            <a:r>
              <a:rPr lang="en-US" sz="2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     - need to validate global functioning measures </a:t>
            </a: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0" indent="0">
              <a:buNone/>
            </a:pPr>
            <a:endParaRPr lang="en-US" sz="2400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462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010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(1) “Days of Use” or “Days of Abstinence”</a:t>
            </a:r>
          </a:p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	 </a:t>
            </a:r>
          </a:p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(2) Traditional Meaning: </a:t>
            </a:r>
          </a:p>
          <a:p>
            <a:pPr marL="0" indent="0">
              <a:buNone/>
            </a:pPr>
            <a:r>
              <a:rPr lang="en-US" sz="28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Once you develop a CUD: </a:t>
            </a:r>
          </a:p>
          <a:p>
            <a:pPr marL="400050" lvl="1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You need to discontinue all use?  or else what?</a:t>
            </a:r>
          </a:p>
          <a:p>
            <a:pPr marL="400050" lvl="1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You will “relapse” / Go back to problem levels. </a:t>
            </a:r>
          </a:p>
          <a:p>
            <a:pPr marL="400050" lvl="1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You cannot learn to use at a non-harmful level.</a:t>
            </a:r>
          </a:p>
          <a:p>
            <a:pPr marL="400050" lvl="1" indent="0">
              <a:buNone/>
            </a:pP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- Is this true of all persons with CUD, or are there identifiable subsets that it applies to or not?</a:t>
            </a:r>
          </a:p>
          <a:p>
            <a:pPr marL="400050" lvl="1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10589A7-2361-B94F-8577-188D253BD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533400"/>
            <a:ext cx="8229600" cy="1143000"/>
          </a:xfrm>
        </p:spPr>
        <p:txBody>
          <a:bodyPr/>
          <a:lstStyle/>
          <a:p>
            <a:r>
              <a:rPr lang="en-US" sz="4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Abstinence</a:t>
            </a: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2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complete/prolonged or some discrete period </a:t>
            </a:r>
          </a:p>
        </p:txBody>
      </p:sp>
    </p:spTree>
    <p:extLst>
      <p:ext uri="{BB962C8B-B14F-4D97-AF65-F5344CB8AC3E}">
        <p14:creationId xmlns:p14="http://schemas.microsoft.com/office/powerpoint/2010/main" val="1529844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2514600"/>
          </a:xfrm>
        </p:spPr>
        <p:txBody>
          <a:bodyPr/>
          <a:lstStyle/>
          <a:p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Abstinence (complete) as </a:t>
            </a: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u="sng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the</a:t>
            </a: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Primary Outcome </a:t>
            </a: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not seem Logical, Practical or Realistic</a:t>
            </a: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b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3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- at least not for all cases of CUD </a:t>
            </a:r>
          </a:p>
        </p:txBody>
      </p:sp>
    </p:spTree>
    <p:extLst>
      <p:ext uri="{BB962C8B-B14F-4D97-AF65-F5344CB8AC3E}">
        <p14:creationId xmlns:p14="http://schemas.microsoft.com/office/powerpoint/2010/main" val="252313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2" name="Object 2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80732312"/>
              </p:ext>
            </p:extLst>
          </p:nvPr>
        </p:nvGraphicFramePr>
        <p:xfrm>
          <a:off x="228600" y="1295400"/>
          <a:ext cx="8226425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Chart" r:id="rId4" imgW="8229600" imgH="4533900" progId="MSGraph.Chart.8">
                  <p:embed followColorScheme="full"/>
                </p:oleObj>
              </mc:Choice>
              <mc:Fallback>
                <p:oleObj name="Chart" r:id="rId4" imgW="8229600" imgH="4533900" progId="MSGraph.Chart.8">
                  <p:embed followColorScheme="full"/>
                  <p:pic>
                    <p:nvPicPr>
                      <p:cNvPr id="819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8226425" cy="457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730693" y="491796"/>
            <a:ext cx="73485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3600" dirty="0">
                <a:solidFill>
                  <a:schemeClr val="bg1"/>
                </a:solidFill>
                <a:latin typeface="Times New Roman" charset="0"/>
              </a:rPr>
              <a:t>% of Participants Abstinent</a:t>
            </a:r>
            <a:endParaRPr lang="en-US" sz="4000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64131" y="5972414"/>
            <a:ext cx="19266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(MTPRG 2004)</a:t>
            </a:r>
          </a:p>
        </p:txBody>
      </p:sp>
    </p:spTree>
    <p:extLst>
      <p:ext uri="{BB962C8B-B14F-4D97-AF65-F5344CB8AC3E}">
        <p14:creationId xmlns:p14="http://schemas.microsoft.com/office/powerpoint/2010/main" val="2152635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 Book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17888</TotalTime>
  <Words>1372</Words>
  <Application>Microsoft Macintosh PowerPoint</Application>
  <PresentationFormat>On-screen Show (4:3)</PresentationFormat>
  <Paragraphs>277</Paragraphs>
  <Slides>41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7" baseType="lpstr">
      <vt:lpstr>ＭＳ Ｐゴシック</vt:lpstr>
      <vt:lpstr>ヒラギノ角ゴ ProN W3</vt:lpstr>
      <vt:lpstr>-webkit-standard</vt:lpstr>
      <vt:lpstr>Arial</vt:lpstr>
      <vt:lpstr>ArialMT</vt:lpstr>
      <vt:lpstr>Calibri</vt:lpstr>
      <vt:lpstr>Franklin Gothic Book</vt:lpstr>
      <vt:lpstr>FranklinGothic-Book</vt:lpstr>
      <vt:lpstr>Gill Sans</vt:lpstr>
      <vt:lpstr>Helvetica Neue</vt:lpstr>
      <vt:lpstr>Times</vt:lpstr>
      <vt:lpstr>Times New Roman</vt:lpstr>
      <vt:lpstr>Wingdings</vt:lpstr>
      <vt:lpstr>Office Theme</vt:lpstr>
      <vt:lpstr>Chart</vt:lpstr>
      <vt:lpstr>Excel.Chart.8</vt:lpstr>
      <vt:lpstr>Abstinence vs. Reduction  Primary Treatment Outcomes for  Cannabis Use Disorder </vt:lpstr>
      <vt:lpstr>Disclosures</vt:lpstr>
      <vt:lpstr>Plan</vt:lpstr>
      <vt:lpstr>Operationalize the Terms</vt:lpstr>
      <vt:lpstr>Reduction Implies “Harm Reduction”</vt:lpstr>
      <vt:lpstr>Reduction Implies “Harm Reduction” (2)</vt:lpstr>
      <vt:lpstr>Abstinence complete/prolonged or some discrete period </vt:lpstr>
      <vt:lpstr> Abstinence (complete) as  the Primary Outcome  does not seem Logical, Practical or Realistic  - at least not for all cases of CUD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Abstinence Outcomes  Across Multiple Studies</vt:lpstr>
      <vt:lpstr>Reduction in Days of MJ Use Marijuana Treatment Project (2004)</vt:lpstr>
      <vt:lpstr>PowerPoint Presentation</vt:lpstr>
      <vt:lpstr>PowerPoint Presentation</vt:lpstr>
      <vt:lpstr>PowerPoint Presentation</vt:lpstr>
      <vt:lpstr>OTHER REDUCTION MEASURES</vt:lpstr>
      <vt:lpstr>PowerPoint Presentation</vt:lpstr>
      <vt:lpstr> Intoxication Ratings How high do you typically get?  1= slightly buzzed; 10 = so stoned I might vomit</vt:lpstr>
      <vt:lpstr>PowerPoint Presentation</vt:lpstr>
      <vt:lpstr>Abstinence / Reduction</vt:lpstr>
      <vt:lpstr>Other Things to Consider</vt:lpstr>
      <vt:lpstr>Clinical and General Population Data</vt:lpstr>
      <vt:lpstr>That’s It!</vt:lpstr>
      <vt:lpstr>How Do People Use Cannabis?  Clinical and General Population Samples</vt:lpstr>
      <vt:lpstr>Social Media Sample   Frequency of Use</vt:lpstr>
      <vt:lpstr>Other Uses: Develop Cannabis Risk Index</vt:lpstr>
      <vt:lpstr>PowerPoint Presentation</vt:lpstr>
      <vt:lpstr>Medical Cannabis Approvals vs. Medical Use (States with MMLs only)</vt:lpstr>
      <vt:lpstr># of Times used per day - past-30 day users </vt:lpstr>
      <vt:lpstr>Typical High</vt:lpstr>
      <vt:lpstr>Typical high rating among past-30 day users who are medical cannabis card holders (N=587)</vt:lpstr>
      <vt:lpstr>Typical high rating among past-30 day users who report using only for medical reasons (N=247)</vt:lpstr>
      <vt:lpstr>Days of cannabis use among past-30 day</vt:lpstr>
      <vt:lpstr>PowerPoint Presentation</vt:lpstr>
      <vt:lpstr>PowerPoint Presentation</vt:lpstr>
      <vt:lpstr>PowerPoint Presentation</vt:lpstr>
      <vt:lpstr>Cannabis Youth Treatment Study  Treatments Reduce Marijuana Use</vt:lpstr>
      <vt:lpstr>Improvement Outcomes  Across Multiple Studies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borodovsky</dc:creator>
  <cp:lastModifiedBy>Alan Budney</cp:lastModifiedBy>
  <cp:revision>2431</cp:revision>
  <dcterms:created xsi:type="dcterms:W3CDTF">2016-06-30T15:19:26Z</dcterms:created>
  <dcterms:modified xsi:type="dcterms:W3CDTF">2018-03-23T11:23:09Z</dcterms:modified>
</cp:coreProperties>
</file>