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6"/>
  </p:notesMasterIdLst>
  <p:sldIdLst>
    <p:sldId id="384" r:id="rId2"/>
    <p:sldId id="641" r:id="rId3"/>
    <p:sldId id="589" r:id="rId4"/>
    <p:sldId id="649" r:id="rId5"/>
    <p:sldId id="646" r:id="rId6"/>
    <p:sldId id="594" r:id="rId7"/>
    <p:sldId id="647" r:id="rId8"/>
    <p:sldId id="645" r:id="rId9"/>
    <p:sldId id="651" r:id="rId10"/>
    <p:sldId id="662" r:id="rId11"/>
    <p:sldId id="667" r:id="rId12"/>
    <p:sldId id="653" r:id="rId13"/>
    <p:sldId id="654" r:id="rId14"/>
    <p:sldId id="656" r:id="rId15"/>
    <p:sldId id="657" r:id="rId16"/>
    <p:sldId id="665" r:id="rId17"/>
    <p:sldId id="625" r:id="rId18"/>
    <p:sldId id="660" r:id="rId19"/>
    <p:sldId id="644" r:id="rId20"/>
    <p:sldId id="635" r:id="rId21"/>
    <p:sldId id="642" r:id="rId22"/>
    <p:sldId id="650" r:id="rId23"/>
    <p:sldId id="652" r:id="rId24"/>
    <p:sldId id="598" r:id="rId25"/>
    <p:sldId id="603" r:id="rId26"/>
    <p:sldId id="620" r:id="rId27"/>
    <p:sldId id="666" r:id="rId28"/>
    <p:sldId id="661" r:id="rId29"/>
    <p:sldId id="663" r:id="rId30"/>
    <p:sldId id="668" r:id="rId31"/>
    <p:sldId id="548" r:id="rId32"/>
    <p:sldId id="623" r:id="rId33"/>
    <p:sldId id="659" r:id="rId34"/>
    <p:sldId id="664"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50919"/>
    <a:srgbClr val="B3B3B3"/>
    <a:srgbClr val="DA9717"/>
    <a:srgbClr val="F7DDF7"/>
    <a:srgbClr val="FFFFDB"/>
    <a:srgbClr val="C1F7D2"/>
    <a:srgbClr val="F7F7F7"/>
    <a:srgbClr val="00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80000" autoAdjust="0"/>
  </p:normalViewPr>
  <p:slideViewPr>
    <p:cSldViewPr>
      <p:cViewPr>
        <p:scale>
          <a:sx n="75" d="100"/>
          <a:sy n="75" d="100"/>
        </p:scale>
        <p:origin x="-170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gordon:Dropbox:Visser%20CIAP%20M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gordon:Dropbox:Visser%20CIAP%20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MS</c:v>
                </c:pt>
              </c:strCache>
            </c:strRef>
          </c:tx>
          <c:spPr>
            <a:solidFill>
              <a:srgbClr val="FF0000"/>
            </a:solidFill>
          </c:spPr>
          <c:dPt>
            <c:idx val="0"/>
            <c:spPr>
              <a:solidFill>
                <a:srgbClr val="FFFFFF"/>
              </a:solidFill>
              <a:ln>
                <a:solidFill>
                  <a:srgbClr val="000000"/>
                </a:solidFill>
              </a:ln>
            </c:spPr>
          </c:dPt>
          <c:dPt>
            <c:idx val="1"/>
            <c:spPr>
              <a:solidFill>
                <a:srgbClr val="000080">
                  <a:lumMod val="60000"/>
                  <a:lumOff val="40000"/>
                </a:srgbClr>
              </a:solidFill>
              <a:ln>
                <a:solidFill>
                  <a:srgbClr val="000000"/>
                </a:solidFill>
              </a:ln>
            </c:spPr>
          </c:dPt>
          <c:dPt>
            <c:idx val="2"/>
            <c:spPr>
              <a:solidFill>
                <a:srgbClr val="000080">
                  <a:lumMod val="75000"/>
                </a:srgbClr>
              </a:solidFill>
              <a:ln>
                <a:solidFill>
                  <a:srgbClr val="000000"/>
                </a:solidFill>
              </a:ln>
            </c:spPr>
          </c:dPt>
          <c:cat>
            <c:strRef>
              <c:f>Sheet1!$A$2:$A$4</c:f>
              <c:strCache>
                <c:ptCount val="3"/>
                <c:pt idx="0">
                  <c:v>Controls</c:v>
                </c:pt>
                <c:pt idx="1">
                  <c:v>CIAP</c:v>
                </c:pt>
                <c:pt idx="2">
                  <c:v>Painful</c:v>
                </c:pt>
              </c:strCache>
            </c:strRef>
          </c:cat>
          <c:val>
            <c:numRef>
              <c:f>Sheet1!$B$2:$B$4</c:f>
              <c:numCache>
                <c:formatCode>General</c:formatCode>
                <c:ptCount val="3"/>
                <c:pt idx="0">
                  <c:v>34.0</c:v>
                </c:pt>
                <c:pt idx="1">
                  <c:v>55.0</c:v>
                </c:pt>
                <c:pt idx="2">
                  <c:v>62.0</c:v>
                </c:pt>
              </c:numCache>
            </c:numRef>
          </c:val>
        </c:ser>
        <c:axId val="479906264"/>
        <c:axId val="479917288"/>
      </c:barChart>
      <c:catAx>
        <c:axId val="479906264"/>
        <c:scaling>
          <c:orientation val="minMax"/>
        </c:scaling>
        <c:axPos val="b"/>
        <c:tickLblPos val="nextTo"/>
        <c:crossAx val="479917288"/>
        <c:crosses val="autoZero"/>
        <c:auto val="1"/>
        <c:lblAlgn val="ctr"/>
        <c:lblOffset val="100"/>
      </c:catAx>
      <c:valAx>
        <c:axId val="479917288"/>
        <c:scaling>
          <c:orientation val="minMax"/>
        </c:scaling>
        <c:axPos val="l"/>
        <c:numFmt formatCode="General" sourceLinked="1"/>
        <c:tickLblPos val="nextTo"/>
        <c:crossAx val="479906264"/>
        <c:crosses val="autoZero"/>
        <c:crossBetween val="between"/>
      </c:valAx>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barChart>
        <c:barDir val="col"/>
        <c:grouping val="clustered"/>
        <c:ser>
          <c:idx val="0"/>
          <c:order val="0"/>
          <c:tx>
            <c:strRef>
              <c:f>Sheet1!$A$2</c:f>
              <c:strCache>
                <c:ptCount val="1"/>
                <c:pt idx="0">
                  <c:v>Controls</c:v>
                </c:pt>
              </c:strCache>
            </c:strRef>
          </c:tx>
          <c:spPr>
            <a:solidFill>
              <a:sysClr val="window" lastClr="FFFFFF"/>
            </a:solidFill>
            <a:ln>
              <a:solidFill>
                <a:srgbClr val="000000"/>
              </a:solidFill>
            </a:ln>
          </c:spPr>
          <c:cat>
            <c:strRef>
              <c:f>Sheet1!$C$1:$H$1</c:f>
              <c:strCache>
                <c:ptCount val="6"/>
                <c:pt idx="0">
                  <c:v>IFG</c:v>
                </c:pt>
                <c:pt idx="1">
                  <c:v>HTN</c:v>
                </c:pt>
                <c:pt idx="2">
                  <c:v>Diastolic HTN</c:v>
                </c:pt>
                <c:pt idx="3">
                  <c:v>Obesity</c:v>
                </c:pt>
                <c:pt idx="4">
                  <c:v>HDL</c:v>
                </c:pt>
                <c:pt idx="5">
                  <c:v>TRG</c:v>
                </c:pt>
              </c:strCache>
            </c:strRef>
          </c:cat>
          <c:val>
            <c:numRef>
              <c:f>Sheet1!$C$2:$H$2</c:f>
              <c:numCache>
                <c:formatCode>General</c:formatCode>
                <c:ptCount val="6"/>
                <c:pt idx="0">
                  <c:v>33.0</c:v>
                </c:pt>
                <c:pt idx="1">
                  <c:v>77.0</c:v>
                </c:pt>
                <c:pt idx="2">
                  <c:v>30.0</c:v>
                </c:pt>
                <c:pt idx="3">
                  <c:v>30.0</c:v>
                </c:pt>
                <c:pt idx="4">
                  <c:v>30.0</c:v>
                </c:pt>
                <c:pt idx="5">
                  <c:v>32.0</c:v>
                </c:pt>
              </c:numCache>
            </c:numRef>
          </c:val>
        </c:ser>
        <c:ser>
          <c:idx val="1"/>
          <c:order val="1"/>
          <c:tx>
            <c:strRef>
              <c:f>Sheet1!$A$3</c:f>
              <c:strCache>
                <c:ptCount val="1"/>
                <c:pt idx="0">
                  <c:v>CIAP</c:v>
                </c:pt>
              </c:strCache>
            </c:strRef>
          </c:tx>
          <c:spPr>
            <a:solidFill>
              <a:srgbClr val="000080">
                <a:lumMod val="60000"/>
                <a:lumOff val="40000"/>
              </a:srgbClr>
            </a:solidFill>
            <a:ln>
              <a:solidFill>
                <a:sysClr val="windowText" lastClr="000000"/>
              </a:solidFill>
            </a:ln>
          </c:spPr>
          <c:cat>
            <c:strRef>
              <c:f>Sheet1!$C$1:$H$1</c:f>
              <c:strCache>
                <c:ptCount val="6"/>
                <c:pt idx="0">
                  <c:v>IFG</c:v>
                </c:pt>
                <c:pt idx="1">
                  <c:v>HTN</c:v>
                </c:pt>
                <c:pt idx="2">
                  <c:v>Diastolic HTN</c:v>
                </c:pt>
                <c:pt idx="3">
                  <c:v>Obesity</c:v>
                </c:pt>
                <c:pt idx="4">
                  <c:v>HDL</c:v>
                </c:pt>
                <c:pt idx="5">
                  <c:v>TRG</c:v>
                </c:pt>
              </c:strCache>
            </c:strRef>
          </c:cat>
          <c:val>
            <c:numRef>
              <c:f>Sheet1!$C$3:$H$3</c:f>
              <c:numCache>
                <c:formatCode>General</c:formatCode>
                <c:ptCount val="6"/>
                <c:pt idx="0">
                  <c:v>37.0</c:v>
                </c:pt>
                <c:pt idx="1">
                  <c:v>92.0</c:v>
                </c:pt>
                <c:pt idx="2">
                  <c:v>60.0</c:v>
                </c:pt>
                <c:pt idx="3">
                  <c:v>60.0</c:v>
                </c:pt>
                <c:pt idx="4">
                  <c:v>39.0</c:v>
                </c:pt>
                <c:pt idx="5">
                  <c:v>43.0</c:v>
                </c:pt>
              </c:numCache>
            </c:numRef>
          </c:val>
        </c:ser>
        <c:ser>
          <c:idx val="2"/>
          <c:order val="2"/>
          <c:tx>
            <c:strRef>
              <c:f>Sheet1!$A$4</c:f>
              <c:strCache>
                <c:ptCount val="1"/>
                <c:pt idx="0">
                  <c:v>Painful</c:v>
                </c:pt>
              </c:strCache>
            </c:strRef>
          </c:tx>
          <c:spPr>
            <a:solidFill>
              <a:srgbClr val="000080">
                <a:lumMod val="75000"/>
              </a:srgbClr>
            </a:solidFill>
            <a:ln>
              <a:solidFill>
                <a:srgbClr val="000000"/>
              </a:solidFill>
            </a:ln>
          </c:spPr>
          <c:cat>
            <c:strRef>
              <c:f>Sheet1!$C$1:$H$1</c:f>
              <c:strCache>
                <c:ptCount val="6"/>
                <c:pt idx="0">
                  <c:v>IFG</c:v>
                </c:pt>
                <c:pt idx="1">
                  <c:v>HTN</c:v>
                </c:pt>
                <c:pt idx="2">
                  <c:v>Diastolic HTN</c:v>
                </c:pt>
                <c:pt idx="3">
                  <c:v>Obesity</c:v>
                </c:pt>
                <c:pt idx="4">
                  <c:v>HDL</c:v>
                </c:pt>
                <c:pt idx="5">
                  <c:v>TRG</c:v>
                </c:pt>
              </c:strCache>
            </c:strRef>
          </c:cat>
          <c:val>
            <c:numRef>
              <c:f>Sheet1!$C$4:$H$4</c:f>
              <c:numCache>
                <c:formatCode>General</c:formatCode>
                <c:ptCount val="6"/>
                <c:pt idx="0">
                  <c:v>36.0</c:v>
                </c:pt>
                <c:pt idx="1">
                  <c:v>92.0</c:v>
                </c:pt>
                <c:pt idx="2">
                  <c:v>61.0</c:v>
                </c:pt>
                <c:pt idx="3">
                  <c:v>64.0</c:v>
                </c:pt>
                <c:pt idx="4">
                  <c:v>42.0</c:v>
                </c:pt>
                <c:pt idx="5">
                  <c:v>44.0</c:v>
                </c:pt>
              </c:numCache>
            </c:numRef>
          </c:val>
        </c:ser>
        <c:axId val="94759160"/>
        <c:axId val="675586424"/>
      </c:barChart>
      <c:catAx>
        <c:axId val="94759160"/>
        <c:scaling>
          <c:orientation val="minMax"/>
        </c:scaling>
        <c:axPos val="b"/>
        <c:tickLblPos val="nextTo"/>
        <c:txPr>
          <a:bodyPr/>
          <a:lstStyle/>
          <a:p>
            <a:pPr>
              <a:defRPr b="1"/>
            </a:pPr>
            <a:endParaRPr lang="en-US"/>
          </a:p>
        </c:txPr>
        <c:crossAx val="675586424"/>
        <c:crosses val="autoZero"/>
        <c:auto val="1"/>
        <c:lblAlgn val="ctr"/>
        <c:lblOffset val="100"/>
      </c:catAx>
      <c:valAx>
        <c:axId val="675586424"/>
        <c:scaling>
          <c:orientation val="minMax"/>
        </c:scaling>
        <c:axPos val="l"/>
        <c:numFmt formatCode="General" sourceLinked="1"/>
        <c:tickLblPos val="nextTo"/>
        <c:crossAx val="94759160"/>
        <c:crosses val="autoZero"/>
        <c:crossBetween val="between"/>
      </c:valAx>
    </c:plotArea>
    <c:legend>
      <c:legendPos val="r"/>
      <c:layout/>
      <c:txPr>
        <a:bodyPr/>
        <a:lstStyle/>
        <a:p>
          <a:pPr>
            <a:defRPr b="1"/>
          </a:pPr>
          <a:endParaRPr lang="en-US"/>
        </a:p>
      </c:txPr>
    </c:legend>
    <c:plotVisOnly val="1"/>
    <c:dispBlanksAs val="gap"/>
  </c:chart>
  <c:txPr>
    <a:bodyPr/>
    <a:lstStyle/>
    <a:p>
      <a:pPr>
        <a:defRPr sz="18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3A00FB3-C169-E044-B924-EF797DE25271}"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5271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7B31C6-2869-E14D-B4E1-7969C641556D}" type="slidenum">
              <a:rPr lang="en-US" sz="1200"/>
              <a:pPr/>
              <a:t>1</a:t>
            </a:fld>
            <a:endParaRPr lang="en-US" sz="1200"/>
          </a:p>
        </p:txBody>
      </p:sp>
      <p:sp>
        <p:nvSpPr>
          <p:cNvPr id="16386" name="Rectangle 2"/>
          <p:cNvSpPr>
            <a:spLocks noGrp="1" noRot="1" noChangeAspect="1" noChangeArrowheads="1"/>
          </p:cNvSpPr>
          <p:nvPr>
            <p:ph type="sldImg"/>
          </p:nvPr>
        </p:nvSpPr>
        <p:spPr>
          <a:xfrm>
            <a:off x="1416050" y="852488"/>
            <a:ext cx="4025900" cy="3019425"/>
          </a:xfrm>
          <a:ln w="12700"/>
        </p:spPr>
      </p:sp>
      <p:sp>
        <p:nvSpPr>
          <p:cNvPr id="16387" name="Rectangle 3"/>
          <p:cNvSpPr>
            <a:spLocks noGrp="1" noChangeArrowheads="1"/>
          </p:cNvSpPr>
          <p:nvPr>
            <p:ph type="body" idx="1"/>
          </p:nvPr>
        </p:nvSpPr>
        <p:spPr>
          <a:xfrm>
            <a:off x="914400" y="4343400"/>
            <a:ext cx="5029200"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487" tIns="44450" rIns="90487" bIns="44450"/>
          <a:lstStyle/>
          <a:p>
            <a:pPr>
              <a:spcBef>
                <a:spcPct val="0"/>
              </a:spcBef>
            </a:pPr>
            <a:r>
              <a:rPr lang="en-US" sz="2400">
                <a:latin typeface="Times" charset="0"/>
                <a:ea typeface="ＭＳ Ｐゴシック" charset="0"/>
                <a:cs typeface="ＭＳ Ｐゴシック" charset="0"/>
              </a:rPr>
              <a:t>To discuss:</a:t>
            </a:r>
          </a:p>
          <a:p>
            <a:pPr>
              <a:spcBef>
                <a:spcPct val="0"/>
              </a:spcBef>
              <a:buFontTx/>
              <a:buChar char="-"/>
            </a:pPr>
            <a:r>
              <a:rPr lang="en-US" sz="2400">
                <a:latin typeface="Times" charset="0"/>
                <a:ea typeface="ＭＳ Ｐゴシック" charset="0"/>
                <a:cs typeface="ＭＳ Ｐゴシック" charset="0"/>
              </a:rPr>
              <a:t>Evidence for metabolic syndrome dyslipidemia in neuropathy, espeicially to small diameter nerves</a:t>
            </a:r>
          </a:p>
          <a:p>
            <a:pPr>
              <a:spcBef>
                <a:spcPct val="0"/>
              </a:spcBef>
              <a:buFontTx/>
              <a:buChar char="-"/>
            </a:pPr>
            <a:r>
              <a:rPr lang="en-US" sz="2400">
                <a:latin typeface="Times" charset="0"/>
                <a:ea typeface="ＭＳ Ｐゴシック" charset="0"/>
                <a:cs typeface="ＭＳ Ｐゴシック" charset="0"/>
              </a:rPr>
              <a:t>Tools we are using to evaluate early neuropathy and nerve regenerative capacity in humans</a:t>
            </a:r>
          </a:p>
          <a:p>
            <a:pPr>
              <a:spcBef>
                <a:spcPct val="0"/>
              </a:spcBef>
              <a:buFontTx/>
              <a:buChar char="-"/>
            </a:pPr>
            <a:r>
              <a:rPr lang="en-US" sz="2400">
                <a:latin typeface="Times" charset="0"/>
                <a:ea typeface="ＭＳ Ｐゴシック" charset="0"/>
                <a:cs typeface="ＭＳ Ｐゴシック" charset="0"/>
              </a:rPr>
              <a:t>Two analogies</a:t>
            </a:r>
          </a:p>
          <a:p>
            <a:pPr>
              <a:spcBef>
                <a:spcPct val="0"/>
              </a:spcBef>
              <a:buFontTx/>
              <a:buChar char="-"/>
            </a:pPr>
            <a:r>
              <a:rPr lang="en-US" sz="2400">
                <a:latin typeface="Times" charset="0"/>
                <a:ea typeface="ＭＳ Ｐゴシック" charset="0"/>
                <a:cs typeface="ＭＳ Ｐゴシック" charset="0"/>
              </a:rPr>
              <a:t>Achingly familiar statistics</a:t>
            </a:r>
          </a:p>
          <a:p>
            <a:pPr>
              <a:spcBef>
                <a:spcPct val="0"/>
              </a:spcBef>
              <a:buFontTx/>
              <a:buChar char="-"/>
            </a:pPr>
            <a:r>
              <a:rPr lang="en-US" sz="2400">
                <a:latin typeface="Times" charset="0"/>
                <a:ea typeface="ＭＳ Ｐゴシック" charset="0"/>
                <a:cs typeface="ＭＳ Ｐゴシック" charset="0"/>
              </a:rPr>
              <a:t>Some cartoons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 Ziegler performed a case/control study of 195 diabetic patients and 198 controls in various states along</a:t>
            </a:r>
            <a:r>
              <a:rPr lang="en-US" baseline="0" dirty="0" smtClean="0"/>
              <a:t> the glycemic continuum</a:t>
            </a:r>
          </a:p>
          <a:p>
            <a:r>
              <a:rPr lang="en-US" baseline="0" dirty="0" smtClean="0"/>
              <a:t>Augsburg region of Germany- the MONICA/KORA Augsburg surveys S2 and S3</a:t>
            </a:r>
          </a:p>
          <a:p>
            <a:r>
              <a:rPr lang="en-US" baseline="0" dirty="0" smtClean="0"/>
              <a:t>Slight increase in neuropathy MNSI &gt;2</a:t>
            </a:r>
          </a:p>
          <a:p>
            <a:r>
              <a:rPr lang="en-US" baseline="0" dirty="0" smtClean="0"/>
              <a:t>Similar results in a larger Chinese study</a:t>
            </a:r>
          </a:p>
          <a:p>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increase in prevalence</a:t>
            </a:r>
            <a:r>
              <a:rPr lang="en-US" baseline="0" dirty="0" smtClean="0"/>
              <a:t> in neuropathy in prediabetes compared to normoglycemia</a:t>
            </a:r>
          </a:p>
          <a:p>
            <a:r>
              <a:rPr lang="en-US" baseline="0" dirty="0" smtClean="0"/>
              <a:t>No small fiber measure of neuropathy on exam, NCS</a:t>
            </a:r>
          </a:p>
          <a:p>
            <a:endParaRPr lang="en-US" baseline="0" dirty="0" smtClean="0"/>
          </a:p>
          <a:p>
            <a:r>
              <a:rPr lang="en-US" baseline="0" dirty="0" smtClean="0"/>
              <a:t>Suggests that if you have diabetes, additional metabolic features add risk for neuropathy</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different worldwide</a:t>
            </a:r>
            <a:r>
              <a:rPr lang="en-US" baseline="0" dirty="0" smtClean="0"/>
              <a:t> distribution of disease prevalence than type 1 diabetes</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solidFill>
                  <a:srgbClr val="000000"/>
                </a:solidFill>
              </a:rPr>
              <a:t>Prognosis</a:t>
            </a:r>
          </a:p>
          <a:p>
            <a:pPr lvl="1"/>
            <a:r>
              <a:rPr lang="en-US" dirty="0" smtClean="0">
                <a:solidFill>
                  <a:srgbClr val="000000"/>
                </a:solidFill>
              </a:rPr>
              <a:t>HSAN Type I = most types slowly progressive</a:t>
            </a:r>
          </a:p>
          <a:p>
            <a:pPr lvl="1"/>
            <a:endParaRPr lang="en-US" dirty="0" smtClean="0">
              <a:solidFill>
                <a:srgbClr val="000000"/>
              </a:solidFill>
            </a:endParaRPr>
          </a:p>
          <a:p>
            <a:pPr lvl="1"/>
            <a:r>
              <a:rPr lang="en-US" dirty="0" smtClean="0">
                <a:solidFill>
                  <a:srgbClr val="000000"/>
                </a:solidFill>
              </a:rPr>
              <a:t>HSAN Type III = 50% die before 30-40yo</a:t>
            </a:r>
          </a:p>
          <a:p>
            <a:pPr lvl="1"/>
            <a:endParaRPr lang="en-US" dirty="0" smtClean="0">
              <a:solidFill>
                <a:srgbClr val="000000"/>
              </a:solidFill>
            </a:endParaRPr>
          </a:p>
          <a:p>
            <a:pPr lvl="1"/>
            <a:r>
              <a:rPr lang="en-US" dirty="0" smtClean="0">
                <a:solidFill>
                  <a:srgbClr val="000000"/>
                </a:solidFill>
              </a:rPr>
              <a:t>HSAN Type IV = 20% die early from hyperpyrexia</a:t>
            </a:r>
          </a:p>
          <a:p>
            <a:pPr lvl="2"/>
            <a:r>
              <a:rPr lang="en-US" dirty="0" smtClean="0">
                <a:solidFill>
                  <a:srgbClr val="000000"/>
                </a:solidFill>
              </a:rPr>
              <a:t>Other causes of death = sepsis from poor wound healing</a:t>
            </a:r>
          </a:p>
          <a:p>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Evaluations of small fiber</a:t>
            </a:r>
            <a:r>
              <a:rPr lang="en-US" baseline="0" dirty="0" smtClean="0"/>
              <a:t> neuropathy may be contaminated by referral bias. This group published a distribution of SFN in 88</a:t>
            </a:r>
          </a:p>
          <a:p>
            <a:r>
              <a:rPr lang="en-US" baseline="0" dirty="0" smtClean="0"/>
              <a:t>Patients from 2005-2009 and found more nearly </a:t>
            </a:r>
            <a:r>
              <a:rPr lang="en-US" baseline="0" smtClean="0"/>
              <a:t>half had </a:t>
            </a:r>
            <a:endParaRPr lang="en-US"/>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Evaluations of small fiber</a:t>
            </a:r>
            <a:r>
              <a:rPr lang="en-US" baseline="0" dirty="0" smtClean="0"/>
              <a:t> neuropathy may be contaminated by referral bias. </a:t>
            </a:r>
            <a:r>
              <a:rPr lang="en-US" baseline="0" dirty="0" err="1" smtClean="0"/>
              <a:t>Merkies</a:t>
            </a:r>
            <a:r>
              <a:rPr lang="en-US" baseline="0" dirty="0" smtClean="0"/>
              <a:t> group published a distribution of SFN in 88</a:t>
            </a:r>
          </a:p>
          <a:p>
            <a:r>
              <a:rPr lang="en-US" baseline="0" dirty="0" smtClean="0"/>
              <a:t>Patients from 2005-2009 and found </a:t>
            </a:r>
            <a:r>
              <a:rPr lang="en-US" baseline="0" dirty="0" err="1" smtClean="0"/>
              <a:t>sarcoidosis</a:t>
            </a:r>
            <a:r>
              <a:rPr lang="en-US" baseline="0" dirty="0" smtClean="0"/>
              <a:t> as the most common cause of SFN, ahead </a:t>
            </a:r>
            <a:r>
              <a:rPr lang="en-US" baseline="0" smtClean="0"/>
              <a:t>of diabetes</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increase in prevalence</a:t>
            </a:r>
            <a:r>
              <a:rPr lang="en-US" baseline="0" dirty="0" smtClean="0"/>
              <a:t> in neuropathy in prediabetes compared to normoglycemia</a:t>
            </a:r>
          </a:p>
          <a:p>
            <a:r>
              <a:rPr lang="en-US" baseline="0" dirty="0" smtClean="0"/>
              <a:t>No small fiber measure of neuropathy on exam, NCS</a:t>
            </a:r>
          </a:p>
          <a:p>
            <a:endParaRPr lang="en-US" baseline="0" dirty="0" smtClean="0"/>
          </a:p>
          <a:p>
            <a:r>
              <a:rPr lang="en-US" baseline="0" dirty="0" smtClean="0"/>
              <a:t>Suggests that if you have diabetes, additional metabolic features add risk for neuropathy</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92CDD9D-4781-0B49-8DBF-E069140C3D57}" type="slidenum">
              <a:rPr lang="en-US">
                <a:latin typeface="Arial" pitchFamily="-104" charset="0"/>
                <a:ea typeface="ＭＳ Ｐゴシック" pitchFamily="-104" charset="-128"/>
                <a:cs typeface="ＭＳ Ｐゴシック" pitchFamily="-104" charset="-128"/>
              </a:rPr>
              <a:pPr/>
              <a:t>34</a:t>
            </a:fld>
            <a:endParaRPr lang="en-US">
              <a:latin typeface="Arial" pitchFamily="-104" charset="0"/>
              <a:ea typeface="ＭＳ Ｐゴシック" pitchFamily="-104" charset="-128"/>
              <a:cs typeface="ＭＳ Ｐゴシック" pitchFamily="-104" charset="-128"/>
            </a:endParaRPr>
          </a:p>
        </p:txBody>
      </p:sp>
      <p:sp>
        <p:nvSpPr>
          <p:cNvPr id="59395" name="Rectangle 2"/>
          <p:cNvSpPr>
            <a:spLocks noGrp="1" noRot="1" noChangeAspect="1" noChangeArrowheads="1"/>
          </p:cNvSpPr>
          <p:nvPr>
            <p:ph type="sldImg"/>
          </p:nvPr>
        </p:nvSpPr>
        <p:spPr>
          <a:xfrm>
            <a:off x="1416050" y="852488"/>
            <a:ext cx="4025900" cy="3019425"/>
          </a:xfrm>
          <a:ln w="12700"/>
        </p:spPr>
      </p:sp>
      <p:sp>
        <p:nvSpPr>
          <p:cNvPr id="59396" name="Rectangle 3"/>
          <p:cNvSpPr>
            <a:spLocks noGrp="1" noChangeArrowheads="1"/>
          </p:cNvSpPr>
          <p:nvPr>
            <p:ph type="body" idx="1"/>
          </p:nvPr>
        </p:nvSpPr>
        <p:spPr>
          <a:xfrm>
            <a:off x="914400" y="4343400"/>
            <a:ext cx="5029200" cy="4110038"/>
          </a:xfrm>
          <a:noFill/>
          <a:ln/>
        </p:spPr>
        <p:txBody>
          <a:bodyPr lIns="90487" tIns="44450" rIns="90487" bIns="44450"/>
          <a:lstStyle/>
          <a:p>
            <a:pPr>
              <a:spcBef>
                <a:spcPct val="0"/>
              </a:spcBef>
            </a:pPr>
            <a:endParaRPr lang="en-US" sz="2400">
              <a:latin typeface="Times" pitchFamily="-104" charset="0"/>
              <a:ea typeface="ＭＳ Ｐゴシック" pitchFamily="-104" charset="-128"/>
              <a:cs typeface="ＭＳ Ｐゴシック" pitchFamily="-1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because some common causes of neuropathic pain are not PNS (MS, fibromyalgia, cancer pain),</a:t>
            </a:r>
            <a:r>
              <a:rPr lang="en-US" baseline="0" dirty="0" smtClean="0"/>
              <a:t> or not </a:t>
            </a:r>
            <a:r>
              <a:rPr lang="en-US" dirty="0" smtClean="0"/>
              <a:t> really neuropathies </a:t>
            </a:r>
          </a:p>
          <a:p>
            <a:r>
              <a:rPr lang="en-US" dirty="0" smtClean="0"/>
              <a:t>(</a:t>
            </a:r>
            <a:r>
              <a:rPr lang="en-US" dirty="0" err="1" smtClean="0"/>
              <a:t>e.g</a:t>
            </a:r>
            <a:r>
              <a:rPr lang="en-US" baseline="0" dirty="0" smtClean="0"/>
              <a:t> zoster, trigeminal neuralgia)</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US population 303 M</a:t>
            </a:r>
          </a:p>
          <a:p>
            <a:r>
              <a:rPr lang="en-US" dirty="0" smtClean="0"/>
              <a:t>76% of population</a:t>
            </a:r>
            <a:r>
              <a:rPr lang="en-US" baseline="0" dirty="0" smtClean="0"/>
              <a:t> is over 18 years old</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Dramatic</a:t>
            </a:r>
            <a:r>
              <a:rPr lang="en-US" baseline="0" dirty="0" smtClean="0"/>
              <a:t> variation in ethnic  prevalence of type 2 diabetes.</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Dramatic</a:t>
            </a:r>
            <a:r>
              <a:rPr lang="en-US" baseline="0" dirty="0" smtClean="0"/>
              <a:t> variation in ethnic  prevalence of type 2 diabetes.</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Notermans</a:t>
            </a:r>
            <a:r>
              <a:rPr lang="en-US" dirty="0" smtClean="0"/>
              <a:t> (female) University of Utrecht</a:t>
            </a:r>
            <a:endParaRPr lang="en-US" baseline="0" dirty="0" smtClean="0"/>
          </a:p>
          <a:p>
            <a:r>
              <a:rPr lang="en-US" baseline="0" dirty="0" smtClean="0"/>
              <a:t>Discuss reverse study- neuropathy more common in prediabetes</a:t>
            </a:r>
          </a:p>
          <a:p>
            <a:r>
              <a:rPr lang="en-US" baseline="0" dirty="0" smtClean="0"/>
              <a:t>Make this slide</a:t>
            </a:r>
            <a:endParaRPr lang="en-US" dirty="0"/>
          </a:p>
        </p:txBody>
      </p:sp>
      <p:sp>
        <p:nvSpPr>
          <p:cNvPr id="4" name="Slide Number Placeholder 3"/>
          <p:cNvSpPr>
            <a:spLocks noGrp="1"/>
          </p:cNvSpPr>
          <p:nvPr>
            <p:ph type="sldNum" sz="quarter" idx="10"/>
          </p:nvPr>
        </p:nvSpPr>
        <p:spPr/>
        <p:txBody>
          <a:bodyPr/>
          <a:lstStyle/>
          <a:p>
            <a:pPr>
              <a:defRPr/>
            </a:pPr>
            <a:fld id="{53A00FB3-C169-E044-B924-EF797DE25271}"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AE760B-40C9-D14A-845F-53EE4AF34C6A}" type="slidenum">
              <a:rPr lang="en-US" sz="1200"/>
              <a:pPr/>
              <a:t>13</a:t>
            </a:fld>
            <a:endParaRPr lang="en-US" sz="1200"/>
          </a:p>
        </p:txBody>
      </p:sp>
      <p:sp>
        <p:nvSpPr>
          <p:cNvPr id="47106" name="Rectangle 2"/>
          <p:cNvSpPr>
            <a:spLocks noGrp="1" noRot="1" noChangeAspect="1" noChangeArrowheads="1"/>
          </p:cNvSpPr>
          <p:nvPr>
            <p:ph type="sldImg"/>
          </p:nvPr>
        </p:nvSpPr>
        <p:spPr>
          <a:xfrm>
            <a:off x="1416050" y="852488"/>
            <a:ext cx="4025900" cy="3019425"/>
          </a:xfrm>
          <a:ln/>
        </p:spPr>
      </p:sp>
      <p:sp>
        <p:nvSpPr>
          <p:cNvPr id="47107" name="Rectangle 3"/>
          <p:cNvSpPr>
            <a:spLocks noGrp="1" noChangeArrowheads="1"/>
          </p:cNvSpPr>
          <p:nvPr>
            <p:ph type="body" idx="1"/>
          </p:nvPr>
        </p:nvSpPr>
        <p:spPr>
          <a:xfrm>
            <a:off x="914400" y="4343400"/>
            <a:ext cx="5029200" cy="4110038"/>
          </a:xfrm>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0487" tIns="44450" rIns="90487" bIns="44450"/>
          <a:lstStyle/>
          <a:p>
            <a:pPr eaLnBrk="1" hangingPunct="1"/>
            <a:r>
              <a:rPr lang="en-US" dirty="0" smtClean="0">
                <a:ea typeface="ＭＳ Ｐゴシック" charset="0"/>
                <a:cs typeface="ＭＳ Ｐゴシック" charset="0"/>
              </a:rPr>
              <a:t>Mention the DCCT here- showed the importance of glucose control on prevention</a:t>
            </a:r>
            <a:r>
              <a:rPr lang="en-US" baseline="0" dirty="0" smtClean="0">
                <a:ea typeface="ＭＳ Ｐゴシック" charset="0"/>
                <a:cs typeface="ＭＳ Ｐゴシック" charset="0"/>
              </a:rPr>
              <a:t> of diabetes. </a:t>
            </a:r>
          </a:p>
          <a:p>
            <a:pPr eaLnBrk="1" hangingPunct="1"/>
            <a:r>
              <a:rPr lang="en-US" baseline="0" dirty="0" smtClean="0">
                <a:ea typeface="ＭＳ Ｐゴシック" charset="0"/>
                <a:cs typeface="ＭＳ Ｐゴシック" charset="0"/>
              </a:rPr>
              <a:t>Look up DCCT</a:t>
            </a:r>
            <a:endParaRPr lang="en-US" dirty="0" smtClean="0">
              <a:ea typeface="ＭＳ Ｐゴシック" charset="0"/>
              <a:cs typeface="ＭＳ Ｐゴシック" charset="0"/>
            </a:endParaRPr>
          </a:p>
          <a:p>
            <a:pPr eaLnBrk="1" hangingPunct="1"/>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EURODIAB 1127 </a:t>
            </a:r>
            <a:r>
              <a:rPr lang="en-US" dirty="0">
                <a:ea typeface="ＭＳ Ｐゴシック" charset="0"/>
                <a:cs typeface="ＭＳ Ｐゴシック" charset="0"/>
              </a:rPr>
              <a:t>type 1 patients, followed for 7.3 years.  23% developed neuropathy over follow-up.  </a:t>
            </a:r>
          </a:p>
          <a:p>
            <a:pPr eaLnBrk="1" hangingPunct="1"/>
            <a:r>
              <a:rPr lang="en-US" dirty="0">
                <a:ea typeface="ＭＳ Ｐゴシック" charset="0"/>
                <a:cs typeface="ＭＳ Ｐゴシック" charset="0"/>
              </a:rPr>
              <a:t>Multifactorial analysis controlling for age, glucose to examine contributors.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ea typeface="ＭＳ Ｐゴシック" charset="0"/>
                <a:cs typeface="ＭＳ Ｐゴシック" charset="0"/>
              </a:rPr>
              <a:t>In CMND cohort, examined relative risk of each MS feature for neuropathy in the setting of diabetes.</a:t>
            </a:r>
          </a:p>
        </p:txBody>
      </p:sp>
      <p:sp>
        <p:nvSpPr>
          <p:cNvPr id="43011"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C92D40-61DF-B743-AC92-809B9DB96023}" type="slidenum">
              <a:rPr lang="en-US" sz="1200"/>
              <a:pPr/>
              <a:t>14</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E7F2FD-F7D1-4F42-831A-78F7EDD15265}" type="slidenum">
              <a:rPr lang="en-US" sz="1200"/>
              <a:pPr/>
              <a:t>15</a:t>
            </a:fld>
            <a:endParaRPr lang="en-US" sz="1200"/>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Carrying this a step further, the Steno 2 trial demonstrated that- treatment of each component of metabolic syndrome improves outcomes of macrovascular complications in type2 diabetics. Although the Steno trial</a:t>
            </a:r>
            <a:r>
              <a:rPr lang="ja-JP" altLang="en-US">
                <a:ea typeface="ＭＳ Ｐゴシック" charset="0"/>
                <a:cs typeface="ＭＳ Ｐゴシック" charset="0"/>
              </a:rPr>
              <a:t>’</a:t>
            </a:r>
            <a:r>
              <a:rPr lang="en-US" altLang="ja-JP">
                <a:ea typeface="ＭＳ Ｐゴシック" charset="0"/>
                <a:cs typeface="ＭＳ Ｐゴシック" charset="0"/>
              </a:rPr>
              <a:t>s primary endpoints were macrovascular complications, the study did also showed secondary endpoints of microvascular complications that demonstrated a significant improvement with intervention.</a:t>
            </a:r>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BF085-B180-D447-8431-BE9730443EFE}"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207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F1516-A26A-7048-BE61-AE69B09A42B9}"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044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3BDCF-AB13-EC44-8304-D2567F8243F4}"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331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ED262F-3B2B-544C-81AE-28BEE8183C1A}"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097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2730D8-10B1-AA43-AB27-4104D04BFE5E}"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495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6E284E-3F6B-AB48-9096-67B8F7FE1CF0}"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757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CB6734-4FDC-9342-9106-510972C4075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797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FB3374-5A6D-5C42-8B21-1526C5BA2CD9}"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34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A19553-2DF2-E342-834B-C3958FD63F94}"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766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8FAE27-2A12-5742-AECF-4615F3E4F296}"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331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9BA9AC-987B-5444-AC2B-873E68C9900A}"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809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45F746-9ADA-9C41-A65B-4CE511A1A48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932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BF61E982-BA46-F44B-854F-AECC05C419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6pPr>
      <a:lvl7pPr marL="914400" algn="ctr" rtl="0" fontAlgn="base">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7pPr>
      <a:lvl8pPr marL="1371600" algn="ctr" rtl="0" fontAlgn="base">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8pPr>
      <a:lvl9pPr marL="1828800" algn="ctr" rtl="0" fontAlgn="base">
        <a:spcBef>
          <a:spcPct val="0"/>
        </a:spcBef>
        <a:spcAft>
          <a:spcPct val="0"/>
        </a:spcAft>
        <a:defRPr sz="4000" b="1">
          <a:solidFill>
            <a:schemeClr val="tx1"/>
          </a:solidFill>
          <a:effectLst>
            <a:outerShdw blurRad="38100" dist="38100" dir="2700000" algn="tl">
              <a:srgbClr val="000000"/>
            </a:outerShdw>
          </a:effectLst>
          <a:latin typeface="Time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ea typeface="+mn-ea"/>
        </a:defRPr>
      </a:lvl2pPr>
      <a:lvl3pPr marL="1143000" indent="-228600" algn="l" rtl="0" eaLnBrk="0" fontAlgn="base" hangingPunct="0">
        <a:spcBef>
          <a:spcPct val="20000"/>
        </a:spcBef>
        <a:spcAft>
          <a:spcPct val="0"/>
        </a:spcAft>
        <a:buChar char="•"/>
        <a:defRPr sz="2400">
          <a:solidFill>
            <a:schemeClr val="tx2"/>
          </a:solidFill>
          <a:latin typeface="+mn-lt"/>
          <a:ea typeface="+mn-ea"/>
        </a:defRPr>
      </a:lvl3pPr>
      <a:lvl4pPr marL="1600200" indent="-228600" algn="l" rtl="0" eaLnBrk="0" fontAlgn="base" hangingPunct="0">
        <a:spcBef>
          <a:spcPct val="20000"/>
        </a:spcBef>
        <a:spcAft>
          <a:spcPct val="0"/>
        </a:spcAft>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 Id="rId3" Type="http://schemas.openxmlformats.org/officeDocument/2006/relationships/image" Target="../media/image3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gif"/></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217897" y="609600"/>
            <a:ext cx="4509799" cy="1165704"/>
          </a:xfrm>
        </p:spPr>
        <p:txBody>
          <a:bodyPr wrap="none" lIns="71438" tIns="28575" rIns="71438" bIns="28575" anchor="t">
            <a:spAutoFit/>
          </a:bodyPr>
          <a:lstStyle/>
          <a:p>
            <a:pPr eaLnBrk="1" hangingPunct="1">
              <a:defRPr/>
            </a:pPr>
            <a:r>
              <a:rPr lang="en-US" sz="3600" dirty="0" smtClean="0">
                <a:effectLst>
                  <a:outerShdw blurRad="38100" dist="38100" dir="2700000" algn="tl">
                    <a:srgbClr val="DDDDDD"/>
                  </a:outerShdw>
                </a:effectLst>
                <a:latin typeface="Calibri" charset="0"/>
                <a:ea typeface="ＭＳ Ｐゴシック" charset="0"/>
                <a:cs typeface="Calibri" charset="0"/>
              </a:rPr>
              <a:t>Epidemiology of </a:t>
            </a:r>
            <a:br>
              <a:rPr lang="en-US" sz="3600" dirty="0" smtClean="0">
                <a:effectLst>
                  <a:outerShdw blurRad="38100" dist="38100" dir="2700000" algn="tl">
                    <a:srgbClr val="DDDDDD"/>
                  </a:outerShdw>
                </a:effectLst>
                <a:latin typeface="Calibri" charset="0"/>
                <a:ea typeface="ＭＳ Ｐゴシック" charset="0"/>
                <a:cs typeface="Calibri" charset="0"/>
              </a:rPr>
            </a:br>
            <a:r>
              <a:rPr lang="en-US" sz="3600" dirty="0" smtClean="0">
                <a:effectLst>
                  <a:outerShdw blurRad="38100" dist="38100" dir="2700000" algn="tl">
                    <a:srgbClr val="DDDDDD"/>
                  </a:outerShdw>
                </a:effectLst>
                <a:latin typeface="Calibri" charset="0"/>
                <a:ea typeface="ＭＳ Ｐゴシック" charset="0"/>
                <a:cs typeface="Calibri" charset="0"/>
              </a:rPr>
              <a:t>small fiber neuropathy</a:t>
            </a:r>
            <a:endParaRPr lang="en-US" sz="3600" dirty="0">
              <a:effectLst>
                <a:outerShdw blurRad="38100" dist="38100" dir="2700000" algn="tl">
                  <a:srgbClr val="DDDDDD"/>
                </a:outerShdw>
              </a:effectLst>
              <a:latin typeface="Calibri" charset="0"/>
              <a:ea typeface="ＭＳ Ｐゴシック" charset="0"/>
              <a:cs typeface="Calibri" charset="0"/>
            </a:endParaRPr>
          </a:p>
        </p:txBody>
      </p:sp>
      <p:sp>
        <p:nvSpPr>
          <p:cNvPr id="15363" name="Line 4"/>
          <p:cNvSpPr>
            <a:spLocks noChangeShapeType="1"/>
          </p:cNvSpPr>
          <p:nvPr/>
        </p:nvSpPr>
        <p:spPr bwMode="auto">
          <a:xfrm>
            <a:off x="452438" y="2209800"/>
            <a:ext cx="8099425" cy="0"/>
          </a:xfrm>
          <a:prstGeom prst="line">
            <a:avLst/>
          </a:prstGeom>
          <a:noFill/>
          <a:ln w="12700">
            <a:solidFill>
              <a:srgbClr val="081D58"/>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en-US"/>
          </a:p>
        </p:txBody>
      </p:sp>
      <p:sp>
        <p:nvSpPr>
          <p:cNvPr id="15364" name="Rectangle 5"/>
          <p:cNvSpPr>
            <a:spLocks noChangeArrowheads="1"/>
          </p:cNvSpPr>
          <p:nvPr/>
        </p:nvSpPr>
        <p:spPr bwMode="auto">
          <a:xfrm>
            <a:off x="1861373" y="2514600"/>
            <a:ext cx="5865311" cy="231698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101798" tIns="50006" rIns="101798" bIns="50006">
            <a:spAutoFit/>
          </a:bodyPr>
          <a:lstStyle/>
          <a:p>
            <a:pPr algn="ctr"/>
            <a:r>
              <a:rPr lang="en-US" dirty="0" smtClean="0"/>
              <a:t>J. Rob Singleton</a:t>
            </a:r>
          </a:p>
          <a:p>
            <a:pPr algn="ctr"/>
            <a:r>
              <a:rPr lang="en-US" sz="2000" dirty="0" smtClean="0"/>
              <a:t>Professor and Vice Chair</a:t>
            </a:r>
          </a:p>
          <a:p>
            <a:pPr algn="ctr"/>
            <a:r>
              <a:rPr lang="en-US" sz="2000" dirty="0" smtClean="0"/>
              <a:t>University of Utah Neurology</a:t>
            </a:r>
          </a:p>
          <a:p>
            <a:pPr algn="ctr"/>
            <a:r>
              <a:rPr lang="en-US" sz="2000" dirty="0" smtClean="0"/>
              <a:t>Director, Clinical Trials services Foundation</a:t>
            </a:r>
          </a:p>
          <a:p>
            <a:pPr algn="ctr"/>
            <a:r>
              <a:rPr lang="en-US" sz="2000" dirty="0" smtClean="0"/>
              <a:t>Utah Center for Clinical and Translational Science</a:t>
            </a:r>
          </a:p>
          <a:p>
            <a:pPr algn="ctr"/>
            <a:r>
              <a:rPr lang="en-US" sz="2000" dirty="0" smtClean="0"/>
              <a:t>Chief, Neurology</a:t>
            </a:r>
          </a:p>
          <a:p>
            <a:pPr algn="ctr"/>
            <a:r>
              <a:rPr lang="en-US" sz="2000" dirty="0" smtClean="0"/>
              <a:t>SLC VA Medical Center</a:t>
            </a:r>
          </a:p>
        </p:txBody>
      </p:sp>
      <p:pic>
        <p:nvPicPr>
          <p:cNvPr id="15366" name="Picture 11" descr="ninds_logo"/>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5638800"/>
            <a:ext cx="1797050" cy="10144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 name="TextBox 11"/>
          <p:cNvSpPr txBox="1"/>
          <p:nvPr/>
        </p:nvSpPr>
        <p:spPr>
          <a:xfrm>
            <a:off x="185955" y="4930914"/>
            <a:ext cx="8772090" cy="707886"/>
          </a:xfrm>
          <a:prstGeom prst="rect">
            <a:avLst/>
          </a:prstGeom>
          <a:noFill/>
        </p:spPr>
        <p:txBody>
          <a:bodyPr wrap="square" rtlCol="0">
            <a:spAutoFit/>
          </a:bodyPr>
          <a:lstStyle/>
          <a:p>
            <a:pPr algn="ctr"/>
            <a:r>
              <a:rPr lang="en-US" sz="2000" b="1" i="1" dirty="0" smtClean="0">
                <a:solidFill>
                  <a:schemeClr val="bg1"/>
                </a:solidFill>
              </a:rPr>
              <a:t>ADA,  </a:t>
            </a:r>
            <a:r>
              <a:rPr lang="en-US" sz="2000" b="1" i="1" dirty="0">
                <a:solidFill>
                  <a:schemeClr val="bg1"/>
                </a:solidFill>
              </a:rPr>
              <a:t>NIH</a:t>
            </a:r>
            <a:r>
              <a:rPr lang="en-US" sz="2000" b="1" i="1" dirty="0" smtClean="0">
                <a:solidFill>
                  <a:schemeClr val="bg1"/>
                </a:solidFill>
              </a:rPr>
              <a:t> NINDS, NIDDK, DP3, NCATS CTSA 1ULTR001067</a:t>
            </a:r>
            <a:endParaRPr lang="en-US" sz="2000" dirty="0" smtClean="0">
              <a:solidFill>
                <a:schemeClr val="bg1"/>
              </a:solidFill>
            </a:endParaRPr>
          </a:p>
          <a:p>
            <a:endParaRPr lang="en-US" sz="2000" dirty="0">
              <a:solidFill>
                <a:schemeClr val="bg1"/>
              </a:solidFill>
            </a:endParaRPr>
          </a:p>
        </p:txBody>
      </p:sp>
      <p:pic>
        <p:nvPicPr>
          <p:cNvPr id="13" name="Picture 12"/>
          <p:cNvPicPr>
            <a:picLocks noChangeAspect="1"/>
          </p:cNvPicPr>
          <p:nvPr/>
        </p:nvPicPr>
        <p:blipFill>
          <a:blip r:embed="rId4"/>
          <a:stretch>
            <a:fillRect/>
          </a:stretch>
        </p:blipFill>
        <p:spPr>
          <a:xfrm>
            <a:off x="2311546" y="5476117"/>
            <a:ext cx="6527654" cy="1381883"/>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914400"/>
          </a:xfrm>
        </p:spPr>
        <p:txBody>
          <a:bodyPr>
            <a:normAutofit fontScale="90000"/>
          </a:bodyPr>
          <a:lstStyle/>
          <a:p>
            <a:pPr algn="l"/>
            <a:r>
              <a:rPr lang="en-US" dirty="0" smtClean="0">
                <a:effectLst/>
                <a:latin typeface="+mn-lt"/>
              </a:rPr>
              <a:t>Diabetic neuropathy is expensive</a:t>
            </a:r>
            <a:endParaRPr lang="en-US" dirty="0">
              <a:effectLst/>
              <a:latin typeface="+mn-lt"/>
            </a:endParaRPr>
          </a:p>
        </p:txBody>
      </p:sp>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Content Placeholder 2"/>
          <p:cNvSpPr>
            <a:spLocks noGrp="1"/>
          </p:cNvSpPr>
          <p:nvPr>
            <p:ph sz="quarter" idx="1"/>
          </p:nvPr>
        </p:nvSpPr>
        <p:spPr>
          <a:xfrm>
            <a:off x="609600" y="4191000"/>
            <a:ext cx="6251121" cy="1447800"/>
          </a:xfrm>
        </p:spPr>
        <p:txBody>
          <a:bodyPr>
            <a:normAutofit/>
          </a:bodyPr>
          <a:lstStyle/>
          <a:p>
            <a:r>
              <a:rPr lang="en-US" sz="2000" dirty="0" smtClean="0">
                <a:solidFill>
                  <a:srgbClr val="000000"/>
                </a:solidFill>
              </a:rPr>
              <a:t>112 US patients with DM2 and painful neuropathy</a:t>
            </a:r>
          </a:p>
          <a:p>
            <a:r>
              <a:rPr lang="en-US" sz="2000" dirty="0" smtClean="0">
                <a:solidFill>
                  <a:srgbClr val="000000"/>
                </a:solidFill>
              </a:rPr>
              <a:t>Comprehensive assessment of health and social impact, including direct medical costs and indirect costs due to lost work</a:t>
            </a:r>
          </a:p>
          <a:p>
            <a:pPr lvl="1"/>
            <a:endParaRPr lang="en-US" sz="2000" dirty="0" smtClean="0"/>
          </a:p>
        </p:txBody>
      </p:sp>
      <p:pic>
        <p:nvPicPr>
          <p:cNvPr id="6" name="Picture 5" descr="DPN cost of care.jpg"/>
          <p:cNvPicPr>
            <a:picLocks noChangeAspect="1"/>
          </p:cNvPicPr>
          <p:nvPr/>
        </p:nvPicPr>
        <p:blipFill>
          <a:blip r:embed="rId2"/>
          <a:stretch>
            <a:fillRect/>
          </a:stretch>
        </p:blipFill>
        <p:spPr>
          <a:xfrm>
            <a:off x="364481" y="838200"/>
            <a:ext cx="8415038" cy="3200400"/>
          </a:xfrm>
          <a:prstGeom prst="rect">
            <a:avLst/>
          </a:prstGeom>
        </p:spPr>
      </p:pic>
      <p:sp>
        <p:nvSpPr>
          <p:cNvPr id="8" name="TextBox 7"/>
          <p:cNvSpPr txBox="1"/>
          <p:nvPr/>
        </p:nvSpPr>
        <p:spPr>
          <a:xfrm>
            <a:off x="3200400" y="6248400"/>
            <a:ext cx="5689253" cy="369332"/>
          </a:xfrm>
          <a:prstGeom prst="rect">
            <a:avLst/>
          </a:prstGeom>
          <a:noFill/>
        </p:spPr>
        <p:txBody>
          <a:bodyPr wrap="none" rtlCol="0">
            <a:spAutoFit/>
          </a:bodyPr>
          <a:lstStyle/>
          <a:p>
            <a:r>
              <a:rPr lang="en-US" sz="1800" dirty="0" err="1" smtClean="0"/>
              <a:t>Sadosky</a:t>
            </a:r>
            <a:r>
              <a:rPr lang="en-US" sz="1800" dirty="0" smtClean="0"/>
              <a:t> A Schaefer C et al, </a:t>
            </a:r>
            <a:r>
              <a:rPr lang="en-US" sz="1800" i="1" dirty="0" err="1" smtClean="0"/>
              <a:t>Diab</a:t>
            </a:r>
            <a:r>
              <a:rPr lang="en-US" sz="1800" i="1" dirty="0" smtClean="0"/>
              <a:t> Met </a:t>
            </a:r>
            <a:r>
              <a:rPr lang="en-US" sz="1800" i="1" dirty="0" err="1" smtClean="0"/>
              <a:t>Syn</a:t>
            </a:r>
            <a:r>
              <a:rPr lang="en-US" sz="1800" i="1" dirty="0" smtClean="0"/>
              <a:t> </a:t>
            </a:r>
            <a:r>
              <a:rPr lang="en-US" sz="1800" i="1" dirty="0" err="1" smtClean="0"/>
              <a:t>Obes</a:t>
            </a:r>
            <a:r>
              <a:rPr lang="en-US" sz="1800" i="1" dirty="0" smtClean="0"/>
              <a:t> </a:t>
            </a:r>
            <a:r>
              <a:rPr lang="en-US" sz="1800" dirty="0" smtClean="0"/>
              <a:t>2013</a:t>
            </a:r>
            <a:endParaRPr lang="en-US" sz="1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6" name="Picture 5" descr="diabetes-rates-map_1.jpg"/>
          <p:cNvPicPr>
            <a:picLocks noChangeAspect="1"/>
          </p:cNvPicPr>
          <p:nvPr/>
        </p:nvPicPr>
        <p:blipFill>
          <a:blip r:embed="rId3"/>
          <a:stretch>
            <a:fillRect/>
          </a:stretch>
        </p:blipFill>
        <p:spPr>
          <a:xfrm>
            <a:off x="-3810000" y="2286000"/>
            <a:ext cx="13487400" cy="4495800"/>
          </a:xfrm>
          <a:prstGeom prst="rect">
            <a:avLst/>
          </a:prstGeom>
        </p:spPr>
      </p:pic>
      <p:pic>
        <p:nvPicPr>
          <p:cNvPr id="7" name="Picture 6" descr="DM2 prevalence world.jpg"/>
          <p:cNvPicPr>
            <a:picLocks noChangeAspect="1"/>
          </p:cNvPicPr>
          <p:nvPr/>
        </p:nvPicPr>
        <p:blipFill>
          <a:blip r:embed="rId4"/>
          <a:stretch>
            <a:fillRect/>
          </a:stretch>
        </p:blipFill>
        <p:spPr>
          <a:xfrm>
            <a:off x="4572000" y="-2349718"/>
            <a:ext cx="4572000" cy="8776817"/>
          </a:xfrm>
          <a:prstGeom prst="rect">
            <a:avLst/>
          </a:prstGeom>
        </p:spPr>
      </p:pic>
      <p:sp>
        <p:nvSpPr>
          <p:cNvPr id="2" name="Title 1"/>
          <p:cNvSpPr>
            <a:spLocks noGrp="1"/>
          </p:cNvSpPr>
          <p:nvPr>
            <p:ph type="title"/>
          </p:nvPr>
        </p:nvSpPr>
        <p:spPr>
          <a:xfrm>
            <a:off x="381000" y="0"/>
            <a:ext cx="7543800" cy="914400"/>
          </a:xfrm>
        </p:spPr>
        <p:txBody>
          <a:bodyPr>
            <a:normAutofit/>
          </a:bodyPr>
          <a:lstStyle/>
          <a:p>
            <a:pPr algn="l"/>
            <a:r>
              <a:rPr lang="en-US" dirty="0" smtClean="0">
                <a:effectLst/>
                <a:latin typeface="+mn-lt"/>
              </a:rPr>
              <a:t>Neuropathy in prediabetes</a:t>
            </a:r>
            <a:endParaRPr lang="en-US" dirty="0">
              <a:effectLst/>
              <a:latin typeface="+mn-lt"/>
            </a:endParaRPr>
          </a:p>
        </p:txBody>
      </p:sp>
      <p:sp>
        <p:nvSpPr>
          <p:cNvPr id="3" name="Content Placeholder 2"/>
          <p:cNvSpPr>
            <a:spLocks noGrp="1"/>
          </p:cNvSpPr>
          <p:nvPr>
            <p:ph sz="quarter" idx="1"/>
          </p:nvPr>
        </p:nvSpPr>
        <p:spPr>
          <a:xfrm>
            <a:off x="381000" y="990600"/>
            <a:ext cx="4648200" cy="2438400"/>
          </a:xfrm>
        </p:spPr>
        <p:txBody>
          <a:bodyPr>
            <a:normAutofit/>
          </a:bodyPr>
          <a:lstStyle/>
          <a:p>
            <a:r>
              <a:rPr lang="en-US" sz="2000" dirty="0" smtClean="0">
                <a:solidFill>
                  <a:srgbClr val="000000"/>
                </a:solidFill>
              </a:rPr>
              <a:t>Multiple lines of epidemiological evidence suggest a causative association between prediabetic metabolic syndrome and peripheral neuropathy</a:t>
            </a:r>
          </a:p>
          <a:p>
            <a:pPr lvl="1"/>
            <a:endParaRPr lang="en-US"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4" name="Rectangle 33"/>
          <p:cNvSpPr>
            <a:spLocks noChangeArrowheads="1"/>
          </p:cNvSpPr>
          <p:nvPr/>
        </p:nvSpPr>
        <p:spPr bwMode="auto">
          <a:xfrm>
            <a:off x="304800" y="4953000"/>
            <a:ext cx="3505200" cy="156966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r>
              <a:rPr lang="en-US" sz="1600" dirty="0" smtClean="0"/>
              <a:t>From- </a:t>
            </a:r>
            <a:r>
              <a:rPr lang="en-US" sz="1600" dirty="0" err="1" smtClean="0"/>
              <a:t>Visser</a:t>
            </a:r>
            <a:r>
              <a:rPr lang="en-US" sz="1600" dirty="0" smtClean="0"/>
              <a:t> NA, </a:t>
            </a:r>
            <a:r>
              <a:rPr lang="en-US" sz="1600" dirty="0" err="1" smtClean="0"/>
              <a:t>Vrancken</a:t>
            </a:r>
            <a:r>
              <a:rPr lang="en-US" sz="1600" dirty="0" smtClean="0"/>
              <a:t> AF, van </a:t>
            </a:r>
            <a:r>
              <a:rPr lang="en-US" sz="1600" dirty="0" err="1" smtClean="0"/>
              <a:t>der</a:t>
            </a:r>
            <a:r>
              <a:rPr lang="en-US" sz="1600" dirty="0" smtClean="0"/>
              <a:t> </a:t>
            </a:r>
            <a:r>
              <a:rPr lang="en-US" sz="1600" dirty="0" err="1" smtClean="0"/>
              <a:t>Schouw</a:t>
            </a:r>
            <a:r>
              <a:rPr lang="en-US" sz="1600" dirty="0" smtClean="0"/>
              <a:t> YT, van den Berg LH, </a:t>
            </a:r>
            <a:r>
              <a:rPr lang="en-US" sz="1600" dirty="0" err="1" smtClean="0"/>
              <a:t>Notermans</a:t>
            </a:r>
            <a:r>
              <a:rPr lang="en-US" sz="1600" dirty="0" smtClean="0"/>
              <a:t> NC. Chronic Idiopathic Axonal Polyneuropathy Is Associated With the Metabolic Syndrome. </a:t>
            </a:r>
            <a:r>
              <a:rPr lang="en-US" sz="1600" i="1" dirty="0" smtClean="0"/>
              <a:t>Diabetes Care</a:t>
            </a:r>
            <a:r>
              <a:rPr lang="en-US" sz="1600" dirty="0" smtClean="0"/>
              <a:t>. 2012.</a:t>
            </a:r>
            <a:endParaRPr lang="en-US" sz="1600" dirty="0"/>
          </a:p>
        </p:txBody>
      </p:sp>
      <p:sp>
        <p:nvSpPr>
          <p:cNvPr id="51204" name="TextBox 5"/>
          <p:cNvSpPr txBox="1">
            <a:spLocks noChangeArrowheads="1"/>
          </p:cNvSpPr>
          <p:nvPr/>
        </p:nvSpPr>
        <p:spPr bwMode="auto">
          <a:xfrm>
            <a:off x="1185996" y="2983467"/>
            <a:ext cx="836206"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t>n</a:t>
            </a:r>
            <a:r>
              <a:rPr lang="en-US" sz="1800" dirty="0"/>
              <a:t>=709</a:t>
            </a:r>
          </a:p>
        </p:txBody>
      </p:sp>
      <p:sp>
        <p:nvSpPr>
          <p:cNvPr id="51205" name="TextBox 6"/>
          <p:cNvSpPr txBox="1">
            <a:spLocks noChangeArrowheads="1"/>
          </p:cNvSpPr>
          <p:nvPr/>
        </p:nvSpPr>
        <p:spPr bwMode="auto">
          <a:xfrm>
            <a:off x="2619468" y="2983468"/>
            <a:ext cx="850533"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t>n</a:t>
            </a:r>
            <a:r>
              <a:rPr lang="en-US" sz="1800" dirty="0"/>
              <a:t>=249</a:t>
            </a:r>
          </a:p>
        </p:txBody>
      </p:sp>
      <p:sp>
        <p:nvSpPr>
          <p:cNvPr id="51206" name="TextBox 7"/>
          <p:cNvSpPr txBox="1">
            <a:spLocks noChangeArrowheads="1"/>
          </p:cNvSpPr>
          <p:nvPr/>
        </p:nvSpPr>
        <p:spPr bwMode="auto">
          <a:xfrm>
            <a:off x="3960364" y="2983468"/>
            <a:ext cx="805038"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t>n</a:t>
            </a:r>
            <a:r>
              <a:rPr lang="en-US" sz="1800" dirty="0"/>
              <a:t>=95</a:t>
            </a:r>
          </a:p>
        </p:txBody>
      </p:sp>
      <p:grpSp>
        <p:nvGrpSpPr>
          <p:cNvPr id="2" name="Group 24"/>
          <p:cNvGrpSpPr/>
          <p:nvPr/>
        </p:nvGrpSpPr>
        <p:grpSpPr>
          <a:xfrm>
            <a:off x="325912" y="116523"/>
            <a:ext cx="4820490" cy="3116308"/>
            <a:chOff x="1048311" y="1258889"/>
            <a:chExt cx="6944809" cy="4489622"/>
          </a:xfrm>
        </p:grpSpPr>
        <p:graphicFrame>
          <p:nvGraphicFramePr>
            <p:cNvPr id="4" name="Chart 3"/>
            <p:cNvGraphicFramePr>
              <a:graphicFrameLocks/>
            </p:cNvGraphicFramePr>
            <p:nvPr/>
          </p:nvGraphicFramePr>
          <p:xfrm>
            <a:off x="1048311" y="1392637"/>
            <a:ext cx="6944809" cy="435587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flipV="1">
              <a:off x="4724400" y="1727200"/>
              <a:ext cx="0" cy="242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724400" y="1727200"/>
              <a:ext cx="21288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853238" y="1727200"/>
              <a:ext cx="0" cy="242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789613" y="1443038"/>
              <a:ext cx="0" cy="2841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070350" y="1443038"/>
              <a:ext cx="17192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51203" idx="1"/>
            </p:cNvCxnSpPr>
            <p:nvPr/>
          </p:nvCxnSpPr>
          <p:spPr>
            <a:xfrm rot="10800000">
              <a:off x="2633686" y="1443050"/>
              <a:ext cx="398439" cy="59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633663" y="1443038"/>
              <a:ext cx="0" cy="1646237"/>
            </a:xfrm>
            <a:prstGeom prst="line">
              <a:avLst/>
            </a:prstGeom>
          </p:spPr>
          <p:style>
            <a:lnRef idx="2">
              <a:schemeClr val="accent1"/>
            </a:lnRef>
            <a:fillRef idx="0">
              <a:schemeClr val="accent1"/>
            </a:fillRef>
            <a:effectRef idx="1">
              <a:schemeClr val="accent1"/>
            </a:effectRef>
            <a:fontRef idx="minor">
              <a:schemeClr val="tx1"/>
            </a:fontRef>
          </p:style>
        </p:cxnSp>
        <p:sp>
          <p:nvSpPr>
            <p:cNvPr id="51203" name="TextBox 4"/>
            <p:cNvSpPr txBox="1">
              <a:spLocks noChangeArrowheads="1"/>
            </p:cNvSpPr>
            <p:nvPr/>
          </p:nvSpPr>
          <p:spPr bwMode="auto">
            <a:xfrm>
              <a:off x="3032125" y="1258889"/>
              <a:ext cx="1733516" cy="487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t>P&lt;0.001</a:t>
              </a:r>
            </a:p>
          </p:txBody>
        </p:sp>
      </p:grpSp>
      <p:sp>
        <p:nvSpPr>
          <p:cNvPr id="30" name="TextBox 29"/>
          <p:cNvSpPr txBox="1"/>
          <p:nvPr/>
        </p:nvSpPr>
        <p:spPr>
          <a:xfrm rot="16200000">
            <a:off x="-812941" y="1310461"/>
            <a:ext cx="1995212" cy="369332"/>
          </a:xfrm>
          <a:prstGeom prst="rect">
            <a:avLst/>
          </a:prstGeom>
          <a:noFill/>
        </p:spPr>
        <p:txBody>
          <a:bodyPr wrap="square" rtlCol="0">
            <a:spAutoFit/>
          </a:bodyPr>
          <a:lstStyle/>
          <a:p>
            <a:r>
              <a:rPr lang="en-US" sz="1800" dirty="0" smtClean="0"/>
              <a:t>Percent with MS</a:t>
            </a:r>
            <a:endParaRPr lang="en-US" sz="1800" dirty="0"/>
          </a:p>
        </p:txBody>
      </p:sp>
      <p:sp>
        <p:nvSpPr>
          <p:cNvPr id="34" name="Rectangle 2"/>
          <p:cNvSpPr txBox="1">
            <a:spLocks noChangeArrowheads="1"/>
          </p:cNvSpPr>
          <p:nvPr/>
        </p:nvSpPr>
        <p:spPr bwMode="auto">
          <a:xfrm>
            <a:off x="5011628" y="304800"/>
            <a:ext cx="3716413" cy="1350370"/>
          </a:xfrm>
          <a:prstGeom prst="rect">
            <a:avLst/>
          </a:prstGeom>
          <a:noFill/>
          <a:ln w="9525">
            <a:noFill/>
            <a:miter lim="800000"/>
            <a:headEnd/>
            <a:tailEnd/>
          </a:ln>
        </p:spPr>
        <p:txBody>
          <a:bodyPr vert="horz" wrap="none" lIns="71438" tIns="28575" rIns="71438" bIns="28575"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j-ea"/>
                <a:cs typeface="+mj-cs"/>
              </a:rPr>
              <a:t>Metabolic syndrome is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800" kern="0" noProof="0" dirty="0" smtClean="0">
                <a:latin typeface="+mn-lt"/>
                <a:ea typeface="+mj-ea"/>
                <a:cs typeface="+mj-cs"/>
              </a:rPr>
              <a:t>prevalent in otherwise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800" kern="0" dirty="0" err="1" smtClean="0">
                <a:latin typeface="+mn-lt"/>
                <a:ea typeface="+mj-ea"/>
                <a:cs typeface="+mj-cs"/>
              </a:rPr>
              <a:t>i</a:t>
            </a:r>
            <a:r>
              <a:rPr lang="en-US" sz="2800" kern="0" noProof="0" dirty="0" err="1" smtClean="0">
                <a:latin typeface="+mn-lt"/>
                <a:ea typeface="+mj-ea"/>
                <a:cs typeface="+mj-cs"/>
              </a:rPr>
              <a:t>diopathic</a:t>
            </a:r>
            <a:r>
              <a:rPr lang="en-US" sz="2800" kern="0" noProof="0" dirty="0" smtClean="0">
                <a:latin typeface="+mn-lt"/>
                <a:ea typeface="+mj-ea"/>
                <a:cs typeface="+mj-cs"/>
              </a:rPr>
              <a:t> </a:t>
            </a:r>
            <a:r>
              <a:rPr kumimoji="0" lang="en-US" sz="2800" b="0" i="0" u="none" strike="noStrike" kern="0" cap="none" spc="0" normalizeH="0" baseline="0" noProof="0" dirty="0" smtClean="0">
                <a:ln>
                  <a:noFill/>
                </a:ln>
                <a:solidFill>
                  <a:schemeClr val="tx1"/>
                </a:solidFill>
                <a:effectLst/>
                <a:uLnTx/>
                <a:uFillTx/>
                <a:latin typeface="+mn-lt"/>
                <a:ea typeface="+mj-ea"/>
                <a:cs typeface="+mj-cs"/>
              </a:rPr>
              <a:t>neuropathy</a:t>
            </a:r>
            <a:endParaRPr kumimoji="0" lang="en-US" sz="2800" b="0" i="0" u="none" strike="noStrike" kern="0" cap="none" spc="0" normalizeH="0" baseline="0" noProof="0" dirty="0">
              <a:ln>
                <a:noFill/>
              </a:ln>
              <a:solidFill>
                <a:schemeClr val="tx1"/>
              </a:solidFill>
              <a:effectLst/>
              <a:uLnTx/>
              <a:uFillTx/>
              <a:latin typeface="+mn-lt"/>
              <a:ea typeface="+mj-ea"/>
              <a:cs typeface="+mj-cs"/>
            </a:endParaRPr>
          </a:p>
        </p:txBody>
      </p:sp>
      <p:grpSp>
        <p:nvGrpSpPr>
          <p:cNvPr id="3" name="Group 51"/>
          <p:cNvGrpSpPr/>
          <p:nvPr/>
        </p:nvGrpSpPr>
        <p:grpSpPr>
          <a:xfrm>
            <a:off x="3430692" y="3671661"/>
            <a:ext cx="5560908" cy="3262539"/>
            <a:chOff x="687492" y="1010774"/>
            <a:chExt cx="7238938" cy="4247026"/>
          </a:xfrm>
        </p:grpSpPr>
        <p:graphicFrame>
          <p:nvGraphicFramePr>
            <p:cNvPr id="53" name="Chart 52"/>
            <p:cNvGraphicFramePr>
              <a:graphicFrameLocks/>
            </p:cNvGraphicFramePr>
            <p:nvPr/>
          </p:nvGraphicFramePr>
          <p:xfrm>
            <a:off x="687492" y="1010774"/>
            <a:ext cx="7238938" cy="4247026"/>
          </p:xfrm>
          <a:graphic>
            <a:graphicData uri="http://schemas.openxmlformats.org/drawingml/2006/chart">
              <c:chart xmlns:c="http://schemas.openxmlformats.org/drawingml/2006/chart" xmlns:r="http://schemas.openxmlformats.org/officeDocument/2006/relationships" r:id="rId4"/>
            </a:graphicData>
          </a:graphic>
        </p:graphicFrame>
        <p:cxnSp>
          <p:nvCxnSpPr>
            <p:cNvPr id="54" name="Straight Connector 53"/>
            <p:cNvCxnSpPr/>
            <p:nvPr/>
          </p:nvCxnSpPr>
          <p:spPr>
            <a:xfrm flipH="1">
              <a:off x="1977010" y="1011263"/>
              <a:ext cx="1033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420192" y="1011263"/>
              <a:ext cx="135049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770689" y="1011263"/>
              <a:ext cx="0" cy="78396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77010" y="1011263"/>
              <a:ext cx="0" cy="783968"/>
            </a:xfrm>
            <a:prstGeom prst="line">
              <a:avLst/>
            </a:prstGeom>
          </p:spPr>
          <p:style>
            <a:lnRef idx="2">
              <a:schemeClr val="accent1"/>
            </a:lnRef>
            <a:fillRef idx="0">
              <a:schemeClr val="accent1"/>
            </a:fillRef>
            <a:effectRef idx="1">
              <a:schemeClr val="accent1"/>
            </a:effectRef>
            <a:fontRef idx="minor">
              <a:schemeClr val="tx1"/>
            </a:fontRef>
          </p:style>
        </p:cxnSp>
      </p:grpSp>
      <p:sp>
        <p:nvSpPr>
          <p:cNvPr id="40" name="TextBox 7"/>
          <p:cNvSpPr txBox="1">
            <a:spLocks noChangeArrowheads="1"/>
          </p:cNvSpPr>
          <p:nvPr/>
        </p:nvSpPr>
        <p:spPr bwMode="auto">
          <a:xfrm>
            <a:off x="4876800" y="3505200"/>
            <a:ext cx="9461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P&lt;0.001</a:t>
            </a:r>
          </a:p>
        </p:txBody>
      </p:sp>
      <p:sp>
        <p:nvSpPr>
          <p:cNvPr id="58" name="TextBox 7"/>
          <p:cNvSpPr txBox="1">
            <a:spLocks noChangeArrowheads="1"/>
          </p:cNvSpPr>
          <p:nvPr/>
        </p:nvSpPr>
        <p:spPr bwMode="auto">
          <a:xfrm>
            <a:off x="6858000" y="4191000"/>
            <a:ext cx="9461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P&lt;</a:t>
            </a:r>
            <a:r>
              <a:rPr lang="en-US" sz="1800" b="1" dirty="0" smtClean="0"/>
              <a:t>0.01</a:t>
            </a:r>
            <a:endParaRPr lang="en-US" sz="18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773040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433638" y="269875"/>
            <a:ext cx="4556125" cy="919163"/>
          </a:xfrm>
        </p:spPr>
        <p:txBody>
          <a:bodyPr wrap="none" lIns="71438" tIns="28575" rIns="71438" bIns="28575" anchor="t">
            <a:spAutoFit/>
          </a:bodyPr>
          <a:lstStyle/>
          <a:p>
            <a:pPr eaLnBrk="1" hangingPunct="1"/>
            <a:r>
              <a:rPr lang="en-US" sz="2800" b="0">
                <a:effectLst/>
                <a:latin typeface="Arial" charset="0"/>
                <a:ea typeface="ＭＳ Ｐゴシック" charset="0"/>
                <a:cs typeface="ＭＳ Ｐゴシック" charset="0"/>
              </a:rPr>
              <a:t>Neuropathy associated with</a:t>
            </a:r>
            <a:br>
              <a:rPr lang="en-US" sz="2800" b="0">
                <a:effectLst/>
                <a:latin typeface="Arial" charset="0"/>
                <a:ea typeface="ＭＳ Ｐゴシック" charset="0"/>
                <a:cs typeface="ＭＳ Ｐゴシック" charset="0"/>
              </a:rPr>
            </a:br>
            <a:r>
              <a:rPr lang="en-US" sz="2800" b="0">
                <a:effectLst/>
                <a:latin typeface="Arial" charset="0"/>
                <a:ea typeface="ＭＳ Ｐゴシック" charset="0"/>
                <a:cs typeface="ＭＳ Ｐゴシック" charset="0"/>
              </a:rPr>
              <a:t>metabolic syndrome</a:t>
            </a:r>
          </a:p>
        </p:txBody>
      </p:sp>
      <p:pic>
        <p:nvPicPr>
          <p:cNvPr id="46082" name="Picture 5"/>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143000"/>
            <a:ext cx="7848600" cy="44688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6083" name="Rectangle 6"/>
          <p:cNvSpPr>
            <a:spLocks noChangeArrowheads="1"/>
          </p:cNvSpPr>
          <p:nvPr/>
        </p:nvSpPr>
        <p:spPr bwMode="auto">
          <a:xfrm>
            <a:off x="1447800" y="5562600"/>
            <a:ext cx="7620000" cy="10772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431" tIns="45716" rIns="91431" bIns="45716">
            <a:spAutoFit/>
          </a:bodyPr>
          <a:lstStyle/>
          <a:p>
            <a:r>
              <a:rPr lang="en-US" sz="1600" dirty="0" smtClean="0"/>
              <a:t>Solomon </a:t>
            </a:r>
            <a:r>
              <a:rPr lang="en-US" sz="1600" dirty="0" err="1" smtClean="0"/>
              <a:t>Tesfaye</a:t>
            </a:r>
            <a:r>
              <a:rPr lang="en-US" sz="1600" dirty="0" smtClean="0"/>
              <a:t>, M.D., Nish </a:t>
            </a:r>
            <a:r>
              <a:rPr lang="en-US" sz="1600" dirty="0" err="1" smtClean="0"/>
              <a:t>Chaturvedi</a:t>
            </a:r>
            <a:r>
              <a:rPr lang="en-US" sz="1600" dirty="0" smtClean="0"/>
              <a:t>, M.D., Simon E.M. Eaton, D.M., John D. Ward, M.D., Christos Manes, M.D., </a:t>
            </a:r>
            <a:r>
              <a:rPr lang="en-US" sz="1600" dirty="0" err="1" smtClean="0"/>
              <a:t>Constantin</a:t>
            </a:r>
            <a:r>
              <a:rPr lang="en-US" sz="1600" dirty="0" smtClean="0"/>
              <a:t> </a:t>
            </a:r>
            <a:r>
              <a:rPr lang="en-US" sz="1600" dirty="0" err="1" smtClean="0"/>
              <a:t>Ionescu-Tirgoviste</a:t>
            </a:r>
            <a:r>
              <a:rPr lang="en-US" sz="1600" dirty="0" smtClean="0"/>
              <a:t>, M.D., Daniel R. Witte, Ph.D., and John H. Fuller, M.A. for the EURODIAB Prospective Complications Study Group. </a:t>
            </a:r>
            <a:r>
              <a:rPr lang="en-US" sz="1600" i="1" dirty="0" smtClean="0"/>
              <a:t>N </a:t>
            </a:r>
            <a:r>
              <a:rPr lang="en-US" sz="1600" i="1" dirty="0" err="1" smtClean="0"/>
              <a:t>Engl</a:t>
            </a:r>
            <a:r>
              <a:rPr lang="en-US" sz="1600" i="1" dirty="0" smtClean="0"/>
              <a:t> J Med </a:t>
            </a:r>
            <a:r>
              <a:rPr lang="en-US" sz="1600" dirty="0" smtClean="0"/>
              <a:t>2005</a:t>
            </a:r>
            <a:endParaRPr lang="en-US" sz="1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0659869"/>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228600" y="0"/>
            <a:ext cx="8915400" cy="1066800"/>
          </a:xfrm>
        </p:spPr>
        <p:txBody>
          <a:bodyPr/>
          <a:lstStyle/>
          <a:p>
            <a:pPr algn="l" eaLnBrk="1" hangingPunct="1"/>
            <a:r>
              <a:rPr lang="en-US" sz="2800" b="0" dirty="0">
                <a:effectLst/>
                <a:latin typeface="Arial" charset="0"/>
                <a:ea typeface="ＭＳ Ｐゴシック" charset="0"/>
                <a:cs typeface="ＭＳ Ｐゴシック" charset="0"/>
              </a:rPr>
              <a:t>Obesity,</a:t>
            </a:r>
            <a:r>
              <a:rPr lang="en-US" sz="2800" b="0" dirty="0" smtClean="0">
                <a:effectLst/>
                <a:latin typeface="Arial" charset="0"/>
                <a:ea typeface="ＭＳ Ｐゴシック" charset="0"/>
                <a:cs typeface="ＭＳ Ｐゴシック" charset="0"/>
              </a:rPr>
              <a:t> hypertriglyceridemia </a:t>
            </a:r>
            <a:r>
              <a:rPr lang="en-US" sz="2800" b="0" dirty="0">
                <a:effectLst/>
                <a:latin typeface="Arial" charset="0"/>
                <a:ea typeface="ＭＳ Ｐゴシック" charset="0"/>
                <a:cs typeface="ＭＳ Ｐゴシック" charset="0"/>
              </a:rPr>
              <a:t>and</a:t>
            </a:r>
            <a:r>
              <a:rPr lang="en-US" sz="2800" b="0" dirty="0" smtClean="0">
                <a:effectLst/>
                <a:latin typeface="Arial" charset="0"/>
                <a:ea typeface="ＭＳ Ｐゴシック" charset="0"/>
                <a:cs typeface="ＭＳ Ｐゴシック" charset="0"/>
              </a:rPr>
              <a:t> metabolic </a:t>
            </a:r>
            <a:r>
              <a:rPr lang="en-US" sz="2800" b="0" dirty="0">
                <a:effectLst/>
                <a:latin typeface="Arial" charset="0"/>
                <a:ea typeface="ＭＳ Ｐゴシック" charset="0"/>
                <a:cs typeface="ＭＳ Ｐゴシック" charset="0"/>
              </a:rPr>
              <a:t>s</a:t>
            </a:r>
            <a:r>
              <a:rPr lang="en-US" sz="2800" b="0" dirty="0" smtClean="0">
                <a:effectLst/>
                <a:latin typeface="Arial" charset="0"/>
                <a:ea typeface="ＭＳ Ｐゴシック" charset="0"/>
                <a:cs typeface="ＭＳ Ｐゴシック" charset="0"/>
              </a:rPr>
              <a:t>yndrome associated with increased neuropathy prevalence</a:t>
            </a:r>
            <a:endParaRPr lang="en-US" sz="2800" b="0" dirty="0">
              <a:effectLst/>
              <a:latin typeface="Arial" charset="0"/>
              <a:ea typeface="ＭＳ Ｐゴシック" charset="0"/>
              <a:cs typeface="ＭＳ Ｐゴシック" charset="0"/>
            </a:endParaRPr>
          </a:p>
        </p:txBody>
      </p:sp>
      <p:pic>
        <p:nvPicPr>
          <p:cNvPr id="41986" name="Content Placeholder 3" descr="CMND risk ratios (fix htn).pct"/>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952" r="-1952"/>
          <a:stretch>
            <a:fillRect/>
          </a:stretch>
        </p:blipFill>
        <p:spPr>
          <a:xfrm>
            <a:off x="685800" y="1546412"/>
            <a:ext cx="7010400" cy="3711388"/>
          </a:xfrm>
        </p:spPr>
      </p:pic>
      <p:sp>
        <p:nvSpPr>
          <p:cNvPr id="41987" name="TextBox 3"/>
          <p:cNvSpPr txBox="1">
            <a:spLocks noChangeArrowheads="1"/>
          </p:cNvSpPr>
          <p:nvPr/>
        </p:nvSpPr>
        <p:spPr bwMode="auto">
          <a:xfrm>
            <a:off x="7086600" y="3733800"/>
            <a:ext cx="847725" cy="307975"/>
          </a:xfrm>
          <a:prstGeom prst="rect">
            <a:avLst/>
          </a:prstGeom>
          <a:solidFill>
            <a:schemeClr val="tx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err="1"/>
              <a:t>p</a:t>
            </a:r>
            <a:r>
              <a:rPr lang="en-US" sz="1400" b="1" dirty="0"/>
              <a:t> &lt; 0.02</a:t>
            </a:r>
          </a:p>
        </p:txBody>
      </p:sp>
      <p:sp>
        <p:nvSpPr>
          <p:cNvPr id="41988" name="TextBox 4"/>
          <p:cNvSpPr txBox="1">
            <a:spLocks noChangeArrowheads="1"/>
          </p:cNvSpPr>
          <p:nvPr/>
        </p:nvSpPr>
        <p:spPr bwMode="auto">
          <a:xfrm>
            <a:off x="7162800" y="2133600"/>
            <a:ext cx="847725" cy="307975"/>
          </a:xfrm>
          <a:prstGeom prst="rect">
            <a:avLst/>
          </a:prstGeom>
          <a:solidFill>
            <a:schemeClr val="tx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err="1"/>
              <a:t>p</a:t>
            </a:r>
            <a:r>
              <a:rPr lang="en-US" sz="1400" b="1" dirty="0"/>
              <a:t> &lt; 0.02</a:t>
            </a:r>
          </a:p>
        </p:txBody>
      </p:sp>
      <p:sp>
        <p:nvSpPr>
          <p:cNvPr id="41989" name="TextBox 5"/>
          <p:cNvSpPr txBox="1">
            <a:spLocks noChangeArrowheads="1"/>
          </p:cNvSpPr>
          <p:nvPr/>
        </p:nvSpPr>
        <p:spPr bwMode="auto">
          <a:xfrm>
            <a:off x="7086600" y="4797425"/>
            <a:ext cx="847725" cy="307975"/>
          </a:xfrm>
          <a:prstGeom prst="rect">
            <a:avLst/>
          </a:prstGeom>
          <a:solidFill>
            <a:schemeClr val="tx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t>p &lt; 0.02</a:t>
            </a:r>
          </a:p>
        </p:txBody>
      </p:sp>
      <p:sp>
        <p:nvSpPr>
          <p:cNvPr id="7" name="TextBox 6"/>
          <p:cNvSpPr txBox="1"/>
          <p:nvPr/>
        </p:nvSpPr>
        <p:spPr>
          <a:xfrm>
            <a:off x="4572000" y="6172200"/>
            <a:ext cx="3905599" cy="369332"/>
          </a:xfrm>
          <a:prstGeom prst="rect">
            <a:avLst/>
          </a:prstGeom>
          <a:noFill/>
        </p:spPr>
        <p:txBody>
          <a:bodyPr wrap="none" rtlCol="0">
            <a:spAutoFit/>
          </a:bodyPr>
          <a:lstStyle/>
          <a:p>
            <a:r>
              <a:rPr lang="en-US" sz="1800" dirty="0" smtClean="0"/>
              <a:t>Smith, Singleton </a:t>
            </a:r>
            <a:r>
              <a:rPr lang="en-US" sz="1800" i="1" dirty="0" smtClean="0"/>
              <a:t>J </a:t>
            </a:r>
            <a:r>
              <a:rPr lang="en-US" sz="1800" i="1" dirty="0" err="1" smtClean="0"/>
              <a:t>Diab</a:t>
            </a:r>
            <a:r>
              <a:rPr lang="en-US" sz="1800" i="1" dirty="0" smtClean="0"/>
              <a:t> Comp</a:t>
            </a:r>
            <a:r>
              <a:rPr lang="en-US" sz="1800" dirty="0" smtClean="0"/>
              <a:t>, 2013</a:t>
            </a:r>
            <a:endParaRPr lang="en-US" sz="1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9" name="Picture 4"/>
          <p:cNvPicPr>
            <a:picLocks noGrp="1" noChangeAspect="1" noChangeArrowheads="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685800" y="957263"/>
            <a:ext cx="7696200" cy="5238750"/>
          </a:xfrm>
        </p:spPr>
      </p:pic>
      <p:sp>
        <p:nvSpPr>
          <p:cNvPr id="314370" name="Rectangle 2"/>
          <p:cNvSpPr>
            <a:spLocks noGrp="1" noChangeArrowheads="1"/>
          </p:cNvSpPr>
          <p:nvPr>
            <p:ph type="title"/>
          </p:nvPr>
        </p:nvSpPr>
        <p:spPr>
          <a:xfrm>
            <a:off x="228600" y="152400"/>
            <a:ext cx="8534400" cy="914400"/>
          </a:xfrm>
        </p:spPr>
        <p:txBody>
          <a:bodyPr>
            <a:normAutofit fontScale="90000"/>
          </a:bodyPr>
          <a:lstStyle/>
          <a:p>
            <a:pPr algn="l" eaLnBrk="1" hangingPunct="1">
              <a:defRPr/>
            </a:pPr>
            <a:r>
              <a:rPr lang="en-US" sz="2900" b="0" dirty="0">
                <a:solidFill>
                  <a:srgbClr val="000000"/>
                </a:solidFill>
                <a:effectLst/>
                <a:latin typeface="Arial" charset="0"/>
                <a:ea typeface="ＭＳ Ｐゴシック" charset="0"/>
                <a:cs typeface="ＭＳ Ｐゴシック" charset="0"/>
              </a:rPr>
              <a:t>Targeted metabolic syndrome therapy reduces diabetic complications in Steno 2</a:t>
            </a:r>
            <a:endParaRPr lang="en-US" sz="3600" b="0" dirty="0">
              <a:solidFill>
                <a:srgbClr val="000000"/>
              </a:solidFill>
              <a:effectLst/>
              <a:latin typeface="Arial" charset="0"/>
              <a:ea typeface="ＭＳ Ｐゴシック" charset="0"/>
              <a:cs typeface="ＭＳ Ｐゴシック" charset="0"/>
            </a:endParaRPr>
          </a:p>
        </p:txBody>
      </p:sp>
      <p:sp>
        <p:nvSpPr>
          <p:cNvPr id="48131" name="Rectangle 3"/>
          <p:cNvSpPr>
            <a:spLocks noChangeArrowheads="1"/>
          </p:cNvSpPr>
          <p:nvPr/>
        </p:nvSpPr>
        <p:spPr bwMode="auto">
          <a:xfrm>
            <a:off x="4267200" y="6248400"/>
            <a:ext cx="4800600"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p>
            <a:r>
              <a:rPr lang="en-US" sz="1800" dirty="0" err="1">
                <a:solidFill>
                  <a:srgbClr val="000000"/>
                </a:solidFill>
              </a:rPr>
              <a:t>Gaede</a:t>
            </a:r>
            <a:r>
              <a:rPr lang="en-US" sz="1800" dirty="0">
                <a:solidFill>
                  <a:srgbClr val="000000"/>
                </a:solidFill>
              </a:rPr>
              <a:t>, P, et al.  </a:t>
            </a:r>
            <a:r>
              <a:rPr lang="en-US" sz="1800" dirty="0" smtClean="0">
                <a:solidFill>
                  <a:srgbClr val="000000"/>
                </a:solidFill>
              </a:rPr>
              <a:t>NEJM </a:t>
            </a:r>
            <a:r>
              <a:rPr lang="en-US" sz="1800" dirty="0">
                <a:solidFill>
                  <a:srgbClr val="000000"/>
                </a:solidFill>
              </a:rPr>
              <a:t>2003;348:383-393.</a:t>
            </a:r>
            <a:endParaRPr lang="en-US"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57647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5" name="Picture 1" descr="ouse Diet, High Fat, Fat Calories (60%), Soft Pellets"/>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66153" y="99958"/>
            <a:ext cx="1989892" cy="149394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 name="Picture 7" descr="Insulin.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62400" y="4495800"/>
            <a:ext cx="2005667" cy="2062253"/>
          </a:xfrm>
          <a:prstGeom prst="rect">
            <a:avLst/>
          </a:prstGeom>
        </p:spPr>
      </p:pic>
      <p:sp>
        <p:nvSpPr>
          <p:cNvPr id="9" name="Rectangle 8"/>
          <p:cNvSpPr/>
          <p:nvPr/>
        </p:nvSpPr>
        <p:spPr>
          <a:xfrm>
            <a:off x="4789137" y="4522887"/>
            <a:ext cx="1250883" cy="19789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0"/>
            <a:ext cx="7886700" cy="1325563"/>
          </a:xfrm>
        </p:spPr>
        <p:txBody>
          <a:bodyPr/>
          <a:lstStyle/>
          <a:p>
            <a:r>
              <a:rPr lang="en-US" sz="3200" b="1" dirty="0" smtClean="0">
                <a:effectLst/>
                <a:latin typeface="+mn-lt"/>
              </a:rPr>
              <a:t>Rodent Models of Prediabetes</a:t>
            </a:r>
            <a:endParaRPr lang="en-US" sz="3200" b="1" dirty="0">
              <a:effectLst/>
              <a:latin typeface="+mn-lt"/>
            </a:endParaRPr>
          </a:p>
        </p:txBody>
      </p:sp>
      <p:sp>
        <p:nvSpPr>
          <p:cNvPr id="3" name="Content Placeholder 2"/>
          <p:cNvSpPr>
            <a:spLocks noGrp="1"/>
          </p:cNvSpPr>
          <p:nvPr>
            <p:ph idx="1"/>
          </p:nvPr>
        </p:nvSpPr>
        <p:spPr>
          <a:xfrm>
            <a:off x="5322093" y="1447800"/>
            <a:ext cx="3479007" cy="2989263"/>
          </a:xfrm>
          <a:ln>
            <a:solidFill>
              <a:schemeClr val="tx1"/>
            </a:solidFill>
          </a:ln>
        </p:spPr>
        <p:txBody>
          <a:bodyPr>
            <a:normAutofit fontScale="77500" lnSpcReduction="20000"/>
          </a:bodyPr>
          <a:lstStyle/>
          <a:p>
            <a:pPr marL="0" indent="0">
              <a:buNone/>
            </a:pPr>
            <a:r>
              <a:rPr lang="en-US" sz="2571" b="1" dirty="0" smtClean="0">
                <a:solidFill>
                  <a:srgbClr val="000000"/>
                </a:solidFill>
              </a:rPr>
              <a:t>Metabolic Abnormalities</a:t>
            </a:r>
          </a:p>
          <a:p>
            <a:pPr lvl="1"/>
            <a:r>
              <a:rPr lang="en-US" sz="2571" dirty="0" smtClean="0">
                <a:solidFill>
                  <a:srgbClr val="000000"/>
                </a:solidFill>
              </a:rPr>
              <a:t>Increased body weight</a:t>
            </a:r>
          </a:p>
          <a:p>
            <a:pPr lvl="1"/>
            <a:r>
              <a:rPr lang="en-US" sz="2571" dirty="0" smtClean="0">
                <a:solidFill>
                  <a:srgbClr val="000000"/>
                </a:solidFill>
              </a:rPr>
              <a:t>Mild hyperglycemia</a:t>
            </a:r>
          </a:p>
          <a:p>
            <a:pPr lvl="1"/>
            <a:r>
              <a:rPr lang="en-US" sz="2571" dirty="0" smtClean="0">
                <a:solidFill>
                  <a:srgbClr val="000000"/>
                </a:solidFill>
              </a:rPr>
              <a:t>Increased serum insulin</a:t>
            </a:r>
          </a:p>
          <a:p>
            <a:pPr lvl="1"/>
            <a:r>
              <a:rPr lang="en-US" sz="2571" dirty="0" smtClean="0">
                <a:solidFill>
                  <a:srgbClr val="000000"/>
                </a:solidFill>
              </a:rPr>
              <a:t>Impaired glucose tolerance</a:t>
            </a:r>
          </a:p>
          <a:p>
            <a:pPr lvl="1"/>
            <a:r>
              <a:rPr lang="en-US" sz="2571" dirty="0" smtClean="0">
                <a:solidFill>
                  <a:srgbClr val="000000"/>
                </a:solidFill>
              </a:rPr>
              <a:t>Insulin resistance</a:t>
            </a:r>
          </a:p>
          <a:p>
            <a:pPr lvl="1"/>
            <a:r>
              <a:rPr lang="en-US" sz="2571" dirty="0" smtClean="0">
                <a:solidFill>
                  <a:srgbClr val="000000"/>
                </a:solidFill>
              </a:rPr>
              <a:t>Increased cholesterol</a:t>
            </a:r>
          </a:p>
          <a:p>
            <a:pPr lvl="1"/>
            <a:endParaRPr lang="en-US" dirty="0">
              <a:solidFill>
                <a:srgbClr val="000000"/>
              </a:solidFill>
            </a:endParaRPr>
          </a:p>
        </p:txBody>
      </p:sp>
      <p:sp>
        <p:nvSpPr>
          <p:cNvPr id="6" name="Subtitle 2"/>
          <p:cNvSpPr txBox="1">
            <a:spLocks/>
          </p:cNvSpPr>
          <p:nvPr/>
        </p:nvSpPr>
        <p:spPr>
          <a:xfrm>
            <a:off x="342900" y="1955856"/>
            <a:ext cx="4381272" cy="1866900"/>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smtClean="0"/>
              <a:t>Approaches:</a:t>
            </a:r>
          </a:p>
          <a:p>
            <a:pPr lvl="1"/>
            <a:r>
              <a:rPr lang="en-US" sz="1800" dirty="0" smtClean="0"/>
              <a:t>Western diets (45% fat, high sucrose)</a:t>
            </a:r>
          </a:p>
          <a:p>
            <a:pPr lvl="1"/>
            <a:r>
              <a:rPr lang="en-US" sz="1800" dirty="0" smtClean="0"/>
              <a:t>High Fat diets (50—60% fat; lard)</a:t>
            </a:r>
          </a:p>
          <a:p>
            <a:pPr lvl="1"/>
            <a:r>
              <a:rPr lang="en-US" sz="1800" dirty="0" smtClean="0"/>
              <a:t>Standard American Diet (flour, sucrose)</a:t>
            </a:r>
          </a:p>
        </p:txBody>
      </p:sp>
      <p:pic>
        <p:nvPicPr>
          <p:cNvPr id="7" name="Picture 6" descr="CR GTT.jp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972598" y="4649829"/>
            <a:ext cx="2314027" cy="1886768"/>
          </a:xfrm>
          <a:prstGeom prst="rect">
            <a:avLst/>
          </a:prstGeom>
        </p:spPr>
      </p:pic>
      <p:pic>
        <p:nvPicPr>
          <p:cNvPr id="12" name="Picture 11"/>
          <p:cNvPicPr>
            <a:picLocks noChangeAspect="1"/>
          </p:cNvPicPr>
          <p:nvPr/>
        </p:nvPicPr>
        <p:blipFill>
          <a:blip r:embed="rId5"/>
          <a:stretch>
            <a:fillRect/>
          </a:stretch>
        </p:blipFill>
        <p:spPr>
          <a:xfrm>
            <a:off x="560437" y="4343541"/>
            <a:ext cx="2861699" cy="2135905"/>
          </a:xfrm>
          <a:prstGeom prst="rect">
            <a:avLst/>
          </a:prstGeom>
        </p:spPr>
      </p:pic>
      <p:sp>
        <p:nvSpPr>
          <p:cNvPr id="11" name="AutoShape 3" descr="ile:///Users/dwright/Desktop/Screen%20Shot%202017-12-10%20at%206.38.01%20PM.png"/>
          <p:cNvSpPr>
            <a:spLocks noChangeAspect="1" noChangeArrowheads="1"/>
          </p:cNvSpPr>
          <p:nvPr/>
        </p:nvSpPr>
        <p:spPr bwMode="auto">
          <a:xfrm>
            <a:off x="0" y="0"/>
            <a:ext cx="228600" cy="304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descr="ile:///Users/dwright/Desktop/Screen%20Shot%202017-12-10%20at%206.38.01%20PM.png"/>
          <p:cNvSpPr>
            <a:spLocks noChangeAspect="1" noChangeArrowheads="1"/>
          </p:cNvSpPr>
          <p:nvPr/>
        </p:nvSpPr>
        <p:spPr bwMode="auto">
          <a:xfrm>
            <a:off x="114300" y="152400"/>
            <a:ext cx="228600" cy="304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5996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pPr>
              <a:defRPr/>
            </a:pPr>
            <a:r>
              <a:rPr lang="en-US" sz="2800" dirty="0">
                <a:effectLst/>
                <a:latin typeface="Arial" charset="0"/>
              </a:rPr>
              <a:t>Neuropathy</a:t>
            </a:r>
            <a:r>
              <a:rPr lang="en-US" sz="2800" dirty="0" smtClean="0">
                <a:effectLst/>
                <a:latin typeface="Arial" charset="0"/>
              </a:rPr>
              <a:t> and neuropathic pain are </a:t>
            </a:r>
            <a:r>
              <a:rPr lang="en-US" sz="2800" dirty="0">
                <a:effectLst/>
                <a:latin typeface="Arial" charset="0"/>
              </a:rPr>
              <a:t>more common in prediabetic patients than controls</a:t>
            </a:r>
          </a:p>
        </p:txBody>
      </p:sp>
      <p:pic>
        <p:nvPicPr>
          <p:cNvPr id="4" name="Picture 3" descr="Prediabetic neuropathy risk.png"/>
          <p:cNvPicPr>
            <a:picLocks noChangeAspect="1"/>
          </p:cNvPicPr>
          <p:nvPr/>
        </p:nvPicPr>
        <p:blipFill>
          <a:blip r:embed="rId3"/>
          <a:stretch>
            <a:fillRect/>
          </a:stretch>
        </p:blipFill>
        <p:spPr>
          <a:xfrm>
            <a:off x="1371600" y="1600200"/>
            <a:ext cx="6172200" cy="4255077"/>
          </a:xfrm>
          <a:prstGeom prst="rect">
            <a:avLst/>
          </a:prstGeom>
        </p:spPr>
      </p:pic>
      <p:sp>
        <p:nvSpPr>
          <p:cNvPr id="5" name="Line 3"/>
          <p:cNvSpPr>
            <a:spLocks noChangeShapeType="1"/>
          </p:cNvSpPr>
          <p:nvPr/>
        </p:nvSpPr>
        <p:spPr bwMode="auto">
          <a:xfrm>
            <a:off x="434975" y="1371600"/>
            <a:ext cx="8099425" cy="0"/>
          </a:xfrm>
          <a:prstGeom prst="line">
            <a:avLst/>
          </a:prstGeom>
          <a:noFill/>
          <a:ln w="12700">
            <a:solidFill>
              <a:srgbClr val="618FFD"/>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en-US"/>
          </a:p>
        </p:txBody>
      </p:sp>
      <p:sp>
        <p:nvSpPr>
          <p:cNvPr id="6" name="Rectangle 6"/>
          <p:cNvSpPr>
            <a:spLocks noChangeArrowheads="1"/>
          </p:cNvSpPr>
          <p:nvPr/>
        </p:nvSpPr>
        <p:spPr bwMode="auto">
          <a:xfrm>
            <a:off x="1524000" y="5791200"/>
            <a:ext cx="5181600" cy="58476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31" tIns="45716" rIns="91431" bIns="45716">
            <a:spAutoFit/>
          </a:bodyPr>
          <a:lstStyle/>
          <a:p>
            <a:r>
              <a:rPr lang="en-US" sz="1600" dirty="0" smtClean="0">
                <a:latin typeface="+mn-lt"/>
              </a:rPr>
              <a:t> Adapted from Ziegler </a:t>
            </a:r>
            <a:r>
              <a:rPr lang="en-US" sz="1600" dirty="0">
                <a:latin typeface="+mn-lt"/>
              </a:rPr>
              <a:t>et al</a:t>
            </a:r>
            <a:r>
              <a:rPr lang="en-US" sz="1600" i="1" dirty="0">
                <a:latin typeface="+mn-lt"/>
              </a:rPr>
              <a:t>.</a:t>
            </a:r>
            <a:r>
              <a:rPr lang="en-US" sz="1600" i="1" dirty="0" smtClean="0">
                <a:latin typeface="+mn-lt"/>
              </a:rPr>
              <a:t> Diabetes Care,</a:t>
            </a:r>
            <a:r>
              <a:rPr lang="en-US" sz="1600" dirty="0" smtClean="0">
                <a:latin typeface="+mn-lt"/>
              </a:rPr>
              <a:t> 2008</a:t>
            </a:r>
          </a:p>
          <a:p>
            <a:r>
              <a:rPr lang="en-US" sz="1600" dirty="0" smtClean="0">
                <a:latin typeface="+mn-lt"/>
              </a:rPr>
              <a:t>Ziegler et al. </a:t>
            </a:r>
            <a:r>
              <a:rPr lang="en-US" sz="1600" i="1" dirty="0" smtClean="0">
                <a:latin typeface="+mn-lt"/>
              </a:rPr>
              <a:t>Pain Med</a:t>
            </a:r>
            <a:r>
              <a:rPr lang="en-US" sz="1600" dirty="0" smtClean="0">
                <a:latin typeface="+mn-lt"/>
              </a:rPr>
              <a:t>, 2009</a:t>
            </a:r>
            <a:endParaRPr lang="en-US" sz="1600" dirty="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94954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pPr algn="l">
              <a:defRPr/>
            </a:pPr>
            <a:r>
              <a:rPr lang="en-US" sz="3200" b="0" dirty="0" smtClean="0">
                <a:effectLst>
                  <a:outerShdw blurRad="38100" dist="38100" dir="2700000" algn="tl">
                    <a:srgbClr val="DDDDDD"/>
                  </a:outerShdw>
                </a:effectLst>
                <a:latin typeface="Arial" charset="0"/>
                <a:ea typeface="ＭＳ Ｐゴシック" charset="0"/>
                <a:cs typeface="ＭＳ Ｐゴシック" charset="0"/>
              </a:rPr>
              <a:t>Neuropathy is associated with metabolic syndrome features	</a:t>
            </a:r>
            <a:endParaRPr lang="en-US" sz="3200" b="0" dirty="0">
              <a:effectLst>
                <a:outerShdw blurRad="38100" dist="38100" dir="2700000" algn="tl">
                  <a:srgbClr val="DDDDDD"/>
                </a:outerShdw>
              </a:effectLst>
              <a:latin typeface="Arial" charset="0"/>
              <a:ea typeface="ＭＳ Ｐゴシック" charset="0"/>
              <a:cs typeface="ＭＳ Ｐゴシック" charset="0"/>
            </a:endParaRPr>
          </a:p>
        </p:txBody>
      </p:sp>
      <p:pic>
        <p:nvPicPr>
          <p:cNvPr id="4" name="Picture 3" descr="dc160081f1.jpg"/>
          <p:cNvPicPr>
            <a:picLocks noChangeAspect="1"/>
          </p:cNvPicPr>
          <p:nvPr/>
        </p:nvPicPr>
        <p:blipFill>
          <a:blip r:embed="rId3"/>
          <a:stretch>
            <a:fillRect/>
          </a:stretch>
        </p:blipFill>
        <p:spPr>
          <a:xfrm>
            <a:off x="3634313" y="2057400"/>
            <a:ext cx="5433487" cy="3785867"/>
          </a:xfrm>
          <a:prstGeom prst="rect">
            <a:avLst/>
          </a:prstGeom>
        </p:spPr>
      </p:pic>
      <p:sp>
        <p:nvSpPr>
          <p:cNvPr id="5" name="TextBox 4"/>
          <p:cNvSpPr txBox="1"/>
          <p:nvPr/>
        </p:nvSpPr>
        <p:spPr>
          <a:xfrm>
            <a:off x="304800" y="6248400"/>
            <a:ext cx="3906050" cy="369332"/>
          </a:xfrm>
          <a:prstGeom prst="rect">
            <a:avLst/>
          </a:prstGeom>
          <a:noFill/>
        </p:spPr>
        <p:txBody>
          <a:bodyPr wrap="none" rtlCol="0">
            <a:spAutoFit/>
          </a:bodyPr>
          <a:lstStyle/>
          <a:p>
            <a:r>
              <a:rPr lang="en-US" sz="1800" dirty="0" smtClean="0"/>
              <a:t>Callaghan et al </a:t>
            </a:r>
            <a:r>
              <a:rPr lang="en-US" sz="1800" i="1" dirty="0" smtClean="0"/>
              <a:t>Diabetes Care</a:t>
            </a:r>
            <a:r>
              <a:rPr lang="en-US" sz="1800" dirty="0" smtClean="0"/>
              <a:t>, 2016</a:t>
            </a:r>
            <a:endParaRPr lang="en-US" sz="1800" dirty="0"/>
          </a:p>
        </p:txBody>
      </p:sp>
      <p:sp>
        <p:nvSpPr>
          <p:cNvPr id="7" name="TextBox 6"/>
          <p:cNvSpPr txBox="1"/>
          <p:nvPr/>
        </p:nvSpPr>
        <p:spPr>
          <a:xfrm>
            <a:off x="381000" y="1613118"/>
            <a:ext cx="3352800" cy="4708981"/>
          </a:xfrm>
          <a:prstGeom prst="rect">
            <a:avLst/>
          </a:prstGeom>
          <a:noFill/>
        </p:spPr>
        <p:txBody>
          <a:bodyPr wrap="square" rtlCol="0">
            <a:spAutoFit/>
          </a:bodyPr>
          <a:lstStyle/>
          <a:p>
            <a:pPr marL="457200" indent="-457200">
              <a:buNone/>
              <a:defRPr/>
            </a:pPr>
            <a:r>
              <a:rPr lang="en-US" sz="2000" dirty="0" smtClean="0">
                <a:solidFill>
                  <a:srgbClr val="0D0D0D"/>
                </a:solidFill>
              </a:rPr>
              <a:t>2382 Health ABC study participants</a:t>
            </a:r>
          </a:p>
          <a:p>
            <a:pPr marL="457200" indent="-457200">
              <a:buNone/>
              <a:defRPr/>
            </a:pPr>
            <a:r>
              <a:rPr lang="en-US" sz="2000" dirty="0" smtClean="0">
                <a:solidFill>
                  <a:srgbClr val="0D0D0D"/>
                </a:solidFill>
              </a:rPr>
              <a:t>“Neuropathy” if + to 1 of 2 questions and had abnormality </a:t>
            </a:r>
            <a:r>
              <a:rPr lang="en-US" sz="2000" dirty="0" smtClean="0">
                <a:solidFill>
                  <a:srgbClr val="0D0D0D"/>
                </a:solidFill>
              </a:rPr>
              <a:t>of </a:t>
            </a:r>
            <a:r>
              <a:rPr lang="en-US" sz="2000" dirty="0" smtClean="0">
                <a:solidFill>
                  <a:srgbClr val="0D0D0D"/>
                </a:solidFill>
              </a:rPr>
              <a:t>10g monofilament  </a:t>
            </a:r>
          </a:p>
          <a:p>
            <a:pPr marL="457200" indent="-457200">
              <a:buNone/>
              <a:defRPr/>
            </a:pPr>
            <a:endParaRPr lang="en-US" sz="2000" dirty="0" smtClean="0">
              <a:solidFill>
                <a:srgbClr val="0D0D0D"/>
              </a:solidFill>
            </a:endParaRPr>
          </a:p>
          <a:p>
            <a:pPr marL="457200" indent="-457200">
              <a:buNone/>
              <a:defRPr/>
            </a:pPr>
            <a:r>
              <a:rPr lang="en-US" sz="2000" dirty="0" smtClean="0">
                <a:solidFill>
                  <a:srgbClr val="0D0D0D"/>
                </a:solidFill>
              </a:rPr>
              <a:t>1.1% increase in neuropathy for each MS component</a:t>
            </a:r>
          </a:p>
          <a:p>
            <a:pPr marL="457200" indent="-457200">
              <a:buNone/>
              <a:defRPr/>
            </a:pPr>
            <a:r>
              <a:rPr lang="en-US" sz="2000" dirty="0" smtClean="0">
                <a:solidFill>
                  <a:srgbClr val="0D0D0D"/>
                </a:solidFill>
              </a:rPr>
              <a:t>Waist circumference and HDL associated with DSP secondary measures</a:t>
            </a:r>
          </a:p>
          <a:p>
            <a:endParaRPr lang="en-US"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914400"/>
          </a:xfrm>
        </p:spPr>
        <p:txBody>
          <a:bodyPr>
            <a:normAutofit/>
          </a:bodyPr>
          <a:lstStyle/>
          <a:p>
            <a:pPr algn="l"/>
            <a:r>
              <a:rPr lang="en-US" dirty="0" smtClean="0">
                <a:effectLst/>
                <a:latin typeface="+mn-lt"/>
              </a:rPr>
              <a:t>Type 1 diabetes</a:t>
            </a:r>
            <a:endParaRPr lang="en-US" dirty="0">
              <a:effectLst/>
              <a:latin typeface="+mn-lt"/>
            </a:endParaRPr>
          </a:p>
        </p:txBody>
      </p:sp>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Content Placeholder 2"/>
          <p:cNvSpPr>
            <a:spLocks noGrp="1"/>
          </p:cNvSpPr>
          <p:nvPr>
            <p:ph sz="quarter" idx="1"/>
          </p:nvPr>
        </p:nvSpPr>
        <p:spPr>
          <a:xfrm>
            <a:off x="381000" y="990600"/>
            <a:ext cx="5105400" cy="1981200"/>
          </a:xfrm>
        </p:spPr>
        <p:txBody>
          <a:bodyPr>
            <a:normAutofit/>
          </a:bodyPr>
          <a:lstStyle/>
          <a:p>
            <a:r>
              <a:rPr lang="en-US" sz="2000" dirty="0" smtClean="0">
                <a:solidFill>
                  <a:srgbClr val="000000"/>
                </a:solidFill>
              </a:rPr>
              <a:t>T1D USA prevalence ~410/100,000</a:t>
            </a:r>
          </a:p>
          <a:p>
            <a:r>
              <a:rPr lang="en-US" sz="2000" dirty="0" smtClean="0">
                <a:solidFill>
                  <a:srgbClr val="000000"/>
                </a:solidFill>
              </a:rPr>
              <a:t>USA incidence 16/100,000/year</a:t>
            </a:r>
          </a:p>
          <a:p>
            <a:r>
              <a:rPr lang="en-US" sz="2000" dirty="0" smtClean="0">
                <a:solidFill>
                  <a:srgbClr val="000000"/>
                </a:solidFill>
              </a:rPr>
              <a:t>Total US burden 1.2 million</a:t>
            </a:r>
          </a:p>
          <a:p>
            <a:r>
              <a:rPr lang="en-US" sz="2000" dirty="0" err="1" smtClean="0">
                <a:solidFill>
                  <a:srgbClr val="000000"/>
                </a:solidFill>
              </a:rPr>
              <a:t>SFNeuropathy</a:t>
            </a:r>
            <a:r>
              <a:rPr lang="en-US" sz="2000" dirty="0" smtClean="0">
                <a:solidFill>
                  <a:srgbClr val="000000"/>
                </a:solidFill>
              </a:rPr>
              <a:t> in 30%</a:t>
            </a:r>
          </a:p>
          <a:p>
            <a:r>
              <a:rPr lang="en-US" sz="2000" dirty="0" smtClean="0">
                <a:solidFill>
                  <a:srgbClr val="000000"/>
                </a:solidFill>
              </a:rPr>
              <a:t>T1D SFN in 360,000</a:t>
            </a: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pPr lvl="1"/>
            <a:endParaRPr lang="en-US" sz="2000" dirty="0" smtClean="0"/>
          </a:p>
        </p:txBody>
      </p:sp>
      <p:pic>
        <p:nvPicPr>
          <p:cNvPr id="7" name="Picture 6" descr="type 1 diabetes.jpg"/>
          <p:cNvPicPr>
            <a:picLocks noChangeAspect="1"/>
          </p:cNvPicPr>
          <p:nvPr/>
        </p:nvPicPr>
        <p:blipFill>
          <a:blip r:embed="rId2"/>
          <a:stretch>
            <a:fillRect/>
          </a:stretch>
        </p:blipFill>
        <p:spPr>
          <a:xfrm>
            <a:off x="47650" y="3124200"/>
            <a:ext cx="5667350" cy="3419302"/>
          </a:xfrm>
          <a:prstGeom prst="rect">
            <a:avLst/>
          </a:prstGeom>
        </p:spPr>
      </p:pic>
      <p:pic>
        <p:nvPicPr>
          <p:cNvPr id="8" name="Picture 7" descr="type 1 diabetes nomic.jpg"/>
          <p:cNvPicPr>
            <a:picLocks noChangeAspect="1"/>
          </p:cNvPicPr>
          <p:nvPr/>
        </p:nvPicPr>
        <p:blipFill>
          <a:blip r:embed="rId3"/>
          <a:stretch>
            <a:fillRect/>
          </a:stretch>
        </p:blipFill>
        <p:spPr>
          <a:xfrm>
            <a:off x="5711952" y="51371"/>
            <a:ext cx="3508248" cy="985462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6077" y="0"/>
            <a:ext cx="8495523" cy="830424"/>
          </a:xfrm>
        </p:spPr>
        <p:txBody>
          <a:bodyPr>
            <a:noAutofit/>
          </a:bodyPr>
          <a:lstStyle/>
          <a:p>
            <a:pPr algn="l"/>
            <a:r>
              <a:rPr lang="en-US" sz="3600" dirty="0" smtClean="0">
                <a:effectLst/>
                <a:latin typeface="+mn-lt"/>
              </a:rPr>
              <a:t>Epidemiological questions</a:t>
            </a:r>
            <a:endParaRPr lang="en-US" sz="3600" dirty="0">
              <a:effectLst/>
              <a:latin typeface="+mn-lt"/>
            </a:endParaRPr>
          </a:p>
        </p:txBody>
      </p:sp>
      <p:sp>
        <p:nvSpPr>
          <p:cNvPr id="3" name="Content Placeholder 2"/>
          <p:cNvSpPr>
            <a:spLocks noGrp="1"/>
          </p:cNvSpPr>
          <p:nvPr>
            <p:ph sz="quarter" idx="1"/>
          </p:nvPr>
        </p:nvSpPr>
        <p:spPr>
          <a:xfrm>
            <a:off x="681255" y="914400"/>
            <a:ext cx="7781489" cy="4593772"/>
          </a:xfrm>
        </p:spPr>
        <p:txBody>
          <a:bodyPr>
            <a:normAutofit fontScale="92500"/>
          </a:bodyPr>
          <a:lstStyle/>
          <a:p>
            <a:r>
              <a:rPr lang="en-US" dirty="0" smtClean="0">
                <a:solidFill>
                  <a:srgbClr val="000000"/>
                </a:solidFill>
              </a:rPr>
              <a:t>What fraction of all neuropathies can be considered “small fiber”?</a:t>
            </a:r>
          </a:p>
          <a:p>
            <a:r>
              <a:rPr lang="en-US" dirty="0" smtClean="0">
                <a:solidFill>
                  <a:srgbClr val="000000"/>
                </a:solidFill>
              </a:rPr>
              <a:t>What are the most common causes of small fiber neuropathy?</a:t>
            </a:r>
          </a:p>
          <a:p>
            <a:r>
              <a:rPr lang="en-US" dirty="0" smtClean="0">
                <a:solidFill>
                  <a:srgbClr val="000000"/>
                </a:solidFill>
              </a:rPr>
              <a:t>Up to half of SFN remains idiopathic- do these patients have a distinct prognosis?</a:t>
            </a:r>
          </a:p>
          <a:p>
            <a:r>
              <a:rPr lang="en-US" dirty="0" smtClean="0">
                <a:solidFill>
                  <a:srgbClr val="000000"/>
                </a:solidFill>
              </a:rPr>
              <a:t>How does the prognosis of small fiber neuropathy differ from that of large or mixed fiber sensory neuropathy?</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pPr lvl="1"/>
            <a:endParaRPr lang="en-US" dirty="0" smtClean="0">
              <a:solidFill>
                <a:srgbClr val="000000"/>
              </a:solidFill>
            </a:endParaRPr>
          </a:p>
          <a:p>
            <a:pPr lvl="2"/>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285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2819400" cy="4953000"/>
          </a:xfrm>
        </p:spPr>
        <p:txBody>
          <a:bodyPr/>
          <a:lstStyle/>
          <a:p>
            <a:r>
              <a:rPr lang="en-US" sz="1800" dirty="0" smtClean="0">
                <a:solidFill>
                  <a:srgbClr val="000000"/>
                </a:solidFill>
              </a:rPr>
              <a:t>76 individuals with type 1 diabetes</a:t>
            </a:r>
          </a:p>
          <a:p>
            <a:pPr lvl="1"/>
            <a:r>
              <a:rPr lang="en-US" sz="1800" dirty="0" smtClean="0">
                <a:solidFill>
                  <a:srgbClr val="000000"/>
                </a:solidFill>
              </a:rPr>
              <a:t>Age </a:t>
            </a:r>
            <a:r>
              <a:rPr lang="en-US" sz="1800" dirty="0">
                <a:solidFill>
                  <a:srgbClr val="000000"/>
                </a:solidFill>
              </a:rPr>
              <a:t>25.0±6.7 </a:t>
            </a:r>
            <a:r>
              <a:rPr lang="en-US" sz="1800" dirty="0" smtClean="0">
                <a:solidFill>
                  <a:srgbClr val="000000"/>
                </a:solidFill>
              </a:rPr>
              <a:t>years (60 female)</a:t>
            </a:r>
          </a:p>
          <a:p>
            <a:pPr lvl="1"/>
            <a:r>
              <a:rPr lang="en-US" sz="1800" dirty="0" smtClean="0">
                <a:solidFill>
                  <a:srgbClr val="000000"/>
                </a:solidFill>
              </a:rPr>
              <a:t>Medications: Insulin (100%)</a:t>
            </a:r>
          </a:p>
          <a:p>
            <a:r>
              <a:rPr lang="en-US" sz="1800" dirty="0" smtClean="0">
                <a:solidFill>
                  <a:srgbClr val="000000"/>
                </a:solidFill>
              </a:rPr>
              <a:t>29 individuals with type 2 diabetes</a:t>
            </a:r>
          </a:p>
          <a:p>
            <a:pPr lvl="1"/>
            <a:r>
              <a:rPr lang="en-US" sz="1800" dirty="0" smtClean="0">
                <a:solidFill>
                  <a:srgbClr val="000000"/>
                </a:solidFill>
              </a:rPr>
              <a:t>Age 50.9±6.8 years, (12 female)</a:t>
            </a:r>
          </a:p>
          <a:p>
            <a:pPr lvl="1"/>
            <a:r>
              <a:rPr lang="en-US" sz="1800" dirty="0" smtClean="0">
                <a:solidFill>
                  <a:srgbClr val="000000"/>
                </a:solidFill>
              </a:rPr>
              <a:t>Medications: Insulin (41%), oral hypoglycemic (90%)</a:t>
            </a:r>
            <a:endParaRPr lang="en-US" sz="1800" dirty="0">
              <a:solidFill>
                <a:srgbClr val="000000"/>
              </a:solidFill>
            </a:endParaRPr>
          </a:p>
        </p:txBody>
      </p:sp>
      <p:sp>
        <p:nvSpPr>
          <p:cNvPr id="5" name="Title 1"/>
          <p:cNvSpPr txBox="1">
            <a:spLocks/>
          </p:cNvSpPr>
          <p:nvPr/>
        </p:nvSpPr>
        <p:spPr bwMode="auto">
          <a:xfrm>
            <a:off x="304800" y="214313"/>
            <a:ext cx="8410575" cy="7000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ＭＳ Ｐゴシック"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ＭＳ Ｐゴシック"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ＭＳ Ｐゴシック"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ＭＳ Ｐゴシック"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sz="3200" kern="0" dirty="0" smtClean="0">
                <a:solidFill>
                  <a:srgbClr val="000000"/>
                </a:solidFill>
                <a:latin typeface="+mn-lt"/>
              </a:rPr>
              <a:t>Treatment induced neuropathy of diabetes</a:t>
            </a:r>
            <a:endParaRPr lang="en-US" sz="3200" kern="0" dirty="0">
              <a:solidFill>
                <a:srgbClr val="000000"/>
              </a:solidFill>
              <a:latin typeface="+mn-lt"/>
            </a:endParaRPr>
          </a:p>
        </p:txBody>
      </p:sp>
      <p:grpSp>
        <p:nvGrpSpPr>
          <p:cNvPr id="4" name="Group 3"/>
          <p:cNvGrpSpPr/>
          <p:nvPr/>
        </p:nvGrpSpPr>
        <p:grpSpPr>
          <a:xfrm>
            <a:off x="3009900" y="1371600"/>
            <a:ext cx="6153150" cy="4654441"/>
            <a:chOff x="427832" y="4693920"/>
            <a:chExt cx="36250252" cy="29016960"/>
          </a:xfrm>
        </p:grpSpPr>
        <p:pic>
          <p:nvPicPr>
            <p:cNvPr id="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61914" y="11253942"/>
              <a:ext cx="6379369" cy="1356116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814563" y="11253942"/>
              <a:ext cx="6459606" cy="1408275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382663" y="11236862"/>
              <a:ext cx="6660220" cy="138019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189443" y="11236862"/>
              <a:ext cx="6339239" cy="1400250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 name="Picture 6"/>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590243" y="11214098"/>
              <a:ext cx="6379369" cy="139623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1" name="Right Arrow 10"/>
            <p:cNvSpPr/>
            <p:nvPr/>
          </p:nvSpPr>
          <p:spPr>
            <a:xfrm>
              <a:off x="2987040" y="29016960"/>
              <a:ext cx="32430720" cy="4693920"/>
            </a:xfrm>
            <a:prstGeom prst="rightArrow">
              <a:avLst/>
            </a:prstGeom>
            <a:gradFill>
              <a:gsLst>
                <a:gs pos="98000">
                  <a:srgbClr val="FF0000"/>
                </a:gs>
                <a:gs pos="0">
                  <a:srgbClr val="FF9F9F"/>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spcCol="0" rtlCol="0" anchor="ctr"/>
            <a:lstStyle/>
            <a:p>
              <a:pPr algn="ctr"/>
              <a:r>
                <a:rPr lang="en-US" dirty="0" smtClean="0">
                  <a:solidFill>
                    <a:schemeClr val="bg1"/>
                  </a:solidFill>
                </a:rPr>
                <a:t>SEVERITY OF NEUROPATHIC PAIN</a:t>
              </a:r>
              <a:endParaRPr lang="en-US" dirty="0">
                <a:solidFill>
                  <a:schemeClr val="bg1"/>
                </a:solidFill>
              </a:endParaRPr>
            </a:p>
          </p:txBody>
        </p:sp>
        <p:graphicFrame>
          <p:nvGraphicFramePr>
            <p:cNvPr id="12" name="Object 11"/>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44873149"/>
                </p:ext>
              </p:extLst>
            </p:nvPr>
          </p:nvGraphicFramePr>
          <p:xfrm>
            <a:off x="427832" y="7677578"/>
            <a:ext cx="36250252" cy="21789237"/>
          </p:xfrm>
          <a:graphic>
            <a:graphicData uri="http://schemas.openxmlformats.org/presentationml/2006/ole">
              <p:oleObj spid="_x0000_s158722" name="SPW 12.0 Graph" r:id="rId8" imgW="7696200" imgH="4648200" progId="">
                <p:embed/>
              </p:oleObj>
            </a:graphicData>
          </a:graphic>
        </p:graphicFrame>
        <p:sp>
          <p:nvSpPr>
            <p:cNvPr id="13" name="Right Arrow 12"/>
            <p:cNvSpPr/>
            <p:nvPr/>
          </p:nvSpPr>
          <p:spPr>
            <a:xfrm>
              <a:off x="2987040" y="4693920"/>
              <a:ext cx="32430720" cy="4693920"/>
            </a:xfrm>
            <a:prstGeom prst="rightArrow">
              <a:avLst/>
            </a:prstGeom>
            <a:gradFill>
              <a:gsLst>
                <a:gs pos="100000">
                  <a:srgbClr val="0A128C"/>
                </a:gs>
                <a:gs pos="58000">
                  <a:srgbClr val="181CC7"/>
                </a:gs>
                <a:gs pos="30000">
                  <a:schemeClr val="tx2">
                    <a:lumMod val="40000"/>
                    <a:lumOff val="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spcCol="0" rtlCol="0" anchor="ctr"/>
            <a:lstStyle/>
            <a:p>
              <a:pPr algn="ctr"/>
              <a:r>
                <a:rPr lang="en-US" dirty="0" smtClean="0">
                  <a:solidFill>
                    <a:schemeClr val="bg1"/>
                  </a:solidFill>
                </a:rPr>
                <a:t>DISTRIBUTION OF NEUROPATHIC PAIN</a:t>
              </a:r>
              <a:endParaRPr lang="en-US" dirty="0">
                <a:solidFill>
                  <a:schemeClr val="bg1"/>
                </a:solidFill>
              </a:endParaRPr>
            </a:p>
          </p:txBody>
        </p:sp>
      </p:grpSp>
      <p:sp>
        <p:nvSpPr>
          <p:cNvPr id="14" name="TextBox 13"/>
          <p:cNvSpPr txBox="1"/>
          <p:nvPr/>
        </p:nvSpPr>
        <p:spPr>
          <a:xfrm>
            <a:off x="5029200" y="6324600"/>
            <a:ext cx="3841579" cy="369332"/>
          </a:xfrm>
          <a:prstGeom prst="rect">
            <a:avLst/>
          </a:prstGeom>
          <a:noFill/>
        </p:spPr>
        <p:txBody>
          <a:bodyPr wrap="none" rtlCol="0">
            <a:spAutoFit/>
          </a:bodyPr>
          <a:lstStyle/>
          <a:p>
            <a:r>
              <a:rPr lang="en-US" sz="1800" dirty="0" smtClean="0"/>
              <a:t>Gibbons, Freeman et al </a:t>
            </a:r>
            <a:r>
              <a:rPr lang="en-US" sz="1800" i="1" dirty="0" smtClean="0"/>
              <a:t>Brain</a:t>
            </a:r>
            <a:r>
              <a:rPr lang="en-US" sz="1800" dirty="0" smtClean="0"/>
              <a:t>, 2015</a:t>
            </a: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2275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914400"/>
          </a:xfrm>
        </p:spPr>
        <p:txBody>
          <a:bodyPr>
            <a:normAutofit/>
          </a:bodyPr>
          <a:lstStyle/>
          <a:p>
            <a:pPr algn="l"/>
            <a:r>
              <a:rPr lang="en-US" dirty="0" smtClean="0">
                <a:effectLst/>
                <a:latin typeface="+mn-lt"/>
              </a:rPr>
              <a:t>HIV neuropathy</a:t>
            </a:r>
            <a:endParaRPr lang="en-US" dirty="0">
              <a:effectLst/>
              <a:latin typeface="+mn-lt"/>
            </a:endParaRPr>
          </a:p>
        </p:txBody>
      </p:sp>
      <p:pic>
        <p:nvPicPr>
          <p:cNvPr id="4" name="Picture 3" descr="HIV prevalence.png"/>
          <p:cNvPicPr>
            <a:picLocks noChangeAspect="1"/>
          </p:cNvPicPr>
          <p:nvPr/>
        </p:nvPicPr>
        <p:blipFill>
          <a:blip r:embed="rId3"/>
          <a:stretch>
            <a:fillRect/>
          </a:stretch>
        </p:blipFill>
        <p:spPr>
          <a:xfrm>
            <a:off x="1422400" y="1066800"/>
            <a:ext cx="7721600" cy="5791200"/>
          </a:xfrm>
          <a:prstGeom prst="rect">
            <a:avLst/>
          </a:prstGeom>
        </p:spPr>
      </p:pic>
      <p:sp>
        <p:nvSpPr>
          <p:cNvPr id="5" name="Rectangle 4"/>
          <p:cNvSpPr/>
          <p:nvPr/>
        </p:nvSpPr>
        <p:spPr bwMode="auto">
          <a:xfrm>
            <a:off x="1524000" y="11430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Content Placeholder 2"/>
          <p:cNvSpPr>
            <a:spLocks noGrp="1"/>
          </p:cNvSpPr>
          <p:nvPr>
            <p:ph sz="quarter" idx="1"/>
          </p:nvPr>
        </p:nvSpPr>
        <p:spPr>
          <a:xfrm>
            <a:off x="381000" y="990600"/>
            <a:ext cx="3203121" cy="3048000"/>
          </a:xfrm>
        </p:spPr>
        <p:txBody>
          <a:bodyPr>
            <a:normAutofit/>
          </a:bodyPr>
          <a:lstStyle/>
          <a:p>
            <a:r>
              <a:rPr lang="en-US" sz="2000" dirty="0" smtClean="0">
                <a:solidFill>
                  <a:srgbClr val="000000"/>
                </a:solidFill>
              </a:rPr>
              <a:t>Prevalence of neuropathy in HIV+ patients  9-63% depending on series</a:t>
            </a:r>
          </a:p>
          <a:p>
            <a:r>
              <a:rPr lang="en-US" sz="2000" dirty="0" smtClean="0">
                <a:solidFill>
                  <a:srgbClr val="000000"/>
                </a:solidFill>
              </a:rPr>
              <a:t>Risk Factors- older age, HIV severity, duration, other neuropathy, retroviral agents</a:t>
            </a:r>
          </a:p>
          <a:p>
            <a:pPr lvl="1"/>
            <a:endParaRPr lang="en-US"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914400"/>
          </a:xfrm>
        </p:spPr>
        <p:txBody>
          <a:bodyPr>
            <a:normAutofit/>
          </a:bodyPr>
          <a:lstStyle/>
          <a:p>
            <a:pPr algn="l"/>
            <a:r>
              <a:rPr lang="en-US" sz="2800" dirty="0" smtClean="0">
                <a:effectLst/>
                <a:latin typeface="+mn-lt"/>
              </a:rPr>
              <a:t>Chemotherapy induced polyneuropathy</a:t>
            </a:r>
            <a:endParaRPr lang="en-US" sz="2800" dirty="0">
              <a:effectLst/>
              <a:latin typeface="+mn-lt"/>
            </a:endParaRPr>
          </a:p>
        </p:txBody>
      </p:sp>
      <p:sp>
        <p:nvSpPr>
          <p:cNvPr id="5" name="Rectangle 4"/>
          <p:cNvSpPr/>
          <p:nvPr/>
        </p:nvSpPr>
        <p:spPr bwMode="auto">
          <a:xfrm>
            <a:off x="1524000" y="11430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7" name="Picture 6" descr="breast-map-m2.png"/>
          <p:cNvPicPr>
            <a:picLocks noChangeAspect="1"/>
          </p:cNvPicPr>
          <p:nvPr/>
        </p:nvPicPr>
        <p:blipFill>
          <a:blip r:embed="rId2"/>
          <a:stretch>
            <a:fillRect/>
          </a:stretch>
        </p:blipFill>
        <p:spPr>
          <a:xfrm>
            <a:off x="0" y="3867862"/>
            <a:ext cx="5719667" cy="2990138"/>
          </a:xfrm>
          <a:prstGeom prst="rect">
            <a:avLst/>
          </a:prstGeom>
        </p:spPr>
      </p:pic>
      <p:pic>
        <p:nvPicPr>
          <p:cNvPr id="6" name="Picture 5" descr="Cancer incidence.png"/>
          <p:cNvPicPr>
            <a:picLocks noChangeAspect="1"/>
          </p:cNvPicPr>
          <p:nvPr/>
        </p:nvPicPr>
        <p:blipFill>
          <a:blip r:embed="rId3"/>
          <a:stretch>
            <a:fillRect/>
          </a:stretch>
        </p:blipFill>
        <p:spPr>
          <a:xfrm>
            <a:off x="4343400" y="1066800"/>
            <a:ext cx="4944533" cy="5562600"/>
          </a:xfrm>
          <a:prstGeom prst="rect">
            <a:avLst/>
          </a:prstGeom>
        </p:spPr>
      </p:pic>
      <p:sp>
        <p:nvSpPr>
          <p:cNvPr id="3" name="Content Placeholder 2"/>
          <p:cNvSpPr>
            <a:spLocks noGrp="1"/>
          </p:cNvSpPr>
          <p:nvPr>
            <p:ph sz="quarter" idx="1"/>
          </p:nvPr>
        </p:nvSpPr>
        <p:spPr>
          <a:xfrm>
            <a:off x="381000" y="990600"/>
            <a:ext cx="4495800" cy="2819400"/>
          </a:xfrm>
        </p:spPr>
        <p:txBody>
          <a:bodyPr>
            <a:normAutofit/>
          </a:bodyPr>
          <a:lstStyle/>
          <a:p>
            <a:r>
              <a:rPr lang="en-US" sz="2000" dirty="0" smtClean="0">
                <a:solidFill>
                  <a:srgbClr val="000000"/>
                </a:solidFill>
              </a:rPr>
              <a:t>Incidence cancer 485/100,000, deaths 171/100,000</a:t>
            </a:r>
            <a:r>
              <a:rPr lang="en-US" sz="2000" smtClean="0">
                <a:solidFill>
                  <a:srgbClr val="000000"/>
                </a:solidFill>
              </a:rPr>
              <a:t>, prevalence ~ 4900/100,000</a:t>
            </a:r>
          </a:p>
          <a:p>
            <a:r>
              <a:rPr lang="en-US" sz="2000" dirty="0" smtClean="0">
                <a:solidFill>
                  <a:srgbClr val="000000"/>
                </a:solidFill>
              </a:rPr>
              <a:t>20% receive chemotherapy, primarily in breast, colon, pelvic</a:t>
            </a:r>
          </a:p>
          <a:p>
            <a:r>
              <a:rPr lang="en-US" sz="2000" dirty="0" smtClean="0">
                <a:solidFill>
                  <a:srgbClr val="000000"/>
                </a:solidFill>
              </a:rPr>
              <a:t>40-50% of chemotherapy patients  develop small fiber neuropathy</a:t>
            </a:r>
          </a:p>
          <a:p>
            <a:r>
              <a:rPr lang="en-US" sz="2000" dirty="0" smtClean="0">
                <a:solidFill>
                  <a:srgbClr val="000000"/>
                </a:solidFill>
              </a:rPr>
              <a:t>SFN burden ~1.2 million</a:t>
            </a:r>
          </a:p>
          <a:p>
            <a:pPr lvl="1"/>
            <a:endParaRPr lang="en-US"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914400"/>
          </a:xfrm>
        </p:spPr>
        <p:txBody>
          <a:bodyPr>
            <a:normAutofit/>
          </a:bodyPr>
          <a:lstStyle/>
          <a:p>
            <a:pPr algn="l"/>
            <a:r>
              <a:rPr lang="en-US" sz="3600" dirty="0" smtClean="0">
                <a:effectLst/>
                <a:latin typeface="+mn-lt"/>
              </a:rPr>
              <a:t>Hepatitis neuropathy</a:t>
            </a:r>
            <a:endParaRPr lang="en-US" sz="3600" dirty="0">
              <a:effectLst/>
              <a:latin typeface="+mn-lt"/>
            </a:endParaRPr>
          </a:p>
        </p:txBody>
      </p:sp>
      <p:sp>
        <p:nvSpPr>
          <p:cNvPr id="5" name="Rectangle 4"/>
          <p:cNvSpPr/>
          <p:nvPr/>
        </p:nvSpPr>
        <p:spPr bwMode="auto">
          <a:xfrm>
            <a:off x="1524000" y="11430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6" name="Picture 5" descr="HepB prevalence.jpg"/>
          <p:cNvPicPr>
            <a:picLocks noChangeAspect="1"/>
          </p:cNvPicPr>
          <p:nvPr/>
        </p:nvPicPr>
        <p:blipFill>
          <a:blip r:embed="rId2"/>
          <a:stretch>
            <a:fillRect/>
          </a:stretch>
        </p:blipFill>
        <p:spPr>
          <a:xfrm>
            <a:off x="1154000" y="762000"/>
            <a:ext cx="8066200" cy="4575048"/>
          </a:xfrm>
          <a:prstGeom prst="rect">
            <a:avLst/>
          </a:prstGeom>
        </p:spPr>
      </p:pic>
      <p:sp>
        <p:nvSpPr>
          <p:cNvPr id="3" name="Content Placeholder 2"/>
          <p:cNvSpPr>
            <a:spLocks noGrp="1"/>
          </p:cNvSpPr>
          <p:nvPr>
            <p:ph sz="quarter" idx="1"/>
          </p:nvPr>
        </p:nvSpPr>
        <p:spPr>
          <a:xfrm>
            <a:off x="2667000" y="5257800"/>
            <a:ext cx="6476999" cy="1828800"/>
          </a:xfrm>
        </p:spPr>
        <p:txBody>
          <a:bodyPr>
            <a:normAutofit/>
          </a:bodyPr>
          <a:lstStyle/>
          <a:p>
            <a:r>
              <a:rPr lang="en-US" sz="2000" dirty="0" smtClean="0">
                <a:solidFill>
                  <a:srgbClr val="000000"/>
                </a:solidFill>
              </a:rPr>
              <a:t>Prevalence of hepatitis B 300/100,000 in US</a:t>
            </a:r>
          </a:p>
          <a:p>
            <a:r>
              <a:rPr lang="en-US" sz="2000" dirty="0" smtClean="0">
                <a:solidFill>
                  <a:srgbClr val="000000"/>
                </a:solidFill>
              </a:rPr>
              <a:t>SFN in ~25%</a:t>
            </a:r>
          </a:p>
          <a:p>
            <a:r>
              <a:rPr lang="en-US" sz="2000" dirty="0" smtClean="0">
                <a:solidFill>
                  <a:srgbClr val="000000"/>
                </a:solidFill>
              </a:rPr>
              <a:t>Burden of illness 229,000</a:t>
            </a:r>
          </a:p>
          <a:p>
            <a:pPr lvl="1"/>
            <a:endParaRPr lang="en-US" sz="2000" dirty="0" smtClean="0"/>
          </a:p>
        </p:txBody>
      </p:sp>
      <p:sp>
        <p:nvSpPr>
          <p:cNvPr id="7" name="TextBox 6"/>
          <p:cNvSpPr txBox="1"/>
          <p:nvPr/>
        </p:nvSpPr>
        <p:spPr>
          <a:xfrm>
            <a:off x="4523663" y="6336268"/>
            <a:ext cx="3032876" cy="369332"/>
          </a:xfrm>
          <a:prstGeom prst="rect">
            <a:avLst/>
          </a:prstGeom>
          <a:noFill/>
        </p:spPr>
        <p:txBody>
          <a:bodyPr wrap="none" rtlCol="0">
            <a:spAutoFit/>
          </a:bodyPr>
          <a:lstStyle/>
          <a:p>
            <a:r>
              <a:rPr lang="en-US" sz="1800" dirty="0" smtClean="0"/>
              <a:t>Kim WR.  </a:t>
            </a:r>
            <a:r>
              <a:rPr lang="en-US" sz="1800" i="1" dirty="0" err="1" smtClean="0"/>
              <a:t>Hepatology</a:t>
            </a:r>
            <a:r>
              <a:rPr lang="en-US" sz="1800" dirty="0" smtClean="0"/>
              <a:t>, 2009</a:t>
            </a:r>
            <a:endParaRPr lang="en-US" sz="1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0913" y="0"/>
            <a:ext cx="8495523" cy="830424"/>
          </a:xfrm>
        </p:spPr>
        <p:txBody>
          <a:bodyPr>
            <a:noAutofit/>
          </a:bodyPr>
          <a:lstStyle/>
          <a:p>
            <a:pPr algn="l"/>
            <a:r>
              <a:rPr lang="en-US" sz="4400" dirty="0" smtClean="0">
                <a:effectLst/>
                <a:latin typeface="+mn-lt"/>
              </a:rPr>
              <a:t>Leprosy</a:t>
            </a:r>
            <a:endParaRPr lang="en-US" sz="4400" dirty="0">
              <a:effectLst/>
              <a:latin typeface="+mn-lt"/>
            </a:endParaRPr>
          </a:p>
        </p:txBody>
      </p:sp>
      <p:pic>
        <p:nvPicPr>
          <p:cNvPr id="4" name="Picture 3" descr="leprosy2009.gif"/>
          <p:cNvPicPr>
            <a:picLocks noChangeAspect="1"/>
          </p:cNvPicPr>
          <p:nvPr/>
        </p:nvPicPr>
        <p:blipFill>
          <a:blip r:embed="rId2"/>
          <a:stretch>
            <a:fillRect/>
          </a:stretch>
        </p:blipFill>
        <p:spPr>
          <a:xfrm>
            <a:off x="2603500" y="76199"/>
            <a:ext cx="7378700" cy="6009739"/>
          </a:xfrm>
          <a:prstGeom prst="rect">
            <a:avLst/>
          </a:prstGeom>
        </p:spPr>
      </p:pic>
      <p:sp>
        <p:nvSpPr>
          <p:cNvPr id="3" name="Content Placeholder 2"/>
          <p:cNvSpPr>
            <a:spLocks noGrp="1"/>
          </p:cNvSpPr>
          <p:nvPr>
            <p:ph sz="quarter" idx="1"/>
          </p:nvPr>
        </p:nvSpPr>
        <p:spPr>
          <a:xfrm>
            <a:off x="228600" y="1524000"/>
            <a:ext cx="4343400" cy="4495800"/>
          </a:xfrm>
        </p:spPr>
        <p:txBody>
          <a:bodyPr>
            <a:normAutofit/>
          </a:bodyPr>
          <a:lstStyle/>
          <a:p>
            <a:r>
              <a:rPr lang="en-US" sz="1800" u="sng" dirty="0" smtClean="0">
                <a:solidFill>
                  <a:srgbClr val="000000"/>
                </a:solidFill>
              </a:rPr>
              <a:t>200,000 new cases yearly worldwide</a:t>
            </a:r>
          </a:p>
          <a:p>
            <a:r>
              <a:rPr lang="en-US" sz="1800" u="sng" dirty="0" smtClean="0">
                <a:solidFill>
                  <a:srgbClr val="000000"/>
                </a:solidFill>
              </a:rPr>
              <a:t>Prevalence 10-20/100,000</a:t>
            </a:r>
          </a:p>
          <a:p>
            <a:pPr lvl="1"/>
            <a:r>
              <a:rPr lang="en-US" sz="1800" dirty="0" smtClean="0">
                <a:solidFill>
                  <a:srgbClr val="000000"/>
                </a:solidFill>
              </a:rPr>
              <a:t>70 % in India, Indonesia, Myanmar</a:t>
            </a:r>
          </a:p>
          <a:p>
            <a:pPr lvl="1"/>
            <a:r>
              <a:rPr lang="en-US" sz="1800" dirty="0" smtClean="0">
                <a:solidFill>
                  <a:srgbClr val="000000"/>
                </a:solidFill>
              </a:rPr>
              <a:t>US cases rare</a:t>
            </a:r>
          </a:p>
          <a:p>
            <a:pPr lvl="2"/>
            <a:r>
              <a:rPr lang="en-US" sz="1800" dirty="0" smtClean="0">
                <a:solidFill>
                  <a:srgbClr val="000000"/>
                </a:solidFill>
              </a:rPr>
              <a:t>75-85% of these brought by immigrants</a:t>
            </a:r>
          </a:p>
          <a:p>
            <a:pPr lvl="2"/>
            <a:r>
              <a:rPr lang="en-US" sz="1800" dirty="0" smtClean="0">
                <a:solidFill>
                  <a:srgbClr val="000000"/>
                </a:solidFill>
              </a:rPr>
              <a:t>International travel</a:t>
            </a:r>
          </a:p>
          <a:p>
            <a:pPr lvl="2"/>
            <a:r>
              <a:rPr lang="en-US" sz="1800" dirty="0" smtClean="0">
                <a:solidFill>
                  <a:srgbClr val="000000"/>
                </a:solidFill>
              </a:rPr>
              <a:t>Rarely- nine-banded armadillo exposure</a:t>
            </a:r>
          </a:p>
          <a:p>
            <a:pPr lvl="2"/>
            <a:endParaRPr lang="en-US" u="sng" dirty="0" smtClean="0">
              <a:solidFill>
                <a:srgbClr val="000000"/>
              </a:solidFill>
            </a:endParaRPr>
          </a:p>
          <a:p>
            <a:pPr lvl="1"/>
            <a:endParaRPr lang="en-US" dirty="0" smtClean="0">
              <a:solidFill>
                <a:srgbClr val="000000"/>
              </a:solidFill>
            </a:endParaRPr>
          </a:p>
          <a:p>
            <a:pPr lvl="2"/>
            <a:endParaRPr lang="en-US" dirty="0" smtClean="0"/>
          </a:p>
          <a:p>
            <a:endParaRPr lang="en-US" u="sng" dirty="0"/>
          </a:p>
        </p:txBody>
      </p:sp>
      <p:pic>
        <p:nvPicPr>
          <p:cNvPr id="5" name="Content Placeholder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4787444"/>
            <a:ext cx="3704875" cy="2070556"/>
          </a:xfrm>
          <a:prstGeom prst="rect">
            <a:avLst/>
          </a:prstGeom>
          <a:ln w="25400">
            <a:solidFill>
              <a:schemeClr val="accent1"/>
            </a:solidFill>
          </a:ln>
        </p:spPr>
      </p:pic>
      <p:sp>
        <p:nvSpPr>
          <p:cNvPr id="6" name="Rectangle 5"/>
          <p:cNvSpPr/>
          <p:nvPr/>
        </p:nvSpPr>
        <p:spPr>
          <a:xfrm>
            <a:off x="4114800" y="6248400"/>
            <a:ext cx="4572000" cy="461665"/>
          </a:xfrm>
          <a:prstGeom prst="rect">
            <a:avLst/>
          </a:prstGeom>
        </p:spPr>
        <p:txBody>
          <a:bodyPr>
            <a:spAutoFit/>
          </a:bodyPr>
          <a:lstStyle/>
          <a:p>
            <a:r>
              <a:rPr lang="en-US" sz="1200" dirty="0">
                <a:latin typeface="Arial"/>
              </a:rPr>
              <a:t>https://</a:t>
            </a:r>
            <a:r>
              <a:rPr lang="en-US" sz="1200" dirty="0" err="1">
                <a:latin typeface="Arial"/>
              </a:rPr>
              <a:t>openi.nlm.nih.gov</a:t>
            </a:r>
            <a:r>
              <a:rPr lang="en-US" sz="1200" dirty="0">
                <a:latin typeface="Arial"/>
              </a:rPr>
              <a:t>/</a:t>
            </a:r>
            <a:r>
              <a:rPr lang="en-US" sz="1200" dirty="0" err="1">
                <a:latin typeface="Arial"/>
              </a:rPr>
              <a:t>detailedresult.php?img</a:t>
            </a:r>
            <a:r>
              <a:rPr lang="en-US" sz="1200" dirty="0">
                <a:latin typeface="Arial"/>
              </a:rPr>
              <a:t>=PMC3284349_tropmed-86-382-g002&amp;req=4</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285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03993"/>
            <a:ext cx="5715000" cy="4915807"/>
          </a:xfrm>
        </p:spPr>
        <p:txBody>
          <a:bodyPr>
            <a:noAutofit/>
          </a:bodyPr>
          <a:lstStyle/>
          <a:p>
            <a:pPr lvl="1">
              <a:buNone/>
            </a:pPr>
            <a:r>
              <a:rPr lang="en-US" sz="1600" b="1" dirty="0" smtClean="0">
                <a:solidFill>
                  <a:srgbClr val="000000"/>
                </a:solidFill>
              </a:rPr>
              <a:t>HSAN Type I</a:t>
            </a:r>
          </a:p>
          <a:p>
            <a:pPr lvl="2"/>
            <a:r>
              <a:rPr lang="en-US" sz="1600" dirty="0" smtClean="0">
                <a:solidFill>
                  <a:srgbClr val="000000"/>
                </a:solidFill>
              </a:rPr>
              <a:t>Distal symmetric small &gt; large fiber neuropathies</a:t>
            </a:r>
          </a:p>
          <a:p>
            <a:pPr lvl="2"/>
            <a:r>
              <a:rPr lang="en-US" sz="1600" dirty="0" smtClean="0">
                <a:solidFill>
                  <a:srgbClr val="000000"/>
                </a:solidFill>
              </a:rPr>
              <a:t>Prominent </a:t>
            </a:r>
            <a:r>
              <a:rPr lang="en-US" sz="1600" dirty="0" err="1" smtClean="0">
                <a:solidFill>
                  <a:srgbClr val="000000"/>
                </a:solidFill>
              </a:rPr>
              <a:t>acromutilation</a:t>
            </a:r>
            <a:r>
              <a:rPr lang="en-US" sz="1600" dirty="0" smtClean="0">
                <a:solidFill>
                  <a:srgbClr val="000000"/>
                </a:solidFill>
              </a:rPr>
              <a:t> - Charcot joints, painless ulcers</a:t>
            </a:r>
          </a:p>
          <a:p>
            <a:pPr lvl="1">
              <a:buNone/>
            </a:pPr>
            <a:r>
              <a:rPr lang="en-US" sz="1600" b="1" dirty="0" smtClean="0">
                <a:solidFill>
                  <a:srgbClr val="000000"/>
                </a:solidFill>
              </a:rPr>
              <a:t>HSAN Type III (Riley-Day)</a:t>
            </a:r>
          </a:p>
          <a:p>
            <a:pPr lvl="2"/>
            <a:r>
              <a:rPr lang="en-US" sz="1600" dirty="0" smtClean="0">
                <a:solidFill>
                  <a:srgbClr val="000000"/>
                </a:solidFill>
              </a:rPr>
              <a:t>Infantile onset</a:t>
            </a:r>
          </a:p>
          <a:p>
            <a:pPr lvl="2"/>
            <a:r>
              <a:rPr lang="en-US" sz="1600" dirty="0" smtClean="0">
                <a:solidFill>
                  <a:srgbClr val="000000"/>
                </a:solidFill>
              </a:rPr>
              <a:t>Small fiber neuropathy - pain insensitivity and abnormal warm/cold sensation</a:t>
            </a:r>
          </a:p>
          <a:p>
            <a:pPr lvl="2"/>
            <a:r>
              <a:rPr lang="en-US" sz="1600" dirty="0" smtClean="0">
                <a:solidFill>
                  <a:srgbClr val="000000"/>
                </a:solidFill>
              </a:rPr>
              <a:t>Autonomic crises - HTN, tachycardia, </a:t>
            </a:r>
            <a:r>
              <a:rPr lang="en-US" sz="1600" u="sng" dirty="0" smtClean="0">
                <a:solidFill>
                  <a:srgbClr val="000000"/>
                </a:solidFill>
              </a:rPr>
              <a:t>hyperhidrosis</a:t>
            </a:r>
            <a:r>
              <a:rPr lang="en-US" sz="1600" dirty="0" smtClean="0">
                <a:solidFill>
                  <a:srgbClr val="000000"/>
                </a:solidFill>
              </a:rPr>
              <a:t>, irritability</a:t>
            </a:r>
          </a:p>
          <a:p>
            <a:pPr lvl="2"/>
            <a:r>
              <a:rPr lang="en-US" sz="1600" dirty="0" smtClean="0">
                <a:solidFill>
                  <a:srgbClr val="000000"/>
                </a:solidFill>
              </a:rPr>
              <a:t>Other</a:t>
            </a:r>
          </a:p>
          <a:p>
            <a:pPr lvl="3"/>
            <a:r>
              <a:rPr lang="en-US" sz="1600" dirty="0" smtClean="0">
                <a:solidFill>
                  <a:srgbClr val="000000"/>
                </a:solidFill>
              </a:rPr>
              <a:t>No lacrimation</a:t>
            </a:r>
          </a:p>
          <a:p>
            <a:pPr lvl="3"/>
            <a:r>
              <a:rPr lang="en-US" sz="1600" dirty="0" smtClean="0">
                <a:solidFill>
                  <a:srgbClr val="000000"/>
                </a:solidFill>
              </a:rPr>
              <a:t>Absent lingual fungiform papillae</a:t>
            </a:r>
          </a:p>
          <a:p>
            <a:pPr lvl="3"/>
            <a:r>
              <a:rPr lang="en-US" sz="1600" dirty="0" smtClean="0">
                <a:solidFill>
                  <a:srgbClr val="000000"/>
                </a:solidFill>
              </a:rPr>
              <a:t>Absent skin flare with intradermal histamine</a:t>
            </a:r>
          </a:p>
          <a:p>
            <a:pPr lvl="1">
              <a:buNone/>
            </a:pPr>
            <a:r>
              <a:rPr lang="en-US" sz="1600" b="1" dirty="0" smtClean="0">
                <a:solidFill>
                  <a:srgbClr val="000000"/>
                </a:solidFill>
              </a:rPr>
              <a:t>HSAN Type IV</a:t>
            </a:r>
          </a:p>
          <a:p>
            <a:pPr lvl="2"/>
            <a:r>
              <a:rPr lang="en-US" sz="1600" dirty="0" smtClean="0">
                <a:solidFill>
                  <a:srgbClr val="000000"/>
                </a:solidFill>
              </a:rPr>
              <a:t>Congenital insensitivity to pain</a:t>
            </a:r>
          </a:p>
          <a:p>
            <a:pPr lvl="2"/>
            <a:r>
              <a:rPr lang="en-US" sz="1600" u="sng" dirty="0" err="1" smtClean="0">
                <a:solidFill>
                  <a:srgbClr val="000000"/>
                </a:solidFill>
              </a:rPr>
              <a:t>Anhidrosis</a:t>
            </a:r>
            <a:endParaRPr lang="en-US" sz="1600" u="sng" dirty="0" smtClean="0">
              <a:solidFill>
                <a:srgbClr val="000000"/>
              </a:solidFill>
            </a:endParaRPr>
          </a:p>
          <a:p>
            <a:pPr lvl="2"/>
            <a:r>
              <a:rPr lang="en-US" sz="1600" dirty="0" smtClean="0">
                <a:solidFill>
                  <a:srgbClr val="000000"/>
                </a:solidFill>
              </a:rPr>
              <a:t>Skin wheal in response to histamine</a:t>
            </a:r>
          </a:p>
          <a:p>
            <a:endParaRPr lang="en-US" sz="1600" u="sng" dirty="0"/>
          </a:p>
          <a:p>
            <a:endParaRPr lang="en-US" sz="1600" u="sng" dirty="0"/>
          </a:p>
        </p:txBody>
      </p:sp>
      <p:sp>
        <p:nvSpPr>
          <p:cNvPr id="6" name="Title 1"/>
          <p:cNvSpPr>
            <a:spLocks noGrp="1"/>
          </p:cNvSpPr>
          <p:nvPr>
            <p:ph type="title"/>
          </p:nvPr>
        </p:nvSpPr>
        <p:spPr>
          <a:xfrm>
            <a:off x="300913" y="0"/>
            <a:ext cx="8495523" cy="830424"/>
          </a:xfrm>
        </p:spPr>
        <p:txBody>
          <a:bodyPr>
            <a:noAutofit/>
          </a:bodyPr>
          <a:lstStyle/>
          <a:p>
            <a:pPr algn="l"/>
            <a:r>
              <a:rPr lang="en-US" sz="3200" dirty="0" smtClean="0">
                <a:effectLst/>
                <a:latin typeface="Arial"/>
                <a:cs typeface="Arial"/>
              </a:rPr>
              <a:t>Hereditary sensory and autonomic neuropathies (</a:t>
            </a:r>
            <a:r>
              <a:rPr lang="en-US" sz="3200" dirty="0" err="1" smtClean="0">
                <a:effectLst/>
                <a:latin typeface="Arial"/>
                <a:cs typeface="Arial"/>
              </a:rPr>
              <a:t>HSANs</a:t>
            </a:r>
            <a:r>
              <a:rPr lang="en-US" sz="3200" dirty="0" smtClean="0">
                <a:effectLst/>
                <a:latin typeface="Arial"/>
                <a:cs typeface="Arial"/>
              </a:rPr>
              <a:t>)</a:t>
            </a:r>
            <a:endParaRPr lang="en-US" sz="3200" dirty="0">
              <a:effectLst/>
              <a:latin typeface="Arial"/>
              <a:cs typeface="Arial"/>
            </a:endParaRPr>
          </a:p>
        </p:txBody>
      </p:sp>
      <p:pic>
        <p:nvPicPr>
          <p:cNvPr id="7" name="Content Placeholder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91200" y="940214"/>
            <a:ext cx="3386236" cy="3250786"/>
          </a:xfrm>
          <a:prstGeom prst="rect">
            <a:avLst/>
          </a:prstGeom>
        </p:spPr>
      </p:pic>
      <p:sp>
        <p:nvSpPr>
          <p:cNvPr id="8" name="Rectangle 7"/>
          <p:cNvSpPr/>
          <p:nvPr/>
        </p:nvSpPr>
        <p:spPr>
          <a:xfrm>
            <a:off x="5791977" y="4200942"/>
            <a:ext cx="3352023" cy="2246769"/>
          </a:xfrm>
          <a:prstGeom prst="rect">
            <a:avLst/>
          </a:prstGeom>
        </p:spPr>
        <p:txBody>
          <a:bodyPr wrap="square">
            <a:spAutoFit/>
          </a:bodyPr>
          <a:lstStyle/>
          <a:p>
            <a:r>
              <a:rPr lang="en-US" sz="1400" dirty="0" smtClean="0">
                <a:solidFill>
                  <a:srgbClr val="0A0905"/>
                </a:solidFill>
                <a:latin typeface="\&quot;Trebuchet MS\&quot;" charset="0"/>
              </a:rPr>
              <a:t>Self mutilation in a 12-year-old boy with hereditary sensory and autonomic neuropathy (HSAN) II attributed to loss of pain sensation, neglect of injury, excessive surgery,. (From Weingarten TN, Sprung J, Ackerman JD, et al. Anesthesia and patients with congenital hyposensitivity to pain. </a:t>
            </a:r>
            <a:r>
              <a:rPr lang="en-US" sz="1400" i="1" dirty="0" smtClean="0">
                <a:solidFill>
                  <a:srgbClr val="0A0905"/>
                </a:solidFill>
                <a:latin typeface="\&quot;Trebuchet MS\&quot;" charset="0"/>
              </a:rPr>
              <a:t>Anesthesiology.</a:t>
            </a:r>
            <a:r>
              <a:rPr lang="en-US" sz="1400" dirty="0" smtClean="0">
                <a:solidFill>
                  <a:srgbClr val="0A0905"/>
                </a:solidFill>
                <a:latin typeface="\&quot;Trebuchet MS\&quot;" charset="0"/>
              </a:rPr>
              <a:t> 2006;105:338-345. </a:t>
            </a:r>
            <a:endParaRPr lang="en-US" sz="1400" dirty="0">
              <a:latin typeface="Arial"/>
            </a:endParaRPr>
          </a:p>
        </p:txBody>
      </p:sp>
      <p:sp>
        <p:nvSpPr>
          <p:cNvPr id="9" name="Rectangle 8"/>
          <p:cNvSpPr/>
          <p:nvPr/>
        </p:nvSpPr>
        <p:spPr>
          <a:xfrm>
            <a:off x="533400" y="6320135"/>
            <a:ext cx="4572000" cy="461665"/>
          </a:xfrm>
          <a:prstGeom prst="rect">
            <a:avLst/>
          </a:prstGeom>
        </p:spPr>
        <p:txBody>
          <a:bodyPr>
            <a:spAutoFit/>
          </a:bodyPr>
          <a:lstStyle/>
          <a:p>
            <a:r>
              <a:rPr lang="en-US" sz="1200" dirty="0" err="1" smtClean="0">
                <a:latin typeface="Arial"/>
              </a:rPr>
              <a:t>https://aneskey.com/do-patients-with-congenital-insensitivity-to-pain-need-anesthetics-and-postoperative-opioids/</a:t>
            </a:r>
            <a:endParaRPr lang="en-US" sz="1200" dirty="0">
              <a:latin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237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3543" r="4644"/>
          <a:stretch>
            <a:fillRect/>
          </a:stretch>
        </p:blipFill>
        <p:spPr>
          <a:xfrm>
            <a:off x="778412" y="2286000"/>
            <a:ext cx="8280914" cy="3886200"/>
          </a:xfrm>
          <a:prstGeom prst="rect">
            <a:avLst/>
          </a:prstGeom>
        </p:spPr>
      </p:pic>
      <p:sp>
        <p:nvSpPr>
          <p:cNvPr id="7" name="TextBox 6"/>
          <p:cNvSpPr txBox="1"/>
          <p:nvPr/>
        </p:nvSpPr>
        <p:spPr>
          <a:xfrm>
            <a:off x="4523663" y="6180668"/>
            <a:ext cx="4239337" cy="369332"/>
          </a:xfrm>
          <a:prstGeom prst="rect">
            <a:avLst/>
          </a:prstGeom>
          <a:noFill/>
        </p:spPr>
        <p:txBody>
          <a:bodyPr wrap="none" rtlCol="0">
            <a:spAutoFit/>
          </a:bodyPr>
          <a:lstStyle/>
          <a:p>
            <a:r>
              <a:rPr lang="en-US" sz="1800" dirty="0" smtClean="0"/>
              <a:t>Faber C. et al.  </a:t>
            </a:r>
            <a:r>
              <a:rPr lang="en-US" sz="1800" i="1" dirty="0" smtClean="0"/>
              <a:t>Annals Neurology</a:t>
            </a:r>
            <a:r>
              <a:rPr lang="en-US" sz="1800" dirty="0" smtClean="0"/>
              <a:t>, 2012</a:t>
            </a:r>
            <a:endParaRPr lang="en-US" sz="1800" dirty="0"/>
          </a:p>
        </p:txBody>
      </p:sp>
      <p:sp>
        <p:nvSpPr>
          <p:cNvPr id="6" name="Title 1"/>
          <p:cNvSpPr>
            <a:spLocks noGrp="1"/>
          </p:cNvSpPr>
          <p:nvPr>
            <p:ph type="title"/>
          </p:nvPr>
        </p:nvSpPr>
        <p:spPr>
          <a:xfrm>
            <a:off x="685800" y="-152400"/>
            <a:ext cx="7772400" cy="1143000"/>
          </a:xfrm>
        </p:spPr>
        <p:txBody>
          <a:bodyPr/>
          <a:lstStyle/>
          <a:p>
            <a:pPr algn="l">
              <a:defRPr/>
            </a:pPr>
            <a:r>
              <a:rPr lang="en-US" sz="3600" b="0" dirty="0" smtClean="0">
                <a:effectLst>
                  <a:outerShdw blurRad="38100" dist="38100" dir="2700000" algn="tl">
                    <a:srgbClr val="DDDDDD"/>
                  </a:outerShdw>
                </a:effectLst>
                <a:latin typeface="Arial" charset="0"/>
                <a:ea typeface="ＭＳ Ｐゴシック" charset="0"/>
                <a:cs typeface="ＭＳ Ｐゴシック" charset="0"/>
              </a:rPr>
              <a:t>Na </a:t>
            </a:r>
            <a:r>
              <a:rPr lang="en-US" sz="3600" b="0" dirty="0" err="1" smtClean="0">
                <a:effectLst>
                  <a:outerShdw blurRad="38100" dist="38100" dir="2700000" algn="tl">
                    <a:srgbClr val="DDDDDD"/>
                  </a:outerShdw>
                </a:effectLst>
                <a:latin typeface="Arial" charset="0"/>
                <a:ea typeface="ＭＳ Ｐゴシック" charset="0"/>
                <a:cs typeface="ＭＳ Ｐゴシック" charset="0"/>
              </a:rPr>
              <a:t>channelopathy</a:t>
            </a:r>
            <a:r>
              <a:rPr lang="en-US" sz="3600" b="0" dirty="0" smtClean="0">
                <a:effectLst>
                  <a:outerShdw blurRad="38100" dist="38100" dir="2700000" algn="tl">
                    <a:srgbClr val="DDDDDD"/>
                  </a:outerShdw>
                </a:effectLst>
                <a:latin typeface="Arial" charset="0"/>
                <a:ea typeface="ＭＳ Ｐゴシック" charset="0"/>
                <a:cs typeface="ＭＳ Ｐゴシック" charset="0"/>
              </a:rPr>
              <a:t> neuropathies	</a:t>
            </a:r>
            <a:endParaRPr lang="en-US" sz="3600" b="0" dirty="0">
              <a:effectLst>
                <a:outerShdw blurRad="38100" dist="38100" dir="2700000" algn="tl">
                  <a:srgbClr val="DDDDDD"/>
                </a:outerShdw>
              </a:effectLst>
              <a:latin typeface="Arial" charset="0"/>
              <a:ea typeface="ＭＳ Ｐゴシック" charset="0"/>
              <a:cs typeface="ＭＳ Ｐゴシック" charset="0"/>
            </a:endParaRPr>
          </a:p>
        </p:txBody>
      </p:sp>
      <p:sp>
        <p:nvSpPr>
          <p:cNvPr id="8" name="Content Placeholder 2"/>
          <p:cNvSpPr>
            <a:spLocks noGrp="1"/>
          </p:cNvSpPr>
          <p:nvPr>
            <p:ph sz="quarter" idx="1"/>
          </p:nvPr>
        </p:nvSpPr>
        <p:spPr>
          <a:xfrm>
            <a:off x="533400" y="838200"/>
            <a:ext cx="7772400" cy="2133600"/>
          </a:xfrm>
          <a:solidFill>
            <a:schemeClr val="tx2"/>
          </a:solidFill>
        </p:spPr>
        <p:txBody>
          <a:bodyPr>
            <a:normAutofit/>
          </a:bodyPr>
          <a:lstStyle/>
          <a:p>
            <a:r>
              <a:rPr lang="en-US" sz="2000" dirty="0" smtClean="0">
                <a:solidFill>
                  <a:srgbClr val="000000"/>
                </a:solidFill>
              </a:rPr>
              <a:t>SCN9a codes </a:t>
            </a:r>
            <a:r>
              <a:rPr lang="en-US" sz="2000" dirty="0" err="1" smtClean="0">
                <a:solidFill>
                  <a:srgbClr val="000000"/>
                </a:solidFill>
              </a:rPr>
              <a:t>Nav</a:t>
            </a:r>
            <a:r>
              <a:rPr lang="en-US" sz="2000" dirty="0" smtClean="0">
                <a:solidFill>
                  <a:srgbClr val="000000"/>
                </a:solidFill>
              </a:rPr>
              <a:t> 1.7</a:t>
            </a:r>
          </a:p>
          <a:p>
            <a:r>
              <a:rPr lang="en-US" sz="2000" dirty="0" smtClean="0">
                <a:solidFill>
                  <a:srgbClr val="000000"/>
                </a:solidFill>
              </a:rPr>
              <a:t>Gain-of-function mutations- rare inherited </a:t>
            </a:r>
            <a:r>
              <a:rPr lang="en-US" sz="2000" dirty="0" err="1" smtClean="0">
                <a:solidFill>
                  <a:srgbClr val="000000"/>
                </a:solidFill>
              </a:rPr>
              <a:t>erythromelalgia</a:t>
            </a:r>
            <a:r>
              <a:rPr lang="en-US" sz="2000" dirty="0" smtClean="0">
                <a:solidFill>
                  <a:srgbClr val="000000"/>
                </a:solidFill>
              </a:rPr>
              <a:t> and paroxysmal extreme pain disorder</a:t>
            </a:r>
          </a:p>
          <a:p>
            <a:r>
              <a:rPr lang="en-US" sz="2000" dirty="0" smtClean="0">
                <a:solidFill>
                  <a:srgbClr val="000000"/>
                </a:solidFill>
              </a:rPr>
              <a:t>Loss-of-function mutation- rare AR insensitivity to pain</a:t>
            </a:r>
          </a:p>
          <a:p>
            <a:r>
              <a:rPr lang="en-US" sz="2000" dirty="0" smtClean="0">
                <a:solidFill>
                  <a:srgbClr val="000000"/>
                </a:solidFill>
              </a:rPr>
              <a:t>2012- 8/28 patients with confirmed idiopathic pure small fiber neuropathy found to have SCN9a GOF mutations </a:t>
            </a:r>
            <a:r>
              <a:rPr lang="en-US" sz="2000" b="1" dirty="0" smtClean="0"/>
              <a:t>for Nav1.7</a:t>
            </a:r>
          </a:p>
          <a:p>
            <a:pPr lvl="1"/>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3483310" y="6336268"/>
            <a:ext cx="4974890" cy="369332"/>
          </a:xfrm>
          <a:prstGeom prst="rect">
            <a:avLst/>
          </a:prstGeom>
          <a:noFill/>
        </p:spPr>
        <p:txBody>
          <a:bodyPr wrap="none" rtlCol="0">
            <a:spAutoFit/>
          </a:bodyPr>
          <a:lstStyle/>
          <a:p>
            <a:r>
              <a:rPr lang="en-US" sz="1800" dirty="0" err="1" smtClean="0"/>
              <a:t>Wadhawan</a:t>
            </a:r>
            <a:r>
              <a:rPr lang="en-US" sz="1800" dirty="0" smtClean="0"/>
              <a:t>, Bristow. et al.  </a:t>
            </a:r>
            <a:r>
              <a:rPr lang="en-US" sz="1800" i="1" dirty="0" err="1" smtClean="0"/>
              <a:t>Neurol</a:t>
            </a:r>
            <a:r>
              <a:rPr lang="en-US" sz="1800" i="1" dirty="0" smtClean="0"/>
              <a:t> Genet</a:t>
            </a:r>
            <a:r>
              <a:rPr lang="en-US" sz="1800" dirty="0" smtClean="0"/>
              <a:t>, 2017</a:t>
            </a:r>
            <a:endParaRPr lang="en-US" sz="1800" dirty="0"/>
          </a:p>
        </p:txBody>
      </p:sp>
      <p:sp>
        <p:nvSpPr>
          <p:cNvPr id="6" name="Title 1"/>
          <p:cNvSpPr>
            <a:spLocks noGrp="1"/>
          </p:cNvSpPr>
          <p:nvPr>
            <p:ph type="title"/>
          </p:nvPr>
        </p:nvSpPr>
        <p:spPr>
          <a:xfrm>
            <a:off x="685800" y="-152400"/>
            <a:ext cx="7772400" cy="1143000"/>
          </a:xfrm>
        </p:spPr>
        <p:txBody>
          <a:bodyPr/>
          <a:lstStyle/>
          <a:p>
            <a:pPr algn="l">
              <a:defRPr/>
            </a:pPr>
            <a:r>
              <a:rPr lang="en-US" sz="3600" b="0" dirty="0" smtClean="0">
                <a:effectLst>
                  <a:outerShdw blurRad="38100" dist="38100" dir="2700000" algn="tl">
                    <a:srgbClr val="DDDDDD"/>
                  </a:outerShdw>
                </a:effectLst>
                <a:latin typeface="Arial" charset="0"/>
                <a:ea typeface="ＭＳ Ｐゴシック" charset="0"/>
                <a:cs typeface="ＭＳ Ｐゴシック" charset="0"/>
              </a:rPr>
              <a:t>Na </a:t>
            </a:r>
            <a:r>
              <a:rPr lang="en-US" sz="3600" b="0" dirty="0" err="1" smtClean="0">
                <a:effectLst>
                  <a:outerShdw blurRad="38100" dist="38100" dir="2700000" algn="tl">
                    <a:srgbClr val="DDDDDD"/>
                  </a:outerShdw>
                </a:effectLst>
                <a:latin typeface="Arial" charset="0"/>
                <a:ea typeface="ＭＳ Ｐゴシック" charset="0"/>
                <a:cs typeface="ＭＳ Ｐゴシック" charset="0"/>
              </a:rPr>
              <a:t>channelopathy</a:t>
            </a:r>
            <a:r>
              <a:rPr lang="en-US" sz="3600" b="0" dirty="0" smtClean="0">
                <a:effectLst>
                  <a:outerShdw blurRad="38100" dist="38100" dir="2700000" algn="tl">
                    <a:srgbClr val="DDDDDD"/>
                  </a:outerShdw>
                </a:effectLst>
                <a:latin typeface="Arial" charset="0"/>
                <a:ea typeface="ＭＳ Ｐゴシック" charset="0"/>
                <a:cs typeface="ＭＳ Ｐゴシック" charset="0"/>
              </a:rPr>
              <a:t> neuropathies	</a:t>
            </a:r>
            <a:endParaRPr lang="en-US" sz="3600" b="0" dirty="0">
              <a:effectLst>
                <a:outerShdw blurRad="38100" dist="38100" dir="2700000" algn="tl">
                  <a:srgbClr val="DDDDDD"/>
                </a:outerShdw>
              </a:effectLst>
              <a:latin typeface="Arial" charset="0"/>
              <a:ea typeface="ＭＳ Ｐゴシック" charset="0"/>
              <a:cs typeface="ＭＳ Ｐゴシック" charset="0"/>
            </a:endParaRPr>
          </a:p>
        </p:txBody>
      </p:sp>
      <p:sp>
        <p:nvSpPr>
          <p:cNvPr id="8" name="Content Placeholder 2"/>
          <p:cNvSpPr>
            <a:spLocks noGrp="1"/>
          </p:cNvSpPr>
          <p:nvPr>
            <p:ph sz="quarter" idx="1"/>
          </p:nvPr>
        </p:nvSpPr>
        <p:spPr>
          <a:xfrm>
            <a:off x="533400" y="838200"/>
            <a:ext cx="7772400" cy="2133600"/>
          </a:xfrm>
          <a:solidFill>
            <a:schemeClr val="tx2"/>
          </a:solidFill>
        </p:spPr>
        <p:txBody>
          <a:bodyPr>
            <a:normAutofit fontScale="92500" lnSpcReduction="10000"/>
          </a:bodyPr>
          <a:lstStyle/>
          <a:p>
            <a:r>
              <a:rPr lang="en-US" sz="2000" dirty="0" smtClean="0">
                <a:solidFill>
                  <a:srgbClr val="000000"/>
                </a:solidFill>
              </a:rPr>
              <a:t>2014- evaluation of 345 patients with possible SFN found SCN11a GOF mutations (for </a:t>
            </a:r>
            <a:r>
              <a:rPr lang="en-US" sz="2000" dirty="0" err="1" smtClean="0">
                <a:solidFill>
                  <a:srgbClr val="000000"/>
                </a:solidFill>
              </a:rPr>
              <a:t>NAv</a:t>
            </a:r>
            <a:r>
              <a:rPr lang="en-US" sz="2000" dirty="0" smtClean="0">
                <a:solidFill>
                  <a:srgbClr val="000000"/>
                </a:solidFill>
              </a:rPr>
              <a:t> 9) in 12 patients</a:t>
            </a:r>
          </a:p>
          <a:p>
            <a:r>
              <a:rPr lang="en-US" sz="2000" dirty="0" smtClean="0">
                <a:solidFill>
                  <a:srgbClr val="000000"/>
                </a:solidFill>
              </a:rPr>
              <a:t>2017- evaluation of 457 patients with neuropathy from the Peripheral Neuropathy Research Registry consortium:</a:t>
            </a:r>
          </a:p>
          <a:p>
            <a:r>
              <a:rPr lang="en-US" sz="2000" dirty="0" smtClean="0">
                <a:solidFill>
                  <a:srgbClr val="000000"/>
                </a:solidFill>
              </a:rPr>
              <a:t>No SCN9, 10, 11 </a:t>
            </a:r>
            <a:r>
              <a:rPr lang="en-US" sz="2000" dirty="0" err="1" smtClean="0">
                <a:solidFill>
                  <a:srgbClr val="000000"/>
                </a:solidFill>
              </a:rPr>
              <a:t>missense</a:t>
            </a:r>
            <a:r>
              <a:rPr lang="en-US" sz="2000" dirty="0" smtClean="0">
                <a:solidFill>
                  <a:srgbClr val="000000"/>
                </a:solidFill>
              </a:rPr>
              <a:t> allele frequencies or GOF mutation were not more common in painful than </a:t>
            </a:r>
            <a:r>
              <a:rPr lang="en-US" sz="2000" dirty="0" err="1" smtClean="0">
                <a:solidFill>
                  <a:srgbClr val="000000"/>
                </a:solidFill>
              </a:rPr>
              <a:t>nonpainful</a:t>
            </a:r>
            <a:r>
              <a:rPr lang="en-US" sz="2000" dirty="0" smtClean="0">
                <a:solidFill>
                  <a:srgbClr val="000000"/>
                </a:solidFill>
              </a:rPr>
              <a:t> neuropathy. </a:t>
            </a:r>
          </a:p>
          <a:p>
            <a:pPr>
              <a:buNone/>
            </a:pPr>
            <a:r>
              <a:rPr lang="en-US" sz="2000" b="1" dirty="0" smtClean="0"/>
              <a:t>Nav1.7</a:t>
            </a:r>
          </a:p>
          <a:p>
            <a:pPr lvl="1"/>
            <a:endParaRPr lang="en-US" sz="2000" dirty="0" smtClean="0"/>
          </a:p>
        </p:txBody>
      </p:sp>
      <p:pic>
        <p:nvPicPr>
          <p:cNvPr id="9" name="Picture 8" descr="PNRR 2017.png"/>
          <p:cNvPicPr>
            <a:picLocks noChangeAspect="1"/>
          </p:cNvPicPr>
          <p:nvPr/>
        </p:nvPicPr>
        <p:blipFill>
          <a:blip r:embed="rId2"/>
          <a:stretch>
            <a:fillRect/>
          </a:stretch>
        </p:blipFill>
        <p:spPr>
          <a:xfrm>
            <a:off x="4520646" y="2743200"/>
            <a:ext cx="3796458" cy="3249038"/>
          </a:xfrm>
          <a:prstGeom prst="rect">
            <a:avLst/>
          </a:prstGeom>
        </p:spPr>
      </p:pic>
      <p:sp>
        <p:nvSpPr>
          <p:cNvPr id="10" name="TextBox 9"/>
          <p:cNvSpPr txBox="1"/>
          <p:nvPr/>
        </p:nvSpPr>
        <p:spPr>
          <a:xfrm>
            <a:off x="3558500" y="6019800"/>
            <a:ext cx="3832900" cy="369332"/>
          </a:xfrm>
          <a:prstGeom prst="rect">
            <a:avLst/>
          </a:prstGeom>
          <a:noFill/>
        </p:spPr>
        <p:txBody>
          <a:bodyPr wrap="none" rtlCol="0">
            <a:spAutoFit/>
          </a:bodyPr>
          <a:lstStyle/>
          <a:p>
            <a:r>
              <a:rPr lang="en-US" sz="1800" dirty="0" smtClean="0"/>
              <a:t>Huang, Waxman. et al.  </a:t>
            </a:r>
            <a:r>
              <a:rPr lang="en-US" sz="1800" i="1" dirty="0" smtClean="0"/>
              <a:t>Brain</a:t>
            </a:r>
            <a:r>
              <a:rPr lang="en-US" sz="1800" dirty="0" smtClean="0"/>
              <a:t>, 2014</a:t>
            </a: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914400"/>
          </a:xfrm>
        </p:spPr>
        <p:txBody>
          <a:bodyPr>
            <a:normAutofit fontScale="90000"/>
          </a:bodyPr>
          <a:lstStyle/>
          <a:p>
            <a:pPr algn="l"/>
            <a:r>
              <a:rPr lang="en-US" sz="3200" dirty="0" smtClean="0">
                <a:effectLst/>
                <a:latin typeface="+mn-lt"/>
              </a:rPr>
              <a:t>Pure small fiber neuropathy evaluation</a:t>
            </a:r>
            <a:endParaRPr lang="en-US" sz="3200" dirty="0">
              <a:effectLst/>
              <a:latin typeface="+mn-lt"/>
            </a:endParaRPr>
          </a:p>
        </p:txBody>
      </p:sp>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Content Placeholder 2"/>
          <p:cNvSpPr>
            <a:spLocks noGrp="1"/>
          </p:cNvSpPr>
          <p:nvPr>
            <p:ph sz="quarter" idx="1"/>
          </p:nvPr>
        </p:nvSpPr>
        <p:spPr>
          <a:xfrm>
            <a:off x="228601" y="990600"/>
            <a:ext cx="2438400" cy="4953000"/>
          </a:xfrm>
        </p:spPr>
        <p:txBody>
          <a:bodyPr>
            <a:normAutofit fontScale="92500" lnSpcReduction="10000"/>
          </a:bodyPr>
          <a:lstStyle/>
          <a:p>
            <a:r>
              <a:rPr lang="en-US" sz="2000" dirty="0" err="1" smtClean="0">
                <a:solidFill>
                  <a:srgbClr val="000000"/>
                </a:solidFill>
              </a:rPr>
              <a:t>Xray</a:t>
            </a:r>
            <a:r>
              <a:rPr lang="en-US" sz="2000" dirty="0" smtClean="0">
                <a:solidFill>
                  <a:srgbClr val="000000"/>
                </a:solidFill>
              </a:rPr>
              <a:t>, </a:t>
            </a:r>
          </a:p>
          <a:p>
            <a:r>
              <a:rPr lang="en-US" sz="2000" dirty="0" smtClean="0">
                <a:solidFill>
                  <a:srgbClr val="000000"/>
                </a:solidFill>
              </a:rPr>
              <a:t>GTT, lipids, LFTs, BMT, TSH</a:t>
            </a:r>
          </a:p>
          <a:p>
            <a:r>
              <a:rPr lang="en-US" sz="2000" dirty="0" smtClean="0">
                <a:solidFill>
                  <a:srgbClr val="000000"/>
                </a:solidFill>
              </a:rPr>
              <a:t>B1, B6, B12</a:t>
            </a:r>
          </a:p>
          <a:p>
            <a:r>
              <a:rPr lang="en-US" sz="2000" dirty="0" smtClean="0">
                <a:solidFill>
                  <a:srgbClr val="000000"/>
                </a:solidFill>
              </a:rPr>
              <a:t>ENA, ANA, soluble IL2, SPEP</a:t>
            </a:r>
          </a:p>
          <a:p>
            <a:r>
              <a:rPr lang="en-US" sz="2000" dirty="0" smtClean="0">
                <a:solidFill>
                  <a:srgbClr val="000000"/>
                </a:solidFill>
              </a:rPr>
              <a:t>B </a:t>
            </a:r>
            <a:r>
              <a:rPr lang="en-US" sz="2000" dirty="0" err="1" smtClean="0">
                <a:solidFill>
                  <a:srgbClr val="000000"/>
                </a:solidFill>
              </a:rPr>
              <a:t>burgdorf</a:t>
            </a:r>
            <a:r>
              <a:rPr lang="en-US" sz="2000" dirty="0" smtClean="0">
                <a:solidFill>
                  <a:srgbClr val="000000"/>
                </a:solidFill>
              </a:rPr>
              <a:t> </a:t>
            </a:r>
            <a:r>
              <a:rPr lang="en-US" sz="2000" dirty="0" err="1" smtClean="0">
                <a:solidFill>
                  <a:srgbClr val="000000"/>
                </a:solidFill>
              </a:rPr>
              <a:t>Ig</a:t>
            </a:r>
            <a:r>
              <a:rPr lang="en-US" sz="2000" dirty="0" smtClean="0">
                <a:solidFill>
                  <a:srgbClr val="000000"/>
                </a:solidFill>
              </a:rPr>
              <a:t> HIV</a:t>
            </a:r>
          </a:p>
          <a:p>
            <a:r>
              <a:rPr lang="en-US" sz="2000" dirty="0" smtClean="0">
                <a:solidFill>
                  <a:srgbClr val="000000"/>
                </a:solidFill>
              </a:rPr>
              <a:t>Alpha galactosidase A SCN9A, SCN10A, SCN11A</a:t>
            </a:r>
          </a:p>
          <a:p>
            <a:endParaRPr lang="en-US" sz="2000" dirty="0" smtClean="0">
              <a:solidFill>
                <a:srgbClr val="000000"/>
              </a:solidFill>
            </a:endParaRPr>
          </a:p>
          <a:p>
            <a:r>
              <a:rPr lang="en-US" sz="2000" dirty="0" smtClean="0">
                <a:solidFill>
                  <a:srgbClr val="000000"/>
                </a:solidFill>
              </a:rPr>
              <a:t>NOT- HSAN genes, hepatitis serology</a:t>
            </a:r>
          </a:p>
          <a:p>
            <a:pPr lvl="1"/>
            <a:endParaRPr lang="en-US" sz="2000" dirty="0" smtClean="0"/>
          </a:p>
        </p:txBody>
      </p:sp>
      <p:sp>
        <p:nvSpPr>
          <p:cNvPr id="8" name="TextBox 7"/>
          <p:cNvSpPr txBox="1"/>
          <p:nvPr/>
        </p:nvSpPr>
        <p:spPr>
          <a:xfrm>
            <a:off x="3200400" y="6248400"/>
            <a:ext cx="5226911" cy="369332"/>
          </a:xfrm>
          <a:prstGeom prst="rect">
            <a:avLst/>
          </a:prstGeom>
          <a:noFill/>
        </p:spPr>
        <p:txBody>
          <a:bodyPr wrap="none" rtlCol="0">
            <a:spAutoFit/>
          </a:bodyPr>
          <a:lstStyle/>
          <a:p>
            <a:r>
              <a:rPr lang="en-US" sz="1800" dirty="0" err="1" smtClean="0"/>
              <a:t>deGreef</a:t>
            </a:r>
            <a:r>
              <a:rPr lang="en-US" sz="1800" dirty="0" smtClean="0"/>
              <a:t>, Faber, </a:t>
            </a:r>
            <a:r>
              <a:rPr lang="en-US" sz="1800" dirty="0" err="1" smtClean="0"/>
              <a:t>Merkies</a:t>
            </a:r>
            <a:r>
              <a:rPr lang="en-US" sz="1800" dirty="0" smtClean="0"/>
              <a:t> et al, </a:t>
            </a:r>
            <a:r>
              <a:rPr lang="en-US" sz="1800" i="1" dirty="0" err="1" smtClean="0"/>
              <a:t>Eur</a:t>
            </a:r>
            <a:r>
              <a:rPr lang="en-US" sz="1800" i="1" dirty="0" smtClean="0"/>
              <a:t> J </a:t>
            </a:r>
            <a:r>
              <a:rPr lang="en-US" sz="1800" i="1" dirty="0" err="1" smtClean="0"/>
              <a:t>Neurol</a:t>
            </a:r>
            <a:r>
              <a:rPr lang="en-US" sz="1800" i="1" dirty="0" smtClean="0"/>
              <a:t>  </a:t>
            </a:r>
            <a:r>
              <a:rPr lang="en-US" sz="1800" dirty="0" smtClean="0"/>
              <a:t>2018</a:t>
            </a:r>
            <a:endParaRPr lang="en-US" sz="1800" dirty="0"/>
          </a:p>
        </p:txBody>
      </p:sp>
      <p:pic>
        <p:nvPicPr>
          <p:cNvPr id="9" name="Picture 8" descr="ENE-25-348-g001.jpg"/>
          <p:cNvPicPr>
            <a:picLocks noChangeAspect="1"/>
          </p:cNvPicPr>
          <p:nvPr/>
        </p:nvPicPr>
        <p:blipFill>
          <a:blip r:embed="rId3"/>
          <a:stretch>
            <a:fillRect/>
          </a:stretch>
        </p:blipFill>
        <p:spPr>
          <a:xfrm>
            <a:off x="2895600" y="847726"/>
            <a:ext cx="5943600" cy="528972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838200"/>
          </a:xfrm>
        </p:spPr>
        <p:txBody>
          <a:bodyPr>
            <a:normAutofit/>
          </a:bodyPr>
          <a:lstStyle/>
          <a:p>
            <a:pPr algn="l"/>
            <a:r>
              <a:rPr lang="en-US" sz="3200" dirty="0" smtClean="0">
                <a:effectLst/>
                <a:latin typeface="+mn-lt"/>
              </a:rPr>
              <a:t>Pure small fiber neuropathy evaluation</a:t>
            </a:r>
            <a:endParaRPr lang="en-US" sz="3200" dirty="0">
              <a:effectLst/>
              <a:latin typeface="+mn-lt"/>
            </a:endParaRPr>
          </a:p>
        </p:txBody>
      </p:sp>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Content Placeholder 2"/>
          <p:cNvSpPr>
            <a:spLocks noGrp="1"/>
          </p:cNvSpPr>
          <p:nvPr>
            <p:ph sz="quarter" idx="1"/>
          </p:nvPr>
        </p:nvSpPr>
        <p:spPr>
          <a:xfrm>
            <a:off x="381000" y="5181600"/>
            <a:ext cx="7391399" cy="1600200"/>
          </a:xfrm>
        </p:spPr>
        <p:txBody>
          <a:bodyPr>
            <a:normAutofit/>
          </a:bodyPr>
          <a:lstStyle/>
          <a:p>
            <a:r>
              <a:rPr lang="en-US" sz="2000" dirty="0" smtClean="0">
                <a:solidFill>
                  <a:srgbClr val="000000"/>
                </a:solidFill>
              </a:rPr>
              <a:t>Associated conditions in 921 patients with SFN defined by abnormal IENFD or temperature threshold testing</a:t>
            </a:r>
          </a:p>
          <a:p>
            <a:r>
              <a:rPr lang="en-US" sz="2000" b="1" dirty="0" smtClean="0">
                <a:solidFill>
                  <a:srgbClr val="000000"/>
                </a:solidFill>
              </a:rPr>
              <a:t>53% remained idiopathic </a:t>
            </a:r>
            <a:r>
              <a:rPr lang="en-US" sz="2000" dirty="0" smtClean="0">
                <a:solidFill>
                  <a:srgbClr val="000000"/>
                </a:solidFill>
              </a:rPr>
              <a:t>after standardized workup</a:t>
            </a:r>
          </a:p>
          <a:p>
            <a:pPr lvl="1"/>
            <a:endParaRPr lang="en-US" sz="2000" dirty="0" smtClean="0"/>
          </a:p>
        </p:txBody>
      </p:sp>
      <p:sp>
        <p:nvSpPr>
          <p:cNvPr id="8" name="TextBox 7"/>
          <p:cNvSpPr txBox="1"/>
          <p:nvPr/>
        </p:nvSpPr>
        <p:spPr>
          <a:xfrm>
            <a:off x="3200400" y="6248400"/>
            <a:ext cx="5111383" cy="369332"/>
          </a:xfrm>
          <a:prstGeom prst="rect">
            <a:avLst/>
          </a:prstGeom>
          <a:noFill/>
        </p:spPr>
        <p:txBody>
          <a:bodyPr wrap="none" rtlCol="0">
            <a:spAutoFit/>
          </a:bodyPr>
          <a:lstStyle/>
          <a:p>
            <a:r>
              <a:rPr lang="en-US" sz="1800" dirty="0" err="1" smtClean="0"/>
              <a:t>deGreef</a:t>
            </a:r>
            <a:r>
              <a:rPr lang="en-US" sz="1800" dirty="0" smtClean="0"/>
              <a:t> Faber </a:t>
            </a:r>
            <a:r>
              <a:rPr lang="en-US" sz="1800" dirty="0" err="1" smtClean="0"/>
              <a:t>Merkies</a:t>
            </a:r>
            <a:r>
              <a:rPr lang="en-US" sz="1800" dirty="0" smtClean="0"/>
              <a:t> et al, </a:t>
            </a:r>
            <a:r>
              <a:rPr lang="en-US" sz="1800" i="1" dirty="0" err="1" smtClean="0"/>
              <a:t>Eur</a:t>
            </a:r>
            <a:r>
              <a:rPr lang="en-US" sz="1800" i="1" dirty="0" smtClean="0"/>
              <a:t> J </a:t>
            </a:r>
            <a:r>
              <a:rPr lang="en-US" sz="1800" i="1" dirty="0" err="1" smtClean="0"/>
              <a:t>Neurol</a:t>
            </a:r>
            <a:r>
              <a:rPr lang="en-US" sz="1800" i="1" dirty="0" smtClean="0"/>
              <a:t>  </a:t>
            </a:r>
            <a:r>
              <a:rPr lang="en-US" sz="1800" dirty="0" smtClean="0"/>
              <a:t>2018</a:t>
            </a:r>
            <a:endParaRPr lang="en-US" sz="1800" dirty="0"/>
          </a:p>
        </p:txBody>
      </p:sp>
      <p:pic>
        <p:nvPicPr>
          <p:cNvPr id="7" name="Picture 6" descr="ENE-25-348-g002.jpg"/>
          <p:cNvPicPr>
            <a:picLocks noChangeAspect="1"/>
          </p:cNvPicPr>
          <p:nvPr/>
        </p:nvPicPr>
        <p:blipFill>
          <a:blip r:embed="rId3"/>
          <a:stretch>
            <a:fillRect/>
          </a:stretch>
        </p:blipFill>
        <p:spPr>
          <a:xfrm>
            <a:off x="381000" y="990600"/>
            <a:ext cx="8229600" cy="423667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6077" y="0"/>
            <a:ext cx="8495523" cy="830424"/>
          </a:xfrm>
        </p:spPr>
        <p:txBody>
          <a:bodyPr>
            <a:noAutofit/>
          </a:bodyPr>
          <a:lstStyle/>
          <a:p>
            <a:pPr algn="l"/>
            <a:r>
              <a:rPr lang="en-US" sz="3600" dirty="0" smtClean="0">
                <a:effectLst/>
                <a:latin typeface="+mn-lt"/>
              </a:rPr>
              <a:t>Definitions of small fiber neuropathy</a:t>
            </a:r>
            <a:endParaRPr lang="en-US" sz="3600" dirty="0">
              <a:effectLst/>
              <a:latin typeface="+mn-lt"/>
            </a:endParaRPr>
          </a:p>
        </p:txBody>
      </p:sp>
      <p:sp>
        <p:nvSpPr>
          <p:cNvPr id="3" name="Content Placeholder 2"/>
          <p:cNvSpPr>
            <a:spLocks noGrp="1"/>
          </p:cNvSpPr>
          <p:nvPr>
            <p:ph sz="quarter" idx="1"/>
          </p:nvPr>
        </p:nvSpPr>
        <p:spPr>
          <a:xfrm>
            <a:off x="681255" y="914400"/>
            <a:ext cx="7781489" cy="4593772"/>
          </a:xfrm>
        </p:spPr>
        <p:txBody>
          <a:bodyPr>
            <a:normAutofit fontScale="92500" lnSpcReduction="10000"/>
          </a:bodyPr>
          <a:lstStyle/>
          <a:p>
            <a:r>
              <a:rPr lang="en-US" dirty="0" smtClean="0">
                <a:solidFill>
                  <a:srgbClr val="000000"/>
                </a:solidFill>
              </a:rPr>
              <a:t>Systemic, generally length dependent injury to peripheral nerve</a:t>
            </a:r>
          </a:p>
          <a:p>
            <a:r>
              <a:rPr lang="en-US" dirty="0" smtClean="0">
                <a:solidFill>
                  <a:srgbClr val="000000"/>
                </a:solidFill>
              </a:rPr>
              <a:t>Small fiber predominant” neuropathy- sensory neuropathy in which small fiber  clinical features are frequently encountered (i.e.</a:t>
            </a:r>
            <a:r>
              <a:rPr lang="en-US" dirty="0" smtClean="0">
                <a:solidFill>
                  <a:srgbClr val="000000"/>
                </a:solidFill>
              </a:rPr>
              <a:t> </a:t>
            </a:r>
            <a:r>
              <a:rPr lang="en-US" dirty="0" smtClean="0">
                <a:solidFill>
                  <a:srgbClr val="000000"/>
                </a:solidFill>
              </a:rPr>
              <a:t>= </a:t>
            </a:r>
            <a:r>
              <a:rPr lang="en-US" dirty="0" smtClean="0">
                <a:solidFill>
                  <a:srgbClr val="000000"/>
                </a:solidFill>
              </a:rPr>
              <a:t>painful</a:t>
            </a:r>
            <a:r>
              <a:rPr lang="en-US" dirty="0" smtClean="0">
                <a:solidFill>
                  <a:srgbClr val="000000"/>
                </a:solidFill>
              </a:rPr>
              <a:t>)</a:t>
            </a:r>
          </a:p>
          <a:p>
            <a:r>
              <a:rPr lang="en-US" dirty="0" smtClean="0">
                <a:solidFill>
                  <a:srgbClr val="000000"/>
                </a:solidFill>
              </a:rPr>
              <a:t>“Pure” small fiber neuropathy- exam shows only </a:t>
            </a:r>
            <a:r>
              <a:rPr lang="en-US" dirty="0" err="1" smtClean="0">
                <a:solidFill>
                  <a:srgbClr val="000000"/>
                </a:solidFill>
              </a:rPr>
              <a:t>spinothalamic</a:t>
            </a:r>
            <a:r>
              <a:rPr lang="en-US" dirty="0" smtClean="0">
                <a:solidFill>
                  <a:srgbClr val="000000"/>
                </a:solidFill>
              </a:rPr>
              <a:t> sensory features, and confirmatory tests show SFN </a:t>
            </a:r>
            <a:r>
              <a:rPr lang="en-US" b="1" i="1" dirty="0" smtClean="0">
                <a:solidFill>
                  <a:srgbClr val="000000"/>
                </a:solidFill>
              </a:rPr>
              <a:t>but not </a:t>
            </a:r>
            <a:r>
              <a:rPr lang="en-US" dirty="0" smtClean="0">
                <a:solidFill>
                  <a:srgbClr val="000000"/>
                </a:solidFill>
              </a:rPr>
              <a:t>large fiber sensory involvement</a:t>
            </a:r>
          </a:p>
          <a:p>
            <a:endParaRPr lang="en-US" dirty="0" smtClean="0">
              <a:solidFill>
                <a:srgbClr val="000000"/>
              </a:solidFill>
            </a:endParaRPr>
          </a:p>
          <a:p>
            <a:endParaRPr lang="en-US" dirty="0" smtClean="0">
              <a:solidFill>
                <a:srgbClr val="000000"/>
              </a:solidFill>
            </a:endParaRPr>
          </a:p>
          <a:p>
            <a:pPr lvl="1"/>
            <a:endParaRPr lang="en-US" dirty="0" smtClean="0">
              <a:solidFill>
                <a:srgbClr val="000000"/>
              </a:solidFill>
            </a:endParaRPr>
          </a:p>
          <a:p>
            <a:pPr lvl="2"/>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285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3"/>
            <a:ext cx="7543800" cy="783771"/>
          </a:xfrm>
        </p:spPr>
        <p:txBody>
          <a:bodyPr>
            <a:normAutofit/>
          </a:bodyPr>
          <a:lstStyle/>
          <a:p>
            <a:pPr algn="l"/>
            <a:r>
              <a:rPr lang="en-US" sz="3600" dirty="0" smtClean="0">
                <a:effectLst/>
                <a:latin typeface="+mn-lt"/>
              </a:rPr>
              <a:t>SFN differential diagnosis</a:t>
            </a:r>
            <a:endParaRPr lang="en-US" sz="3600" dirty="0">
              <a:effectLst/>
              <a:latin typeface="+mn-lt"/>
            </a:endParaRPr>
          </a:p>
        </p:txBody>
      </p:sp>
      <p:graphicFrame>
        <p:nvGraphicFramePr>
          <p:cNvPr id="6" name="Content Placeholder 5"/>
          <p:cNvGraphicFramePr>
            <a:graphicFrameLocks noGrp="1"/>
          </p:cNvGraphicFramePr>
          <p:nvPr>
            <p:ph idx="1"/>
          </p:nvPr>
        </p:nvGraphicFramePr>
        <p:xfrm>
          <a:off x="574431" y="1219200"/>
          <a:ext cx="7502769" cy="4719481"/>
        </p:xfrm>
        <a:graphic>
          <a:graphicData uri="http://schemas.openxmlformats.org/drawingml/2006/table">
            <a:tbl>
              <a:tblPr/>
              <a:tblGrid>
                <a:gridCol w="2517058"/>
                <a:gridCol w="1573161"/>
                <a:gridCol w="1379542"/>
                <a:gridCol w="2033008"/>
              </a:tblGrid>
              <a:tr h="1258529">
                <a:tc>
                  <a:txBody>
                    <a:bodyPr/>
                    <a:lstStyle/>
                    <a:p>
                      <a:pPr algn="ctr" fontAlgn="b"/>
                      <a:r>
                        <a:rPr lang="en-US" sz="1900" b="1" i="0" u="none" strike="noStrike">
                          <a:latin typeface="Arial"/>
                        </a:rPr>
                        <a:t>Disease associated with neuropathy</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1" i="0" u="none" strike="noStrike">
                          <a:latin typeface="Arial"/>
                        </a:rPr>
                        <a:t>Reported prevalence per 100,000 USA</a:t>
                      </a:r>
                    </a:p>
                  </a:txBody>
                  <a:tcPr marL="24202" marR="24202" marT="2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1" i="0" u="none" strike="noStrike">
                          <a:latin typeface="Arial"/>
                        </a:rPr>
                        <a:t>SFN frequency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1" i="0" u="none" strike="noStrike">
                          <a:latin typeface="Arial"/>
                        </a:rPr>
                        <a:t>Neuropathy burden in USA</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Type 2 diabetes</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900" b="0" i="0" u="none" strike="noStrike">
                          <a:latin typeface="Arial"/>
                        </a:rPr>
                        <a:t>14,000</a:t>
                      </a:r>
                    </a:p>
                  </a:txBody>
                  <a:tcPr marL="24202" marR="24202" marT="2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25</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7,900,000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Metabolic syndrome</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900" b="0" i="0" u="none" strike="noStrike">
                          <a:latin typeface="Arial"/>
                        </a:rPr>
                        <a:t>21,000</a:t>
                      </a:r>
                    </a:p>
                  </a:txBody>
                  <a:tcPr marL="24202" marR="24202" marT="2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8</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5,124,000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Type 1 diabetes</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900" b="0" i="0" u="none" strike="noStrike">
                          <a:latin typeface="Arial"/>
                        </a:rPr>
                        <a:t>410</a:t>
                      </a:r>
                    </a:p>
                  </a:txBody>
                  <a:tcPr marL="24202" marR="24202" marT="2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30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1,200,000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CIPN</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4900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8</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1,200,000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HIV</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800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20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488,000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Sjogrens</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1200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11</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402,600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HepatitisB, C</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300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25</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229,000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Gammopathy</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3200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16</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61,400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Fabry disease</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21</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50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32,000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Leprosy</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10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90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 27,000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32">
                <a:tc>
                  <a:txBody>
                    <a:bodyPr/>
                    <a:lstStyle/>
                    <a:p>
                      <a:pPr algn="l" fontAlgn="b"/>
                      <a:r>
                        <a:rPr lang="en-US" sz="1900" b="0" i="0" u="none" strike="noStrike">
                          <a:latin typeface="Arial"/>
                        </a:rPr>
                        <a:t>Sarcoidosis</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latin typeface="Arial"/>
                        </a:rPr>
                        <a:t>20</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latin typeface="Arial"/>
                        </a:rPr>
                        <a:t>15</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latin typeface="Arial"/>
                        </a:rPr>
                        <a:t> 9,150 </a:t>
                      </a:r>
                    </a:p>
                  </a:txBody>
                  <a:tcPr marL="24202" marR="24202" marT="2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1773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defRPr/>
            </a:pPr>
            <a:r>
              <a:rPr lang="en-US" sz="3600" b="0" dirty="0" smtClean="0">
                <a:effectLst>
                  <a:outerShdw blurRad="38100" dist="38100" dir="2700000" algn="tl">
                    <a:srgbClr val="DDDDDD"/>
                  </a:outerShdw>
                </a:effectLst>
                <a:latin typeface="Arial" charset="0"/>
                <a:ea typeface="ＭＳ Ｐゴシック" charset="0"/>
                <a:cs typeface="ＭＳ Ｐゴシック" charset="0"/>
              </a:rPr>
              <a:t>Take </a:t>
            </a:r>
            <a:r>
              <a:rPr lang="en-US" sz="3600" b="0" dirty="0">
                <a:effectLst>
                  <a:outerShdw blurRad="38100" dist="38100" dir="2700000" algn="tl">
                    <a:srgbClr val="DDDDDD"/>
                  </a:outerShdw>
                </a:effectLst>
                <a:latin typeface="Arial" charset="0"/>
                <a:ea typeface="ＭＳ Ｐゴシック" charset="0"/>
                <a:cs typeface="ＭＳ Ｐゴシック" charset="0"/>
              </a:rPr>
              <a:t>Home </a:t>
            </a:r>
            <a:r>
              <a:rPr lang="en-US" sz="3600" b="0" dirty="0" smtClean="0">
                <a:effectLst>
                  <a:outerShdw blurRad="38100" dist="38100" dir="2700000" algn="tl">
                    <a:srgbClr val="DDDDDD"/>
                  </a:outerShdw>
                </a:effectLst>
                <a:latin typeface="Arial" charset="0"/>
                <a:ea typeface="ＭＳ Ｐゴシック" charset="0"/>
                <a:cs typeface="ＭＳ Ｐゴシック" charset="0"/>
              </a:rPr>
              <a:t>Points, </a:t>
            </a:r>
            <a:r>
              <a:rPr lang="en-US" sz="3600" b="0" dirty="0" smtClean="0">
                <a:effectLst>
                  <a:outerShdw blurRad="38100" dist="38100" dir="2700000" algn="tl">
                    <a:srgbClr val="DDDDDD"/>
                  </a:outerShdw>
                </a:effectLst>
                <a:latin typeface="Arial" charset="0"/>
                <a:ea typeface="ＭＳ Ｐゴシック" charset="0"/>
                <a:cs typeface="ＭＳ Ｐゴシック" charset="0"/>
              </a:rPr>
              <a:t>Challenges</a:t>
            </a:r>
            <a:r>
              <a:rPr lang="en-US" sz="3600" b="0" dirty="0" smtClean="0">
                <a:effectLst>
                  <a:outerShdw blurRad="38100" dist="38100" dir="2700000" algn="tl">
                    <a:srgbClr val="DDDDDD"/>
                  </a:outerShdw>
                </a:effectLst>
                <a:latin typeface="Arial" charset="0"/>
                <a:ea typeface="ＭＳ Ｐゴシック" charset="0"/>
                <a:cs typeface="ＭＳ Ｐゴシック" charset="0"/>
              </a:rPr>
              <a:t>	</a:t>
            </a:r>
            <a:endParaRPr lang="en-US" sz="3600" b="0" dirty="0">
              <a:effectLst>
                <a:outerShdw blurRad="38100" dist="38100" dir="2700000" algn="tl">
                  <a:srgbClr val="DDDDDD"/>
                </a:outerShdw>
              </a:effectLst>
              <a:latin typeface="Arial" charset="0"/>
              <a:ea typeface="ＭＳ Ｐゴシック" charset="0"/>
              <a:cs typeface="ＭＳ Ｐゴシック" charset="0"/>
            </a:endParaRPr>
          </a:p>
        </p:txBody>
      </p:sp>
      <p:sp>
        <p:nvSpPr>
          <p:cNvPr id="3" name="Content Placeholder 2"/>
          <p:cNvSpPr>
            <a:spLocks noGrp="1"/>
          </p:cNvSpPr>
          <p:nvPr>
            <p:ph idx="1"/>
          </p:nvPr>
        </p:nvSpPr>
        <p:spPr>
          <a:xfrm>
            <a:off x="685800" y="1143000"/>
            <a:ext cx="7848600" cy="4572000"/>
          </a:xfrm>
        </p:spPr>
        <p:txBody>
          <a:bodyPr/>
          <a:lstStyle/>
          <a:p>
            <a:pPr marL="457200" indent="-457200">
              <a:buFont typeface="Times" charset="0"/>
              <a:buAutoNum type="arabicPeriod"/>
              <a:defRPr/>
            </a:pPr>
            <a:r>
              <a:rPr lang="en-US" sz="2100" dirty="0" smtClean="0">
                <a:solidFill>
                  <a:srgbClr val="0D0D0D"/>
                </a:solidFill>
                <a:latin typeface="Arial" charset="0"/>
                <a:ea typeface="ＭＳ Ｐゴシック" charset="0"/>
                <a:cs typeface="ＭＳ Ｐゴシック" charset="0"/>
              </a:rPr>
              <a:t>Prevalence of SFN depends on definition of neuropathy and of SFN</a:t>
            </a:r>
          </a:p>
          <a:p>
            <a:pPr marL="457200" indent="-457200">
              <a:buFont typeface="Times" charset="0"/>
              <a:buAutoNum type="arabicPeriod"/>
              <a:defRPr/>
            </a:pPr>
            <a:r>
              <a:rPr lang="en-US" sz="2100" dirty="0" smtClean="0">
                <a:solidFill>
                  <a:srgbClr val="0D0D0D"/>
                </a:solidFill>
                <a:latin typeface="Arial" charset="0"/>
                <a:ea typeface="ＭＳ Ｐゴシック" charset="0"/>
                <a:cs typeface="ＭＳ Ｐゴシック" charset="0"/>
              </a:rPr>
              <a:t>Metabolic causes (greatly) outnumber other etiologies in disease burden</a:t>
            </a:r>
          </a:p>
          <a:p>
            <a:pPr marL="457200" indent="-457200">
              <a:buFont typeface="Times" charset="0"/>
              <a:buAutoNum type="arabicPeriod"/>
              <a:defRPr/>
            </a:pPr>
            <a:r>
              <a:rPr lang="en-US" sz="2100" dirty="0" smtClean="0">
                <a:solidFill>
                  <a:srgbClr val="0D0D0D"/>
                </a:solidFill>
                <a:latin typeface="Arial" charset="0"/>
                <a:ea typeface="ＭＳ Ｐゴシック" charset="0"/>
                <a:cs typeface="ＭＳ Ｐゴシック" charset="0"/>
              </a:rPr>
              <a:t>True prevalence of idiopathic SFN neuropathy remains poorly defined</a:t>
            </a:r>
            <a:endParaRPr lang="en-US" sz="2100" dirty="0" smtClean="0">
              <a:solidFill>
                <a:srgbClr val="0D0D0D"/>
              </a:solidFill>
              <a:latin typeface="Arial" charset="0"/>
              <a:ea typeface="ＭＳ Ｐゴシック" charset="0"/>
              <a:cs typeface="ＭＳ Ｐゴシック" charset="0"/>
            </a:endParaRPr>
          </a:p>
          <a:p>
            <a:pPr marL="457200" indent="-457200">
              <a:buFont typeface="Times" charset="0"/>
              <a:buAutoNum type="arabicPeriod"/>
              <a:defRPr/>
            </a:pPr>
            <a:r>
              <a:rPr lang="en-US" sz="2100" b="1" dirty="0" smtClean="0">
                <a:solidFill>
                  <a:srgbClr val="0D0D0D"/>
                </a:solidFill>
                <a:latin typeface="Arial" charset="0"/>
                <a:ea typeface="ＭＳ Ｐゴシック" charset="0"/>
                <a:cs typeface="ＭＳ Ｐゴシック" charset="0"/>
              </a:rPr>
              <a:t>Need</a:t>
            </a:r>
            <a:r>
              <a:rPr lang="en-US" sz="2100" dirty="0" smtClean="0">
                <a:solidFill>
                  <a:srgbClr val="0D0D0D"/>
                </a:solidFill>
                <a:latin typeface="Arial" charset="0"/>
                <a:ea typeface="ＭＳ Ｐゴシック" charset="0"/>
                <a:cs typeface="ＭＳ Ｐゴシック" charset="0"/>
              </a:rPr>
              <a:t> population-based </a:t>
            </a:r>
            <a:r>
              <a:rPr lang="en-US" sz="2100" dirty="0" smtClean="0">
                <a:solidFill>
                  <a:srgbClr val="0D0D0D"/>
                </a:solidFill>
                <a:latin typeface="Arial" charset="0"/>
                <a:ea typeface="ＭＳ Ｐゴシック" charset="0"/>
                <a:cs typeface="ＭＳ Ｐゴシック" charset="0"/>
              </a:rPr>
              <a:t>epidemiology of idiopathic neuropathy unbiased by referral patterns</a:t>
            </a:r>
            <a:endParaRPr lang="en-US" sz="2100" dirty="0" smtClean="0">
              <a:solidFill>
                <a:srgbClr val="0D0D0D"/>
              </a:solidFill>
              <a:latin typeface="Arial" charset="0"/>
              <a:ea typeface="ＭＳ Ｐゴシック" charset="0"/>
              <a:cs typeface="ＭＳ Ｐゴシック" charset="0"/>
            </a:endParaRPr>
          </a:p>
          <a:p>
            <a:pPr marL="457200" indent="-457200">
              <a:buFont typeface="Times" charset="0"/>
              <a:buAutoNum type="arabicPeriod"/>
              <a:defRPr/>
            </a:pPr>
            <a:r>
              <a:rPr lang="en-US" sz="2100" b="1" dirty="0" smtClean="0">
                <a:solidFill>
                  <a:srgbClr val="0D0D0D"/>
                </a:solidFill>
                <a:latin typeface="Arial" charset="0"/>
                <a:ea typeface="ＭＳ Ｐゴシック" charset="0"/>
                <a:cs typeface="ＭＳ Ｐゴシック" charset="0"/>
              </a:rPr>
              <a:t>Need</a:t>
            </a:r>
            <a:r>
              <a:rPr lang="en-US" sz="2100" dirty="0" smtClean="0">
                <a:solidFill>
                  <a:srgbClr val="0D0D0D"/>
                </a:solidFill>
                <a:latin typeface="Arial" charset="0"/>
                <a:ea typeface="ＭＳ Ｐゴシック" charset="0"/>
                <a:cs typeface="ＭＳ Ｐゴシック" charset="0"/>
              </a:rPr>
              <a:t> prospective </a:t>
            </a:r>
            <a:r>
              <a:rPr lang="en-US" sz="2100" dirty="0" smtClean="0">
                <a:solidFill>
                  <a:srgbClr val="0D0D0D"/>
                </a:solidFill>
                <a:latin typeface="Arial" charset="0"/>
                <a:ea typeface="ＭＳ Ｐゴシック" charset="0"/>
                <a:cs typeface="ＭＳ Ｐゴシック" charset="0"/>
              </a:rPr>
              <a:t>studies</a:t>
            </a:r>
            <a:r>
              <a:rPr lang="en-US" sz="2100" dirty="0" smtClean="0">
                <a:solidFill>
                  <a:srgbClr val="0D0D0D"/>
                </a:solidFill>
                <a:latin typeface="Arial" charset="0"/>
                <a:ea typeface="ＭＳ Ｐゴシック" charset="0"/>
                <a:cs typeface="ＭＳ Ｐゴシック" charset="0"/>
              </a:rPr>
              <a:t> in common neuropathies </a:t>
            </a:r>
            <a:r>
              <a:rPr lang="en-US" sz="2100" dirty="0" smtClean="0">
                <a:solidFill>
                  <a:srgbClr val="0D0D0D"/>
                </a:solidFill>
                <a:latin typeface="Arial" charset="0"/>
                <a:ea typeface="ＭＳ Ｐゴシック" charset="0"/>
                <a:cs typeface="ＭＳ Ｐゴシック" charset="0"/>
              </a:rPr>
              <a:t>to</a:t>
            </a:r>
            <a:r>
              <a:rPr lang="en-US" sz="2100" dirty="0" smtClean="0">
                <a:solidFill>
                  <a:srgbClr val="0D0D0D"/>
                </a:solidFill>
                <a:latin typeface="Arial" charset="0"/>
                <a:ea typeface="ＭＳ Ｐゴシック" charset="0"/>
                <a:cs typeface="ＭＳ Ｐゴシック" charset="0"/>
              </a:rPr>
              <a:t> </a:t>
            </a:r>
            <a:r>
              <a:rPr lang="en-US" sz="2100" dirty="0" smtClean="0">
                <a:solidFill>
                  <a:srgbClr val="0D0D0D"/>
                </a:solidFill>
                <a:latin typeface="Arial" charset="0"/>
                <a:ea typeface="ＭＳ Ｐゴシック" charset="0"/>
                <a:cs typeface="ＭＳ Ｐゴシック" charset="0"/>
              </a:rPr>
              <a:t>distinguish relative prognosis of painful vs. </a:t>
            </a:r>
            <a:r>
              <a:rPr lang="en-US" sz="2100" dirty="0" err="1" smtClean="0">
                <a:solidFill>
                  <a:srgbClr val="0D0D0D"/>
                </a:solidFill>
                <a:latin typeface="Arial" charset="0"/>
                <a:ea typeface="ＭＳ Ｐゴシック" charset="0"/>
                <a:cs typeface="ＭＳ Ｐゴシック" charset="0"/>
              </a:rPr>
              <a:t>nonpainful</a:t>
            </a:r>
            <a:r>
              <a:rPr lang="en-US" sz="2100" dirty="0" smtClean="0">
                <a:solidFill>
                  <a:srgbClr val="0D0D0D"/>
                </a:solidFill>
                <a:latin typeface="Arial" charset="0"/>
                <a:ea typeface="ＭＳ Ｐゴシック" charset="0"/>
                <a:cs typeface="ＭＳ Ｐゴシック" charset="0"/>
              </a:rPr>
              <a:t>, or SFN </a:t>
            </a:r>
            <a:r>
              <a:rPr lang="en-US" sz="2100" dirty="0" err="1" smtClean="0">
                <a:solidFill>
                  <a:srgbClr val="0D0D0D"/>
                </a:solidFill>
                <a:latin typeface="Arial" charset="0"/>
                <a:ea typeface="ＭＳ Ｐゴシック" charset="0"/>
                <a:cs typeface="ＭＳ Ｐゴシック" charset="0"/>
              </a:rPr>
              <a:t>vs</a:t>
            </a:r>
            <a:r>
              <a:rPr lang="en-US" sz="2100" dirty="0" smtClean="0">
                <a:solidFill>
                  <a:srgbClr val="0D0D0D"/>
                </a:solidFill>
                <a:latin typeface="Arial" charset="0"/>
                <a:ea typeface="ＭＳ Ｐゴシック" charset="0"/>
                <a:cs typeface="ＭＳ Ｐゴシック" charset="0"/>
              </a:rPr>
              <a:t> mixed fiber neuropathy</a:t>
            </a:r>
            <a:r>
              <a:rPr lang="en-US" sz="2100" dirty="0" smtClean="0">
                <a:solidFill>
                  <a:srgbClr val="0D0D0D"/>
                </a:solidFill>
                <a:latin typeface="Arial" charset="0"/>
                <a:ea typeface="ＭＳ Ｐゴシック" charset="0"/>
                <a:cs typeface="ＭＳ Ｐゴシック" charset="0"/>
              </a:rPr>
              <a:t> using standardized measures</a:t>
            </a:r>
          </a:p>
          <a:p>
            <a:pPr marL="457200" indent="-457200">
              <a:buFont typeface="Times" charset="0"/>
              <a:buAutoNum type="arabicPeriod"/>
              <a:defRPr/>
            </a:pPr>
            <a:r>
              <a:rPr lang="en-US" sz="2100" b="1" dirty="0" smtClean="0">
                <a:solidFill>
                  <a:srgbClr val="0D0D0D"/>
                </a:solidFill>
                <a:latin typeface="Arial" charset="0"/>
                <a:ea typeface="ＭＳ Ｐゴシック" charset="0"/>
                <a:cs typeface="ＭＳ Ｐゴシック" charset="0"/>
              </a:rPr>
              <a:t>Need</a:t>
            </a:r>
            <a:r>
              <a:rPr lang="en-US" sz="2100" dirty="0" smtClean="0">
                <a:solidFill>
                  <a:srgbClr val="0D0D0D"/>
                </a:solidFill>
                <a:latin typeface="Arial" charset="0"/>
                <a:ea typeface="ＭＳ Ｐゴシック" charset="0"/>
                <a:cs typeface="ＭＳ Ｐゴシック" charset="0"/>
              </a:rPr>
              <a:t> additional studies of </a:t>
            </a:r>
            <a:r>
              <a:rPr lang="en-US" sz="2100" dirty="0" smtClean="0">
                <a:solidFill>
                  <a:srgbClr val="0D0D0D"/>
                </a:solidFill>
                <a:latin typeface="Arial" charset="0"/>
                <a:ea typeface="ＭＳ Ｐゴシック" charset="0"/>
                <a:cs typeface="ＭＳ Ｐゴシック" charset="0"/>
              </a:rPr>
              <a:t>burden of neuropathy produced by Na </a:t>
            </a:r>
            <a:r>
              <a:rPr lang="en-US" sz="2100" dirty="0" err="1" smtClean="0">
                <a:solidFill>
                  <a:srgbClr val="0D0D0D"/>
                </a:solidFill>
                <a:latin typeface="Arial" charset="0"/>
                <a:ea typeface="ＭＳ Ｐゴシック" charset="0"/>
                <a:cs typeface="ＭＳ Ｐゴシック" charset="0"/>
              </a:rPr>
              <a:t>channelopathies</a:t>
            </a:r>
            <a:r>
              <a:rPr lang="en-US" sz="2100" dirty="0" smtClean="0">
                <a:solidFill>
                  <a:srgbClr val="0D0D0D"/>
                </a:solidFill>
                <a:latin typeface="Arial" charset="0"/>
                <a:ea typeface="ＭＳ Ｐゴシック" charset="0"/>
                <a:cs typeface="ＭＳ Ｐゴシック" charset="0"/>
              </a:rPr>
              <a:t> and other as-yet unrecognized genetic </a:t>
            </a:r>
            <a:r>
              <a:rPr lang="en-US" sz="2100" dirty="0" smtClean="0">
                <a:solidFill>
                  <a:srgbClr val="0D0D0D"/>
                </a:solidFill>
                <a:latin typeface="Arial" charset="0"/>
                <a:ea typeface="ＭＳ Ｐゴシック" charset="0"/>
                <a:cs typeface="ＭＳ Ｐゴシック" charset="0"/>
              </a:rPr>
              <a:t>predispositions</a:t>
            </a:r>
          </a:p>
          <a:p>
            <a:pPr marL="457200" indent="-457200">
              <a:buFont typeface="Times" charset="0"/>
              <a:buAutoNum type="arabicPeriod"/>
              <a:defRPr/>
            </a:pPr>
            <a:endParaRPr lang="en-US" sz="2100" dirty="0" smtClean="0">
              <a:solidFill>
                <a:srgbClr val="0D0D0D"/>
              </a:solidFill>
              <a:latin typeface="Arial" charset="0"/>
              <a:ea typeface="ＭＳ Ｐゴシック" charset="0"/>
              <a:cs typeface="ＭＳ Ｐゴシック" charset="0"/>
            </a:endParaRPr>
          </a:p>
          <a:p>
            <a:pPr marL="0" indent="0">
              <a:buFontTx/>
              <a:buNone/>
              <a:defRPr/>
            </a:pPr>
            <a:endParaRPr lang="en-US" sz="2500" dirty="0">
              <a:solidFill>
                <a:srgbClr val="0D0D0D"/>
              </a:solidFill>
              <a:latin typeface="Arial"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3B3B3"/>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B3B3B3"/>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3B3B3"/>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B3B3B3"/>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3B3B3"/>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rgbClr val="B3B3B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txBox="1">
            <a:spLocks noChangeArrowheads="1"/>
          </p:cNvSpPr>
          <p:nvPr/>
        </p:nvSpPr>
        <p:spPr bwMode="auto">
          <a:xfrm>
            <a:off x="609600" y="-76200"/>
            <a:ext cx="7772400" cy="152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r>
              <a:rPr lang="en-US" altLang="en-US" sz="4000" dirty="0" smtClean="0">
                <a:solidFill>
                  <a:srgbClr val="000000"/>
                </a:solidFill>
                <a:ea typeface="ヒラギノ角ゴ Pro W3" charset="-128"/>
              </a:rPr>
              <a:t>Disclosure Statement</a:t>
            </a:r>
            <a:endParaRPr lang="de-DE" altLang="en-US" sz="4000" dirty="0">
              <a:solidFill>
                <a:srgbClr val="000000"/>
              </a:solidFill>
              <a:ea typeface="ヒラギノ角ゴ Pro W3" charset="-128"/>
            </a:endParaRPr>
          </a:p>
        </p:txBody>
      </p:sp>
      <p:sp>
        <p:nvSpPr>
          <p:cNvPr id="21506" name="Rectangle 2"/>
          <p:cNvSpPr txBox="1">
            <a:spLocks noChangeArrowheads="1"/>
          </p:cNvSpPr>
          <p:nvPr/>
        </p:nvSpPr>
        <p:spPr bwMode="auto">
          <a:xfrm>
            <a:off x="609600" y="3048000"/>
            <a:ext cx="7772400" cy="2057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r>
              <a:rPr lang="it-IT" altLang="en-US" sz="2800" dirty="0">
                <a:solidFill>
                  <a:srgbClr val="000000"/>
                </a:solidFill>
                <a:ea typeface="ヒラギノ角ゴ Pro W3" charset="-128"/>
              </a:rPr>
              <a:t>No </a:t>
            </a:r>
            <a:r>
              <a:rPr lang="it-IT" altLang="en-US" sz="2800" dirty="0" smtClean="0">
                <a:solidFill>
                  <a:srgbClr val="000000"/>
                </a:solidFill>
                <a:ea typeface="ヒラギノ角ゴ Pro W3" charset="-128"/>
              </a:rPr>
              <a:t>relevant </a:t>
            </a:r>
            <a:r>
              <a:rPr lang="it-IT" altLang="en-US" sz="2800" dirty="0">
                <a:solidFill>
                  <a:srgbClr val="000000"/>
                </a:solidFill>
                <a:ea typeface="ヒラギノ角ゴ Pro W3" charset="-128"/>
              </a:rPr>
              <a:t>financial disclosures.</a:t>
            </a:r>
            <a:endParaRPr lang="it-IT" altLang="en-US" sz="2800" dirty="0" smtClean="0">
              <a:solidFill>
                <a:srgbClr val="000000"/>
              </a:solidFill>
              <a:ea typeface="ヒラギノ角ゴ Pro W3" charset="-128"/>
            </a:endParaRPr>
          </a:p>
          <a:p>
            <a:pPr eaLnBrk="1" hangingPunct="1"/>
            <a:endParaRPr lang="it-IT" altLang="en-US" sz="2800" dirty="0" smtClean="0">
              <a:solidFill>
                <a:srgbClr val="000000"/>
              </a:solidFill>
              <a:ea typeface="ヒラギノ角ゴ Pro W3"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5275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066800"/>
          </a:xfrm>
        </p:spPr>
        <p:txBody>
          <a:bodyPr/>
          <a:lstStyle/>
          <a:p>
            <a:pPr algn="l">
              <a:defRPr/>
            </a:pPr>
            <a:r>
              <a:rPr lang="en-US" sz="3200" b="0" dirty="0" smtClean="0">
                <a:effectLst>
                  <a:outerShdw blurRad="38100" dist="38100" dir="2700000" algn="tl">
                    <a:srgbClr val="DDDDDD"/>
                  </a:outerShdw>
                </a:effectLst>
                <a:latin typeface="Arial" charset="0"/>
                <a:ea typeface="ＭＳ Ｐゴシック" charset="0"/>
                <a:cs typeface="ＭＳ Ｐゴシック" charset="0"/>
              </a:rPr>
              <a:t>Neuropathy is associated with prediabetes	</a:t>
            </a:r>
            <a:endParaRPr lang="en-US" sz="3200" b="0" dirty="0">
              <a:effectLst>
                <a:outerShdw blurRad="38100" dist="38100" dir="2700000" algn="tl">
                  <a:srgbClr val="DDDDDD"/>
                </a:outerShdw>
              </a:effectLst>
              <a:latin typeface="Arial" charset="0"/>
              <a:ea typeface="ＭＳ Ｐゴシック" charset="0"/>
              <a:cs typeface="ＭＳ Ｐゴシック" charset="0"/>
            </a:endParaRPr>
          </a:p>
        </p:txBody>
      </p:sp>
      <p:sp>
        <p:nvSpPr>
          <p:cNvPr id="5" name="TextBox 4"/>
          <p:cNvSpPr txBox="1"/>
          <p:nvPr/>
        </p:nvSpPr>
        <p:spPr>
          <a:xfrm>
            <a:off x="304800" y="6248400"/>
            <a:ext cx="4149618" cy="369332"/>
          </a:xfrm>
          <a:prstGeom prst="rect">
            <a:avLst/>
          </a:prstGeom>
          <a:noFill/>
        </p:spPr>
        <p:txBody>
          <a:bodyPr wrap="none" rtlCol="0">
            <a:spAutoFit/>
          </a:bodyPr>
          <a:lstStyle/>
          <a:p>
            <a:r>
              <a:rPr lang="en-US" sz="1800" dirty="0" smtClean="0"/>
              <a:t>Lee, Perkins et al </a:t>
            </a:r>
            <a:r>
              <a:rPr lang="en-US" sz="1800" i="1" dirty="0" smtClean="0"/>
              <a:t>Diabetes Care</a:t>
            </a:r>
            <a:r>
              <a:rPr lang="en-US" sz="1800" dirty="0" smtClean="0"/>
              <a:t>, 2015</a:t>
            </a:r>
            <a:endParaRPr lang="en-US" sz="1800" dirty="0"/>
          </a:p>
        </p:txBody>
      </p:sp>
      <p:pic>
        <p:nvPicPr>
          <p:cNvPr id="7" name="Picture 6" descr="F1.medium.gif"/>
          <p:cNvPicPr>
            <a:picLocks noChangeAspect="1"/>
          </p:cNvPicPr>
          <p:nvPr/>
        </p:nvPicPr>
        <p:blipFill>
          <a:blip r:embed="rId3"/>
          <a:stretch>
            <a:fillRect/>
          </a:stretch>
        </p:blipFill>
        <p:spPr>
          <a:xfrm>
            <a:off x="4800600" y="685800"/>
            <a:ext cx="4114800" cy="6075544"/>
          </a:xfrm>
          <a:prstGeom prst="rect">
            <a:avLst/>
          </a:prstGeom>
        </p:spPr>
      </p:pic>
      <p:sp>
        <p:nvSpPr>
          <p:cNvPr id="8" name="TextBox 7"/>
          <p:cNvSpPr txBox="1"/>
          <p:nvPr/>
        </p:nvSpPr>
        <p:spPr>
          <a:xfrm>
            <a:off x="457200" y="982176"/>
            <a:ext cx="3886200" cy="4893647"/>
          </a:xfrm>
          <a:prstGeom prst="rect">
            <a:avLst/>
          </a:prstGeom>
          <a:noFill/>
        </p:spPr>
        <p:txBody>
          <a:bodyPr wrap="square" rtlCol="0">
            <a:spAutoFit/>
          </a:bodyPr>
          <a:lstStyle/>
          <a:p>
            <a:pPr marL="457200" indent="-457200">
              <a:buNone/>
              <a:defRPr/>
            </a:pPr>
            <a:r>
              <a:rPr lang="en-US" dirty="0" smtClean="0">
                <a:solidFill>
                  <a:srgbClr val="0D0D0D"/>
                </a:solidFill>
              </a:rPr>
              <a:t>497 members of the Prospective Pancreatic Metabolism and Islet Cell Evaluation (PROMISE) cohort who had 3 year follow-up.</a:t>
            </a:r>
          </a:p>
          <a:p>
            <a:pPr marL="457200" indent="-457200">
              <a:buNone/>
              <a:defRPr/>
            </a:pPr>
            <a:r>
              <a:rPr lang="en-US" dirty="0" smtClean="0">
                <a:solidFill>
                  <a:srgbClr val="0D0D0D"/>
                </a:solidFill>
              </a:rPr>
              <a:t>Neuropathy symptoms based on MNSI of 2 (or 3) of 10 questions.</a:t>
            </a:r>
          </a:p>
          <a:p>
            <a:pPr marL="457200" indent="-457200">
              <a:buNone/>
              <a:defRPr/>
            </a:pPr>
            <a:r>
              <a:rPr lang="en-US" dirty="0" err="1" smtClean="0">
                <a:solidFill>
                  <a:srgbClr val="0D0D0D"/>
                </a:solidFill>
              </a:rPr>
              <a:t>Neuroesthesiometer</a:t>
            </a:r>
            <a:r>
              <a:rPr lang="en-US" dirty="0" smtClean="0">
                <a:solidFill>
                  <a:srgbClr val="0D0D0D"/>
                </a:solidFill>
              </a:rPr>
              <a:t> use to measure vibration sensation threshold.</a:t>
            </a:r>
            <a:endParaRPr lang="en-US" sz="2800" dirty="0" smtClean="0">
              <a:solidFill>
                <a:srgbClr val="0D0D0D"/>
              </a:solidFill>
            </a:endParaRPr>
          </a:p>
          <a:p>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a:xfrm>
            <a:off x="4114800" y="228600"/>
            <a:ext cx="4800600" cy="1781175"/>
          </a:xfrm>
        </p:spPr>
        <p:txBody>
          <a:bodyPr lIns="71438" tIns="28575" rIns="71438" bIns="28575" anchor="t">
            <a:spAutoFit/>
          </a:bodyPr>
          <a:lstStyle/>
          <a:p>
            <a:pPr algn="l" eaLnBrk="1" hangingPunct="1">
              <a:defRPr/>
            </a:pPr>
            <a:r>
              <a:rPr lang="en-US" sz="2800" b="0" dirty="0" smtClean="0">
                <a:effectLst/>
                <a:latin typeface="+mn-lt"/>
              </a:rPr>
              <a:t>Bariatric candidates are more likely to meet symptomatic and exam thresholds of neuropathy</a:t>
            </a:r>
            <a:endParaRPr lang="en-US" sz="2800" b="0" dirty="0">
              <a:effectLst/>
              <a:latin typeface="+mn-lt"/>
            </a:endParaRPr>
          </a:p>
        </p:txBody>
      </p:sp>
      <p:sp>
        <p:nvSpPr>
          <p:cNvPr id="58371" name="Oval 8"/>
          <p:cNvSpPr>
            <a:spLocks noChangeArrowheads="1"/>
          </p:cNvSpPr>
          <p:nvPr/>
        </p:nvSpPr>
        <p:spPr bwMode="auto">
          <a:xfrm>
            <a:off x="6515100" y="2400300"/>
            <a:ext cx="342900" cy="342900"/>
          </a:xfrm>
          <a:prstGeom prst="ellipse">
            <a:avLst/>
          </a:prstGeom>
          <a:solidFill>
            <a:schemeClr val="tx2"/>
          </a:solidFill>
          <a:ln w="12700">
            <a:solidFill>
              <a:schemeClr val="tx2"/>
            </a:solidFill>
            <a:round/>
            <a:headEnd type="none" w="sm" len="sm"/>
            <a:tailEnd type="none" w="sm" len="sm"/>
          </a:ln>
        </p:spPr>
        <p:txBody>
          <a:bodyPr wrap="none" anchor="ctr">
            <a:prstTxWarp prst="textNoShape">
              <a:avLst/>
            </a:prstTxWarp>
          </a:bodyPr>
          <a:lstStyle/>
          <a:p>
            <a:endParaRPr lang="en-US"/>
          </a:p>
        </p:txBody>
      </p:sp>
      <p:sp>
        <p:nvSpPr>
          <p:cNvPr id="58372" name="Oval 9"/>
          <p:cNvSpPr>
            <a:spLocks noChangeArrowheads="1"/>
          </p:cNvSpPr>
          <p:nvPr/>
        </p:nvSpPr>
        <p:spPr bwMode="auto">
          <a:xfrm>
            <a:off x="6086475" y="3943350"/>
            <a:ext cx="342900" cy="342900"/>
          </a:xfrm>
          <a:prstGeom prst="ellipse">
            <a:avLst/>
          </a:prstGeom>
          <a:solidFill>
            <a:schemeClr val="tx2"/>
          </a:solidFill>
          <a:ln w="12700">
            <a:solidFill>
              <a:schemeClr val="tx2"/>
            </a:solidFill>
            <a:round/>
            <a:headEnd type="none" w="sm" len="sm"/>
            <a:tailEnd type="none" w="sm" len="sm"/>
          </a:ln>
        </p:spPr>
        <p:txBody>
          <a:bodyPr wrap="none" anchor="ctr">
            <a:prstTxWarp prst="textNoShape">
              <a:avLst/>
            </a:prstTxWarp>
          </a:bodyPr>
          <a:lstStyle/>
          <a:p>
            <a:endParaRPr lang="en-US"/>
          </a:p>
        </p:txBody>
      </p:sp>
      <p:pic>
        <p:nvPicPr>
          <p:cNvPr id="58373" name="Picture 6" descr="Bariatric fig2.png"/>
          <p:cNvPicPr>
            <a:picLocks noChangeAspect="1" noChangeArrowheads="1"/>
          </p:cNvPicPr>
          <p:nvPr/>
        </p:nvPicPr>
        <p:blipFill>
          <a:blip r:embed="rId3"/>
          <a:srcRect/>
          <a:stretch>
            <a:fillRect/>
          </a:stretch>
        </p:blipFill>
        <p:spPr bwMode="auto">
          <a:xfrm>
            <a:off x="4038600" y="2667000"/>
            <a:ext cx="4945063" cy="3962400"/>
          </a:xfrm>
          <a:prstGeom prst="rect">
            <a:avLst/>
          </a:prstGeom>
          <a:noFill/>
          <a:ln w="9525">
            <a:noFill/>
            <a:miter lim="800000"/>
            <a:headEnd/>
            <a:tailEnd/>
          </a:ln>
        </p:spPr>
      </p:pic>
      <p:pic>
        <p:nvPicPr>
          <p:cNvPr id="58374" name="Picture 7" descr="figure 3a.png"/>
          <p:cNvPicPr>
            <a:picLocks noChangeAspect="1" noChangeArrowheads="1"/>
          </p:cNvPicPr>
          <p:nvPr/>
        </p:nvPicPr>
        <p:blipFill>
          <a:blip r:embed="rId4"/>
          <a:srcRect/>
          <a:stretch>
            <a:fillRect/>
          </a:stretch>
        </p:blipFill>
        <p:spPr bwMode="auto">
          <a:xfrm>
            <a:off x="193675" y="228600"/>
            <a:ext cx="3311525" cy="3109913"/>
          </a:xfrm>
          <a:prstGeom prst="rect">
            <a:avLst/>
          </a:prstGeom>
          <a:noFill/>
          <a:ln w="9525">
            <a:noFill/>
            <a:miter lim="800000"/>
            <a:headEnd/>
            <a:tailEnd/>
          </a:ln>
        </p:spPr>
      </p:pic>
      <p:sp>
        <p:nvSpPr>
          <p:cNvPr id="9" name="Rectangle 4"/>
          <p:cNvSpPr txBox="1">
            <a:spLocks noChangeArrowheads="1"/>
          </p:cNvSpPr>
          <p:nvPr/>
        </p:nvSpPr>
        <p:spPr bwMode="auto">
          <a:xfrm>
            <a:off x="533400" y="4114800"/>
            <a:ext cx="3200400" cy="2211388"/>
          </a:xfrm>
          <a:prstGeom prst="rect">
            <a:avLst/>
          </a:prstGeom>
          <a:noFill/>
          <a:ln w="9525">
            <a:noFill/>
            <a:miter lim="800000"/>
            <a:headEnd/>
            <a:tailEnd/>
          </a:ln>
        </p:spPr>
        <p:txBody>
          <a:bodyPr lIns="71438" tIns="28575" rIns="71438" bIns="28575">
            <a:prstTxWarp prst="textNoShape">
              <a:avLst/>
            </a:prstTxWarp>
            <a:spAutoFit/>
          </a:bodyPr>
          <a:lstStyle/>
          <a:p>
            <a:pPr eaLnBrk="1" hangingPunct="1">
              <a:defRPr/>
            </a:pPr>
            <a:r>
              <a:rPr lang="en-US" sz="2800" kern="0" dirty="0">
                <a:latin typeface="+mn-lt"/>
                <a:ea typeface="+mj-ea"/>
                <a:cs typeface="+mj-cs"/>
              </a:rPr>
              <a:t>Body mass index correlates with features of distal peripheral axonal injury</a:t>
            </a:r>
          </a:p>
        </p:txBody>
      </p:sp>
      <p:cxnSp>
        <p:nvCxnSpPr>
          <p:cNvPr id="58376" name="Straight Connector 10"/>
          <p:cNvCxnSpPr>
            <a:cxnSpLocks noChangeShapeType="1"/>
          </p:cNvCxnSpPr>
          <p:nvPr/>
        </p:nvCxnSpPr>
        <p:spPr bwMode="auto">
          <a:xfrm>
            <a:off x="609600" y="3657600"/>
            <a:ext cx="2590800" cy="1588"/>
          </a:xfrm>
          <a:prstGeom prst="line">
            <a:avLst/>
          </a:prstGeom>
          <a:noFill/>
          <a:ln w="9525">
            <a:solidFill>
              <a:schemeClr val="tx1"/>
            </a:solidFill>
            <a:round/>
            <a:headEnd/>
            <a:tailEnd/>
          </a:ln>
        </p:spPr>
      </p:cxnSp>
      <p:cxnSp>
        <p:nvCxnSpPr>
          <p:cNvPr id="58377" name="Straight Connector 13"/>
          <p:cNvCxnSpPr>
            <a:cxnSpLocks noChangeShapeType="1"/>
          </p:cNvCxnSpPr>
          <p:nvPr/>
        </p:nvCxnSpPr>
        <p:spPr bwMode="auto">
          <a:xfrm>
            <a:off x="4724400" y="2362200"/>
            <a:ext cx="3200400" cy="1588"/>
          </a:xfrm>
          <a:prstGeom prst="line">
            <a:avLst/>
          </a:prstGeom>
          <a:noFill/>
          <a:ln w="9525">
            <a:solidFill>
              <a:schemeClr val="tx1"/>
            </a:solidFill>
            <a:round/>
            <a:headEnd/>
            <a:tailEnd/>
          </a:ln>
        </p:spPr>
      </p:cxn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14400"/>
          </a:xfrm>
        </p:spPr>
        <p:txBody>
          <a:bodyPr>
            <a:normAutofit/>
          </a:bodyPr>
          <a:lstStyle/>
          <a:p>
            <a:pPr algn="l"/>
            <a:r>
              <a:rPr lang="en-US" dirty="0" smtClean="0">
                <a:effectLst/>
                <a:latin typeface="+mn-lt"/>
              </a:rPr>
              <a:t>Neuropathic pain</a:t>
            </a:r>
            <a:endParaRPr lang="en-US" dirty="0">
              <a:effectLst/>
              <a:latin typeface="+mn-lt"/>
            </a:endParaRPr>
          </a:p>
        </p:txBody>
      </p:sp>
      <p:sp>
        <p:nvSpPr>
          <p:cNvPr id="5" name="Rectangle 4"/>
          <p:cNvSpPr/>
          <p:nvPr/>
        </p:nvSpPr>
        <p:spPr bwMode="auto">
          <a:xfrm>
            <a:off x="1524000" y="11430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7" name="Picture 6" descr="pain-market-01.jpg"/>
          <p:cNvPicPr>
            <a:picLocks noChangeAspect="1"/>
          </p:cNvPicPr>
          <p:nvPr/>
        </p:nvPicPr>
        <p:blipFill>
          <a:blip r:embed="rId2"/>
          <a:stretch>
            <a:fillRect/>
          </a:stretch>
        </p:blipFill>
        <p:spPr>
          <a:xfrm>
            <a:off x="3886200" y="2590800"/>
            <a:ext cx="5257800" cy="4132187"/>
          </a:xfrm>
          <a:prstGeom prst="rect">
            <a:avLst/>
          </a:prstGeom>
        </p:spPr>
      </p:pic>
      <p:pic>
        <p:nvPicPr>
          <p:cNvPr id="10" name="Picture 9" descr="Pain prevalence graph.gif"/>
          <p:cNvPicPr>
            <a:picLocks noChangeAspect="1"/>
          </p:cNvPicPr>
          <p:nvPr/>
        </p:nvPicPr>
        <p:blipFill>
          <a:blip r:embed="rId3"/>
          <a:stretch>
            <a:fillRect/>
          </a:stretch>
        </p:blipFill>
        <p:spPr>
          <a:xfrm>
            <a:off x="0" y="685800"/>
            <a:ext cx="5715000" cy="4292600"/>
          </a:xfrm>
          <a:prstGeom prst="rect">
            <a:avLst/>
          </a:prstGeom>
        </p:spPr>
      </p:pic>
      <p:sp>
        <p:nvSpPr>
          <p:cNvPr id="3" name="Content Placeholder 2"/>
          <p:cNvSpPr>
            <a:spLocks noGrp="1"/>
          </p:cNvSpPr>
          <p:nvPr>
            <p:ph sz="quarter" idx="1"/>
          </p:nvPr>
        </p:nvSpPr>
        <p:spPr>
          <a:xfrm>
            <a:off x="914400" y="5257800"/>
            <a:ext cx="3276600" cy="1371600"/>
          </a:xfrm>
        </p:spPr>
        <p:txBody>
          <a:bodyPr>
            <a:normAutofit/>
          </a:bodyPr>
          <a:lstStyle/>
          <a:p>
            <a:r>
              <a:rPr lang="en-US" sz="2000" dirty="0" smtClean="0">
                <a:solidFill>
                  <a:srgbClr val="000000"/>
                </a:solidFill>
              </a:rPr>
              <a:t>Not all neuropathic pain is neuropathy</a:t>
            </a:r>
          </a:p>
          <a:p>
            <a:pPr lvl="1"/>
            <a:endParaRPr lang="en-US" sz="2000" dirty="0" smtClean="0"/>
          </a:p>
        </p:txBody>
      </p:sp>
      <p:sp>
        <p:nvSpPr>
          <p:cNvPr id="11" name="TextBox 10"/>
          <p:cNvSpPr txBox="1"/>
          <p:nvPr/>
        </p:nvSpPr>
        <p:spPr>
          <a:xfrm>
            <a:off x="381000" y="6172200"/>
            <a:ext cx="3430972" cy="369332"/>
          </a:xfrm>
          <a:prstGeom prst="rect">
            <a:avLst/>
          </a:prstGeom>
          <a:noFill/>
        </p:spPr>
        <p:txBody>
          <a:bodyPr wrap="none" rtlCol="0">
            <a:spAutoFit/>
          </a:bodyPr>
          <a:lstStyle/>
          <a:p>
            <a:r>
              <a:rPr lang="en-US" sz="1800" dirty="0" smtClean="0"/>
              <a:t>Bennett G, </a:t>
            </a:r>
            <a:r>
              <a:rPr lang="en-US" sz="1800" i="1" dirty="0" smtClean="0"/>
              <a:t>Hosp Practice</a:t>
            </a:r>
            <a:r>
              <a:rPr lang="en-US" sz="1800" dirty="0" smtClean="0"/>
              <a:t>, 1998</a:t>
            </a:r>
            <a:endParaRPr lang="en-US" sz="1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14400"/>
          </a:xfrm>
        </p:spPr>
        <p:txBody>
          <a:bodyPr>
            <a:normAutofit/>
          </a:bodyPr>
          <a:lstStyle/>
          <a:p>
            <a:pPr algn="l"/>
            <a:r>
              <a:rPr lang="en-US" dirty="0" smtClean="0">
                <a:effectLst/>
                <a:latin typeface="+mn-lt"/>
              </a:rPr>
              <a:t>Neuropathic pain</a:t>
            </a:r>
            <a:endParaRPr lang="en-US" dirty="0">
              <a:effectLst/>
              <a:latin typeface="+mn-lt"/>
            </a:endParaRPr>
          </a:p>
        </p:txBody>
      </p:sp>
      <p:sp>
        <p:nvSpPr>
          <p:cNvPr id="5" name="Rectangle 4"/>
          <p:cNvSpPr/>
          <p:nvPr/>
        </p:nvSpPr>
        <p:spPr bwMode="auto">
          <a:xfrm>
            <a:off x="1524000" y="11430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Content Placeholder 2"/>
          <p:cNvSpPr>
            <a:spLocks noGrp="1"/>
          </p:cNvSpPr>
          <p:nvPr>
            <p:ph sz="quarter" idx="1"/>
          </p:nvPr>
        </p:nvSpPr>
        <p:spPr>
          <a:xfrm>
            <a:off x="381000" y="5334000"/>
            <a:ext cx="6019800" cy="1143000"/>
          </a:xfrm>
        </p:spPr>
        <p:txBody>
          <a:bodyPr>
            <a:normAutofit/>
          </a:bodyPr>
          <a:lstStyle/>
          <a:p>
            <a:r>
              <a:rPr lang="en-US" sz="2000" dirty="0" smtClean="0">
                <a:solidFill>
                  <a:srgbClr val="000000"/>
                </a:solidFill>
              </a:rPr>
              <a:t>Racial diversity of all cause neuropathic </a:t>
            </a:r>
            <a:r>
              <a:rPr lang="en-US" sz="2000" dirty="0" smtClean="0">
                <a:solidFill>
                  <a:srgbClr val="000000"/>
                </a:solidFill>
              </a:rPr>
              <a:t>pain</a:t>
            </a:r>
          </a:p>
          <a:p>
            <a:r>
              <a:rPr lang="en-US" sz="2000" dirty="0" smtClean="0">
                <a:solidFill>
                  <a:srgbClr val="000000"/>
                </a:solidFill>
              </a:rPr>
              <a:t>C</a:t>
            </a:r>
            <a:r>
              <a:rPr lang="en-US" sz="2000" dirty="0" smtClean="0">
                <a:solidFill>
                  <a:srgbClr val="000000"/>
                </a:solidFill>
              </a:rPr>
              <a:t>orresponds </a:t>
            </a:r>
            <a:r>
              <a:rPr lang="en-US" sz="2000" dirty="0" smtClean="0">
                <a:solidFill>
                  <a:srgbClr val="000000"/>
                </a:solidFill>
              </a:rPr>
              <a:t>to diabetic neuropathy risk. </a:t>
            </a:r>
          </a:p>
          <a:p>
            <a:pPr lvl="1"/>
            <a:endParaRPr lang="en-US" sz="2000" dirty="0" smtClean="0"/>
          </a:p>
        </p:txBody>
      </p:sp>
      <p:pic>
        <p:nvPicPr>
          <p:cNvPr id="6" name="Picture 5" descr="Heat-map-of-the-weighted-prevalence-of-probable-neuropathic-pain-based-on-the.png"/>
          <p:cNvPicPr>
            <a:picLocks noChangeAspect="1"/>
          </p:cNvPicPr>
          <p:nvPr/>
        </p:nvPicPr>
        <p:blipFill>
          <a:blip r:embed="rId2"/>
          <a:stretch>
            <a:fillRect/>
          </a:stretch>
        </p:blipFill>
        <p:spPr>
          <a:xfrm>
            <a:off x="304800" y="694765"/>
            <a:ext cx="8763000" cy="463923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3"/>
            <a:ext cx="7543800" cy="783771"/>
          </a:xfrm>
        </p:spPr>
        <p:txBody>
          <a:bodyPr>
            <a:normAutofit/>
          </a:bodyPr>
          <a:lstStyle/>
          <a:p>
            <a:pPr algn="l"/>
            <a:r>
              <a:rPr lang="en-US" sz="3600" dirty="0" smtClean="0">
                <a:effectLst/>
                <a:latin typeface="+mn-lt"/>
              </a:rPr>
              <a:t>SFN differential diagnosis</a:t>
            </a:r>
            <a:endParaRPr lang="en-US" sz="3600" dirty="0">
              <a:effectLst/>
              <a:latin typeface="+mn-lt"/>
            </a:endParaRPr>
          </a:p>
        </p:txBody>
      </p:sp>
      <p:sp>
        <p:nvSpPr>
          <p:cNvPr id="3" name="Content Placeholder 2"/>
          <p:cNvSpPr>
            <a:spLocks noGrp="1"/>
          </p:cNvSpPr>
          <p:nvPr>
            <p:ph sz="quarter" idx="1"/>
          </p:nvPr>
        </p:nvSpPr>
        <p:spPr>
          <a:xfrm>
            <a:off x="533400" y="990600"/>
            <a:ext cx="4419600" cy="5181600"/>
          </a:xfrm>
        </p:spPr>
        <p:txBody>
          <a:bodyPr>
            <a:normAutofit lnSpcReduction="10000"/>
          </a:bodyPr>
          <a:lstStyle/>
          <a:p>
            <a:r>
              <a:rPr lang="en-US" sz="1800" u="sng" dirty="0" smtClean="0">
                <a:solidFill>
                  <a:srgbClr val="000000"/>
                </a:solidFill>
                <a:cs typeface="Arial"/>
              </a:rPr>
              <a:t>Metabolic</a:t>
            </a:r>
            <a:endParaRPr lang="en-US" sz="1800" dirty="0" smtClean="0">
              <a:solidFill>
                <a:srgbClr val="000000"/>
              </a:solidFill>
              <a:cs typeface="Arial"/>
            </a:endParaRPr>
          </a:p>
          <a:p>
            <a:pPr lvl="1"/>
            <a:r>
              <a:rPr lang="en-US" sz="1800" dirty="0" smtClean="0">
                <a:solidFill>
                  <a:srgbClr val="000000"/>
                </a:solidFill>
                <a:cs typeface="Arial"/>
              </a:rPr>
              <a:t>Diabetes 1 and 2</a:t>
            </a:r>
          </a:p>
          <a:p>
            <a:pPr lvl="1"/>
            <a:r>
              <a:rPr lang="en-US" sz="1800" dirty="0" smtClean="0">
                <a:solidFill>
                  <a:srgbClr val="000000"/>
                </a:solidFill>
                <a:cs typeface="Arial"/>
              </a:rPr>
              <a:t>Prediabetic metabolic syndrome</a:t>
            </a:r>
          </a:p>
          <a:p>
            <a:pPr lvl="1"/>
            <a:r>
              <a:rPr lang="en-US" sz="1800" dirty="0" smtClean="0">
                <a:solidFill>
                  <a:srgbClr val="000000"/>
                </a:solidFill>
                <a:cs typeface="Arial"/>
              </a:rPr>
              <a:t>Treatment induced diabetic neuropathy (TIND)</a:t>
            </a:r>
          </a:p>
          <a:p>
            <a:r>
              <a:rPr lang="en-US" sz="1800" u="sng" dirty="0" smtClean="0">
                <a:solidFill>
                  <a:srgbClr val="000000"/>
                </a:solidFill>
                <a:cs typeface="Arial"/>
              </a:rPr>
              <a:t>Toxic/ drug induced</a:t>
            </a:r>
            <a:endParaRPr lang="en-US" sz="1800" dirty="0" smtClean="0">
              <a:solidFill>
                <a:srgbClr val="000000"/>
              </a:solidFill>
              <a:cs typeface="Arial"/>
            </a:endParaRPr>
          </a:p>
          <a:p>
            <a:pPr lvl="1"/>
            <a:r>
              <a:rPr lang="en-US" sz="1800" dirty="0" smtClean="0">
                <a:solidFill>
                  <a:srgbClr val="000000"/>
                </a:solidFill>
                <a:cs typeface="Arial"/>
              </a:rPr>
              <a:t>Ethanol</a:t>
            </a:r>
          </a:p>
          <a:p>
            <a:pPr lvl="1"/>
            <a:r>
              <a:rPr lang="en-US" sz="1800" dirty="0" smtClean="0">
                <a:solidFill>
                  <a:srgbClr val="000000"/>
                </a:solidFill>
                <a:cs typeface="Arial"/>
              </a:rPr>
              <a:t>Pyridoxine</a:t>
            </a:r>
          </a:p>
          <a:p>
            <a:pPr lvl="1"/>
            <a:r>
              <a:rPr lang="en-US" sz="1800" dirty="0" smtClean="0">
                <a:solidFill>
                  <a:srgbClr val="000000"/>
                </a:solidFill>
                <a:cs typeface="Arial"/>
              </a:rPr>
              <a:t>Arsenic</a:t>
            </a:r>
          </a:p>
          <a:p>
            <a:pPr lvl="1"/>
            <a:r>
              <a:rPr lang="en-US" sz="1800" dirty="0" smtClean="0">
                <a:solidFill>
                  <a:srgbClr val="000000"/>
                </a:solidFill>
                <a:cs typeface="Arial"/>
              </a:rPr>
              <a:t>Chemotherapy agents, especially </a:t>
            </a:r>
            <a:r>
              <a:rPr lang="en-US" sz="1800" dirty="0" err="1" smtClean="0">
                <a:solidFill>
                  <a:srgbClr val="000000"/>
                </a:solidFill>
                <a:cs typeface="Arial"/>
              </a:rPr>
              <a:t>taxanes</a:t>
            </a:r>
            <a:r>
              <a:rPr lang="en-US" sz="1800" dirty="0" smtClean="0">
                <a:solidFill>
                  <a:srgbClr val="000000"/>
                </a:solidFill>
                <a:cs typeface="Arial"/>
              </a:rPr>
              <a:t>, platinum agents  </a:t>
            </a:r>
          </a:p>
          <a:p>
            <a:pPr lvl="1"/>
            <a:r>
              <a:rPr lang="en-US" sz="1800" dirty="0" smtClean="0">
                <a:solidFill>
                  <a:srgbClr val="000000"/>
                </a:solidFill>
                <a:cs typeface="Arial"/>
              </a:rPr>
              <a:t>Anti-</a:t>
            </a:r>
            <a:r>
              <a:rPr lang="en-US" sz="1800" dirty="0" err="1" smtClean="0">
                <a:solidFill>
                  <a:srgbClr val="000000"/>
                </a:solidFill>
                <a:cs typeface="Arial"/>
              </a:rPr>
              <a:t>retrovirals</a:t>
            </a:r>
            <a:r>
              <a:rPr lang="en-US" sz="1800" dirty="0" smtClean="0">
                <a:solidFill>
                  <a:srgbClr val="000000"/>
                </a:solidFill>
                <a:cs typeface="Arial"/>
              </a:rPr>
              <a:t>, especially </a:t>
            </a:r>
            <a:r>
              <a:rPr lang="en-US" sz="1800" dirty="0" err="1" smtClean="0">
                <a:solidFill>
                  <a:srgbClr val="000000"/>
                </a:solidFill>
                <a:cs typeface="Arial"/>
              </a:rPr>
              <a:t>Didanosine</a:t>
            </a:r>
            <a:r>
              <a:rPr lang="en-US" sz="1800" dirty="0" smtClean="0">
                <a:solidFill>
                  <a:srgbClr val="000000"/>
                </a:solidFill>
                <a:cs typeface="Arial"/>
              </a:rPr>
              <a:t>, </a:t>
            </a:r>
            <a:r>
              <a:rPr lang="en-US" sz="1800" dirty="0" err="1" smtClean="0">
                <a:solidFill>
                  <a:srgbClr val="000000"/>
                </a:solidFill>
                <a:cs typeface="Arial"/>
              </a:rPr>
              <a:t>Stavudine</a:t>
            </a:r>
            <a:endParaRPr lang="en-US" sz="1800" dirty="0" smtClean="0">
              <a:solidFill>
                <a:srgbClr val="000000"/>
              </a:solidFill>
              <a:cs typeface="Arial"/>
            </a:endParaRPr>
          </a:p>
          <a:p>
            <a:pPr lvl="1"/>
            <a:r>
              <a:rPr lang="en-US" sz="1800" dirty="0" err="1" smtClean="0">
                <a:solidFill>
                  <a:srgbClr val="000000"/>
                </a:solidFill>
                <a:cs typeface="Arial"/>
              </a:rPr>
              <a:t>Metronidazole</a:t>
            </a:r>
            <a:r>
              <a:rPr lang="en-US" sz="1800" dirty="0" smtClean="0">
                <a:solidFill>
                  <a:srgbClr val="000000"/>
                </a:solidFill>
                <a:cs typeface="Arial"/>
              </a:rPr>
              <a:t> /gold /</a:t>
            </a:r>
            <a:r>
              <a:rPr lang="en-US" sz="1800" dirty="0" err="1" smtClean="0">
                <a:solidFill>
                  <a:srgbClr val="000000"/>
                </a:solidFill>
                <a:cs typeface="Arial"/>
              </a:rPr>
              <a:t>disulfram</a:t>
            </a:r>
            <a:r>
              <a:rPr lang="en-US" sz="1800" dirty="0" smtClean="0">
                <a:solidFill>
                  <a:srgbClr val="000000"/>
                </a:solidFill>
                <a:cs typeface="Arial"/>
              </a:rPr>
              <a:t> /isoniazid /thalidomide /</a:t>
            </a:r>
            <a:r>
              <a:rPr lang="en-US" sz="1800" dirty="0" err="1" smtClean="0">
                <a:solidFill>
                  <a:srgbClr val="000000"/>
                </a:solidFill>
                <a:cs typeface="Arial"/>
              </a:rPr>
              <a:t>perhexilene</a:t>
            </a:r>
            <a:endParaRPr lang="en-US" sz="1800" dirty="0" smtClean="0">
              <a:solidFill>
                <a:srgbClr val="000000"/>
              </a:solidFill>
              <a:cs typeface="Arial"/>
            </a:endParaRPr>
          </a:p>
          <a:p>
            <a:pPr lvl="1"/>
            <a:r>
              <a:rPr lang="en-US" sz="1800" dirty="0" smtClean="0">
                <a:solidFill>
                  <a:srgbClr val="000000"/>
                </a:solidFill>
                <a:cs typeface="Arial"/>
              </a:rPr>
              <a:t>Organic solvents, especially </a:t>
            </a:r>
            <a:r>
              <a:rPr lang="en-US" sz="1800" dirty="0" err="1" smtClean="0">
                <a:solidFill>
                  <a:srgbClr val="000000"/>
                </a:solidFill>
                <a:cs typeface="Arial"/>
              </a:rPr>
              <a:t>n</a:t>
            </a:r>
            <a:r>
              <a:rPr lang="en-US" sz="1800" dirty="0" smtClean="0">
                <a:solidFill>
                  <a:srgbClr val="000000"/>
                </a:solidFill>
                <a:cs typeface="Arial"/>
              </a:rPr>
              <a:t>-hexane</a:t>
            </a:r>
          </a:p>
          <a:p>
            <a:pPr lvl="1">
              <a:buNone/>
            </a:pPr>
            <a:endParaRPr lang="en-US" sz="1800" dirty="0">
              <a:cs typeface="Arial"/>
            </a:endParaRPr>
          </a:p>
        </p:txBody>
      </p:sp>
      <p:sp>
        <p:nvSpPr>
          <p:cNvPr id="4" name="Content Placeholder 2"/>
          <p:cNvSpPr txBox="1">
            <a:spLocks/>
          </p:cNvSpPr>
          <p:nvPr/>
        </p:nvSpPr>
        <p:spPr bwMode="auto">
          <a:xfrm>
            <a:off x="4774311" y="914400"/>
            <a:ext cx="3988689" cy="49275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sng" strike="noStrike" kern="0" cap="none" spc="0" normalizeH="0" baseline="0" noProof="0" dirty="0" smtClean="0">
                <a:ln>
                  <a:noFill/>
                </a:ln>
                <a:effectLst/>
                <a:uLnTx/>
                <a:uFillTx/>
                <a:latin typeface="Arial"/>
                <a:ea typeface="+mn-ea"/>
                <a:cs typeface="Arial"/>
              </a:rPr>
              <a:t>Infectious</a:t>
            </a:r>
            <a:endParaRPr kumimoji="0" lang="en-US" sz="1800" b="0" i="0" u="none" strike="noStrike" kern="0" cap="none" spc="0" normalizeH="0" baseline="0" noProof="0" dirty="0" smtClean="0">
              <a:ln>
                <a:noFill/>
              </a:ln>
              <a:effectLst/>
              <a:uLnTx/>
              <a:uFillTx/>
              <a:latin typeface="Arial"/>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Arial"/>
                <a:ea typeface="+mn-ea"/>
                <a:cs typeface="Arial"/>
              </a:rPr>
              <a:t>HIV</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Arial"/>
                <a:ea typeface="+mn-ea"/>
                <a:cs typeface="Arial"/>
              </a:rPr>
              <a:t>Hepatitis </a:t>
            </a:r>
            <a:r>
              <a:rPr lang="en-US" sz="1800" kern="0" dirty="0" smtClean="0">
                <a:latin typeface="Arial"/>
                <a:ea typeface="+mn-ea"/>
                <a:cs typeface="Arial"/>
              </a:rPr>
              <a:t>B</a:t>
            </a:r>
            <a:r>
              <a:rPr kumimoji="0" lang="en-US" sz="1800" b="0" i="0" u="none" strike="noStrike" kern="0" cap="none" spc="0" normalizeH="0" baseline="0" noProof="0" dirty="0" smtClean="0">
                <a:ln>
                  <a:noFill/>
                </a:ln>
                <a:solidFill>
                  <a:schemeClr val="tx1"/>
                </a:solidFill>
                <a:effectLst/>
                <a:uLnTx/>
                <a:uFillTx/>
                <a:latin typeface="Arial"/>
                <a:ea typeface="+mn-ea"/>
                <a:cs typeface="Arial"/>
              </a:rPr>
              <a:t>, </a:t>
            </a:r>
            <a:r>
              <a:rPr lang="en-US" sz="1800" kern="0" dirty="0" smtClean="0">
                <a:latin typeface="Arial"/>
                <a:ea typeface="+mn-ea"/>
                <a:cs typeface="Arial"/>
              </a:rPr>
              <a:t>C</a:t>
            </a:r>
            <a:endParaRPr kumimoji="0" lang="en-US" sz="1800" b="0" i="0" u="none" strike="noStrike" kern="0" cap="none" spc="0" normalizeH="0" baseline="0" noProof="0" dirty="0" smtClean="0">
              <a:ln>
                <a:noFill/>
              </a:ln>
              <a:solidFill>
                <a:schemeClr val="tx1"/>
              </a:solidFill>
              <a:effectLst/>
              <a:uLnTx/>
              <a:uFillTx/>
              <a:latin typeface="Arial"/>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Arial"/>
                <a:ea typeface="+mn-ea"/>
                <a:cs typeface="Arial"/>
              </a:rPr>
              <a:t>Leprosy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sng" strike="noStrike" kern="0" cap="none" spc="0" normalizeH="0" baseline="0" noProof="0" dirty="0" smtClean="0">
                <a:ln>
                  <a:noFill/>
                </a:ln>
                <a:solidFill>
                  <a:schemeClr val="tx1"/>
                </a:solidFill>
                <a:effectLst/>
                <a:uLnTx/>
                <a:uFillTx/>
                <a:latin typeface="Arial"/>
                <a:ea typeface="+mn-ea"/>
                <a:cs typeface="Arial"/>
              </a:rPr>
              <a:t>Autoimmune</a:t>
            </a:r>
            <a:endParaRPr kumimoji="0" lang="en-US" sz="1800" b="0" i="0" u="none" strike="noStrike" kern="0" cap="none" spc="0" normalizeH="0" baseline="0" noProof="0" dirty="0" smtClean="0">
              <a:ln>
                <a:noFill/>
              </a:ln>
              <a:solidFill>
                <a:schemeClr val="tx1"/>
              </a:solidFill>
              <a:effectLst/>
              <a:uLnTx/>
              <a:uFillTx/>
              <a:latin typeface="Arial"/>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err="1" smtClean="0">
                <a:ln>
                  <a:noFill/>
                </a:ln>
                <a:solidFill>
                  <a:schemeClr val="tx1"/>
                </a:solidFill>
                <a:effectLst/>
                <a:uLnTx/>
                <a:uFillTx/>
                <a:latin typeface="Arial"/>
                <a:ea typeface="+mn-ea"/>
                <a:cs typeface="Arial"/>
              </a:rPr>
              <a:t>Sarcoidosis</a:t>
            </a:r>
            <a:endParaRPr kumimoji="0" lang="en-US" sz="1800" b="0" i="0" u="none" strike="noStrike" kern="0" cap="none" spc="0" normalizeH="0" baseline="0" noProof="0" dirty="0" smtClean="0">
              <a:ln>
                <a:noFill/>
              </a:ln>
              <a:solidFill>
                <a:schemeClr val="tx1"/>
              </a:solidFill>
              <a:effectLst/>
              <a:uLnTx/>
              <a:uFillTx/>
              <a:latin typeface="Arial"/>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err="1" smtClean="0">
                <a:ln>
                  <a:noFill/>
                </a:ln>
                <a:solidFill>
                  <a:schemeClr val="tx1"/>
                </a:solidFill>
                <a:effectLst/>
                <a:uLnTx/>
                <a:uFillTx/>
                <a:latin typeface="Arial"/>
                <a:ea typeface="+mn-ea"/>
                <a:cs typeface="Arial"/>
              </a:rPr>
              <a:t>Sjogren</a:t>
            </a:r>
            <a:r>
              <a:rPr kumimoji="0" lang="en-US" sz="1800" b="0" i="0" u="none" strike="noStrike" kern="0" cap="none" spc="0" normalizeH="0" baseline="0" noProof="0" dirty="0" smtClean="0">
                <a:ln>
                  <a:noFill/>
                </a:ln>
                <a:solidFill>
                  <a:schemeClr val="tx1"/>
                </a:solidFill>
                <a:effectLst/>
                <a:uLnTx/>
                <a:uFillTx/>
                <a:latin typeface="Arial"/>
                <a:ea typeface="+mn-ea"/>
                <a:cs typeface="Arial"/>
              </a:rPr>
              <a:t> syndrome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Arial"/>
              </a:rPr>
              <a:t>Systemic lupus</a:t>
            </a:r>
            <a:endParaRPr kumimoji="0" lang="en-US" sz="1800" b="0" i="0" u="none" strike="noStrike" kern="0" cap="none" spc="0" normalizeH="0" baseline="0" noProof="0" dirty="0" smtClean="0">
              <a:ln>
                <a:noFill/>
              </a:ln>
              <a:solidFill>
                <a:schemeClr val="tx1"/>
              </a:solidFill>
              <a:effectLst/>
              <a:uLnTx/>
              <a:uFillTx/>
              <a:latin typeface="Arial"/>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Arial"/>
                <a:ea typeface="+mn-ea"/>
                <a:cs typeface="Arial"/>
              </a:rPr>
              <a:t>Celiac disease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err="1" smtClean="0">
                <a:ln>
                  <a:noFill/>
                </a:ln>
                <a:solidFill>
                  <a:schemeClr val="tx1"/>
                </a:solidFill>
                <a:effectLst/>
                <a:uLnTx/>
                <a:uFillTx/>
                <a:latin typeface="Arial"/>
                <a:ea typeface="+mn-ea"/>
                <a:cs typeface="Arial"/>
              </a:rPr>
              <a:t>Paraneoplastic</a:t>
            </a:r>
            <a:endParaRPr kumimoji="0" lang="en-US" sz="1800" b="0" i="0" u="none" strike="noStrike" kern="0" cap="none" spc="0" normalizeH="0" baseline="0" noProof="0" dirty="0" smtClean="0">
              <a:ln>
                <a:noFill/>
              </a:ln>
              <a:solidFill>
                <a:schemeClr val="tx1"/>
              </a:solidFill>
              <a:effectLst/>
              <a:uLnTx/>
              <a:uFillTx/>
              <a:latin typeface="Arial"/>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Arial"/>
                <a:ea typeface="+mn-ea"/>
                <a:cs typeface="Arial"/>
              </a:rPr>
              <a:t>Monoclonal </a:t>
            </a:r>
            <a:r>
              <a:rPr kumimoji="0" lang="en-US" sz="1800" b="0" i="0" u="none" strike="noStrike" kern="0" cap="none" spc="0" normalizeH="0" baseline="0" noProof="0" dirty="0" smtClean="0">
                <a:ln>
                  <a:noFill/>
                </a:ln>
                <a:solidFill>
                  <a:schemeClr val="tx1"/>
                </a:solidFill>
                <a:effectLst/>
                <a:uLnTx/>
                <a:uFillTx/>
                <a:latin typeface="+mn-lt"/>
                <a:ea typeface="+mn-ea"/>
                <a:cs typeface="Arial"/>
              </a:rPr>
              <a:t>g</a:t>
            </a:r>
            <a:r>
              <a:rPr kumimoji="0" lang="en-US" sz="1800" b="0" i="0" u="none" strike="noStrike" kern="0" cap="none" spc="0" normalizeH="0" baseline="0" noProof="0" dirty="0" smtClean="0">
                <a:ln>
                  <a:noFill/>
                </a:ln>
                <a:solidFill>
                  <a:schemeClr val="tx1"/>
                </a:solidFill>
                <a:effectLst/>
                <a:uLnTx/>
                <a:uFillTx/>
                <a:latin typeface="Arial"/>
                <a:ea typeface="+mn-ea"/>
                <a:cs typeface="Arial"/>
              </a:rPr>
              <a:t>ammopathy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sng" strike="noStrike" kern="0" cap="none" spc="0" normalizeH="0" baseline="0" noProof="0" dirty="0" smtClean="0">
                <a:ln>
                  <a:noFill/>
                </a:ln>
                <a:solidFill>
                  <a:schemeClr val="tx1"/>
                </a:solidFill>
                <a:effectLst/>
                <a:uLnTx/>
                <a:uFillTx/>
                <a:latin typeface="+mn-lt"/>
                <a:ea typeface="+mn-ea"/>
                <a:cs typeface="Arial"/>
              </a:rPr>
              <a:t>Inherited</a:t>
            </a:r>
            <a:endParaRPr kumimoji="0" lang="en-US" sz="1800" b="0" i="0" u="none" strike="noStrike" kern="0" cap="none" spc="0" normalizeH="0" baseline="0" noProof="0" dirty="0" smtClean="0">
              <a:ln>
                <a:noFill/>
              </a:ln>
              <a:solidFill>
                <a:schemeClr val="tx1"/>
              </a:solidFill>
              <a:effectLst/>
              <a:uLnTx/>
              <a:uFillTx/>
              <a:latin typeface="+mn-lt"/>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Arial"/>
              </a:rPr>
              <a:t>Na </a:t>
            </a:r>
            <a:r>
              <a:rPr kumimoji="0" lang="en-US" sz="1800" b="0" i="0" u="none" strike="noStrike" kern="0" cap="none" spc="0" normalizeH="0" baseline="0" noProof="0" dirty="0" err="1" smtClean="0">
                <a:ln>
                  <a:noFill/>
                </a:ln>
                <a:solidFill>
                  <a:schemeClr val="tx1"/>
                </a:solidFill>
                <a:effectLst/>
                <a:uLnTx/>
                <a:uFillTx/>
                <a:latin typeface="+mn-lt"/>
                <a:ea typeface="+mn-ea"/>
                <a:cs typeface="Arial"/>
              </a:rPr>
              <a:t>channelopathies</a:t>
            </a:r>
            <a:endParaRPr kumimoji="0" lang="en-US" sz="1800" b="0" i="0" u="none" strike="noStrike" kern="0" cap="none" spc="0" normalizeH="0" baseline="0" noProof="0" dirty="0" smtClean="0">
              <a:ln>
                <a:noFill/>
              </a:ln>
              <a:solidFill>
                <a:schemeClr val="tx1"/>
              </a:solidFill>
              <a:effectLst/>
              <a:uLnTx/>
              <a:uFillTx/>
              <a:latin typeface="+mn-lt"/>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err="1" smtClean="0">
                <a:ln>
                  <a:noFill/>
                </a:ln>
                <a:solidFill>
                  <a:schemeClr val="tx1"/>
                </a:solidFill>
                <a:effectLst/>
                <a:uLnTx/>
                <a:uFillTx/>
                <a:latin typeface="+mn-lt"/>
                <a:ea typeface="+mn-ea"/>
                <a:cs typeface="Arial"/>
              </a:rPr>
              <a:t>HSANs</a:t>
            </a:r>
            <a:endParaRPr kumimoji="0" lang="en-US" sz="1800" b="0" i="0" u="none" strike="noStrike" kern="0" cap="none" spc="0" normalizeH="0" baseline="0" noProof="0" dirty="0" smtClean="0">
              <a:ln>
                <a:noFill/>
              </a:ln>
              <a:solidFill>
                <a:schemeClr val="tx1"/>
              </a:solidFill>
              <a:effectLst/>
              <a:uLnTx/>
              <a:uFillTx/>
              <a:latin typeface="+mn-lt"/>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Arial"/>
              </a:rPr>
              <a:t>Familial </a:t>
            </a:r>
            <a:r>
              <a:rPr kumimoji="0" lang="en-US" sz="1800" b="0" i="0" u="none" strike="noStrike" kern="0" cap="none" spc="0" normalizeH="0" baseline="0" noProof="0" dirty="0" err="1" smtClean="0">
                <a:ln>
                  <a:noFill/>
                </a:ln>
                <a:solidFill>
                  <a:schemeClr val="tx1"/>
                </a:solidFill>
                <a:effectLst/>
                <a:uLnTx/>
                <a:uFillTx/>
                <a:latin typeface="+mn-lt"/>
                <a:ea typeface="+mn-ea"/>
                <a:cs typeface="Arial"/>
              </a:rPr>
              <a:t>amyloidosis</a:t>
            </a:r>
            <a:endParaRPr kumimoji="0" lang="en-US" sz="1800" b="0" i="0" u="none" strike="noStrike" kern="0" cap="none" spc="0" normalizeH="0" baseline="0" noProof="0" dirty="0" smtClean="0">
              <a:ln>
                <a:noFill/>
              </a:ln>
              <a:solidFill>
                <a:schemeClr val="tx1"/>
              </a:solidFill>
              <a:effectLst/>
              <a:uLnTx/>
              <a:uFillTx/>
              <a:latin typeface="+mn-lt"/>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Arial"/>
              </a:rPr>
              <a:t>Fabry disease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err="1" smtClean="0">
                <a:ln>
                  <a:noFill/>
                </a:ln>
                <a:solidFill>
                  <a:schemeClr val="tx1"/>
                </a:solidFill>
                <a:effectLst/>
                <a:uLnTx/>
                <a:uFillTx/>
                <a:latin typeface="+mn-lt"/>
                <a:ea typeface="+mn-ea"/>
                <a:cs typeface="Arial"/>
              </a:rPr>
              <a:t>Metachromatic</a:t>
            </a:r>
            <a:r>
              <a:rPr kumimoji="0" lang="en-US" sz="1800" b="0" i="0" u="none" strike="noStrike" kern="0" cap="none" spc="0" normalizeH="0" baseline="0" noProof="0" dirty="0" smtClean="0">
                <a:ln>
                  <a:noFill/>
                </a:ln>
                <a:solidFill>
                  <a:schemeClr val="tx1"/>
                </a:solidFill>
                <a:effectLst/>
                <a:uLnTx/>
                <a:uFillTx/>
                <a:latin typeface="+mn-lt"/>
                <a:ea typeface="+mn-ea"/>
                <a:cs typeface="Arial"/>
              </a:rPr>
              <a:t> </a:t>
            </a:r>
            <a:r>
              <a:rPr lang="en-US" sz="1800" kern="0" dirty="0" err="1" smtClean="0">
                <a:latin typeface="+mn-lt"/>
                <a:ea typeface="+mn-ea"/>
                <a:cs typeface="Arial"/>
              </a:rPr>
              <a:t>l</a:t>
            </a:r>
            <a:r>
              <a:rPr kumimoji="0" lang="en-US" sz="1800" b="0" i="0" u="none" strike="noStrike" kern="0" cap="none" spc="0" normalizeH="0" baseline="0" noProof="0" dirty="0" err="1" smtClean="0">
                <a:ln>
                  <a:noFill/>
                </a:ln>
                <a:solidFill>
                  <a:schemeClr val="tx1"/>
                </a:solidFill>
                <a:effectLst/>
                <a:uLnTx/>
                <a:uFillTx/>
                <a:latin typeface="+mn-lt"/>
                <a:ea typeface="+mn-ea"/>
                <a:cs typeface="Arial"/>
              </a:rPr>
              <a:t>eukodystrophy</a:t>
            </a:r>
            <a:endParaRPr kumimoji="0" lang="en-US" sz="1800" b="0" i="0" u="none" strike="noStrike" kern="0" cap="none" spc="0" normalizeH="0" baseline="0" noProof="0" dirty="0" smtClean="0">
              <a:ln>
                <a:noFill/>
              </a:ln>
              <a:solidFill>
                <a:schemeClr val="tx1"/>
              </a:solidFill>
              <a:effectLst/>
              <a:uLnTx/>
              <a:uFillTx/>
              <a:latin typeface="+mn-lt"/>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Arial"/>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1773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914400"/>
          </a:xfrm>
        </p:spPr>
        <p:txBody>
          <a:bodyPr>
            <a:normAutofit/>
          </a:bodyPr>
          <a:lstStyle/>
          <a:p>
            <a:pPr algn="l"/>
            <a:r>
              <a:rPr lang="en-US" dirty="0" smtClean="0">
                <a:effectLst/>
                <a:latin typeface="+mn-lt"/>
              </a:rPr>
              <a:t>Type 2 diabetic neuropathy</a:t>
            </a:r>
            <a:endParaRPr lang="en-US" dirty="0">
              <a:effectLst/>
              <a:latin typeface="+mn-lt"/>
            </a:endParaRPr>
          </a:p>
        </p:txBody>
      </p:sp>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6" name="Picture 5" descr="diabetes-rates-map_1.jpg"/>
          <p:cNvPicPr>
            <a:picLocks noChangeAspect="1"/>
          </p:cNvPicPr>
          <p:nvPr/>
        </p:nvPicPr>
        <p:blipFill>
          <a:blip r:embed="rId3"/>
          <a:stretch>
            <a:fillRect/>
          </a:stretch>
        </p:blipFill>
        <p:spPr>
          <a:xfrm>
            <a:off x="-3810000" y="2286000"/>
            <a:ext cx="13487400" cy="4495800"/>
          </a:xfrm>
          <a:prstGeom prst="rect">
            <a:avLst/>
          </a:prstGeom>
        </p:spPr>
      </p:pic>
      <p:sp>
        <p:nvSpPr>
          <p:cNvPr id="3" name="Content Placeholder 2"/>
          <p:cNvSpPr>
            <a:spLocks noGrp="1"/>
          </p:cNvSpPr>
          <p:nvPr>
            <p:ph sz="quarter" idx="1"/>
          </p:nvPr>
        </p:nvSpPr>
        <p:spPr>
          <a:xfrm>
            <a:off x="381000" y="990600"/>
            <a:ext cx="5029200" cy="2438400"/>
          </a:xfrm>
        </p:spPr>
        <p:txBody>
          <a:bodyPr>
            <a:normAutofit/>
          </a:bodyPr>
          <a:lstStyle/>
          <a:p>
            <a:r>
              <a:rPr lang="en-US" sz="2000" dirty="0" smtClean="0">
                <a:solidFill>
                  <a:srgbClr val="000000"/>
                </a:solidFill>
              </a:rPr>
              <a:t>Estimated overall US adult DM2 prevalence of 14%, or 31.5 million</a:t>
            </a:r>
          </a:p>
          <a:p>
            <a:r>
              <a:rPr lang="en-US" sz="2000" dirty="0" smtClean="0">
                <a:solidFill>
                  <a:srgbClr val="000000"/>
                </a:solidFill>
              </a:rPr>
              <a:t>25% </a:t>
            </a:r>
            <a:r>
              <a:rPr lang="en-US" sz="2000" dirty="0" smtClean="0">
                <a:solidFill>
                  <a:srgbClr val="000000"/>
                </a:solidFill>
              </a:rPr>
              <a:t>have clinical  </a:t>
            </a:r>
            <a:r>
              <a:rPr lang="en-US" sz="2000" dirty="0" smtClean="0">
                <a:solidFill>
                  <a:srgbClr val="000000"/>
                </a:solidFill>
              </a:rPr>
              <a:t>SFN phenotype</a:t>
            </a:r>
          </a:p>
          <a:p>
            <a:r>
              <a:rPr lang="en-US" sz="2000" dirty="0" smtClean="0">
                <a:solidFill>
                  <a:srgbClr val="000000"/>
                </a:solidFill>
              </a:rPr>
              <a:t>DM2 SFN burden in US ~7.9 million</a:t>
            </a:r>
          </a:p>
          <a:p>
            <a:pPr>
              <a:buNone/>
            </a:pPr>
            <a:r>
              <a:rPr lang="en-US" sz="2000" dirty="0" smtClean="0">
                <a:solidFill>
                  <a:srgbClr val="000000"/>
                </a:solidFill>
              </a:rPr>
              <a:t> </a:t>
            </a:r>
          </a:p>
          <a:p>
            <a:pPr lvl="1"/>
            <a:endParaRPr lang="en-US"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6" name="Picture 5" descr="diabetes-rates-map_1.jpg"/>
          <p:cNvPicPr>
            <a:picLocks noChangeAspect="1"/>
          </p:cNvPicPr>
          <p:nvPr/>
        </p:nvPicPr>
        <p:blipFill>
          <a:blip r:embed="rId3"/>
          <a:stretch>
            <a:fillRect/>
          </a:stretch>
        </p:blipFill>
        <p:spPr>
          <a:xfrm>
            <a:off x="-3810000" y="2286000"/>
            <a:ext cx="13487400" cy="4495800"/>
          </a:xfrm>
          <a:prstGeom prst="rect">
            <a:avLst/>
          </a:prstGeom>
        </p:spPr>
      </p:pic>
      <p:pic>
        <p:nvPicPr>
          <p:cNvPr id="7" name="Picture 6" descr="DM2 prevalence world.jpg"/>
          <p:cNvPicPr>
            <a:picLocks noChangeAspect="1"/>
          </p:cNvPicPr>
          <p:nvPr/>
        </p:nvPicPr>
        <p:blipFill>
          <a:blip r:embed="rId4"/>
          <a:stretch>
            <a:fillRect/>
          </a:stretch>
        </p:blipFill>
        <p:spPr>
          <a:xfrm>
            <a:off x="4572000" y="-2349718"/>
            <a:ext cx="4572000" cy="8776817"/>
          </a:xfrm>
          <a:prstGeom prst="rect">
            <a:avLst/>
          </a:prstGeom>
        </p:spPr>
      </p:pic>
      <p:sp>
        <p:nvSpPr>
          <p:cNvPr id="2" name="Title 1"/>
          <p:cNvSpPr>
            <a:spLocks noGrp="1"/>
          </p:cNvSpPr>
          <p:nvPr>
            <p:ph type="title"/>
          </p:nvPr>
        </p:nvSpPr>
        <p:spPr>
          <a:xfrm>
            <a:off x="381000" y="0"/>
            <a:ext cx="7543800" cy="914400"/>
          </a:xfrm>
        </p:spPr>
        <p:txBody>
          <a:bodyPr>
            <a:normAutofit/>
          </a:bodyPr>
          <a:lstStyle/>
          <a:p>
            <a:pPr algn="l"/>
            <a:r>
              <a:rPr lang="en-US" dirty="0" smtClean="0">
                <a:effectLst/>
                <a:latin typeface="+mn-lt"/>
              </a:rPr>
              <a:t>DM2 neuropathy</a:t>
            </a:r>
            <a:endParaRPr lang="en-US" dirty="0">
              <a:effectLst/>
              <a:latin typeface="+mn-lt"/>
            </a:endParaRPr>
          </a:p>
        </p:txBody>
      </p:sp>
      <p:sp>
        <p:nvSpPr>
          <p:cNvPr id="3" name="Content Placeholder 2"/>
          <p:cNvSpPr>
            <a:spLocks noGrp="1"/>
          </p:cNvSpPr>
          <p:nvPr>
            <p:ph sz="quarter" idx="1"/>
          </p:nvPr>
        </p:nvSpPr>
        <p:spPr>
          <a:xfrm>
            <a:off x="685800" y="990600"/>
            <a:ext cx="4648200" cy="2438400"/>
          </a:xfrm>
        </p:spPr>
        <p:txBody>
          <a:bodyPr>
            <a:normAutofit/>
          </a:bodyPr>
          <a:lstStyle/>
          <a:p>
            <a:r>
              <a:rPr lang="en-US" sz="2000" dirty="0" smtClean="0">
                <a:solidFill>
                  <a:srgbClr val="000000"/>
                </a:solidFill>
              </a:rPr>
              <a:t>Prevalence varies dramatically by ethnicity, across US and world</a:t>
            </a:r>
          </a:p>
          <a:p>
            <a:pPr lvl="1"/>
            <a:endParaRPr lang="en-US"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914400"/>
          </a:xfrm>
        </p:spPr>
        <p:txBody>
          <a:bodyPr>
            <a:normAutofit/>
          </a:bodyPr>
          <a:lstStyle/>
          <a:p>
            <a:pPr algn="l"/>
            <a:r>
              <a:rPr lang="en-US" dirty="0" smtClean="0">
                <a:effectLst/>
                <a:latin typeface="+mn-lt"/>
              </a:rPr>
              <a:t>Type 2 diabetic neuropathy</a:t>
            </a:r>
            <a:endParaRPr lang="en-US" dirty="0">
              <a:effectLst/>
              <a:latin typeface="+mn-lt"/>
            </a:endParaRPr>
          </a:p>
        </p:txBody>
      </p:sp>
      <p:sp>
        <p:nvSpPr>
          <p:cNvPr id="5" name="Rectangle 4"/>
          <p:cNvSpPr/>
          <p:nvPr/>
        </p:nvSpPr>
        <p:spPr bwMode="auto">
          <a:xfrm>
            <a:off x="-3352800" y="2057400"/>
            <a:ext cx="2743200" cy="68580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Content Placeholder 2"/>
          <p:cNvSpPr>
            <a:spLocks noGrp="1"/>
          </p:cNvSpPr>
          <p:nvPr>
            <p:ph sz="quarter" idx="1"/>
          </p:nvPr>
        </p:nvSpPr>
        <p:spPr>
          <a:xfrm>
            <a:off x="381000" y="990600"/>
            <a:ext cx="7239000" cy="914400"/>
          </a:xfrm>
        </p:spPr>
        <p:txBody>
          <a:bodyPr>
            <a:normAutofit/>
          </a:bodyPr>
          <a:lstStyle/>
          <a:p>
            <a:r>
              <a:rPr lang="en-US" sz="2000" dirty="0" smtClean="0">
                <a:solidFill>
                  <a:srgbClr val="000000"/>
                </a:solidFill>
              </a:rPr>
              <a:t>Prevalence of neuropathy in DM2- 25-60% </a:t>
            </a:r>
          </a:p>
          <a:p>
            <a:r>
              <a:rPr lang="en-US" sz="2000" dirty="0" smtClean="0">
                <a:solidFill>
                  <a:srgbClr val="000000"/>
                </a:solidFill>
              </a:rPr>
              <a:t>Age, duration of diabetes, ethnicity contribute risk</a:t>
            </a:r>
          </a:p>
          <a:p>
            <a:pPr lvl="1"/>
            <a:endParaRPr lang="en-US" sz="2000" dirty="0" smtClean="0"/>
          </a:p>
        </p:txBody>
      </p:sp>
      <p:pic>
        <p:nvPicPr>
          <p:cNvPr id="7" name="Picture 6" descr="nihms73560f2.jpg"/>
          <p:cNvPicPr>
            <a:picLocks noChangeAspect="1"/>
          </p:cNvPicPr>
          <p:nvPr/>
        </p:nvPicPr>
        <p:blipFill>
          <a:blip r:embed="rId2"/>
          <a:stretch>
            <a:fillRect/>
          </a:stretch>
        </p:blipFill>
        <p:spPr>
          <a:xfrm>
            <a:off x="685800" y="1981200"/>
            <a:ext cx="8031480" cy="466590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6930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808080"/>
      </a:dk1>
      <a:lt1>
        <a:srgbClr val="000000"/>
      </a:lt1>
      <a:dk2>
        <a:srgbClr val="000080"/>
      </a:dk2>
      <a:lt2>
        <a:srgbClr val="FFFFFF"/>
      </a:lt2>
      <a:accent1>
        <a:srgbClr val="BBE0E3"/>
      </a:accent1>
      <a:accent2>
        <a:srgbClr val="333399"/>
      </a:accent2>
      <a:accent3>
        <a:srgbClr val="AAAAC0"/>
      </a:accent3>
      <a:accent4>
        <a:srgbClr val="DADA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80"/>
        </a:dk2>
        <a:lt2>
          <a:srgbClr val="FFFF00"/>
        </a:lt2>
        <a:accent1>
          <a:srgbClr val="11BC35"/>
        </a:accent1>
        <a:accent2>
          <a:srgbClr val="FF0000"/>
        </a:accent2>
        <a:accent3>
          <a:srgbClr val="AAAAC0"/>
        </a:accent3>
        <a:accent4>
          <a:srgbClr val="DADADA"/>
        </a:accent4>
        <a:accent5>
          <a:srgbClr val="AADAAE"/>
        </a:accent5>
        <a:accent6>
          <a:srgbClr val="E70000"/>
        </a:accent6>
        <a:hlink>
          <a:srgbClr val="FF8000"/>
        </a:hlink>
        <a:folHlink>
          <a:srgbClr val="00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xis 19">
    <a:dk1>
      <a:srgbClr val="000000"/>
    </a:dk1>
    <a:lt1>
      <a:srgbClr val="FFFFFF"/>
    </a:lt1>
    <a:dk2>
      <a:srgbClr val="372221"/>
    </a:dk2>
    <a:lt2>
      <a:srgbClr val="808080"/>
    </a:lt2>
    <a:accent1>
      <a:srgbClr val="074070"/>
    </a:accent1>
    <a:accent2>
      <a:srgbClr val="488FC2"/>
    </a:accent2>
    <a:accent3>
      <a:srgbClr val="FFFFFF"/>
    </a:accent3>
    <a:accent4>
      <a:srgbClr val="000000"/>
    </a:accent4>
    <a:accent5>
      <a:srgbClr val="AAAFBB"/>
    </a:accent5>
    <a:accent6>
      <a:srgbClr val="4081B0"/>
    </a:accent6>
    <a:hlink>
      <a:srgbClr val="666699"/>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xis 19">
    <a:dk1>
      <a:srgbClr val="000000"/>
    </a:dk1>
    <a:lt1>
      <a:srgbClr val="FFFFFF"/>
    </a:lt1>
    <a:dk2>
      <a:srgbClr val="372221"/>
    </a:dk2>
    <a:lt2>
      <a:srgbClr val="808080"/>
    </a:lt2>
    <a:accent1>
      <a:srgbClr val="074070"/>
    </a:accent1>
    <a:accent2>
      <a:srgbClr val="488FC2"/>
    </a:accent2>
    <a:accent3>
      <a:srgbClr val="FFFFFF"/>
    </a:accent3>
    <a:accent4>
      <a:srgbClr val="000000"/>
    </a:accent4>
    <a:accent5>
      <a:srgbClr val="AAAFBB"/>
    </a:accent5>
    <a:accent6>
      <a:srgbClr val="4081B0"/>
    </a:accent6>
    <a:hlink>
      <a:srgbClr val="666699"/>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19660452</TotalTime>
  <Words>2227</Words>
  <Application>Microsoft Macintosh PowerPoint</Application>
  <PresentationFormat>On-screen Show (4:3)</PresentationFormat>
  <Paragraphs>335</Paragraphs>
  <Slides>34</Slides>
  <Notes>17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Blank Presentation</vt:lpstr>
      <vt:lpstr>SPW 12.0 Graph</vt:lpstr>
      <vt:lpstr>Epidemiology of  small fiber neuropathy</vt:lpstr>
      <vt:lpstr>Epidemiological questions</vt:lpstr>
      <vt:lpstr>Definitions of small fiber neuropathy</vt:lpstr>
      <vt:lpstr>Neuropathic pain</vt:lpstr>
      <vt:lpstr>Neuropathic pain</vt:lpstr>
      <vt:lpstr>SFN differential diagnosis</vt:lpstr>
      <vt:lpstr>Type 2 diabetic neuropathy</vt:lpstr>
      <vt:lpstr>DM2 neuropathy</vt:lpstr>
      <vt:lpstr>Type 2 diabetic neuropathy</vt:lpstr>
      <vt:lpstr>Diabetic neuropathy is expensive</vt:lpstr>
      <vt:lpstr>Neuropathy in prediabetes</vt:lpstr>
      <vt:lpstr>Slide 12</vt:lpstr>
      <vt:lpstr>Neuropathy associated with metabolic syndrome</vt:lpstr>
      <vt:lpstr>Obesity, hypertriglyceridemia and metabolic syndrome associated with increased neuropathy prevalence</vt:lpstr>
      <vt:lpstr>Targeted metabolic syndrome therapy reduces diabetic complications in Steno 2</vt:lpstr>
      <vt:lpstr>Rodent Models of Prediabetes</vt:lpstr>
      <vt:lpstr>Neuropathy and neuropathic pain are more common in prediabetic patients than controls</vt:lpstr>
      <vt:lpstr>Neuropathy is associated with metabolic syndrome features </vt:lpstr>
      <vt:lpstr>Type 1 diabetes</vt:lpstr>
      <vt:lpstr>Slide 20</vt:lpstr>
      <vt:lpstr>HIV neuropathy</vt:lpstr>
      <vt:lpstr>Chemotherapy induced polyneuropathy</vt:lpstr>
      <vt:lpstr>Hepatitis neuropathy</vt:lpstr>
      <vt:lpstr>Leprosy</vt:lpstr>
      <vt:lpstr>Hereditary sensory and autonomic neuropathies (HSANs)</vt:lpstr>
      <vt:lpstr>Na channelopathy neuropathies </vt:lpstr>
      <vt:lpstr>Na channelopathy neuropathies </vt:lpstr>
      <vt:lpstr>Pure small fiber neuropathy evaluation</vt:lpstr>
      <vt:lpstr>Pure small fiber neuropathy evaluation</vt:lpstr>
      <vt:lpstr>SFN differential diagnosis</vt:lpstr>
      <vt:lpstr>Take Home Points, Challenges </vt:lpstr>
      <vt:lpstr>Slide 32</vt:lpstr>
      <vt:lpstr>Neuropathy is associated with prediabetes </vt:lpstr>
      <vt:lpstr>Bariatric candidates are more likely to meet symptomatic and exam thresholds of neuropathy</vt:lpstr>
    </vt:vector>
  </TitlesOfParts>
  <Company>University of Utah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Smith</dc:creator>
  <cp:lastModifiedBy>Rob Singleton</cp:lastModifiedBy>
  <cp:revision>161</cp:revision>
  <dcterms:created xsi:type="dcterms:W3CDTF">2018-04-05T11:06:57Z</dcterms:created>
  <dcterms:modified xsi:type="dcterms:W3CDTF">2018-04-05T11:32:55Z</dcterms:modified>
</cp:coreProperties>
</file>