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ppt/charts/chart46.xml" ContentType="application/vnd.openxmlformats-officedocument.drawingml.chart+xml"/>
  <Override PartName="/ppt/charts/chart47.xml" ContentType="application/vnd.openxmlformats-officedocument.drawingml.chart+xml"/>
  <Override PartName="/ppt/charts/chart48.xml" ContentType="application/vnd.openxmlformats-officedocument.drawingml.chart+xml"/>
  <Override PartName="/ppt/charts/chart49.xml" ContentType="application/vnd.openxmlformats-officedocument.drawingml.chart+xml"/>
  <Override PartName="/ppt/charts/chart50.xml" ContentType="application/vnd.openxmlformats-officedocument.drawingml.chart+xml"/>
  <Override PartName="/ppt/charts/chart51.xml" ContentType="application/vnd.openxmlformats-officedocument.drawingml.chart+xml"/>
  <Override PartName="/ppt/charts/chart52.xml" ContentType="application/vnd.openxmlformats-officedocument.drawingml.chart+xml"/>
  <Override PartName="/ppt/charts/chart53.xml" ContentType="application/vnd.openxmlformats-officedocument.drawingml.chart+xml"/>
  <Override PartName="/ppt/charts/chart54.xml" ContentType="application/vnd.openxmlformats-officedocument.drawingml.chart+xml"/>
  <Override PartName="/ppt/charts/chart55.xml" ContentType="application/vnd.openxmlformats-officedocument.drawingml.chart+xml"/>
  <Override PartName="/ppt/charts/chart56.xml" ContentType="application/vnd.openxmlformats-officedocument.drawingml.chart+xml"/>
  <Override PartName="/ppt/charts/chart57.xml" ContentType="application/vnd.openxmlformats-officedocument.drawingml.chart+xml"/>
  <Override PartName="/ppt/charts/chart58.xml" ContentType="application/vnd.openxmlformats-officedocument.drawingml.chart+xml"/>
  <Override PartName="/ppt/charts/chart59.xml" ContentType="application/vnd.openxmlformats-officedocument.drawingml.chart+xml"/>
  <Override PartName="/ppt/charts/chart60.xml" ContentType="application/vnd.openxmlformats-officedocument.drawingml.chart+xml"/>
  <Override PartName="/ppt/charts/chart61.xml" ContentType="application/vnd.openxmlformats-officedocument.drawingml.chart+xml"/>
  <Override PartName="/ppt/charts/chart62.xml" ContentType="application/vnd.openxmlformats-officedocument.drawingml.chart+xml"/>
  <Override PartName="/ppt/charts/chart63.xml" ContentType="application/vnd.openxmlformats-officedocument.drawingml.chart+xml"/>
  <Override PartName="/ppt/charts/chart64.xml" ContentType="application/vnd.openxmlformats-officedocument.drawingml.chart+xml"/>
  <Override PartName="/ppt/charts/chart65.xml" ContentType="application/vnd.openxmlformats-officedocument.drawingml.chart+xml"/>
  <Override PartName="/ppt/charts/chart66.xml" ContentType="application/vnd.openxmlformats-officedocument.drawingml.chart+xml"/>
  <Override PartName="/ppt/charts/chart67.xml" ContentType="application/vnd.openxmlformats-officedocument.drawingml.chart+xml"/>
  <Override PartName="/ppt/charts/chart68.xml" ContentType="application/vnd.openxmlformats-officedocument.drawingml.chart+xml"/>
  <Override PartName="/ppt/charts/chart69.xml" ContentType="application/vnd.openxmlformats-officedocument.drawingml.chart+xml"/>
  <Override PartName="/ppt/charts/chart70.xml" ContentType="application/vnd.openxmlformats-officedocument.drawingml.chart+xml"/>
  <Override PartName="/ppt/charts/chart71.xml" ContentType="application/vnd.openxmlformats-officedocument.drawingml.chart+xml"/>
  <Override PartName="/ppt/charts/chart72.xml" ContentType="application/vnd.openxmlformats-officedocument.drawingml.chart+xml"/>
  <Override PartName="/ppt/charts/chart73.xml" ContentType="application/vnd.openxmlformats-officedocument.drawingml.chart+xml"/>
  <Override PartName="/ppt/charts/chart74.xml" ContentType="application/vnd.openxmlformats-officedocument.drawingml.chart+xml"/>
  <Override PartName="/ppt/charts/chart75.xml" ContentType="application/vnd.openxmlformats-officedocument.drawingml.chart+xml"/>
  <Override PartName="/ppt/charts/chart76.xml" ContentType="application/vnd.openxmlformats-officedocument.drawingml.chart+xml"/>
  <Override PartName="/ppt/charts/chart77.xml" ContentType="application/vnd.openxmlformats-officedocument.drawingml.chart+xml"/>
  <Override PartName="/ppt/charts/chart78.xml" ContentType="application/vnd.openxmlformats-officedocument.drawingml.chart+xml"/>
  <Override PartName="/ppt/charts/chart79.xml" ContentType="application/vnd.openxmlformats-officedocument.drawingml.chart+xml"/>
  <Override PartName="/ppt/charts/chart80.xml" ContentType="application/vnd.openxmlformats-officedocument.drawingml.chart+xml"/>
  <Override PartName="/ppt/charts/chart8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8" r:id="rId3"/>
    <p:sldId id="260" r:id="rId4"/>
    <p:sldId id="259" r:id="rId5"/>
    <p:sldId id="262" r:id="rId6"/>
    <p:sldId id="264" r:id="rId7"/>
    <p:sldId id="261" r:id="rId8"/>
    <p:sldId id="263" r:id="rId9"/>
    <p:sldId id="265" r:id="rId10"/>
    <p:sldId id="268" r:id="rId11"/>
    <p:sldId id="277" r:id="rId12"/>
    <p:sldId id="269" r:id="rId13"/>
    <p:sldId id="275" r:id="rId14"/>
    <p:sldId id="276" r:id="rId15"/>
    <p:sldId id="270" r:id="rId16"/>
    <p:sldId id="279" r:id="rId17"/>
    <p:sldId id="278" r:id="rId18"/>
    <p:sldId id="280" r:id="rId19"/>
    <p:sldId id="266" r:id="rId20"/>
    <p:sldId id="267" r:id="rId21"/>
    <p:sldId id="271" r:id="rId22"/>
    <p:sldId id="283" r:id="rId23"/>
    <p:sldId id="272" r:id="rId24"/>
    <p:sldId id="284" r:id="rId25"/>
    <p:sldId id="281" r:id="rId26"/>
    <p:sldId id="285" r:id="rId27"/>
    <p:sldId id="282" r:id="rId28"/>
    <p:sldId id="286" r:id="rId29"/>
    <p:sldId id="27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156D4C"/>
    <a:srgbClr val="CC7228"/>
    <a:srgbClr val="178D40"/>
    <a:srgbClr val="E66146"/>
    <a:srgbClr val="E97B67"/>
    <a:srgbClr val="FF505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9" autoAdjust="0"/>
    <p:restoredTop sz="86957" autoAdjust="0"/>
  </p:normalViewPr>
  <p:slideViewPr>
    <p:cSldViewPr snapToGrid="0">
      <p:cViewPr varScale="1">
        <p:scale>
          <a:sx n="101" d="100"/>
          <a:sy n="101" d="100"/>
        </p:scale>
        <p:origin x="73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Clin_Review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Clin_Reviews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Clin_Reviews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Clin_Reviews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Clin_Reviews.xlsx" TargetMode="Externa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57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58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59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Clin_Reviews.xlsx" TargetMode="External"/></Relationships>
</file>

<file path=ppt/charts/_rels/chart60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62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63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64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65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66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67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68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69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Clin_Reviews.xlsx" TargetMode="External"/></Relationships>
</file>

<file path=ppt/charts/_rels/chart70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71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72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73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74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SFN%20data_raw%20(Autosaved).xlsx" TargetMode="External"/></Relationships>
</file>

<file path=ppt/charts/_rels/chart75.xml.rels><?xml version="1.0" encoding="UTF-8" standalone="yes"?>
<Relationships xmlns="http://schemas.openxmlformats.org/package/2006/relationships"><Relationship Id="rId1" Type="http://schemas.openxmlformats.org/officeDocument/2006/relationships/oleObject" Target="doctr_research:Haroutounian:ACTTION%20SFN:Data:Clin_Reviews.xlsx" TargetMode="External"/></Relationships>
</file>

<file path=ppt/charts/_rels/chart76.xml.rels><?xml version="1.0" encoding="UTF-8" standalone="yes"?>
<Relationships xmlns="http://schemas.openxmlformats.org/package/2006/relationships"><Relationship Id="rId1" Type="http://schemas.openxmlformats.org/officeDocument/2006/relationships/oleObject" Target="doctr_research:Haroutounian:ACTTION%20SFN:Data:Clin_Reviews.xlsx" TargetMode="External"/></Relationships>
</file>

<file path=ppt/charts/_rels/chart77.xml.rels><?xml version="1.0" encoding="UTF-8" standalone="yes"?>
<Relationships xmlns="http://schemas.openxmlformats.org/package/2006/relationships"><Relationship Id="rId1" Type="http://schemas.openxmlformats.org/officeDocument/2006/relationships/oleObject" Target="doctr_research:Haroutounian:ACTTION%20SFN:Data:Clin_Reviews.xlsx" TargetMode="External"/></Relationships>
</file>

<file path=ppt/charts/_rels/chart78.xml.rels><?xml version="1.0" encoding="UTF-8" standalone="yes"?>
<Relationships xmlns="http://schemas.openxmlformats.org/package/2006/relationships"><Relationship Id="rId1" Type="http://schemas.openxmlformats.org/officeDocument/2006/relationships/oleObject" Target="doctr_research:Haroutounian:ACTTION%20SFN:Data:Clin_Reviews.xlsx" TargetMode="External"/></Relationships>
</file>

<file path=ppt/charts/_rels/chart79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Clin_Review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Clin_Reviews.xlsx" TargetMode="External"/></Relationships>
</file>

<file path=ppt/charts/_rels/chart80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Clin_Reviews.xlsx" TargetMode="External"/></Relationships>
</file>

<file path=ppt/charts/_rels/chart81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Clin_Review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wuda-fs5.wuda.wucon.wustl.edu\DOCTR_Research\Haroutounian\ACTTION%20SFN\Data\Clin_Review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7CC-4FCD-985A-62A91ACDBAB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7CC-4FCD-985A-62A91ACDBAB5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Reviews!$C$56:$C$57</c:f>
              <c:numCache>
                <c:formatCode>0%</c:formatCode>
                <c:ptCount val="2"/>
                <c:pt idx="0">
                  <c:v>0.86842105263157898</c:v>
                </c:pt>
                <c:pt idx="1">
                  <c:v>0.13157894736842102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A7-4297-BC63-3AA8AA272C7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Distal</a:t>
            </a:r>
          </a:p>
        </c:rich>
      </c:tx>
      <c:layout>
        <c:manualLayout>
          <c:xMode val="edge"/>
          <c:yMode val="edge"/>
          <c:x val="0.21613546094348826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2979351032448377"/>
          <c:y val="0.27736357582167903"/>
          <c:w val="0.74041297935103245"/>
          <c:h val="0.62437810945273631"/>
        </c:manualLayout>
      </c:layout>
      <c:pieChart>
        <c:varyColors val="1"/>
        <c:ser>
          <c:idx val="0"/>
          <c:order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40F-4BF9-80A9-6D8119583832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mapping_graphs_iSFN!$B$13:$B$14</c:f>
              <c:numCache>
                <c:formatCode>0%</c:formatCode>
                <c:ptCount val="2"/>
                <c:pt idx="0">
                  <c:v>0.72727272727272729</c:v>
                </c:pt>
                <c:pt idx="1">
                  <c:v>0.27272727272727271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EB-40E7-9350-32ED91D8EE3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/>
              <a:t>Proximal</a:t>
            </a:r>
          </a:p>
        </c:rich>
      </c:tx>
      <c:layout>
        <c:manualLayout>
          <c:xMode val="edge"/>
          <c:yMode val="edge"/>
          <c:x val="0.10484614269842037"/>
          <c:y val="9.9502487562189053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3496932515337423"/>
          <c:y val="0.26368159203980102"/>
          <c:w val="0.73006134969325154"/>
          <c:h val="0.59203980099502485"/>
        </c:manualLayout>
      </c:layout>
      <c:pieChart>
        <c:varyColors val="1"/>
        <c:ser>
          <c:idx val="0"/>
          <c:order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3B2-456E-B4D6-5D242BECF0D5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mapping_graphs_iSFN!$C$13:$C$14</c:f>
              <c:numCache>
                <c:formatCode>0%</c:formatCode>
                <c:ptCount val="2"/>
                <c:pt idx="0">
                  <c:v>0.27272727272727271</c:v>
                </c:pt>
                <c:pt idx="1">
                  <c:v>0.72727272727272729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27-44AB-BB68-FBE3C8E3E80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Motor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27-460A-97E2-84E4351251A2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mapping_graphs_iSFN!$T$13:$T$14</c:f>
              <c:numCache>
                <c:formatCode>0%</c:formatCode>
                <c:ptCount val="2"/>
                <c:pt idx="0">
                  <c:v>0.18181818181818182</c:v>
                </c:pt>
                <c:pt idx="1">
                  <c:v>0.81818181818181812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63-426A-8013-1F57CF0236A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Sensory</a:t>
            </a:r>
          </a:p>
        </c:rich>
      </c:tx>
      <c:layout>
        <c:manualLayout>
          <c:xMode val="edge"/>
          <c:yMode val="edge"/>
          <c:x val="0.31915680916597755"/>
          <c:y val="9.248586936501358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41-4E52-AB1B-B4A81224810C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mapping_graphs_iSFN!$U$13:$U$14</c:f>
              <c:numCache>
                <c:formatCode>0%</c:formatCode>
                <c:ptCount val="2"/>
                <c:pt idx="0">
                  <c:v>0.36363636363636365</c:v>
                </c:pt>
                <c:pt idx="1">
                  <c:v>0.63636363636363635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F8-4290-824C-ABFF7A532AE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178D4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mapping_graphs_iSFN!$B$17:$C$17</c:f>
              <c:numCache>
                <c:formatCode>0</c:formatCode>
                <c:ptCount val="2"/>
                <c:pt idx="0">
                  <c:v>8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65-4A22-A113-361B293A2413}"/>
            </c:ext>
          </c:extLst>
        </c:ser>
        <c:ser>
          <c:idx val="1"/>
          <c:order val="1"/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mapping_graphs_iSFN!$B$18:$C$18</c:f>
              <c:numCache>
                <c:formatCode>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65-4A22-A113-361B293A2413}"/>
            </c:ext>
          </c:extLst>
        </c:ser>
        <c:ser>
          <c:idx val="2"/>
          <c:order val="2"/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mapping_graphs_iSFN!$B$19:$C$19</c:f>
              <c:numCache>
                <c:formatCode>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65-4A22-A113-361B293A2413}"/>
            </c:ext>
          </c:extLst>
        </c:ser>
        <c:ser>
          <c:idx val="3"/>
          <c:order val="3"/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mapping_graphs_iSFN!$B$20:$C$20</c:f>
              <c:numCache>
                <c:formatCode>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665-4A22-A113-361B293A241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43285248"/>
        <c:axId val="143319808"/>
      </c:barChart>
      <c:catAx>
        <c:axId val="143285248"/>
        <c:scaling>
          <c:orientation val="minMax"/>
        </c:scaling>
        <c:delete val="1"/>
        <c:axPos val="b"/>
        <c:majorTickMark val="out"/>
        <c:minorTickMark val="none"/>
        <c:tickLblPos val="nextTo"/>
        <c:crossAx val="143319808"/>
        <c:crosses val="autoZero"/>
        <c:auto val="1"/>
        <c:lblAlgn val="ctr"/>
        <c:lblOffset val="100"/>
        <c:noMultiLvlLbl val="0"/>
      </c:catAx>
      <c:valAx>
        <c:axId val="143319808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1432852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178D4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mapping_graphs_iSFN!$T$17:$U$17</c:f>
              <c:numCache>
                <c:formatCode>0</c:formatCode>
                <c:ptCount val="2"/>
                <c:pt idx="0">
                  <c:v>2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1B-4ABE-9327-FE0AB206390C}"/>
            </c:ext>
          </c:extLst>
        </c:ser>
        <c:ser>
          <c:idx val="1"/>
          <c:order val="1"/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mapping_graphs_iSFN!$T$18:$U$18</c:f>
              <c:numCache>
                <c:formatCode>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1B-4ABE-9327-FE0AB206390C}"/>
            </c:ext>
          </c:extLst>
        </c:ser>
        <c:ser>
          <c:idx val="2"/>
          <c:order val="2"/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mapping_graphs_iSFN!$T$19:$U$19</c:f>
              <c:numCache>
                <c:formatCode>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1B-4ABE-9327-FE0AB206390C}"/>
            </c:ext>
          </c:extLst>
        </c:ser>
        <c:ser>
          <c:idx val="3"/>
          <c:order val="3"/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mapping_graphs_iSFN!$T$20:$U$20</c:f>
              <c:numCache>
                <c:formatCode>0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1B-4ABE-9327-FE0AB206390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57202304"/>
        <c:axId val="157384704"/>
      </c:barChart>
      <c:catAx>
        <c:axId val="157202304"/>
        <c:scaling>
          <c:orientation val="minMax"/>
        </c:scaling>
        <c:delete val="1"/>
        <c:axPos val="b"/>
        <c:majorTickMark val="out"/>
        <c:minorTickMark val="none"/>
        <c:tickLblPos val="nextTo"/>
        <c:crossAx val="157384704"/>
        <c:crosses val="autoZero"/>
        <c:auto val="1"/>
        <c:lblAlgn val="ctr"/>
        <c:lblOffset val="100"/>
        <c:noMultiLvlLbl val="0"/>
      </c:catAx>
      <c:valAx>
        <c:axId val="157384704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1572023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Distal</a:t>
            </a:r>
          </a:p>
        </c:rich>
      </c:tx>
      <c:layout>
        <c:manualLayout>
          <c:xMode val="edge"/>
          <c:yMode val="edge"/>
          <c:x val="0.21613546094348826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2979351032448377"/>
          <c:y val="0.27736357582167903"/>
          <c:w val="0.74041297935103245"/>
          <c:h val="0.62437810945273631"/>
        </c:manualLayout>
      </c:layout>
      <c:pieChart>
        <c:varyColors val="1"/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/>
              <a:t>Proximal</a:t>
            </a:r>
          </a:p>
        </c:rich>
      </c:tx>
      <c:layout>
        <c:manualLayout>
          <c:xMode val="edge"/>
          <c:yMode val="edge"/>
          <c:x val="0.10484614269842037"/>
          <c:y val="9.9502487562189053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3496932515337423"/>
          <c:y val="0.26368159203980102"/>
          <c:w val="0.73006134969325154"/>
          <c:h val="0.59203980099502485"/>
        </c:manualLayout>
      </c:layout>
      <c:pieChart>
        <c:varyColors val="1"/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CDT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E7C-44A3-B61C-FF03B057F877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mapping_graphs_iSFN!$F$13:$F$14</c:f>
              <c:numCache>
                <c:formatCode>0%</c:formatCode>
                <c:ptCount val="2"/>
                <c:pt idx="0">
                  <c:v>0.72727272727272729</c:v>
                </c:pt>
                <c:pt idx="1">
                  <c:v>0.27272727272727271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5C-4ED3-B358-24E272CE7C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WDT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8A-4402-9DBE-A0BD1C3C88A5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mapping_graphs_iSFN!$G$13:$G$14</c:f>
              <c:numCache>
                <c:formatCode>0%</c:formatCode>
                <c:ptCount val="2"/>
                <c:pt idx="0">
                  <c:v>0.45454545454545453</c:v>
                </c:pt>
                <c:pt idx="1">
                  <c:v>0.54545454545454541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2C-4022-808F-04D3A0CBACF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BEC7-4E21-B8A5-27857B217AD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EC7-4E21-B8A5-27857B217ADD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Reviews!$D$56:$D$57</c:f>
              <c:numCache>
                <c:formatCode>0%</c:formatCode>
                <c:ptCount val="2"/>
                <c:pt idx="0">
                  <c:v>0.42105263157894735</c:v>
                </c:pt>
                <c:pt idx="1">
                  <c:v>0.57894736842105265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11-4060-B7EF-AAAA2F51379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TSL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21-4003-BB82-48C8FAD1BD4F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mapping_graphs_iSFN!$H$13:$H$14</c:f>
              <c:numCache>
                <c:formatCode>0%</c:formatCode>
                <c:ptCount val="2"/>
                <c:pt idx="0">
                  <c:v>9.0909090909090912E-2</c:v>
                </c:pt>
                <c:pt idx="1">
                  <c:v>0.90909090909090906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79-4C5A-AAB6-BCB738F8C9A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PHS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F1C-49B6-9C53-B49DA17C1BC1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mapping_graphs_iSFN!$I$13:$I$14</c:f>
              <c:numCache>
                <c:formatCode>0%</c:formatCode>
                <c:ptCount val="2"/>
                <c:pt idx="0">
                  <c:v>9.0909090909090912E-2</c:v>
                </c:pt>
                <c:pt idx="1">
                  <c:v>0.90909090909090906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71-4B66-9B9E-0C4A0AE55E3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CPT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D83-4160-B517-3BBCC88CEFAC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mapping_graphs_iSFN!$J$13:$J$14</c:f>
              <c:numCache>
                <c:formatCode>0%</c:formatCode>
                <c:ptCount val="2"/>
                <c:pt idx="0">
                  <c:v>0.18181818181818182</c:v>
                </c:pt>
                <c:pt idx="1">
                  <c:v>0.81818181818181812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B1-40B0-B2A4-1CD18FE4EB7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HPT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BA8-4698-8CA9-F0F9C9B9F4A5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mapping_graphs_iSFN!$K$13:$K$14</c:f>
              <c:numCache>
                <c:formatCode>0%</c:formatCode>
                <c:ptCount val="2"/>
                <c:pt idx="0">
                  <c:v>0.36363636363636365</c:v>
                </c:pt>
                <c:pt idx="1">
                  <c:v>0.63636363636363635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F4-44FD-9E62-5E168FF3264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MDT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D73-4A53-94E8-8317FC8B1D42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mapping_graphs_iSFN!$L$13:$L$14</c:f>
              <c:numCache>
                <c:formatCode>0%</c:formatCode>
                <c:ptCount val="2"/>
                <c:pt idx="0">
                  <c:v>9.0909090909090912E-2</c:v>
                </c:pt>
                <c:pt idx="1">
                  <c:v>0.90909090909090906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A6-4A56-B612-DD73109C5C2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MPS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mapping_graphs_iSFN!$M$13:$M$14</c:f>
              <c:numCache>
                <c:formatCode>0%</c:formatCode>
                <c:ptCount val="2"/>
                <c:pt idx="0">
                  <c:v>9.0909090909090912E-2</c:v>
                </c:pt>
                <c:pt idx="1">
                  <c:v>0.90909090909090906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38-4F08-B644-C282A7E8A53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DMA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mapping_graphs_iSFN!$N$13:$N$14</c:f>
              <c:numCache>
                <c:formatCode>0%</c:formatCode>
                <c:ptCount val="2"/>
                <c:pt idx="0">
                  <c:v>9.0909090909090912E-2</c:v>
                </c:pt>
                <c:pt idx="1">
                  <c:v>0.90909090909090906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D5-4178-80CD-3BEC6762311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WUR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0E-40F0-8C8C-0D7D5D8E6748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mapping_graphs_iSFN!$O$13:$O$14</c:f>
              <c:numCache>
                <c:formatCode>0%</c:formatCode>
                <c:ptCount val="2"/>
                <c:pt idx="0">
                  <c:v>9.0909090909090912E-2</c:v>
                </c:pt>
                <c:pt idx="1">
                  <c:v>0.90909090909090906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81-4F04-AE70-111A9C0FB16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VDT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3A7-4222-B04C-0637A134611C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mapping_graphs_iSFN!$P$13:$P$14</c:f>
              <c:numCache>
                <c:formatCode>0%</c:formatCode>
                <c:ptCount val="2"/>
                <c:pt idx="0">
                  <c:v>0.54545454545454541</c:v>
                </c:pt>
                <c:pt idx="1">
                  <c:v>0.45454545454545459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37-4AAA-A4E4-FDB1C9F11B6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PPT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5D4-479A-A2F8-98D26137482A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mapping_graphs_iSFN!$Q$13:$Q$14</c:f>
              <c:numCache>
                <c:formatCode>0%</c:formatCode>
                <c:ptCount val="2"/>
                <c:pt idx="0">
                  <c:v>9.0909090909090912E-2</c:v>
                </c:pt>
                <c:pt idx="1">
                  <c:v>0.90909090909090906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89-4AEE-A115-A6CA7021AD5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1B9-4101-AEA7-27B4973BE4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Reviews!$E$56:$E$57</c:f>
              <c:numCache>
                <c:formatCode>0%</c:formatCode>
                <c:ptCount val="2"/>
                <c:pt idx="0">
                  <c:v>0.23684210526315788</c:v>
                </c:pt>
                <c:pt idx="1">
                  <c:v>0.76315789473684215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1A-4F02-937E-B8A08FF88DB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Pinprick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461-4A11-8674-B927F76A6FCE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mapping_graphs_iSFN!$R$13:$R$14</c:f>
              <c:numCache>
                <c:formatCode>0%</c:formatCode>
                <c:ptCount val="2"/>
                <c:pt idx="0">
                  <c:v>0.18181818181818182</c:v>
                </c:pt>
                <c:pt idx="1">
                  <c:v>0.81818181818181812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14-45F5-8EB6-D6965060C94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mapping_graphs_iSFN!$F$17:$R$17</c:f>
              <c:numCache>
                <c:formatCode>0</c:formatCode>
                <c:ptCount val="13"/>
                <c:pt idx="0">
                  <c:v>5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4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0C-47D6-8484-D9AFC45CD67C}"/>
            </c:ext>
          </c:extLst>
        </c:ser>
        <c:ser>
          <c:idx val="1"/>
          <c:order val="1"/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mapping_graphs_iSFN!$F$18:$R$18</c:f>
              <c:numCache>
                <c:formatCode>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0C-47D6-8484-D9AFC45CD67C}"/>
            </c:ext>
          </c:extLst>
        </c:ser>
        <c:ser>
          <c:idx val="2"/>
          <c:order val="2"/>
          <c:spPr>
            <a:solidFill>
              <a:srgbClr val="FF0000"/>
            </a:solidFill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210C-47D6-8484-D9AFC45CD67C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mapping_graphs_iSFN!$F$19:$R$19</c:f>
              <c:numCache>
                <c:formatCode>0</c:formatCode>
                <c:ptCount val="13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0C-47D6-8484-D9AFC45CD67C}"/>
            </c:ext>
          </c:extLst>
        </c:ser>
        <c:ser>
          <c:idx val="3"/>
          <c:order val="3"/>
          <c:spPr>
            <a:solidFill>
              <a:schemeClr val="accent2"/>
            </a:solidFill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210C-47D6-8484-D9AFC45CD67C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210C-47D6-8484-D9AFC45CD67C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210C-47D6-8484-D9AFC45CD67C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210C-47D6-8484-D9AFC45CD67C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210C-47D6-8484-D9AFC45CD67C}"/>
                </c:ext>
              </c:extLst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210C-47D6-8484-D9AFC45CD67C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mapping_graphs_iSFN!$F$20:$R$20</c:f>
              <c:numCache>
                <c:formatCode>0</c:formatCode>
                <c:ptCount val="13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1</c:v>
                </c:pt>
                <c:pt idx="1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10C-47D6-8484-D9AFC45CD67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58732672"/>
        <c:axId val="158734592"/>
      </c:barChart>
      <c:catAx>
        <c:axId val="158732672"/>
        <c:scaling>
          <c:orientation val="minMax"/>
        </c:scaling>
        <c:delete val="1"/>
        <c:axPos val="b"/>
        <c:majorTickMark val="out"/>
        <c:minorTickMark val="none"/>
        <c:tickLblPos val="nextTo"/>
        <c:crossAx val="158734592"/>
        <c:crosses val="autoZero"/>
        <c:auto val="1"/>
        <c:lblAlgn val="ctr"/>
        <c:lblOffset val="100"/>
        <c:noMultiLvlLbl val="0"/>
      </c:catAx>
      <c:valAx>
        <c:axId val="158734592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1587326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LDI</a:t>
            </a:r>
            <a:r>
              <a:rPr lang="en-US" baseline="0"/>
              <a:t>-flare</a:t>
            </a:r>
            <a:endParaRPr lang="en-US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22-4D0A-80B1-8B8968FAA87F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mapping_graphs_iSFN!$W$13:$W$14</c:f>
              <c:numCache>
                <c:formatCode>0%</c:formatCode>
                <c:ptCount val="2"/>
                <c:pt idx="0">
                  <c:v>0.18181818181818182</c:v>
                </c:pt>
                <c:pt idx="1">
                  <c:v>0.81818181818181812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3C-4E71-B5A5-68C5AAF673A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SSR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D8-4CC4-A81B-BDFF70923D8F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mapping_graphs_iSFN!$X$13:$X$14</c:f>
              <c:numCache>
                <c:formatCode>0%</c:formatCode>
                <c:ptCount val="2"/>
                <c:pt idx="0">
                  <c:v>0.18181818181818182</c:v>
                </c:pt>
                <c:pt idx="1">
                  <c:v>0.81818181818181812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EA-4321-B329-9069903C075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100" dirty="0"/>
              <a:t>Skin</a:t>
            </a:r>
            <a:r>
              <a:rPr lang="en-US" sz="1100" baseline="0" dirty="0"/>
              <a:t> wrinkling</a:t>
            </a:r>
            <a:endParaRPr lang="en-US" sz="11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500-4C09-AB5E-675F315AB093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mapping_graphs_iSFN!$Y$13:$Y$14</c:f>
              <c:numCache>
                <c:formatCode>0%</c:formatCode>
                <c:ptCount val="2"/>
                <c:pt idx="0">
                  <c:v>9.0909090909090912E-2</c:v>
                </c:pt>
                <c:pt idx="1">
                  <c:v>0.90909090909090906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BA-44BE-871A-CB7634CBD44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QSART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AE7-4D90-9BAB-57AD0CB08DA7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mapping_graphs_iSFN!$Z$13:$Z$14</c:f>
              <c:numCache>
                <c:formatCode>0%</c:formatCode>
                <c:ptCount val="2"/>
                <c:pt idx="0">
                  <c:v>9.0909090909090912E-2</c:v>
                </c:pt>
                <c:pt idx="1">
                  <c:v>0.90909090909090906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01-4B15-90CC-E029FCFA312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CHEPs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679-4005-94AD-24C408D4F297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mapping_graphs_iSFN!$AA$13:$AA$14</c:f>
              <c:numCache>
                <c:formatCode>0%</c:formatCode>
                <c:ptCount val="2"/>
                <c:pt idx="0">
                  <c:v>9.0909090909090912E-2</c:v>
                </c:pt>
                <c:pt idx="1">
                  <c:v>0.90909090909090906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5D-4918-BC65-90CFEDC756A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LEPs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A05-4DDE-ACDB-4008AC25C6BE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mapping_graphs_iSFN!$AB$13:$AB$14</c:f>
              <c:numCache>
                <c:formatCode>0%</c:formatCode>
                <c:ptCount val="2"/>
                <c:pt idx="0">
                  <c:v>9.0909090909090912E-2</c:v>
                </c:pt>
                <c:pt idx="1">
                  <c:v>0.90909090909090906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C9-4D80-906A-C1B8A8D856A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Hist. skin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C4-4E16-856F-F48C9992ABD7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mapping_graphs_iSFN!$AC$13:$AC$14</c:f>
              <c:numCache>
                <c:formatCode>0%</c:formatCode>
                <c:ptCount val="2"/>
                <c:pt idx="0">
                  <c:v>9.0909090909090912E-2</c:v>
                </c:pt>
                <c:pt idx="1">
                  <c:v>0.90909090909090906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2F-4726-9CAF-1A36970F7E1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HR</a:t>
            </a:r>
            <a:r>
              <a:rPr lang="en-US" baseline="0" dirty="0"/>
              <a:t> with deep breathing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ED3-406C-A56A-CD7881C958F0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mapping_graphs_iSFN!$AD$13:$AD$14</c:f>
              <c:numCache>
                <c:formatCode>0%</c:formatCode>
                <c:ptCount val="2"/>
                <c:pt idx="0">
                  <c:v>9.0909090909090912E-2</c:v>
                </c:pt>
                <c:pt idx="1">
                  <c:v>0.90909090909090906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D0-47E4-BACC-79437BC0DAB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DCB-4004-964A-E97768E1319C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Reviews!$F$56:$F$57</c:f>
              <c:numCache>
                <c:formatCode>0%</c:formatCode>
                <c:ptCount val="2"/>
                <c:pt idx="0">
                  <c:v>0.65789473684210531</c:v>
                </c:pt>
                <c:pt idx="1">
                  <c:v>0.34210526315789469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6B-4967-94E4-E51BEB0A139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Valsalva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A4-413A-9703-85F9C22133DD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mapping_graphs_iSFN!$AE$13:$AE$14</c:f>
              <c:numCache>
                <c:formatCode>0%</c:formatCode>
                <c:ptCount val="2"/>
                <c:pt idx="0">
                  <c:v>9.0909090909090912E-2</c:v>
                </c:pt>
                <c:pt idx="1">
                  <c:v>0.90909090909090906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6C-4B51-AFAB-04EF5E0FAC6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Ortho.</a:t>
            </a:r>
            <a:r>
              <a:rPr lang="en-US" baseline="0"/>
              <a:t> Hypo</a:t>
            </a:r>
            <a:endParaRPr lang="en-US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A6F-4792-A5FE-A28AB501D3AD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mapping_graphs_iSFN!$AF$13:$AF$14</c:f>
              <c:numCache>
                <c:formatCode>0%</c:formatCode>
                <c:ptCount val="2"/>
                <c:pt idx="0">
                  <c:v>9.0909090909090912E-2</c:v>
                </c:pt>
                <c:pt idx="1">
                  <c:v>0.90909090909090906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88-499E-A262-48000A2F0CC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mapping_graphs_iSFN!$W$17:$AF$17</c:f>
              <c:numCache>
                <c:formatCode>0</c:formatCode>
                <c:ptCount val="10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ED-4082-A0C7-4F2A9BD28E9C}"/>
            </c:ext>
          </c:extLst>
        </c:ser>
        <c:ser>
          <c:idx val="1"/>
          <c:order val="1"/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mapping_graphs_iSFN!$W$18:$AF$18</c:f>
              <c:numCache>
                <c:formatCode>0</c:formatCode>
                <c:ptCount val="10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ED-4082-A0C7-4F2A9BD28E9C}"/>
            </c:ext>
          </c:extLst>
        </c:ser>
        <c:ser>
          <c:idx val="2"/>
          <c:order val="2"/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mapping_graphs_iSFN!$W$19:$AF$19</c:f>
              <c:numCache>
                <c:formatCode>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ED-4082-A0C7-4F2A9BD28E9C}"/>
            </c:ext>
          </c:extLst>
        </c:ser>
        <c:ser>
          <c:idx val="3"/>
          <c:order val="3"/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mapping_graphs_iSFN!$W$20:$AF$20</c:f>
              <c:numCache>
                <c:formatCode>0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CED-4082-A0C7-4F2A9BD28E9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5308800"/>
        <c:axId val="115336320"/>
      </c:barChart>
      <c:catAx>
        <c:axId val="115308800"/>
        <c:scaling>
          <c:orientation val="minMax"/>
        </c:scaling>
        <c:delete val="1"/>
        <c:axPos val="b"/>
        <c:majorTickMark val="out"/>
        <c:minorTickMark val="none"/>
        <c:tickLblPos val="nextTo"/>
        <c:crossAx val="115336320"/>
        <c:crosses val="autoZero"/>
        <c:auto val="1"/>
        <c:lblAlgn val="ctr"/>
        <c:lblOffset val="100"/>
        <c:noMultiLvlLbl val="0"/>
      </c:catAx>
      <c:valAx>
        <c:axId val="115336320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115308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Distal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1F-4BB6-BBCF-14CC83809D8D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mapping_graphs_mSFN!$B$13:$B$14</c:f>
              <c:numCache>
                <c:formatCode>0%</c:formatCode>
                <c:ptCount val="2"/>
                <c:pt idx="0">
                  <c:v>0.78378378378378377</c:v>
                </c:pt>
                <c:pt idx="1">
                  <c:v>0.21621621621621623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49-4266-A864-7D4EFD6487C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Proximal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7F4-4278-A461-A781E994DF28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mapping_graphs_mSFN!$C$13:$C$14</c:f>
              <c:numCache>
                <c:formatCode>0%</c:formatCode>
                <c:ptCount val="2"/>
                <c:pt idx="0">
                  <c:v>0.3783783783783784</c:v>
                </c:pt>
                <c:pt idx="1">
                  <c:v>0.6216216216216216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51-4A8F-8E7E-86FFFB93745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CCM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FB5-4338-82A2-17801E96B159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mapping_graphs_mSFN!$D$13:$D$14</c:f>
              <c:numCache>
                <c:formatCode>0%</c:formatCode>
                <c:ptCount val="2"/>
                <c:pt idx="0">
                  <c:v>6.7567567567567571E-2</c:v>
                </c:pt>
                <c:pt idx="1">
                  <c:v>0.93243243243243246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D5-418A-95F3-A0A26E5087A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Motor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099-465B-9A1F-8321C547D75F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mapping_graphs_mSFN!$S$13:$S$14</c:f>
              <c:numCache>
                <c:formatCode>0%</c:formatCode>
                <c:ptCount val="2"/>
                <c:pt idx="0">
                  <c:v>0.47297297297297297</c:v>
                </c:pt>
                <c:pt idx="1">
                  <c:v>0.52702702702702697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43-4721-8C21-9F5D00C75F8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Sensory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5B-4096-AFAC-E88BE0E8F9F1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mapping_graphs_mSFN!$T$13:$T$14</c:f>
              <c:numCache>
                <c:formatCode>0%</c:formatCode>
                <c:ptCount val="2"/>
                <c:pt idx="0">
                  <c:v>0.7432432432432432</c:v>
                </c:pt>
                <c:pt idx="1">
                  <c:v>0.2567567567567568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06-4777-A8AF-9DBDA06ACC9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111111111111101E-2"/>
          <c:y val="0.109259259259259"/>
          <c:w val="0.92777777777777803"/>
          <c:h val="0.79814814814814805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mapping_graphs_mSFN!$B$17:$E$17</c:f>
              <c:numCache>
                <c:formatCode>0</c:formatCode>
                <c:ptCount val="4"/>
                <c:pt idx="0">
                  <c:v>46</c:v>
                </c:pt>
                <c:pt idx="1">
                  <c:v>20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57-4F47-8EB6-24F34D241B48}"/>
            </c:ext>
          </c:extLst>
        </c:ser>
        <c:ser>
          <c:idx val="1"/>
          <c:order val="1"/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mapping_graphs_mSFN!$B$18:$E$18</c:f>
              <c:numCache>
                <c:formatCode>0</c:formatCode>
                <c:ptCount val="4"/>
                <c:pt idx="0">
                  <c:v>0</c:v>
                </c:pt>
                <c:pt idx="1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57-4F47-8EB6-24F34D241B48}"/>
            </c:ext>
          </c:extLst>
        </c:ser>
        <c:ser>
          <c:idx val="2"/>
          <c:order val="2"/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mapping_graphs_mSFN!$B$19:$E$19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57-4F47-8EB6-24F34D241B48}"/>
            </c:ext>
          </c:extLst>
        </c:ser>
        <c:ser>
          <c:idx val="3"/>
          <c:order val="3"/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mapping_graphs_mSFN!$B$20:$E$20</c:f>
              <c:numCache>
                <c:formatCode>0</c:formatCode>
                <c:ptCount val="4"/>
                <c:pt idx="0">
                  <c:v>12</c:v>
                </c:pt>
                <c:pt idx="1">
                  <c:v>7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657-4F47-8EB6-24F34D241B4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58151040"/>
        <c:axId val="158195712"/>
      </c:barChart>
      <c:catAx>
        <c:axId val="158151040"/>
        <c:scaling>
          <c:orientation val="minMax"/>
        </c:scaling>
        <c:delete val="1"/>
        <c:axPos val="b"/>
        <c:majorTickMark val="out"/>
        <c:minorTickMark val="none"/>
        <c:tickLblPos val="nextTo"/>
        <c:crossAx val="158195712"/>
        <c:crosses val="autoZero"/>
        <c:auto val="1"/>
        <c:lblAlgn val="ctr"/>
        <c:lblOffset val="100"/>
        <c:noMultiLvlLbl val="0"/>
      </c:catAx>
      <c:valAx>
        <c:axId val="158195712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1581510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125671708673325E-2"/>
          <c:y val="3.6715611178260991E-2"/>
          <c:w val="0.93974865658265339"/>
          <c:h val="0.926568777643478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mapping_graphs_mSFN!$T$17:$U$17</c:f>
              <c:numCache>
                <c:formatCode>0</c:formatCode>
                <c:ptCount val="2"/>
                <c:pt idx="0">
                  <c:v>20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09-4F47-8310-4F39872294C9}"/>
            </c:ext>
          </c:extLst>
        </c:ser>
        <c:ser>
          <c:idx val="1"/>
          <c:order val="1"/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mapping_graphs_mSFN!$T$18:$U$18</c:f>
              <c:numCache>
                <c:formatCode>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09-4F47-8310-4F39872294C9}"/>
            </c:ext>
          </c:extLst>
        </c:ser>
        <c:ser>
          <c:idx val="2"/>
          <c:order val="2"/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mapping_graphs_mSFN!$T$19:$U$19</c:f>
              <c:numCache>
                <c:formatCode>0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09-4F47-8310-4F39872294C9}"/>
            </c:ext>
          </c:extLst>
        </c:ser>
        <c:ser>
          <c:idx val="3"/>
          <c:order val="3"/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mapping_graphs_mSFN!$T$20:$U$20</c:f>
              <c:numCache>
                <c:formatCode>0</c:formatCode>
                <c:ptCount val="2"/>
                <c:pt idx="0">
                  <c:v>14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09-4F47-8310-4F39872294C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4961280"/>
        <c:axId val="74962816"/>
      </c:barChart>
      <c:catAx>
        <c:axId val="74961280"/>
        <c:scaling>
          <c:orientation val="minMax"/>
        </c:scaling>
        <c:delete val="1"/>
        <c:axPos val="b"/>
        <c:majorTickMark val="out"/>
        <c:minorTickMark val="none"/>
        <c:tickLblPos val="nextTo"/>
        <c:crossAx val="74962816"/>
        <c:crosses val="autoZero"/>
        <c:auto val="1"/>
        <c:lblAlgn val="ctr"/>
        <c:lblOffset val="100"/>
        <c:noMultiLvlLbl val="0"/>
      </c:catAx>
      <c:valAx>
        <c:axId val="74962816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74961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42-4192-A441-BD6E4EC91DE0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Reviews!$G$56:$G$57</c:f>
              <c:numCache>
                <c:formatCode>0%</c:formatCode>
                <c:ptCount val="2"/>
                <c:pt idx="0">
                  <c:v>0.39473684210526316</c:v>
                </c:pt>
                <c:pt idx="1">
                  <c:v>0.60526315789473684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E3-40B4-A0F7-22B0B532D14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b="1"/>
      </a:pPr>
      <a:endParaRPr lang="en-US"/>
    </a:p>
  </c:txPr>
  <c:externalData r:id="rId1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CDT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mapping_graphs_mSFN!$E$13:$E$14</c:f>
              <c:numCache>
                <c:formatCode>0%</c:formatCode>
                <c:ptCount val="2"/>
                <c:pt idx="0">
                  <c:v>0.47297297297297297</c:v>
                </c:pt>
                <c:pt idx="1">
                  <c:v>0.52702702702702697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4E-406E-92D7-39E7A3E3777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WDT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mapping_graphs_mSFN!$F$13:$F$14</c:f>
              <c:numCache>
                <c:formatCode>0%</c:formatCode>
                <c:ptCount val="2"/>
                <c:pt idx="0">
                  <c:v>0.44594594594594594</c:v>
                </c:pt>
                <c:pt idx="1">
                  <c:v>0.55405405405405406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95-41CC-A47A-8A9BC4D077C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TSL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mapping_graphs_mSFN!$G$13:$G$14</c:f>
              <c:numCache>
                <c:formatCode>0%</c:formatCode>
                <c:ptCount val="2"/>
                <c:pt idx="0">
                  <c:v>4.0540540540540543E-2</c:v>
                </c:pt>
                <c:pt idx="1">
                  <c:v>0.95945945945945943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ED-44F6-BB81-DC44E16D052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PHS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mapping_graphs_mSFN!$H$13:$H$14</c:f>
              <c:numCache>
                <c:formatCode>0%</c:formatCode>
                <c:ptCount val="2"/>
                <c:pt idx="0">
                  <c:v>2.7027027027027029E-2</c:v>
                </c:pt>
                <c:pt idx="1">
                  <c:v>0.97297297297297303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45-4B99-A938-9941A90EF89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CPT</a:t>
            </a:r>
          </a:p>
        </c:rich>
      </c:tx>
      <c:layout>
        <c:manualLayout>
          <c:xMode val="edge"/>
          <c:yMode val="edge"/>
          <c:x val="0.36751249415740839"/>
          <c:y val="8.8450292397660821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mapping_graphs_mSFN!$I$13:$I$14</c:f>
              <c:numCache>
                <c:formatCode>0%</c:formatCode>
                <c:ptCount val="2"/>
                <c:pt idx="0">
                  <c:v>0.1891891891891892</c:v>
                </c:pt>
                <c:pt idx="1">
                  <c:v>0.81081081081081074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A6-4996-86EE-4CA5D344E6E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HPT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mapping_graphs_mSFN!$J$13:$J$14</c:f>
              <c:numCache>
                <c:formatCode>0%</c:formatCode>
                <c:ptCount val="2"/>
                <c:pt idx="0">
                  <c:v>0.32432432432432434</c:v>
                </c:pt>
                <c:pt idx="1">
                  <c:v>0.67567567567567566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E0-4F8A-BD38-514220635C2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MDT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mapping_graphs_mSFN!$K$13:$K$14</c:f>
              <c:numCache>
                <c:formatCode>0%</c:formatCode>
                <c:ptCount val="2"/>
                <c:pt idx="0">
                  <c:v>6.7567567567567571E-2</c:v>
                </c:pt>
                <c:pt idx="1">
                  <c:v>0.93243243243243246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D3-49C6-AA03-278FD86E5CE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MPS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mapping_graphs_mSFN!$L$13:$L$14</c:f>
              <c:numCache>
                <c:formatCode>0%</c:formatCode>
                <c:ptCount val="2"/>
                <c:pt idx="0">
                  <c:v>4.0540540540540543E-2</c:v>
                </c:pt>
                <c:pt idx="1">
                  <c:v>0.95945945945945943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F4-49EB-B100-E6751336B54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DMA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mapping_graphs_mSFN!$M$13:$M$14</c:f>
              <c:numCache>
                <c:formatCode>0%</c:formatCode>
                <c:ptCount val="2"/>
                <c:pt idx="0">
                  <c:v>4.0540540540540543E-2</c:v>
                </c:pt>
                <c:pt idx="1">
                  <c:v>0.95945945945945943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A4-4B0A-9C4B-0CB93CCC9DA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WUR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mapping_graphs_mSFN!$N$13:$N$14</c:f>
              <c:numCache>
                <c:formatCode>0%</c:formatCode>
                <c:ptCount val="2"/>
                <c:pt idx="0">
                  <c:v>4.0540540540540543E-2</c:v>
                </c:pt>
                <c:pt idx="1">
                  <c:v>0.95945945945945943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30-42E7-8010-E7650F6D6BF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A4B-4F73-B368-1AA1E53FA77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4B-4F73-B368-1AA1E53FA773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Reviews!$I$56:$I$57</c:f>
              <c:numCache>
                <c:formatCode>0%</c:formatCode>
                <c:ptCount val="2"/>
                <c:pt idx="0">
                  <c:v>0.84210526315789469</c:v>
                </c:pt>
                <c:pt idx="1">
                  <c:v>0.15789473684210531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80-45F4-B384-7CF81B614DB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VDT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mapping_graphs_mSFN!$O$13:$O$14</c:f>
              <c:numCache>
                <c:formatCode>0%</c:formatCode>
                <c:ptCount val="2"/>
                <c:pt idx="0">
                  <c:v>0.48648648648648651</c:v>
                </c:pt>
                <c:pt idx="1">
                  <c:v>0.51351351351351349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51-4544-8512-6FF62D0245E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PPT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mapping_graphs_mSFN!$P$13:$P$14</c:f>
              <c:numCache>
                <c:formatCode>0%</c:formatCode>
                <c:ptCount val="2"/>
                <c:pt idx="0">
                  <c:v>6.7567567567567571E-2</c:v>
                </c:pt>
                <c:pt idx="1">
                  <c:v>0.93243243243243246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D4-4973-B003-B9E70A9ED2F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Pinprick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mapping_graphs_mSFN!$Q$13:$Q$14</c:f>
              <c:numCache>
                <c:formatCode>0%</c:formatCode>
                <c:ptCount val="2"/>
                <c:pt idx="0">
                  <c:v>0.36486486486486486</c:v>
                </c:pt>
                <c:pt idx="1">
                  <c:v>0.63513513513513509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E2-49B6-BC06-B5139AED9DC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QST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mapping_graphs_mSFN!$F$17:$R$17</c:f>
              <c:numCache>
                <c:formatCode>0</c:formatCode>
                <c:ptCount val="13"/>
                <c:pt idx="0">
                  <c:v>16</c:v>
                </c:pt>
                <c:pt idx="1">
                  <c:v>17</c:v>
                </c:pt>
                <c:pt idx="2">
                  <c:v>2</c:v>
                </c:pt>
                <c:pt idx="3">
                  <c:v>0</c:v>
                </c:pt>
                <c:pt idx="4">
                  <c:v>5</c:v>
                </c:pt>
                <c:pt idx="5">
                  <c:v>8</c:v>
                </c:pt>
                <c:pt idx="6">
                  <c:v>3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16</c:v>
                </c:pt>
                <c:pt idx="11">
                  <c:v>0</c:v>
                </c:pt>
                <c:pt idx="1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B7-4797-975E-77F2F965AA8C}"/>
            </c:ext>
          </c:extLst>
        </c:ser>
        <c:ser>
          <c:idx val="1"/>
          <c:order val="1"/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mapping_graphs_mSFN!$F$18:$R$18</c:f>
              <c:numCache>
                <c:formatCode>0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5</c:v>
                </c:pt>
                <c:pt idx="6">
                  <c:v>1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  <c:pt idx="10">
                  <c:v>0</c:v>
                </c:pt>
                <c:pt idx="11">
                  <c:v>2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B7-4797-975E-77F2F965AA8C}"/>
            </c:ext>
          </c:extLst>
        </c:ser>
        <c:ser>
          <c:idx val="2"/>
          <c:order val="2"/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mapping_graphs_mSFN!$F$19:$R$19</c:f>
              <c:numCache>
                <c:formatCode>0</c:formatCode>
                <c:ptCount val="13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B7-4797-975E-77F2F965AA8C}"/>
            </c:ext>
          </c:extLst>
        </c:ser>
        <c:ser>
          <c:idx val="3"/>
          <c:order val="3"/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mapping_graphs_mSFN!$F$20:$R$20</c:f>
              <c:numCache>
                <c:formatCode>0</c:formatCode>
                <c:ptCount val="13"/>
                <c:pt idx="0">
                  <c:v>17</c:v>
                </c:pt>
                <c:pt idx="1">
                  <c:v>15</c:v>
                </c:pt>
                <c:pt idx="2">
                  <c:v>0</c:v>
                </c:pt>
                <c:pt idx="3">
                  <c:v>0</c:v>
                </c:pt>
                <c:pt idx="4">
                  <c:v>4</c:v>
                </c:pt>
                <c:pt idx="5">
                  <c:v>11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19</c:v>
                </c:pt>
                <c:pt idx="11">
                  <c:v>2</c:v>
                </c:pt>
                <c:pt idx="1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B7-4797-975E-77F2F965AA8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8225664"/>
        <c:axId val="88227200"/>
      </c:barChart>
      <c:catAx>
        <c:axId val="88225664"/>
        <c:scaling>
          <c:orientation val="minMax"/>
        </c:scaling>
        <c:delete val="1"/>
        <c:axPos val="b"/>
        <c:majorTickMark val="out"/>
        <c:minorTickMark val="none"/>
        <c:tickLblPos val="nextTo"/>
        <c:crossAx val="88227200"/>
        <c:crosses val="autoZero"/>
        <c:auto val="1"/>
        <c:lblAlgn val="ctr"/>
        <c:lblOffset val="100"/>
        <c:noMultiLvlLbl val="0"/>
      </c:catAx>
      <c:valAx>
        <c:axId val="88227200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882256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LDI</a:t>
            </a:r>
            <a:r>
              <a:rPr lang="en-US" baseline="0"/>
              <a:t>-flare</a:t>
            </a:r>
            <a:endParaRPr lang="en-US"/>
          </a:p>
        </c:rich>
      </c:tx>
      <c:layout>
        <c:manualLayout>
          <c:xMode val="edge"/>
          <c:yMode val="edge"/>
          <c:x val="0.24476000431452918"/>
          <c:y val="3.4682080924855488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mapping_graphs_mSFN!$V$13:$V$14</c:f>
              <c:numCache>
                <c:formatCode>0%</c:formatCode>
                <c:ptCount val="2"/>
                <c:pt idx="0">
                  <c:v>6.7567567567567571E-2</c:v>
                </c:pt>
                <c:pt idx="1">
                  <c:v>0.93243243243243246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20-423D-8DF9-23D5D812E23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SSR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mapping_graphs_mSFN!$W$13:$W$14</c:f>
              <c:numCache>
                <c:formatCode>0%</c:formatCode>
                <c:ptCount val="2"/>
                <c:pt idx="0">
                  <c:v>9.45945945945946E-2</c:v>
                </c:pt>
                <c:pt idx="1">
                  <c:v>0.90540540540540537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C5-4616-A5D7-75E5656CFF4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100" dirty="0"/>
              <a:t>Skin</a:t>
            </a:r>
            <a:r>
              <a:rPr lang="en-US" sz="1100" baseline="0" dirty="0"/>
              <a:t> wrinkling</a:t>
            </a:r>
            <a:endParaRPr lang="en-US" sz="11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mapping_graphs_mSFN!$X$13:$X$14</c:f>
              <c:numCache>
                <c:formatCode>0%</c:formatCode>
                <c:ptCount val="2"/>
                <c:pt idx="0">
                  <c:v>1.3513513513513514E-2</c:v>
                </c:pt>
                <c:pt idx="1">
                  <c:v>0.98648648648648651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72-4B04-B33C-B5E7321D2E3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QSART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mapping_graphs_mSFN!$Y$13:$Y$14</c:f>
              <c:numCache>
                <c:formatCode>0%</c:formatCode>
                <c:ptCount val="2"/>
                <c:pt idx="0">
                  <c:v>0.10810810810810811</c:v>
                </c:pt>
                <c:pt idx="1">
                  <c:v>0.89189189189189189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AF-433C-A044-C4BED4C2ECC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CHEPs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mapping_graphs_mSFN!$Z$13:$Z$14</c:f>
              <c:numCache>
                <c:formatCode>0%</c:formatCode>
                <c:ptCount val="2"/>
                <c:pt idx="0">
                  <c:v>5.4054054054054057E-2</c:v>
                </c:pt>
                <c:pt idx="1">
                  <c:v>0.94594594594594594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3B-4E94-BE79-7198D4321F8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LEPs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mapping_graphs_mSFN!$AA$13:$AA$14</c:f>
              <c:numCache>
                <c:formatCode>0%</c:formatCode>
                <c:ptCount val="2"/>
                <c:pt idx="0">
                  <c:v>4.0540540540540543E-2</c:v>
                </c:pt>
                <c:pt idx="1">
                  <c:v>0.95945945945945943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BC-42C6-BA78-04B3FCB352E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50D-4B2A-875D-CFEBFF3A19D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50D-4B2A-875D-CFEBFF3A19DD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Reviews!$L$56:$L$57</c:f>
              <c:numCache>
                <c:formatCode>0%</c:formatCode>
                <c:ptCount val="2"/>
                <c:pt idx="0">
                  <c:v>0.71052631578947367</c:v>
                </c:pt>
                <c:pt idx="1">
                  <c:v>0.28947368421052633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11-4E2C-906F-40FA5BFAD8E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Hist. skin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mapping_graphs_mSFN!$AB$13:$AB$14</c:f>
              <c:numCache>
                <c:formatCode>0%</c:formatCode>
                <c:ptCount val="2"/>
                <c:pt idx="0">
                  <c:v>2.7027027027027029E-2</c:v>
                </c:pt>
                <c:pt idx="1">
                  <c:v>0.97297297297297303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8F-4BA6-849E-DE1740B3EAD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HR</a:t>
            </a:r>
            <a:r>
              <a:rPr lang="en-US" baseline="0" dirty="0"/>
              <a:t> with Deep Br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mapping_graphs_mSFN!$AC$13:$AC$14</c:f>
              <c:numCache>
                <c:formatCode>0%</c:formatCode>
                <c:ptCount val="2"/>
                <c:pt idx="0">
                  <c:v>0.14864864864864866</c:v>
                </c:pt>
                <c:pt idx="1">
                  <c:v>0.85135135135135132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50-49D3-A5EB-B4968175D34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Valsalva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mapping_graphs_mSFN!$AD$13:$AD$14</c:f>
              <c:numCache>
                <c:formatCode>0%</c:formatCode>
                <c:ptCount val="2"/>
                <c:pt idx="0">
                  <c:v>0.10810810810810811</c:v>
                </c:pt>
                <c:pt idx="1">
                  <c:v>0.89189189189189189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AB-4664-A7EE-2D33A81C4D0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Ortho.</a:t>
            </a:r>
            <a:r>
              <a:rPr lang="en-US" baseline="0"/>
              <a:t> Hypo</a:t>
            </a:r>
            <a:endParaRPr lang="en-US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mapping_graphs_mSFN!$AE$13:$AE$14</c:f>
              <c:numCache>
                <c:formatCode>0%</c:formatCode>
                <c:ptCount val="2"/>
                <c:pt idx="0">
                  <c:v>8.1081081081081086E-2</c:v>
                </c:pt>
                <c:pt idx="1">
                  <c:v>0.91891891891891886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5C-4C5F-9581-0414379CD67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mapping_graphs_mSFN!$W$17:$AF$17</c:f>
              <c:numCache>
                <c:formatCode>0</c:formatCode>
                <c:ptCount val="10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5</c:v>
                </c:pt>
                <c:pt idx="8">
                  <c:v>3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0B-44D9-9C63-87D50B1B3514}"/>
            </c:ext>
          </c:extLst>
        </c:ser>
        <c:ser>
          <c:idx val="1"/>
          <c:order val="1"/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mapping_graphs_mSFN!$W$18:$AF$18</c:f>
              <c:numCache>
                <c:formatCode>0</c:formatCode>
                <c:ptCount val="10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0B-44D9-9C63-87D50B1B3514}"/>
            </c:ext>
          </c:extLst>
        </c:ser>
        <c:ser>
          <c:idx val="2"/>
          <c:order val="2"/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mapping_graphs_mSFN!$W$19:$AF$19</c:f>
              <c:numCache>
                <c:formatCode>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0B-44D9-9C63-87D50B1B3514}"/>
            </c:ext>
          </c:extLst>
        </c:ser>
        <c:ser>
          <c:idx val="3"/>
          <c:order val="3"/>
          <c:spPr>
            <a:solidFill>
              <a:srgbClr val="CC7228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mapping_graphs_mSFN!$W$20:$AF$20</c:f>
              <c:numCache>
                <c:formatCode>0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0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6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0B-44D9-9C63-87D50B1B351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5120640"/>
        <c:axId val="81617280"/>
      </c:barChart>
      <c:catAx>
        <c:axId val="75120640"/>
        <c:scaling>
          <c:orientation val="minMax"/>
        </c:scaling>
        <c:delete val="1"/>
        <c:axPos val="b"/>
        <c:majorTickMark val="out"/>
        <c:minorTickMark val="none"/>
        <c:tickLblPos val="nextTo"/>
        <c:crossAx val="81617280"/>
        <c:crosses val="autoZero"/>
        <c:auto val="1"/>
        <c:lblAlgn val="ctr"/>
        <c:lblOffset val="100"/>
        <c:noMultiLvlLbl val="0"/>
      </c:catAx>
      <c:valAx>
        <c:axId val="81617280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751206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 b="1" baseline="0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3822-40FC-9995-6A88D378EF1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2A-458F-B686-5AF8383074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'Clin trial idio NP'!$B$144:$B$145</c:f>
              <c:numCache>
                <c:formatCode>0%</c:formatCode>
                <c:ptCount val="2"/>
                <c:pt idx="0">
                  <c:v>0.88888888888888895</c:v>
                </c:pt>
                <c:pt idx="1">
                  <c:v>0.11111111111111099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2A-458F-B686-5AF83830743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23410418535994146"/>
                  <c:y val="-0.1406072092792141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2470276921709788"/>
                      <c:h val="0.3351832133679742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CC7-47DF-BF05-F92B07060F0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C7-47DF-BF05-F92B07060F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'Clin trial idio NP'!$C$144:$C$145</c:f>
              <c:numCache>
                <c:formatCode>0%</c:formatCode>
                <c:ptCount val="2"/>
                <c:pt idx="0">
                  <c:v>0.70370370370370405</c:v>
                </c:pt>
                <c:pt idx="1">
                  <c:v>0.296296296296296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C7-47DF-BF05-F92B07060F0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A402-4F3E-AF62-75E49DB47A9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E8-41B3-9E88-8A5E1A8D87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'Clin trial idio NP'!$D$144:$D$145</c:f>
              <c:numCache>
                <c:formatCode>0%</c:formatCode>
                <c:ptCount val="2"/>
                <c:pt idx="0">
                  <c:v>0.22222222222222199</c:v>
                </c:pt>
                <c:pt idx="1">
                  <c:v>0.77777777777777801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E8-41B3-9E88-8A5E1A8D871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FC2B-43F5-8C9C-6035059585E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489-480C-B9C8-2DB995836C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'Clin trial idio NP'!$F$144:$F$145</c:f>
              <c:numCache>
                <c:formatCode>0%</c:formatCode>
                <c:ptCount val="2"/>
                <c:pt idx="0">
                  <c:v>0.51851851851851805</c:v>
                </c:pt>
                <c:pt idx="1">
                  <c:v>0.48148148148148101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89-480C-B9C8-2DB995836CD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F7DF-4507-AB98-DBD316FBA2F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1C-4754-865B-D04EDEF1250D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'Clin trial idio NP'!$E$144:$E$145</c:f>
              <c:numCache>
                <c:formatCode>0%</c:formatCode>
                <c:ptCount val="2"/>
                <c:pt idx="0">
                  <c:v>0.33333333333333331</c:v>
                </c:pt>
                <c:pt idx="1">
                  <c:v>0.66666666666666674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1C-4754-865B-D04EDEF1250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D5D-45E1-9553-F58F0A6668E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D5D-45E1-9553-F58F0A6668ED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Reviews!$R$56:$R$57</c:f>
              <c:numCache>
                <c:formatCode>0%</c:formatCode>
                <c:ptCount val="2"/>
                <c:pt idx="0">
                  <c:v>0.13157894736842105</c:v>
                </c:pt>
                <c:pt idx="1">
                  <c:v>0.86842105263157898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CF-42D2-8B0D-02B988B01EA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B490-4746-B312-5FAEE41FC45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A4-40DB-9A52-658CB5576AE9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'Clin trial idio NP'!$G$144:$G$145</c:f>
              <c:numCache>
                <c:formatCode>0%</c:formatCode>
                <c:ptCount val="2"/>
                <c:pt idx="0">
                  <c:v>0.37037037037037035</c:v>
                </c:pt>
                <c:pt idx="1">
                  <c:v>0.62962962962962965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A4-40DB-9A52-658CB5576AE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7F8A-41A6-8A30-3C646BE2653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7F-48F9-A19F-317165FAED9E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'Clin trial idio NP'!$H$144:$H$145</c:f>
              <c:numCache>
                <c:formatCode>0%</c:formatCode>
                <c:ptCount val="2"/>
                <c:pt idx="0">
                  <c:v>0.25925925925925924</c:v>
                </c:pt>
                <c:pt idx="1">
                  <c:v>0.7407407407407407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7F-48F9-A19F-317165FAED9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D1E7-411C-9FA4-735323156FF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E7-411C-9FA4-735323156FF8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Reviews!$W$56:$W$57</c:f>
              <c:numCache>
                <c:formatCode>0%</c:formatCode>
                <c:ptCount val="2"/>
                <c:pt idx="0">
                  <c:v>0.23684210526315788</c:v>
                </c:pt>
                <c:pt idx="1">
                  <c:v>0.76315789473684215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50-4538-B0EF-200CC3CE6D7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B8644-17D6-0049-9E82-737865533B42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0C709-DB4E-D04B-8ECC-F362F3881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94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0C709-DB4E-D04B-8ECC-F362F38817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29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A53A-86C0-4130-A563-42CC71F6CFA1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0254-F6E0-4CA1-B977-A9A10A476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53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A53A-86C0-4130-A563-42CC71F6CFA1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0254-F6E0-4CA1-B977-A9A10A476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6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A53A-86C0-4130-A563-42CC71F6CFA1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0254-F6E0-4CA1-B977-A9A10A476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86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A53A-86C0-4130-A563-42CC71F6CFA1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0254-F6E0-4CA1-B977-A9A10A476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65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A53A-86C0-4130-A563-42CC71F6CFA1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0254-F6E0-4CA1-B977-A9A10A476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7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A53A-86C0-4130-A563-42CC71F6CFA1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0254-F6E0-4CA1-B977-A9A10A476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3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A53A-86C0-4130-A563-42CC71F6CFA1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0254-F6E0-4CA1-B977-A9A10A476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45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A53A-86C0-4130-A563-42CC71F6CFA1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0254-F6E0-4CA1-B977-A9A10A476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63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A53A-86C0-4130-A563-42CC71F6CFA1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0254-F6E0-4CA1-B977-A9A10A476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25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A53A-86C0-4130-A563-42CC71F6CFA1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0254-F6E0-4CA1-B977-A9A10A476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32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A53A-86C0-4130-A563-42CC71F6CFA1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0254-F6E0-4CA1-B977-A9A10A476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DA53A-86C0-4130-A563-42CC71F6CFA1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00254-F6E0-4CA1-B977-A9A10A476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5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harout@wustl.edu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3.png"/><Relationship Id="rId7" Type="http://schemas.openxmlformats.org/officeDocument/2006/relationships/chart" Target="../charts/chart4.xml"/><Relationship Id="rId12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11" Type="http://schemas.openxmlformats.org/officeDocument/2006/relationships/chart" Target="../charts/chart8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5.xml"/><Relationship Id="rId3" Type="http://schemas.openxmlformats.org/officeDocument/2006/relationships/chart" Target="../charts/chart11.xml"/><Relationship Id="rId7" Type="http://schemas.openxmlformats.org/officeDocument/2006/relationships/chart" Target="../charts/chart14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2.xml"/><Relationship Id="rId13" Type="http://schemas.openxmlformats.org/officeDocument/2006/relationships/chart" Target="../charts/chart27.xml"/><Relationship Id="rId18" Type="http://schemas.openxmlformats.org/officeDocument/2006/relationships/chart" Target="../charts/chart31.xml"/><Relationship Id="rId3" Type="http://schemas.openxmlformats.org/officeDocument/2006/relationships/chart" Target="../charts/chart17.xml"/><Relationship Id="rId7" Type="http://schemas.openxmlformats.org/officeDocument/2006/relationships/chart" Target="../charts/chart21.xml"/><Relationship Id="rId12" Type="http://schemas.openxmlformats.org/officeDocument/2006/relationships/chart" Target="../charts/chart26.xml"/><Relationship Id="rId17" Type="http://schemas.openxmlformats.org/officeDocument/2006/relationships/image" Target="../media/image4.png"/><Relationship Id="rId2" Type="http://schemas.openxmlformats.org/officeDocument/2006/relationships/chart" Target="../charts/chart16.xml"/><Relationship Id="rId16" Type="http://schemas.openxmlformats.org/officeDocument/2006/relationships/chart" Target="../charts/chart30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0.xml"/><Relationship Id="rId11" Type="http://schemas.openxmlformats.org/officeDocument/2006/relationships/chart" Target="../charts/chart25.xml"/><Relationship Id="rId5" Type="http://schemas.openxmlformats.org/officeDocument/2006/relationships/chart" Target="../charts/chart19.xml"/><Relationship Id="rId15" Type="http://schemas.openxmlformats.org/officeDocument/2006/relationships/chart" Target="../charts/chart29.xml"/><Relationship Id="rId10" Type="http://schemas.openxmlformats.org/officeDocument/2006/relationships/chart" Target="../charts/chart24.xml"/><Relationship Id="rId4" Type="http://schemas.openxmlformats.org/officeDocument/2006/relationships/chart" Target="../charts/chart18.xml"/><Relationship Id="rId9" Type="http://schemas.openxmlformats.org/officeDocument/2006/relationships/chart" Target="../charts/chart23.xml"/><Relationship Id="rId14" Type="http://schemas.openxmlformats.org/officeDocument/2006/relationships/chart" Target="../charts/chart2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8.xml"/><Relationship Id="rId13" Type="http://schemas.openxmlformats.org/officeDocument/2006/relationships/chart" Target="../charts/chart42.xml"/><Relationship Id="rId3" Type="http://schemas.openxmlformats.org/officeDocument/2006/relationships/chart" Target="../charts/chart33.xml"/><Relationship Id="rId7" Type="http://schemas.openxmlformats.org/officeDocument/2006/relationships/chart" Target="../charts/chart37.xml"/><Relationship Id="rId12" Type="http://schemas.openxmlformats.org/officeDocument/2006/relationships/image" Target="../media/image4.png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6.xml"/><Relationship Id="rId11" Type="http://schemas.openxmlformats.org/officeDocument/2006/relationships/chart" Target="../charts/chart41.xml"/><Relationship Id="rId5" Type="http://schemas.openxmlformats.org/officeDocument/2006/relationships/chart" Target="../charts/chart35.xml"/><Relationship Id="rId10" Type="http://schemas.openxmlformats.org/officeDocument/2006/relationships/chart" Target="../charts/chart40.xml"/><Relationship Id="rId4" Type="http://schemas.openxmlformats.org/officeDocument/2006/relationships/chart" Target="../charts/chart34.xml"/><Relationship Id="rId9" Type="http://schemas.openxmlformats.org/officeDocument/2006/relationships/chart" Target="../charts/chart3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8.xml"/><Relationship Id="rId3" Type="http://schemas.openxmlformats.org/officeDocument/2006/relationships/chart" Target="../charts/chart44.xml"/><Relationship Id="rId7" Type="http://schemas.openxmlformats.org/officeDocument/2006/relationships/image" Target="../media/image4.png"/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7.xml"/><Relationship Id="rId5" Type="http://schemas.openxmlformats.org/officeDocument/2006/relationships/chart" Target="../charts/chart46.xml"/><Relationship Id="rId4" Type="http://schemas.openxmlformats.org/officeDocument/2006/relationships/chart" Target="../charts/chart45.xml"/><Relationship Id="rId9" Type="http://schemas.openxmlformats.org/officeDocument/2006/relationships/chart" Target="../charts/chart4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6.xml"/><Relationship Id="rId13" Type="http://schemas.openxmlformats.org/officeDocument/2006/relationships/chart" Target="../charts/chart61.xml"/><Relationship Id="rId3" Type="http://schemas.openxmlformats.org/officeDocument/2006/relationships/chart" Target="../charts/chart51.xml"/><Relationship Id="rId7" Type="http://schemas.openxmlformats.org/officeDocument/2006/relationships/chart" Target="../charts/chart55.xml"/><Relationship Id="rId12" Type="http://schemas.openxmlformats.org/officeDocument/2006/relationships/chart" Target="../charts/chart60.xml"/><Relationship Id="rId2" Type="http://schemas.openxmlformats.org/officeDocument/2006/relationships/chart" Target="../charts/chart50.xml"/><Relationship Id="rId16" Type="http://schemas.openxmlformats.org/officeDocument/2006/relationships/chart" Target="../charts/chart6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4.xml"/><Relationship Id="rId11" Type="http://schemas.openxmlformats.org/officeDocument/2006/relationships/chart" Target="../charts/chart59.xml"/><Relationship Id="rId5" Type="http://schemas.openxmlformats.org/officeDocument/2006/relationships/chart" Target="../charts/chart53.xml"/><Relationship Id="rId15" Type="http://schemas.openxmlformats.org/officeDocument/2006/relationships/image" Target="../media/image4.png"/><Relationship Id="rId10" Type="http://schemas.openxmlformats.org/officeDocument/2006/relationships/chart" Target="../charts/chart58.xml"/><Relationship Id="rId4" Type="http://schemas.openxmlformats.org/officeDocument/2006/relationships/chart" Target="../charts/chart52.xml"/><Relationship Id="rId9" Type="http://schemas.openxmlformats.org/officeDocument/2006/relationships/chart" Target="../charts/chart57.xml"/><Relationship Id="rId14" Type="http://schemas.openxmlformats.org/officeDocument/2006/relationships/chart" Target="../charts/chart6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8.xml"/><Relationship Id="rId13" Type="http://schemas.openxmlformats.org/officeDocument/2006/relationships/chart" Target="../charts/chart73.xml"/><Relationship Id="rId3" Type="http://schemas.openxmlformats.org/officeDocument/2006/relationships/image" Target="../media/image3.png"/><Relationship Id="rId7" Type="http://schemas.openxmlformats.org/officeDocument/2006/relationships/chart" Target="../charts/chart67.xml"/><Relationship Id="rId12" Type="http://schemas.openxmlformats.org/officeDocument/2006/relationships/chart" Target="../charts/chart7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6.xml"/><Relationship Id="rId11" Type="http://schemas.openxmlformats.org/officeDocument/2006/relationships/chart" Target="../charts/chart71.xml"/><Relationship Id="rId5" Type="http://schemas.openxmlformats.org/officeDocument/2006/relationships/chart" Target="../charts/chart65.xml"/><Relationship Id="rId10" Type="http://schemas.openxmlformats.org/officeDocument/2006/relationships/chart" Target="../charts/chart70.xml"/><Relationship Id="rId4" Type="http://schemas.openxmlformats.org/officeDocument/2006/relationships/chart" Target="../charts/chart64.xml"/><Relationship Id="rId9" Type="http://schemas.openxmlformats.org/officeDocument/2006/relationships/chart" Target="../charts/chart69.xml"/><Relationship Id="rId14" Type="http://schemas.openxmlformats.org/officeDocument/2006/relationships/chart" Target="../charts/chart7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9.xml"/><Relationship Id="rId3" Type="http://schemas.openxmlformats.org/officeDocument/2006/relationships/image" Target="../media/image3.png"/><Relationship Id="rId7" Type="http://schemas.openxmlformats.org/officeDocument/2006/relationships/chart" Target="../charts/chart7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77.xml"/><Relationship Id="rId5" Type="http://schemas.openxmlformats.org/officeDocument/2006/relationships/chart" Target="../charts/chart76.xml"/><Relationship Id="rId10" Type="http://schemas.openxmlformats.org/officeDocument/2006/relationships/chart" Target="../charts/chart81.xml"/><Relationship Id="rId4" Type="http://schemas.openxmlformats.org/officeDocument/2006/relationships/chart" Target="../charts/chart75.xml"/><Relationship Id="rId9" Type="http://schemas.openxmlformats.org/officeDocument/2006/relationships/chart" Target="../charts/chart8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4001" y="2958136"/>
            <a:ext cx="115276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0066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Diagnostic criteria for idiopathic SFN: Where we are now?</a:t>
            </a:r>
          </a:p>
          <a:p>
            <a:pPr algn="ctr"/>
            <a:r>
              <a:rPr lang="en-US" sz="2200" b="1" i="0" dirty="0">
                <a:solidFill>
                  <a:srgbClr val="0066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systematic literature review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207CA3C-0C04-884F-B511-8230980F2F9E}"/>
              </a:ext>
            </a:extLst>
          </p:cNvPr>
          <p:cNvSpPr/>
          <p:nvPr/>
        </p:nvSpPr>
        <p:spPr>
          <a:xfrm>
            <a:off x="254000" y="4430815"/>
            <a:ext cx="1152769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Simon Haroutounian, PhD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Chief of Clinical Research, Washington University Pain Center</a:t>
            </a:r>
          </a:p>
          <a:p>
            <a:pPr algn="ctr"/>
            <a:r>
              <a:rPr lang="en-US" dirty="0">
                <a:solidFill>
                  <a:srgbClr val="002060"/>
                </a:solidFill>
              </a:rPr>
              <a:t>Department of Anesthesiology, Washington University School of Medicine, St. Louis, MO</a:t>
            </a:r>
          </a:p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  <a:hlinkClick r:id="rId2"/>
              </a:rPr>
              <a:t>sharout@wustl.edu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5" name="Picture 4" descr="Pain2 cop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9055" y="5888183"/>
            <a:ext cx="1034525" cy="87973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4479" y="184236"/>
            <a:ext cx="5751870" cy="1997607"/>
          </a:xfrm>
          <a:prstGeom prst="rect">
            <a:avLst/>
          </a:prstGeom>
        </p:spPr>
      </p:pic>
      <p:pic>
        <p:nvPicPr>
          <p:cNvPr id="9" name="Picture 2" descr="Image result for washington university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817" b="42663"/>
          <a:stretch/>
        </p:blipFill>
        <p:spPr bwMode="auto">
          <a:xfrm>
            <a:off x="10439223" y="5992398"/>
            <a:ext cx="699832" cy="775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460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6096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4775"/>
            <a:ext cx="12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Guidelines and Reviews</a:t>
            </a:r>
          </a:p>
        </p:txBody>
      </p:sp>
      <p:pic>
        <p:nvPicPr>
          <p:cNvPr id="11" name="Picture 10" descr="Pain2 cop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3189" y="6223817"/>
            <a:ext cx="689503" cy="593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Image result for washington universit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817" b="42663"/>
          <a:stretch/>
        </p:blipFill>
        <p:spPr bwMode="auto">
          <a:xfrm>
            <a:off x="11009939" y="6292645"/>
            <a:ext cx="473250" cy="52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781748"/>
              </p:ext>
            </p:extLst>
          </p:nvPr>
        </p:nvGraphicFramePr>
        <p:xfrm>
          <a:off x="82346" y="888151"/>
          <a:ext cx="12041187" cy="2992979"/>
        </p:xfrm>
        <a:graphic>
          <a:graphicData uri="http://schemas.openxmlformats.org/drawingml/2006/table">
            <a:tbl>
              <a:tblPr/>
              <a:tblGrid>
                <a:gridCol w="1011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7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7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7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78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78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78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378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37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378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09707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Guidelines and Reviews - </a:t>
                      </a:r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criteria for SFN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(n=38)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1097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Sensory symptoms in LE (length-dependent) (burning pain, paresthesia, numbness)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Abnormal pinprick in length dependent fashion in 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Abnormal quantitative </a:t>
                      </a:r>
                      <a:r>
                        <a:rPr lang="en-US" sz="1200" u="none" strike="noStrike" dirty="0" err="1">
                          <a:effectLst/>
                        </a:rPr>
                        <a:t>sudomotor</a:t>
                      </a:r>
                      <a:r>
                        <a:rPr lang="en-US" sz="1200" u="none" strike="noStrike" dirty="0">
                          <a:effectLst/>
                        </a:rPr>
                        <a:t> axon reflex (QSART)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Abnormal thermal perception and/or pain thresholds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Abnormal autonomic symptoms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</a:rPr>
                        <a:t>Abnormal</a:t>
                      </a:r>
                      <a:r>
                        <a:rPr lang="en-US" sz="1200" u="none" strike="noStrike" baseline="0" dirty="0">
                          <a:effectLst/>
                        </a:rPr>
                        <a:t> skin biopsy (reduced IENFD)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</a:rPr>
                        <a:t>Normal NCS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Ewing battery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Laboratory tests</a:t>
                      </a: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(Differential diagnosis)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351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Count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08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Percentage of total</a:t>
                      </a:r>
                      <a:endParaRPr lang="mr-IN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87%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0140869"/>
              </p:ext>
            </p:extLst>
          </p:nvPr>
        </p:nvGraphicFramePr>
        <p:xfrm>
          <a:off x="609599" y="4006959"/>
          <a:ext cx="2003425" cy="1385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4034229"/>
              </p:ext>
            </p:extLst>
          </p:nvPr>
        </p:nvGraphicFramePr>
        <p:xfrm>
          <a:off x="1818132" y="3997435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3101794"/>
              </p:ext>
            </p:extLst>
          </p:nvPr>
        </p:nvGraphicFramePr>
        <p:xfrm>
          <a:off x="3051175" y="4006960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3312782"/>
              </p:ext>
            </p:extLst>
          </p:nvPr>
        </p:nvGraphicFramePr>
        <p:xfrm>
          <a:off x="4302125" y="3983147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459265"/>
              </p:ext>
            </p:extLst>
          </p:nvPr>
        </p:nvGraphicFramePr>
        <p:xfrm>
          <a:off x="5549900" y="4026010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716708"/>
              </p:ext>
            </p:extLst>
          </p:nvPr>
        </p:nvGraphicFramePr>
        <p:xfrm>
          <a:off x="6781800" y="4030772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666835"/>
              </p:ext>
            </p:extLst>
          </p:nvPr>
        </p:nvGraphicFramePr>
        <p:xfrm>
          <a:off x="8058150" y="4064110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5937998"/>
              </p:ext>
            </p:extLst>
          </p:nvPr>
        </p:nvGraphicFramePr>
        <p:xfrm>
          <a:off x="9310703" y="4073635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25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5381056"/>
              </p:ext>
            </p:extLst>
          </p:nvPr>
        </p:nvGraphicFramePr>
        <p:xfrm>
          <a:off x="10596221" y="4064110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346" y="6289613"/>
            <a:ext cx="9297629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included in this summary: </a:t>
            </a:r>
          </a:p>
          <a:p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 biopsy findings 7/38 (e.g. swellings); CCM 4/38; CHEPs 1/38; LEPs 3/38, </a:t>
            </a:r>
            <a:r>
              <a:rPr lang="en-US" sz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microneurography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4/38…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346" y="5666460"/>
            <a:ext cx="7791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The Ewing battery</a:t>
            </a:r>
            <a:r>
              <a:rPr lang="en-US" sz="1400" dirty="0"/>
              <a:t>: 1) HR response to the Valsalva </a:t>
            </a:r>
            <a:r>
              <a:rPr lang="en-US" sz="1400" dirty="0" err="1"/>
              <a:t>manoeuvre</a:t>
            </a:r>
            <a:r>
              <a:rPr lang="en-US" sz="1400" dirty="0"/>
              <a:t>; 2) HR response to standing up; </a:t>
            </a:r>
          </a:p>
          <a:p>
            <a:r>
              <a:rPr lang="en-US" sz="1400" dirty="0"/>
              <a:t>3) HR response to deep breathing; 4) BP response to standing up; 5) BP response to sustained handgrip.</a:t>
            </a:r>
          </a:p>
        </p:txBody>
      </p:sp>
    </p:spTree>
    <p:extLst>
      <p:ext uri="{BB962C8B-B14F-4D97-AF65-F5344CB8AC3E}">
        <p14:creationId xmlns:p14="http://schemas.microsoft.com/office/powerpoint/2010/main" val="2111930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6096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4775"/>
            <a:ext cx="12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Included studies – </a:t>
            </a:r>
            <a:r>
              <a:rPr lang="en-US" sz="22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iSFN</a:t>
            </a:r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n=11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307845"/>
            <a:ext cx="2828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TTT=temperature threshold testing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SSR= sympathetic skin response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942348"/>
              </p:ext>
            </p:extLst>
          </p:nvPr>
        </p:nvGraphicFramePr>
        <p:xfrm>
          <a:off x="176972" y="974137"/>
          <a:ext cx="11838043" cy="3923087"/>
        </p:xfrm>
        <a:graphic>
          <a:graphicData uri="http://schemas.openxmlformats.org/drawingml/2006/table">
            <a:tbl>
              <a:tblPr/>
              <a:tblGrid>
                <a:gridCol w="1041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1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19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9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19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19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19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198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198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198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198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198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198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198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198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198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198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198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198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1984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1984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21984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21984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321984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321984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321984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321984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321984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321984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321984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</a:tblGrid>
              <a:tr h="189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Idiopathic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52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Skin biopsy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Cornea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Quantitative sensory testing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Nerve conduction studies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Add-on tests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Cardio vascular testing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41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Proxi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-mal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CCM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WDT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HPT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MDT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MPS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WUR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VDT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PPT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Pin-prick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TTT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Mo-tor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Sensory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LDI flare to heat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SSR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Skin wrinkling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Q-SART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CHEPs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LEPs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Histamine skin flare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HR with deep</a:t>
                      </a:r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breathing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Valsalva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Orth. Hypo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Dabby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R 2007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Ebadi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H 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Faber, CG 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Gibbons, CH 2006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Shukla, G 2005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Teoh, HL 2008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Tobin, K 1999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Ueceyler, N 2010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Walk, D 2007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Ebadi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Holland, 1997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96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9969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7394" y="5480673"/>
            <a:ext cx="1897621" cy="1209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698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6096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4775"/>
            <a:ext cx="12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Included studies – </a:t>
            </a:r>
            <a:r>
              <a:rPr lang="en-US" sz="22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iSFN</a:t>
            </a:r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n=11</a:t>
            </a: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044037"/>
              </p:ext>
            </p:extLst>
          </p:nvPr>
        </p:nvGraphicFramePr>
        <p:xfrm>
          <a:off x="952499" y="1181100"/>
          <a:ext cx="1076325" cy="127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8178282"/>
              </p:ext>
            </p:extLst>
          </p:nvPr>
        </p:nvGraphicFramePr>
        <p:xfrm>
          <a:off x="2905125" y="1238250"/>
          <a:ext cx="1035050" cy="127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9236982"/>
              </p:ext>
            </p:extLst>
          </p:nvPr>
        </p:nvGraphicFramePr>
        <p:xfrm>
          <a:off x="5455290" y="1181100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5836216"/>
              </p:ext>
            </p:extLst>
          </p:nvPr>
        </p:nvGraphicFramePr>
        <p:xfrm>
          <a:off x="7545280" y="1165965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82065" y="5555226"/>
            <a:ext cx="1718900" cy="1095300"/>
          </a:xfrm>
          <a:prstGeom prst="rect">
            <a:avLst/>
          </a:prstGeom>
        </p:spPr>
      </p:pic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6481810"/>
              </p:ext>
            </p:extLst>
          </p:nvPr>
        </p:nvGraphicFramePr>
        <p:xfrm>
          <a:off x="500355" y="2393950"/>
          <a:ext cx="4191000" cy="294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7986807"/>
              </p:ext>
            </p:extLst>
          </p:nvPr>
        </p:nvGraphicFramePr>
        <p:xfrm>
          <a:off x="5367836" y="2459601"/>
          <a:ext cx="4412361" cy="293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561704" y="5767334"/>
            <a:ext cx="2569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Skin Biopsy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56558" y="5787808"/>
            <a:ext cx="2569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Nerve Conduction</a:t>
            </a:r>
          </a:p>
        </p:txBody>
      </p:sp>
    </p:spTree>
    <p:extLst>
      <p:ext uri="{BB962C8B-B14F-4D97-AF65-F5344CB8AC3E}">
        <p14:creationId xmlns:p14="http://schemas.microsoft.com/office/powerpoint/2010/main" val="1445837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6096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4775"/>
            <a:ext cx="12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Included studies – </a:t>
            </a:r>
            <a:r>
              <a:rPr lang="en-US" sz="22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iSFN</a:t>
            </a:r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n=11</a:t>
            </a: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11158"/>
              </p:ext>
            </p:extLst>
          </p:nvPr>
        </p:nvGraphicFramePr>
        <p:xfrm>
          <a:off x="952499" y="1053284"/>
          <a:ext cx="1076325" cy="127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1424139"/>
              </p:ext>
            </p:extLst>
          </p:nvPr>
        </p:nvGraphicFramePr>
        <p:xfrm>
          <a:off x="2905125" y="1110434"/>
          <a:ext cx="1035050" cy="127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109125" y="839227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Quantitative sensory testing</a:t>
            </a:r>
          </a:p>
        </p:txBody>
      </p:sp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4284973"/>
              </p:ext>
            </p:extLst>
          </p:nvPr>
        </p:nvGraphicFramePr>
        <p:xfrm>
          <a:off x="-264564" y="690691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9510789"/>
              </p:ext>
            </p:extLst>
          </p:nvPr>
        </p:nvGraphicFramePr>
        <p:xfrm>
          <a:off x="749606" y="1734270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6975472"/>
              </p:ext>
            </p:extLst>
          </p:nvPr>
        </p:nvGraphicFramePr>
        <p:xfrm>
          <a:off x="1579152" y="3293809"/>
          <a:ext cx="2002536" cy="1378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5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3070747"/>
              </p:ext>
            </p:extLst>
          </p:nvPr>
        </p:nvGraphicFramePr>
        <p:xfrm>
          <a:off x="2483739" y="3421630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6" name="Chart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6065549"/>
              </p:ext>
            </p:extLst>
          </p:nvPr>
        </p:nvGraphicFramePr>
        <p:xfrm>
          <a:off x="3376971" y="2848184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8806333"/>
              </p:ext>
            </p:extLst>
          </p:nvPr>
        </p:nvGraphicFramePr>
        <p:xfrm>
          <a:off x="4237704" y="2089871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8" name="Chart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9526843"/>
              </p:ext>
            </p:extLst>
          </p:nvPr>
        </p:nvGraphicFramePr>
        <p:xfrm>
          <a:off x="5094732" y="3427878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9" name="Chart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7095880"/>
              </p:ext>
            </p:extLst>
          </p:nvPr>
        </p:nvGraphicFramePr>
        <p:xfrm>
          <a:off x="5984574" y="3401966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5775706"/>
              </p:ext>
            </p:extLst>
          </p:nvPr>
        </p:nvGraphicFramePr>
        <p:xfrm>
          <a:off x="6819592" y="3427878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3218053"/>
              </p:ext>
            </p:extLst>
          </p:nvPr>
        </p:nvGraphicFramePr>
        <p:xfrm>
          <a:off x="7664655" y="3457373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32" name="Chart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2684038"/>
              </p:ext>
            </p:extLst>
          </p:nvPr>
        </p:nvGraphicFramePr>
        <p:xfrm>
          <a:off x="8574547" y="1385635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33" name="Chart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7087208"/>
              </p:ext>
            </p:extLst>
          </p:nvPr>
        </p:nvGraphicFramePr>
        <p:xfrm>
          <a:off x="9382330" y="3246800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graphicFrame>
        <p:nvGraphicFramePr>
          <p:cNvPr id="34" name="Chart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6119396"/>
              </p:ext>
            </p:extLst>
          </p:nvPr>
        </p:nvGraphicFramePr>
        <p:xfrm>
          <a:off x="10363284" y="2917828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pic>
        <p:nvPicPr>
          <p:cNvPr id="35" name="Picture 34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550586" y="5781192"/>
            <a:ext cx="1627932" cy="1037334"/>
          </a:xfrm>
          <a:prstGeom prst="rect">
            <a:avLst/>
          </a:prstGeom>
        </p:spPr>
      </p:pic>
      <p:graphicFrame>
        <p:nvGraphicFramePr>
          <p:cNvPr id="36" name="Chart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2693746"/>
              </p:ext>
            </p:extLst>
          </p:nvPr>
        </p:nvGraphicFramePr>
        <p:xfrm>
          <a:off x="135193" y="2012680"/>
          <a:ext cx="11921614" cy="3372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</p:spTree>
    <p:extLst>
      <p:ext uri="{BB962C8B-B14F-4D97-AF65-F5344CB8AC3E}">
        <p14:creationId xmlns:p14="http://schemas.microsoft.com/office/powerpoint/2010/main" val="2189249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6096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4775"/>
            <a:ext cx="12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Included studies – </a:t>
            </a:r>
            <a:r>
              <a:rPr lang="en-US" sz="22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iSFN</a:t>
            </a:r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n=11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38725" y="847725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Add-on tests</a:t>
            </a:r>
          </a:p>
        </p:txBody>
      </p:sp>
      <p:graphicFrame>
        <p:nvGraphicFramePr>
          <p:cNvPr id="36" name="Chart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4893377"/>
              </p:ext>
            </p:extLst>
          </p:nvPr>
        </p:nvGraphicFramePr>
        <p:xfrm>
          <a:off x="-213594" y="1237433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7" name="Chart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5754407"/>
              </p:ext>
            </p:extLst>
          </p:nvPr>
        </p:nvGraphicFramePr>
        <p:xfrm>
          <a:off x="971550" y="1289255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8" name="Chart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2618699"/>
              </p:ext>
            </p:extLst>
          </p:nvPr>
        </p:nvGraphicFramePr>
        <p:xfrm>
          <a:off x="2152650" y="2384425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9" name="Chart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6784354"/>
              </p:ext>
            </p:extLst>
          </p:nvPr>
        </p:nvGraphicFramePr>
        <p:xfrm>
          <a:off x="3333750" y="2419350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0" name="Chart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5759864"/>
              </p:ext>
            </p:extLst>
          </p:nvPr>
        </p:nvGraphicFramePr>
        <p:xfrm>
          <a:off x="4514850" y="2403475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1" name="Chart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9993021"/>
              </p:ext>
            </p:extLst>
          </p:nvPr>
        </p:nvGraphicFramePr>
        <p:xfrm>
          <a:off x="5648642" y="2409825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2" name="Chart 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4454762"/>
              </p:ext>
            </p:extLst>
          </p:nvPr>
        </p:nvGraphicFramePr>
        <p:xfrm>
          <a:off x="6864350" y="2413000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3" name="Chart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0718580"/>
              </p:ext>
            </p:extLst>
          </p:nvPr>
        </p:nvGraphicFramePr>
        <p:xfrm>
          <a:off x="8045450" y="2060294"/>
          <a:ext cx="2002536" cy="1669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Chart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0433876"/>
              </p:ext>
            </p:extLst>
          </p:nvPr>
        </p:nvGraphicFramePr>
        <p:xfrm>
          <a:off x="9244028" y="2330450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5" name="Chart 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301210"/>
              </p:ext>
            </p:extLst>
          </p:nvPr>
        </p:nvGraphicFramePr>
        <p:xfrm>
          <a:off x="10382250" y="2311400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132568" y="6224178"/>
            <a:ext cx="724477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included in this summary: </a:t>
            </a:r>
          </a:p>
          <a:p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 biopsy findings 2/11 (e.g. swellings); CCM 0/11; TTT 1/11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550586" y="5781192"/>
            <a:ext cx="1627932" cy="1037334"/>
          </a:xfrm>
          <a:prstGeom prst="rect">
            <a:avLst/>
          </a:prstGeom>
        </p:spPr>
      </p:pic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6646372"/>
              </p:ext>
            </p:extLst>
          </p:nvPr>
        </p:nvGraphicFramePr>
        <p:xfrm>
          <a:off x="132568" y="2065456"/>
          <a:ext cx="12045950" cy="293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</p:spTree>
    <p:extLst>
      <p:ext uri="{BB962C8B-B14F-4D97-AF65-F5344CB8AC3E}">
        <p14:creationId xmlns:p14="http://schemas.microsoft.com/office/powerpoint/2010/main" val="3912447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6096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04775"/>
            <a:ext cx="12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Included studies – </a:t>
            </a:r>
            <a:r>
              <a:rPr lang="en-US" sz="22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mSFN</a:t>
            </a:r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n=74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608630"/>
              </p:ext>
            </p:extLst>
          </p:nvPr>
        </p:nvGraphicFramePr>
        <p:xfrm>
          <a:off x="117987" y="625887"/>
          <a:ext cx="11975689" cy="6319952"/>
        </p:xfrm>
        <a:graphic>
          <a:graphicData uri="http://schemas.openxmlformats.org/drawingml/2006/table">
            <a:tbl>
              <a:tblPr/>
              <a:tblGrid>
                <a:gridCol w="1031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5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7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7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55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55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55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55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55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1550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1550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550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1550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1550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1550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1550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15507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1889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00342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3745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1889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1889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15507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15507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18899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318899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318899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318899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315507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315507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315507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315507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318899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</a:tblGrid>
              <a:tr h="17348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Mixed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Skin biopsy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Cornea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Quantitative sensory testing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Nerve conduction studies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Add-on tests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Cardio vascular testing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65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Proximal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CCM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WDT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HPT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MDT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MPS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DMA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WUR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VDT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PPT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pinprick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TTT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Motor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Sensory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LDI flare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SSR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Skin wrink.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QSART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CHEPs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LEPs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Histamine skin flare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HR with db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Valsalva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orth. Hypo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DTR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Atherthon 2007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Axer, 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Bakkers, 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Bakkers, 2009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Bakkers, 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Bednarik, 2009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Bickel, 2002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Boruchow, 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Bucher, 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Casanova-Molla, 2012 (JPNS)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Casanova-Molla, 2011 (JNM)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Casanova-Molla, 2012 (Pain)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Casanova-Molla, 2011 (Pain)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deGreef, 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Devigili, 2008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Doppler, 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Doppler, 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Dori, 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Gemignani, 2009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Gemignani, 2010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`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Gorson, 2008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Herrmann, 2004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Hoitsma, 2011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Holland, 1997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Hsieh, 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Karlsson, 2013 JPNS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Karlsson, 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Khan, 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Khoshnoodi</a:t>
                      </a:r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Koskinen, 2005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Lagerburg</a:t>
                      </a:r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Lauria</a:t>
                      </a:r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2011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Lauria</a:t>
                      </a:r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Lefaucheur</a:t>
                      </a:r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Liguori</a:t>
                      </a:r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2011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Lopate</a:t>
                      </a:r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Low, 2006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Magda, 2002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Martinelli-Boneschi</a:t>
                      </a:r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2017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Medici, 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Nebuchennykh</a:t>
                      </a:r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2009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Nolano</a:t>
                      </a:r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Oaklander</a:t>
                      </a:r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Rousseau, 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Saperstein, 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Schuller, 2000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Sharma, 2007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8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Stewart, 1992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49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Tavakoli</a:t>
                      </a:r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0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Tavakoli</a:t>
                      </a:r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2010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1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Thaisetthawatkul</a:t>
                      </a:r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2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Thaisetthawatkul</a:t>
                      </a:r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3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Uceyler</a:t>
                      </a:r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4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Uceyler</a:t>
                      </a:r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2011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5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Uceyler</a:t>
                      </a:r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6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Uluc</a:t>
                      </a:r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2008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7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Vas, 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8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endParaRPr lang="en-US" sz="4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9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endParaRPr lang="en-US" sz="4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0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Datema</a:t>
                      </a:r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1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Killian, 2011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2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Scherens</a:t>
                      </a:r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2009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3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Periquet</a:t>
                      </a:r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1999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4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McArthur, 1998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5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Orstavik</a:t>
                      </a:r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2006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6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Zhou, 2011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7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Brenaut</a:t>
                      </a:r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8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endParaRPr lang="en-US" sz="4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F79646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9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endParaRPr lang="en-US" sz="4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0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Herrmann, 1999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1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Jamal, 1987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2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Lang, 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3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Sumner, 2003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4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Tanislav</a:t>
                      </a:r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2011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5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Treister</a:t>
                      </a:r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6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endParaRPr lang="en-US" sz="4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7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endParaRPr lang="en-US" sz="4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8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Singer, 2004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9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deSousa</a:t>
                      </a:r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2006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80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r>
                        <a:rPr lang="en-US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Samuelsson, 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79646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1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endParaRPr lang="en-US" sz="4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82"/>
                  </a:ext>
                </a:extLst>
              </a:tr>
              <a:tr h="70196">
                <a:tc>
                  <a:txBody>
                    <a:bodyPr/>
                    <a:lstStyle/>
                    <a:p>
                      <a:pPr algn="l" fontAlgn="b"/>
                      <a:endParaRPr lang="en-US" sz="4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925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6096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04775"/>
            <a:ext cx="12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Included studies – </a:t>
            </a:r>
            <a:r>
              <a:rPr lang="en-US" sz="22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mSFN</a:t>
            </a:r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n=74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5550050"/>
              </p:ext>
            </p:extLst>
          </p:nvPr>
        </p:nvGraphicFramePr>
        <p:xfrm>
          <a:off x="49143" y="920857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2094694"/>
              </p:ext>
            </p:extLst>
          </p:nvPr>
        </p:nvGraphicFramePr>
        <p:xfrm>
          <a:off x="1505838" y="1975203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8417700"/>
              </p:ext>
            </p:extLst>
          </p:nvPr>
        </p:nvGraphicFramePr>
        <p:xfrm>
          <a:off x="4038860" y="2451750"/>
          <a:ext cx="2002536" cy="1463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4211430"/>
              </p:ext>
            </p:extLst>
          </p:nvPr>
        </p:nvGraphicFramePr>
        <p:xfrm>
          <a:off x="6526699" y="1670642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2636737"/>
              </p:ext>
            </p:extLst>
          </p:nvPr>
        </p:nvGraphicFramePr>
        <p:xfrm>
          <a:off x="8596447" y="841762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75000" y="5937496"/>
            <a:ext cx="2569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Skin Biopsy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39431" y="5948047"/>
            <a:ext cx="2569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Nerve Conduction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50586" y="5781192"/>
            <a:ext cx="1627932" cy="1037334"/>
          </a:xfrm>
          <a:prstGeom prst="rect">
            <a:avLst/>
          </a:prstGeom>
        </p:spPr>
      </p:pic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6123706"/>
              </p:ext>
            </p:extLst>
          </p:nvPr>
        </p:nvGraphicFramePr>
        <p:xfrm>
          <a:off x="178320" y="1585866"/>
          <a:ext cx="5734050" cy="393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5064437"/>
              </p:ext>
            </p:extLst>
          </p:nvPr>
        </p:nvGraphicFramePr>
        <p:xfrm>
          <a:off x="6442856" y="1833036"/>
          <a:ext cx="4437223" cy="3804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3715498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6096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04775"/>
            <a:ext cx="12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Included studies – </a:t>
            </a:r>
            <a:r>
              <a:rPr lang="en-US" sz="22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mSFN</a:t>
            </a:r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n=74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8368507"/>
              </p:ext>
            </p:extLst>
          </p:nvPr>
        </p:nvGraphicFramePr>
        <p:xfrm>
          <a:off x="-360907" y="1530274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1965606"/>
              </p:ext>
            </p:extLst>
          </p:nvPr>
        </p:nvGraphicFramePr>
        <p:xfrm>
          <a:off x="596783" y="1473041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6227678"/>
              </p:ext>
            </p:extLst>
          </p:nvPr>
        </p:nvGraphicFramePr>
        <p:xfrm>
          <a:off x="1490662" y="3531400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2247919"/>
              </p:ext>
            </p:extLst>
          </p:nvPr>
        </p:nvGraphicFramePr>
        <p:xfrm>
          <a:off x="3283258" y="2920162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5667426"/>
              </p:ext>
            </p:extLst>
          </p:nvPr>
        </p:nvGraphicFramePr>
        <p:xfrm>
          <a:off x="2438503" y="3657990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6065424"/>
              </p:ext>
            </p:extLst>
          </p:nvPr>
        </p:nvGraphicFramePr>
        <p:xfrm>
          <a:off x="4240948" y="2201587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5235713"/>
              </p:ext>
            </p:extLst>
          </p:nvPr>
        </p:nvGraphicFramePr>
        <p:xfrm>
          <a:off x="5094732" y="3352781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1214890"/>
              </p:ext>
            </p:extLst>
          </p:nvPr>
        </p:nvGraphicFramePr>
        <p:xfrm>
          <a:off x="5981803" y="3361383"/>
          <a:ext cx="2002536" cy="1393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4531017"/>
              </p:ext>
            </p:extLst>
          </p:nvPr>
        </p:nvGraphicFramePr>
        <p:xfrm>
          <a:off x="6874182" y="3333117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611631"/>
              </p:ext>
            </p:extLst>
          </p:nvPr>
        </p:nvGraphicFramePr>
        <p:xfrm>
          <a:off x="7473439" y="3392110"/>
          <a:ext cx="2651760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2417428"/>
              </p:ext>
            </p:extLst>
          </p:nvPr>
        </p:nvGraphicFramePr>
        <p:xfrm>
          <a:off x="8658635" y="1054900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794148"/>
              </p:ext>
            </p:extLst>
          </p:nvPr>
        </p:nvGraphicFramePr>
        <p:xfrm>
          <a:off x="9480653" y="3083213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8358743"/>
              </p:ext>
            </p:extLst>
          </p:nvPr>
        </p:nvGraphicFramePr>
        <p:xfrm>
          <a:off x="10481921" y="1810346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pic>
        <p:nvPicPr>
          <p:cNvPr id="26" name="Picture 2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550586" y="5781192"/>
            <a:ext cx="1627932" cy="1037334"/>
          </a:xfrm>
          <a:prstGeom prst="rect">
            <a:avLst/>
          </a:prstGeom>
        </p:spPr>
      </p:pic>
      <p:graphicFrame>
        <p:nvGraphicFramePr>
          <p:cNvPr id="28" name="Chart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1696332"/>
              </p:ext>
            </p:extLst>
          </p:nvPr>
        </p:nvGraphicFramePr>
        <p:xfrm>
          <a:off x="-1" y="2041341"/>
          <a:ext cx="12178519" cy="3739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109125" y="839227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Quantitative sensory testing</a:t>
            </a:r>
          </a:p>
        </p:txBody>
      </p:sp>
    </p:spTree>
    <p:extLst>
      <p:ext uri="{BB962C8B-B14F-4D97-AF65-F5344CB8AC3E}">
        <p14:creationId xmlns:p14="http://schemas.microsoft.com/office/powerpoint/2010/main" val="3715498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6096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6505575"/>
            <a:ext cx="2828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SSR=sympathetic skin response</a:t>
            </a:r>
          </a:p>
        </p:txBody>
      </p:sp>
      <p:pic>
        <p:nvPicPr>
          <p:cNvPr id="11" name="Picture 10" descr="Pain2 cop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3189" y="6223817"/>
            <a:ext cx="689503" cy="593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Image result for washington universit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817" b="42663"/>
          <a:stretch/>
        </p:blipFill>
        <p:spPr bwMode="auto">
          <a:xfrm>
            <a:off x="11009939" y="6292645"/>
            <a:ext cx="473250" cy="52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0" y="104775"/>
            <a:ext cx="12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Included studies – </a:t>
            </a:r>
            <a:r>
              <a:rPr lang="en-US" sz="22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mSFN</a:t>
            </a:r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n=74</a:t>
            </a:r>
          </a:p>
        </p:txBody>
      </p:sp>
      <p:graphicFrame>
        <p:nvGraphicFramePr>
          <p:cNvPr id="26" name="Chart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3755570"/>
              </p:ext>
            </p:extLst>
          </p:nvPr>
        </p:nvGraphicFramePr>
        <p:xfrm>
          <a:off x="76200" y="2127250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9452661"/>
              </p:ext>
            </p:extLst>
          </p:nvPr>
        </p:nvGraphicFramePr>
        <p:xfrm>
          <a:off x="1270000" y="2016125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8" name="Chart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2577007"/>
              </p:ext>
            </p:extLst>
          </p:nvPr>
        </p:nvGraphicFramePr>
        <p:xfrm>
          <a:off x="2447925" y="3136900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9" name="Chart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1228788"/>
              </p:ext>
            </p:extLst>
          </p:nvPr>
        </p:nvGraphicFramePr>
        <p:xfrm>
          <a:off x="3390900" y="1962150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9637794"/>
              </p:ext>
            </p:extLst>
          </p:nvPr>
        </p:nvGraphicFramePr>
        <p:xfrm>
          <a:off x="4619625" y="2689225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454975"/>
              </p:ext>
            </p:extLst>
          </p:nvPr>
        </p:nvGraphicFramePr>
        <p:xfrm>
          <a:off x="5648325" y="2762250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2" name="Chart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3849429"/>
              </p:ext>
            </p:extLst>
          </p:nvPr>
        </p:nvGraphicFramePr>
        <p:xfrm>
          <a:off x="6750050" y="2879725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33" name="Chart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5082690"/>
              </p:ext>
            </p:extLst>
          </p:nvPr>
        </p:nvGraphicFramePr>
        <p:xfrm>
          <a:off x="7788600" y="1269211"/>
          <a:ext cx="2357810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34" name="Chart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5893059"/>
              </p:ext>
            </p:extLst>
          </p:nvPr>
        </p:nvGraphicFramePr>
        <p:xfrm>
          <a:off x="9136561" y="1912873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35" name="Chart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9271085"/>
              </p:ext>
            </p:extLst>
          </p:nvPr>
        </p:nvGraphicFramePr>
        <p:xfrm>
          <a:off x="10338397" y="2474087"/>
          <a:ext cx="2002536" cy="138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4837471" y="847725"/>
            <a:ext cx="2540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Add-on tests</a:t>
            </a:r>
          </a:p>
        </p:txBody>
      </p:sp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8082860"/>
              </p:ext>
            </p:extLst>
          </p:nvPr>
        </p:nvGraphicFramePr>
        <p:xfrm>
          <a:off x="314633" y="2397125"/>
          <a:ext cx="11741150" cy="293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</p:spTree>
    <p:extLst>
      <p:ext uri="{BB962C8B-B14F-4D97-AF65-F5344CB8AC3E}">
        <p14:creationId xmlns:p14="http://schemas.microsoft.com/office/powerpoint/2010/main" val="28685749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6096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4775"/>
            <a:ext cx="12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Therapeutic Clinical Trials in SFN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7567" y="2403426"/>
            <a:ext cx="58984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US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separate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search for </a:t>
            </a:r>
            <a:r>
              <a:rPr lang="en-US" sz="16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clinical trials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endParaRPr lang="en-US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Idiopathic AND painful AND neuropathy (N=19)</a:t>
            </a:r>
          </a:p>
          <a:p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Cryptogenic AND painful AND neuropathy (N=0)</a:t>
            </a:r>
          </a:p>
          <a:p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Idiopathic sensory polyneuropathy (N=11)</a:t>
            </a:r>
          </a:p>
          <a:p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Idiopathic sensory neuropathy (n=15)</a:t>
            </a:r>
          </a:p>
          <a:p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Painful and Polyneuropathy (N=198)</a:t>
            </a:r>
          </a:p>
          <a:p>
            <a:endParaRPr lang="en-US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6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After screening and removing duplicates: N=27</a:t>
            </a:r>
            <a:endParaRPr lang="en-US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Picture 10" descr="Pain2 cop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3189" y="6223817"/>
            <a:ext cx="689503" cy="593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Image result for washington universit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817" b="42663"/>
          <a:stretch/>
        </p:blipFill>
        <p:spPr bwMode="auto">
          <a:xfrm>
            <a:off x="11009939" y="6292645"/>
            <a:ext cx="473250" cy="52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096406"/>
              </p:ext>
            </p:extLst>
          </p:nvPr>
        </p:nvGraphicFramePr>
        <p:xfrm>
          <a:off x="6086165" y="752734"/>
          <a:ext cx="4601498" cy="5974080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2064775">
                  <a:extLst>
                    <a:ext uri="{9D8B030D-6E8A-4147-A177-3AD203B41FA5}">
                      <a16:colId xmlns:a16="http://schemas.microsoft.com/office/drawing/2014/main" val="3514277900"/>
                    </a:ext>
                  </a:extLst>
                </a:gridCol>
                <a:gridCol w="2536723">
                  <a:extLst>
                    <a:ext uri="{9D8B030D-6E8A-4147-A177-3AD203B41FA5}">
                      <a16:colId xmlns:a16="http://schemas.microsoft.com/office/drawing/2014/main" val="1956798562"/>
                    </a:ext>
                  </a:extLst>
                </a:gridCol>
              </a:tblGrid>
              <a:tr h="1556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Author,</a:t>
                      </a:r>
                      <a:r>
                        <a:rPr lang="en-US" sz="1400" b="0" i="0" u="none" strike="noStrike" baseline="0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year</a:t>
                      </a:r>
                      <a:endParaRPr lang="en-US" sz="1400" b="0" i="0" u="none" strike="noStrike" dirty="0">
                        <a:solidFill>
                          <a:srgbClr val="0070C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Journal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90576623"/>
                  </a:ext>
                </a:extLst>
              </a:tr>
              <a:tr h="155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de </a:t>
                      </a:r>
                      <a:r>
                        <a:rPr lang="en-US" sz="1400" u="none" strike="noStrike" dirty="0" err="1">
                          <a:effectLst/>
                        </a:rPr>
                        <a:t>Graaf</a:t>
                      </a:r>
                      <a:r>
                        <a:rPr lang="en-US" sz="1400" u="none" strike="noStrike" dirty="0">
                          <a:effectLst/>
                        </a:rPr>
                        <a:t> 2016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Trials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20495940"/>
                  </a:ext>
                </a:extLst>
              </a:tr>
              <a:tr h="155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Ho</a:t>
                      </a:r>
                      <a:r>
                        <a:rPr lang="en-US" sz="1400" u="none" strike="noStrike" baseline="0" dirty="0">
                          <a:effectLst/>
                        </a:rPr>
                        <a:t> </a:t>
                      </a:r>
                      <a:r>
                        <a:rPr lang="en-US" sz="1400" u="none" strike="noStrike" dirty="0">
                          <a:effectLst/>
                        </a:rPr>
                        <a:t>2009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Pain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30088360"/>
                  </a:ext>
                </a:extLst>
              </a:tr>
              <a:tr h="155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Dworkin 2007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J Pain    (overview</a:t>
                      </a:r>
                      <a:r>
                        <a:rPr lang="en-US" sz="1400" u="none" strike="noStrike" baseline="0" dirty="0">
                          <a:effectLst/>
                        </a:rPr>
                        <a:t> of studies)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542100"/>
                  </a:ext>
                </a:extLst>
              </a:tr>
              <a:tr h="155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Herrmann 2005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Pain Med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80368879"/>
                  </a:ext>
                </a:extLst>
              </a:tr>
              <a:tr h="155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Windebank</a:t>
                      </a:r>
                      <a:r>
                        <a:rPr lang="en-US" sz="1400" u="none" strike="noStrike" dirty="0">
                          <a:effectLst/>
                        </a:rPr>
                        <a:t> 2004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JPNS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51141631"/>
                  </a:ext>
                </a:extLst>
              </a:tr>
              <a:tr h="81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Weintraub 2004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Neurorehabil</a:t>
                      </a:r>
                      <a:r>
                        <a:rPr lang="en-US" sz="1400" u="none" strike="noStrike" dirty="0">
                          <a:effectLst/>
                        </a:rPr>
                        <a:t> Neural Repair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94903076"/>
                  </a:ext>
                </a:extLst>
              </a:tr>
              <a:tr h="155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Sumner 2003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Neurology   (IGT</a:t>
                      </a:r>
                      <a:r>
                        <a:rPr lang="en-US" sz="1400" u="none" strike="noStrike" baseline="0" dirty="0">
                          <a:effectLst/>
                        </a:rPr>
                        <a:t> testing)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168474"/>
                  </a:ext>
                </a:extLst>
              </a:tr>
              <a:tr h="155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Dyck</a:t>
                      </a:r>
                      <a:r>
                        <a:rPr lang="en-US" sz="1400" u="none" strike="noStrike" dirty="0">
                          <a:effectLst/>
                        </a:rPr>
                        <a:t> 2017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Muscle&amp;Nerve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66736360"/>
                  </a:ext>
                </a:extLst>
              </a:tr>
              <a:tr h="155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Holbech</a:t>
                      </a:r>
                      <a:r>
                        <a:rPr lang="en-US" sz="1400" u="none" strike="noStrike" dirty="0">
                          <a:effectLst/>
                        </a:rPr>
                        <a:t> 2015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Pain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40993187"/>
                  </a:ext>
                </a:extLst>
              </a:tr>
              <a:tr h="155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Raber</a:t>
                      </a:r>
                      <a:r>
                        <a:rPr lang="en-US" sz="1400" u="none" strike="noStrike" dirty="0">
                          <a:effectLst/>
                        </a:rPr>
                        <a:t> 2014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Acta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Neurol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Belg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57032020"/>
                  </a:ext>
                </a:extLst>
              </a:tr>
              <a:tr h="155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Demant</a:t>
                      </a:r>
                      <a:r>
                        <a:rPr lang="en-US" sz="1400" u="none" strike="noStrike" dirty="0">
                          <a:effectLst/>
                        </a:rPr>
                        <a:t> 2014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Pain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18114911"/>
                  </a:ext>
                </a:extLst>
              </a:tr>
              <a:tr h="155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Lohse-Busch 2014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NeuroRehab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56331258"/>
                  </a:ext>
                </a:extLst>
              </a:tr>
              <a:tr h="155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Liu 2014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Acta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Neurol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Scand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56680095"/>
                  </a:ext>
                </a:extLst>
              </a:tr>
              <a:tr h="155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Maihofner</a:t>
                      </a:r>
                      <a:r>
                        <a:rPr lang="en-US" sz="1400" u="none" strike="noStrike" dirty="0">
                          <a:effectLst/>
                        </a:rPr>
                        <a:t> 2013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Curr</a:t>
                      </a:r>
                      <a:r>
                        <a:rPr lang="en-US" sz="1400" u="none" strike="noStrike" baseline="0" dirty="0">
                          <a:effectLst/>
                        </a:rPr>
                        <a:t> </a:t>
                      </a:r>
                      <a:r>
                        <a:rPr lang="en-US" sz="1400" u="none" strike="noStrike" dirty="0">
                          <a:effectLst/>
                        </a:rPr>
                        <a:t>Med Res Opinion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94512003"/>
                  </a:ext>
                </a:extLst>
              </a:tr>
              <a:tr h="155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Jann</a:t>
                      </a:r>
                      <a:r>
                        <a:rPr lang="en-US" sz="1400" u="none" strike="noStrike" dirty="0">
                          <a:effectLst/>
                        </a:rPr>
                        <a:t> 2012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Pain Med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780777"/>
                  </a:ext>
                </a:extLst>
              </a:tr>
              <a:tr h="155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Sindrup</a:t>
                      </a:r>
                      <a:r>
                        <a:rPr lang="en-US" sz="1400" u="none" strike="noStrike" dirty="0">
                          <a:effectLst/>
                        </a:rPr>
                        <a:t> 2011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EJP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07398756"/>
                  </a:ext>
                </a:extLst>
              </a:tr>
              <a:tr h="155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Brasch</a:t>
                      </a:r>
                      <a:r>
                        <a:rPr lang="en-US" sz="1400" u="none" strike="noStrike" dirty="0">
                          <a:effectLst/>
                        </a:rPr>
                        <a:t>-Andersen 2011</a:t>
                      </a:r>
                      <a:endParaRPr lang="en-US" sz="1400" b="0" i="0" u="none" strike="noStrike" dirty="0">
                        <a:solidFill>
                          <a:srgbClr val="11111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Eur</a:t>
                      </a:r>
                      <a:r>
                        <a:rPr lang="en-US" sz="1400" u="none" strike="noStrike" dirty="0">
                          <a:effectLst/>
                        </a:rPr>
                        <a:t> J </a:t>
                      </a:r>
                      <a:r>
                        <a:rPr lang="en-US" sz="1400" u="none" strike="noStrike" dirty="0" err="1">
                          <a:effectLst/>
                        </a:rPr>
                        <a:t>Clin</a:t>
                      </a:r>
                      <a:r>
                        <a:rPr lang="en-US" sz="1400" u="none" strike="noStrike" dirty="0">
                          <a:effectLst/>
                        </a:rPr>
                        <a:t> Pharm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15887"/>
                  </a:ext>
                </a:extLst>
              </a:tr>
              <a:tr h="155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Otto 2008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Pain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816707"/>
                  </a:ext>
                </a:extLst>
              </a:tr>
              <a:tr h="155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Holbech</a:t>
                      </a:r>
                      <a:r>
                        <a:rPr lang="en-US" sz="1400" u="none" strike="noStrike" dirty="0">
                          <a:effectLst/>
                        </a:rPr>
                        <a:t> 2011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EJP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69274620"/>
                  </a:ext>
                </a:extLst>
              </a:tr>
              <a:tr h="155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Otto 2007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EJP    (overview of studies)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851022"/>
                  </a:ext>
                </a:extLst>
              </a:tr>
              <a:tr h="155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Schattschneider</a:t>
                      </a:r>
                      <a:r>
                        <a:rPr lang="en-US" sz="1400" u="none" strike="noStrike" dirty="0">
                          <a:effectLst/>
                        </a:rPr>
                        <a:t> 2006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J </a:t>
                      </a:r>
                      <a:r>
                        <a:rPr lang="en-US" sz="1400" u="none" strike="noStrike" dirty="0" err="1">
                          <a:effectLst/>
                        </a:rPr>
                        <a:t>Neurol</a:t>
                      </a:r>
                      <a:r>
                        <a:rPr lang="en-US" sz="1400" u="none" strike="noStrike" dirty="0">
                          <a:effectLst/>
                        </a:rPr>
                        <a:t>      (NE  iontophoresis)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334157"/>
                  </a:ext>
                </a:extLst>
              </a:tr>
              <a:tr h="155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Otto 2004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Neurology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24851975"/>
                  </a:ext>
                </a:extLst>
              </a:tr>
              <a:tr h="155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Sindrup</a:t>
                      </a:r>
                      <a:r>
                        <a:rPr lang="en-US" sz="1400" u="none" strike="noStrike" dirty="0">
                          <a:effectLst/>
                        </a:rPr>
                        <a:t> 2003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Neurology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86979368"/>
                  </a:ext>
                </a:extLst>
              </a:tr>
              <a:tr h="155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Sindrup</a:t>
                      </a:r>
                      <a:r>
                        <a:rPr lang="en-US" sz="1400" u="none" strike="noStrike" dirty="0">
                          <a:effectLst/>
                        </a:rPr>
                        <a:t> 2001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Pain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50280947"/>
                  </a:ext>
                </a:extLst>
              </a:tr>
              <a:tr h="155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Devers  2000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Clin</a:t>
                      </a:r>
                      <a:r>
                        <a:rPr lang="en-US" sz="1400" u="none" strike="noStrike" dirty="0">
                          <a:effectLst/>
                        </a:rPr>
                        <a:t> J pain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10219942"/>
                  </a:ext>
                </a:extLst>
              </a:tr>
              <a:tr h="155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Sindrup</a:t>
                      </a:r>
                      <a:r>
                        <a:rPr lang="en-US" sz="1400" u="none" strike="noStrike" dirty="0">
                          <a:effectLst/>
                        </a:rPr>
                        <a:t> 1999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Clin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Pharmacol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Ther</a:t>
                      </a:r>
                      <a:r>
                        <a:rPr lang="en-US" sz="1400" u="none" strike="noStrike" dirty="0">
                          <a:effectLst/>
                        </a:rPr>
                        <a:t>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26185752"/>
                  </a:ext>
                </a:extLst>
              </a:tr>
              <a:tr h="155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Low 1995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Pain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34254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3707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5303" y="1274937"/>
            <a:ext cx="1162172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SFN is a subgroup of peripheral neuropathies mainly characterized by A-δ and C-fiber abnormalities </a:t>
            </a:r>
          </a:p>
          <a:p>
            <a:pPr algn="just">
              <a:lnSpc>
                <a:spcPct val="115000"/>
              </a:lnSpc>
            </a:pPr>
            <a:endParaRPr lang="en-US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Patients with SFN usually present with distal symmetric (</a:t>
            </a:r>
            <a:r>
              <a:rPr lang="en-US" sz="16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acral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sensory symptoms, often accompanied by pain</a:t>
            </a:r>
          </a:p>
          <a:p>
            <a:pPr algn="just">
              <a:lnSpc>
                <a:spcPct val="115000"/>
              </a:lnSpc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just">
              <a:lnSpc>
                <a:spcPct val="115000"/>
              </a:lnSpc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Among the commonly reported etiologies of SFN are </a:t>
            </a:r>
          </a:p>
          <a:p>
            <a:pPr marL="796925" indent="-334963" algn="just">
              <a:lnSpc>
                <a:spcPct val="115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Diabetes Mellitus (DM) and other metabolic disorders </a:t>
            </a:r>
          </a:p>
          <a:p>
            <a:pPr marL="796925" indent="-334963" algn="just">
              <a:lnSpc>
                <a:spcPct val="115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HIV infection </a:t>
            </a:r>
          </a:p>
          <a:p>
            <a:pPr marL="796925" indent="-334963" algn="just">
              <a:lnSpc>
                <a:spcPct val="115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Sjӧgren’s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syndrome </a:t>
            </a:r>
          </a:p>
          <a:p>
            <a:pPr marL="796925" indent="-334963" algn="just">
              <a:lnSpc>
                <a:spcPct val="115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Hypothyroidism</a:t>
            </a:r>
          </a:p>
          <a:p>
            <a:pPr marL="796925" indent="-334963" algn="just">
              <a:lnSpc>
                <a:spcPct val="115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Alcoholic neuropathy </a:t>
            </a:r>
          </a:p>
          <a:p>
            <a:pPr algn="just">
              <a:lnSpc>
                <a:spcPct val="115000"/>
              </a:lnSpc>
            </a:pPr>
            <a:endParaRPr lang="en-US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etiology of SFN still remains unclear in about 50% of the cases, and they are currently termed </a:t>
            </a:r>
          </a:p>
          <a:p>
            <a:pPr algn="just">
              <a:lnSpc>
                <a:spcPct val="115000"/>
              </a:lnSpc>
            </a:pP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idiopathic SFN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16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iSFN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 </a:t>
            </a:r>
          </a:p>
          <a:p>
            <a:pPr algn="just">
              <a:lnSpc>
                <a:spcPct val="115000"/>
              </a:lnSpc>
            </a:pPr>
            <a:endParaRPr lang="en-US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diagnostic criteria for and clinical characterization of idiopathic SFN are currently not well-developed.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83" y="6410321"/>
            <a:ext cx="45062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Devigili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et al., 2008;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Üçeyler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et al., 2010, </a:t>
            </a:r>
            <a:r>
              <a:rPr lang="en-US" sz="12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Lauria</a:t>
            </a:r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al., 2012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"/>
            <a:ext cx="12192000" cy="6096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04775"/>
            <a:ext cx="12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Small fiber neuropathy (SFN)</a:t>
            </a:r>
          </a:p>
        </p:txBody>
      </p:sp>
      <p:pic>
        <p:nvPicPr>
          <p:cNvPr id="8" name="Picture 7" descr="Pain2 cop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3189" y="6223817"/>
            <a:ext cx="689503" cy="593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 descr="Image result for washington university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817" b="42663"/>
          <a:stretch/>
        </p:blipFill>
        <p:spPr bwMode="auto">
          <a:xfrm>
            <a:off x="11009939" y="6292645"/>
            <a:ext cx="473250" cy="52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265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6096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66"/>
              </a:solidFill>
            </a:endParaRPr>
          </a:p>
        </p:txBody>
      </p:sp>
      <p:pic>
        <p:nvPicPr>
          <p:cNvPr id="11" name="Picture 10" descr="Pain2 cop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3189" y="6223817"/>
            <a:ext cx="689503" cy="593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Image result for washington universit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817" b="42663"/>
          <a:stretch/>
        </p:blipFill>
        <p:spPr bwMode="auto">
          <a:xfrm>
            <a:off x="11009939" y="6292645"/>
            <a:ext cx="473250" cy="52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4242855"/>
              </p:ext>
            </p:extLst>
          </p:nvPr>
        </p:nvGraphicFramePr>
        <p:xfrm>
          <a:off x="925976" y="3257366"/>
          <a:ext cx="1886672" cy="1421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3448169"/>
              </p:ext>
            </p:extLst>
          </p:nvPr>
        </p:nvGraphicFramePr>
        <p:xfrm>
          <a:off x="2673433" y="3257366"/>
          <a:ext cx="1620458" cy="1408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2108809"/>
              </p:ext>
            </p:extLst>
          </p:nvPr>
        </p:nvGraphicFramePr>
        <p:xfrm>
          <a:off x="4062714" y="3273798"/>
          <a:ext cx="2176040" cy="1392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288815"/>
              </p:ext>
            </p:extLst>
          </p:nvPr>
        </p:nvGraphicFramePr>
        <p:xfrm>
          <a:off x="76201" y="887166"/>
          <a:ext cx="11928982" cy="2272856"/>
        </p:xfrm>
        <a:graphic>
          <a:graphicData uri="http://schemas.openxmlformats.org/drawingml/2006/table">
            <a:tbl>
              <a:tblPr/>
              <a:tblGrid>
                <a:gridCol w="1123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3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36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36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36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436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436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0021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SFN criteria for inclusion into trial (n=27)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3981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Relevant Symptoms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Pain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severity cut-off</a:t>
                      </a:r>
                      <a:r>
                        <a:rPr lang="mr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 fontAlgn="b"/>
                      <a:r>
                        <a:rPr lang="mr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(avg ≥4)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SFN confirmation by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skin b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iopsy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SFN confirmed by QST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SFN confirmed by normal NCS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Exclusion of other predisposing factors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SFN </a:t>
                      </a:r>
                      <a:r>
                        <a:rPr lang="en-US" sz="1400" b="1" i="0" u="none" strike="noStrike" dirty="0" err="1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characteri-zation</a:t>
                      </a:r>
                      <a:r>
                        <a:rPr lang="en-US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by add-on tests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868"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Count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79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Percentage of total</a:t>
                      </a:r>
                      <a:endParaRPr lang="mr-IN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400" b="0" i="0" u="none" strike="noStrike" dirty="0">
                          <a:solidFill>
                            <a:srgbClr val="7030A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8453631"/>
              </p:ext>
            </p:extLst>
          </p:nvPr>
        </p:nvGraphicFramePr>
        <p:xfrm>
          <a:off x="7377890" y="3257366"/>
          <a:ext cx="1528176" cy="1408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0463349"/>
              </p:ext>
            </p:extLst>
          </p:nvPr>
        </p:nvGraphicFramePr>
        <p:xfrm>
          <a:off x="5822067" y="3273798"/>
          <a:ext cx="1555823" cy="1392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4503871"/>
              </p:ext>
            </p:extLst>
          </p:nvPr>
        </p:nvGraphicFramePr>
        <p:xfrm>
          <a:off x="8906066" y="3257366"/>
          <a:ext cx="1555823" cy="1408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4558784"/>
              </p:ext>
            </p:extLst>
          </p:nvPr>
        </p:nvGraphicFramePr>
        <p:xfrm>
          <a:off x="10434242" y="3273798"/>
          <a:ext cx="1555823" cy="1392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0" y="104775"/>
            <a:ext cx="12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Therapeutic Clinical Trials in SFN</a:t>
            </a:r>
          </a:p>
        </p:txBody>
      </p:sp>
    </p:spTree>
    <p:extLst>
      <p:ext uri="{BB962C8B-B14F-4D97-AF65-F5344CB8AC3E}">
        <p14:creationId xmlns:p14="http://schemas.microsoft.com/office/powerpoint/2010/main" val="25179632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6096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4775"/>
            <a:ext cx="12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Summary of findings (1/4)</a:t>
            </a:r>
          </a:p>
        </p:txBody>
      </p:sp>
      <p:pic>
        <p:nvPicPr>
          <p:cNvPr id="11" name="Picture 10" descr="Pain2 cop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3189" y="6223817"/>
            <a:ext cx="689503" cy="593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Image result for washington universit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817" b="42663"/>
          <a:stretch/>
        </p:blipFill>
        <p:spPr bwMode="auto">
          <a:xfrm>
            <a:off x="11009939" y="6292645"/>
            <a:ext cx="473250" cy="52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39097" y="993058"/>
            <a:ext cx="108440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semi-quantitative presentation of findings suggest</a:t>
            </a:r>
          </a:p>
          <a:p>
            <a:pPr algn="ctr"/>
            <a:endParaRPr lang="en-US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Among </a:t>
            </a:r>
            <a:r>
              <a:rPr lang="en-US" sz="16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therapeutic clinical trials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SFN (n=27), </a:t>
            </a: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inclusion criteria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were primarily based on:</a:t>
            </a:r>
          </a:p>
          <a:p>
            <a:endParaRPr lang="en-US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Neuropathy symptoms in appropriate distribution (89% of studies)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Pain severity cut-off (70% studies)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SFN confirmed by normal NCS (52% of studies)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Exclusion of other predisposing factors (37% of studies)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Confirmation by QST (33% of studies) 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Confirmation by skin biopsy / IENFD (22% of studies)</a:t>
            </a:r>
          </a:p>
        </p:txBody>
      </p:sp>
    </p:spTree>
    <p:extLst>
      <p:ext uri="{BB962C8B-B14F-4D97-AF65-F5344CB8AC3E}">
        <p14:creationId xmlns:p14="http://schemas.microsoft.com/office/powerpoint/2010/main" val="437002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6096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4775"/>
            <a:ext cx="12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Summary of findings (1/4)</a:t>
            </a:r>
          </a:p>
        </p:txBody>
      </p:sp>
      <p:pic>
        <p:nvPicPr>
          <p:cNvPr id="11" name="Picture 10" descr="Pain2 cop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3189" y="6223817"/>
            <a:ext cx="689503" cy="593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Image result for washington universit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817" b="42663"/>
          <a:stretch/>
        </p:blipFill>
        <p:spPr bwMode="auto">
          <a:xfrm>
            <a:off x="11009939" y="6292645"/>
            <a:ext cx="473250" cy="52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39097" y="993058"/>
            <a:ext cx="108440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semi-quantitative presentation of findings suggest</a:t>
            </a:r>
          </a:p>
          <a:p>
            <a:pPr algn="ctr"/>
            <a:endParaRPr lang="en-US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Among </a:t>
            </a:r>
            <a:r>
              <a:rPr lang="en-US" sz="16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therapeutic clinical trials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SFN (n=27), </a:t>
            </a: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inclusion criteria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were primarily based on:</a:t>
            </a:r>
          </a:p>
          <a:p>
            <a:endParaRPr lang="en-US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Neuropathy symptoms in appropriate distribution (89% of studies)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Pain severity cut-off (70% studies)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SFN confirmed by normal NCS (52% of studies)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Exclusion of other predisposing factors (37% of studies)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Confirmation by QST (33% of studies) 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Confirmation by skin biopsy / IENFD (22% of studies)</a:t>
            </a:r>
          </a:p>
        </p:txBody>
      </p:sp>
    </p:spTree>
    <p:extLst>
      <p:ext uri="{BB962C8B-B14F-4D97-AF65-F5344CB8AC3E}">
        <p14:creationId xmlns:p14="http://schemas.microsoft.com/office/powerpoint/2010/main" val="4205056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6096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6561" y="1051744"/>
            <a:ext cx="1053925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Among </a:t>
            </a:r>
            <a:r>
              <a:rPr lang="en-US" sz="16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guidelines and reviews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(n=38), the </a:t>
            </a: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diagnostic criteria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SFN are primarily based on:</a:t>
            </a:r>
          </a:p>
          <a:p>
            <a:endParaRPr lang="en-US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Sensory symptoms in appropriate distribution (87%)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Abnormal skin biopsy findings / reduced IENFD (84%)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Normal NCS (71%)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Abnormal thermal perception (66%)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Abnormal pinprick - length-dependent (42%)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Abnormal QSART (24%)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Abnormal autonomic symptoms (39%)</a:t>
            </a:r>
          </a:p>
          <a:p>
            <a:endParaRPr lang="en-US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Picture 10" descr="Pain2 cop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3189" y="6223817"/>
            <a:ext cx="689503" cy="593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Image result for washington universit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817" b="42663"/>
          <a:stretch/>
        </p:blipFill>
        <p:spPr bwMode="auto">
          <a:xfrm>
            <a:off x="11009939" y="6292645"/>
            <a:ext cx="473250" cy="52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0" y="104775"/>
            <a:ext cx="12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Summary of findings (2/4)</a:t>
            </a:r>
          </a:p>
        </p:txBody>
      </p:sp>
    </p:spTree>
    <p:extLst>
      <p:ext uri="{BB962C8B-B14F-4D97-AF65-F5344CB8AC3E}">
        <p14:creationId xmlns:p14="http://schemas.microsoft.com/office/powerpoint/2010/main" val="27772966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6096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6561" y="1051744"/>
            <a:ext cx="1053925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Among </a:t>
            </a:r>
            <a:r>
              <a:rPr lang="en-US" sz="16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guidelines and reviews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(n=38), the </a:t>
            </a: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diagnostic criteria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SFN are primarily based on:</a:t>
            </a:r>
          </a:p>
          <a:p>
            <a:endParaRPr lang="en-US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Sensory symptoms in appropriate distribution (87%)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Abnormal skin biopsy findings / reduced IENFD (84%)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Normal NCS (71%)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Abnormal thermal perception (66%)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Abnormal pinprick - length-dependent (42%)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Abnormal QSART (24%)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Abnormal autonomic symptoms (39%)</a:t>
            </a:r>
          </a:p>
          <a:p>
            <a:endParaRPr lang="en-US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Picture 10" descr="Pain2 cop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3189" y="6223817"/>
            <a:ext cx="689503" cy="593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Image result for washington universit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817" b="42663"/>
          <a:stretch/>
        </p:blipFill>
        <p:spPr bwMode="auto">
          <a:xfrm>
            <a:off x="11009939" y="6292645"/>
            <a:ext cx="473250" cy="52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0" y="104775"/>
            <a:ext cx="12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Summary of findings (2/4)</a:t>
            </a:r>
          </a:p>
        </p:txBody>
      </p:sp>
    </p:spTree>
    <p:extLst>
      <p:ext uri="{BB962C8B-B14F-4D97-AF65-F5344CB8AC3E}">
        <p14:creationId xmlns:p14="http://schemas.microsoft.com/office/powerpoint/2010/main" val="26701876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6096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6561" y="1051744"/>
            <a:ext cx="1053925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Among </a:t>
            </a: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“pure” </a:t>
            </a:r>
            <a:r>
              <a:rPr lang="en-US" sz="1600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iSFN</a:t>
            </a: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studies (n=11), the findings are:</a:t>
            </a:r>
          </a:p>
          <a:p>
            <a:endParaRPr lang="en-US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73% used distal skin biopsies – all with results as expected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27% used proximal skin biopsies - all with results as expected 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18% used EMG – all with results as expected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36% used NCV – 3/4 with results as expected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73% tested CDT – 5/8 with results as expected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45% tested WDT – 4/5 with results as expected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36% tested HPT – only in 1/4 the results as expected 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55% tested VDT – in 4/6 results as expected 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18% tested pinprick sensation – all mixed/unclear results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rest of QST tests only in a limited number of studies 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Additional tests (flare/SSR) and autonomic testing – only in a limited amount of studies </a:t>
            </a:r>
          </a:p>
          <a:p>
            <a:endParaRPr lang="en-US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Picture 10" descr="Pain2 cop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3189" y="6223817"/>
            <a:ext cx="689503" cy="593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Image result for washington universit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817" b="42663"/>
          <a:stretch/>
        </p:blipFill>
        <p:spPr bwMode="auto">
          <a:xfrm>
            <a:off x="11009939" y="6292645"/>
            <a:ext cx="473250" cy="52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0" y="104775"/>
            <a:ext cx="12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Summary of findings (3/4)</a:t>
            </a:r>
          </a:p>
        </p:txBody>
      </p:sp>
    </p:spTree>
    <p:extLst>
      <p:ext uri="{BB962C8B-B14F-4D97-AF65-F5344CB8AC3E}">
        <p14:creationId xmlns:p14="http://schemas.microsoft.com/office/powerpoint/2010/main" val="13362775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6096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6561" y="1051744"/>
            <a:ext cx="1053925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Among </a:t>
            </a: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“pure” </a:t>
            </a:r>
            <a:r>
              <a:rPr lang="en-US" sz="1600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iSFN</a:t>
            </a: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studies (n=11), the findings are:</a:t>
            </a:r>
          </a:p>
          <a:p>
            <a:endParaRPr lang="en-US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73% used distal skin biopsies – all with results as expected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27% used proximal skin biopsies - all with results as expected 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18% used EMG – all with results as expected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36% used NCV – 3/4 with results as expected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73% tested CDT – 5/8 with results as expected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45% tested WDT – 4/5 with results as expected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36% tested HPT – only in 1/4 the results as expected 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55% tested VDT – in 4/6 results as expected 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18% tested pinprick sensation – all mixed/unclear results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rest of QST tests only in a limited number of studies 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Additional tests (flare/SSR) and autonomic testing – only in a limited amount of studies </a:t>
            </a:r>
          </a:p>
          <a:p>
            <a:endParaRPr lang="en-US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Picture 10" descr="Pain2 cop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3189" y="6223817"/>
            <a:ext cx="689503" cy="593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Image result for washington universit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817" b="42663"/>
          <a:stretch/>
        </p:blipFill>
        <p:spPr bwMode="auto">
          <a:xfrm>
            <a:off x="11009939" y="6292645"/>
            <a:ext cx="473250" cy="52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0" y="104775"/>
            <a:ext cx="12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Summary of findings (3/4)</a:t>
            </a:r>
          </a:p>
        </p:txBody>
      </p:sp>
    </p:spTree>
    <p:extLst>
      <p:ext uri="{BB962C8B-B14F-4D97-AF65-F5344CB8AC3E}">
        <p14:creationId xmlns:p14="http://schemas.microsoft.com/office/powerpoint/2010/main" val="21311964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6096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66"/>
              </a:solidFill>
            </a:endParaRPr>
          </a:p>
        </p:txBody>
      </p:sp>
      <p:pic>
        <p:nvPicPr>
          <p:cNvPr id="11" name="Picture 10" descr="Pain2 cop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3189" y="6223817"/>
            <a:ext cx="689503" cy="593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Image result for washington universit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817" b="42663"/>
          <a:stretch/>
        </p:blipFill>
        <p:spPr bwMode="auto">
          <a:xfrm>
            <a:off x="11009939" y="6292645"/>
            <a:ext cx="473250" cy="52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0" y="104775"/>
            <a:ext cx="12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Summary of findings (4/4)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6561" y="982920"/>
            <a:ext cx="1053925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Among </a:t>
            </a: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“mixed” SFN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studies (n=74), the findings are:</a:t>
            </a:r>
          </a:p>
          <a:p>
            <a:endParaRPr lang="en-US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78% used distal skin biopsies – 46/58 with results as expected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38% used proximal skin biopsies – 20/27 with results as expected 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7% used CCM – all 5 studies with results as expected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47% used EMG – 20/35 with results ax expected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74% used NCV – 35/55 with results as expected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47% tested CDT – in 16/34 the results were as expected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45% tested WDT – 17/33 results as expected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32% tested HPT – only in 8/24 the results as expected 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19% tested CPT – no difference vs controls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49% tested VDT – in 16/36 results as expected 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36% tested pinprick sensation – in 15/27 results as expected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rest of QST tests only in a limited number of studies 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Additional tests (flare/SSR) and autonomic testing – only in a limited amount of studies, but CHEPs, LEPs, Histamine flare – all results as expected </a:t>
            </a:r>
          </a:p>
        </p:txBody>
      </p:sp>
    </p:spTree>
    <p:extLst>
      <p:ext uri="{BB962C8B-B14F-4D97-AF65-F5344CB8AC3E}">
        <p14:creationId xmlns:p14="http://schemas.microsoft.com/office/powerpoint/2010/main" val="33837627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6096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66"/>
              </a:solidFill>
            </a:endParaRPr>
          </a:p>
        </p:txBody>
      </p:sp>
      <p:pic>
        <p:nvPicPr>
          <p:cNvPr id="11" name="Picture 10" descr="Pain2 cop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3189" y="6223817"/>
            <a:ext cx="689503" cy="593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Image result for washington universit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817" b="42663"/>
          <a:stretch/>
        </p:blipFill>
        <p:spPr bwMode="auto">
          <a:xfrm>
            <a:off x="11009939" y="6292645"/>
            <a:ext cx="473250" cy="52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0" y="104775"/>
            <a:ext cx="12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Summary of findings (4/4)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6561" y="982920"/>
            <a:ext cx="1058842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Among </a:t>
            </a: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“mixed” SFN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studies (n=74), the findings are:</a:t>
            </a:r>
          </a:p>
          <a:p>
            <a:endParaRPr lang="en-US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78% used distal skin biopsies – 46/58 with results as expected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38% used proximal skin biopsies – 20/27 with results as expected 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7%</a:t>
            </a:r>
            <a:r>
              <a:rPr lang="en-US" sz="1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used CCM – all 5 studies with results as expected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47% used EMG – 20/35 with results as expected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74% used NCV – 35/55 with results as expected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47% tested CDT – in 16/34 the results were as expected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45% tested WDT – 17/33 results as expected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32% tested HPT – only in 8/24 the results as expected 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19% tested CPT – no difference vs controls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49% tested VDT – in 16/36 results as expected 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36% tested pinprick sensation – in 15/27 results as expected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rest of QST tests only in a limited number of studies 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Additional tests (flare/SSR) and autonomic testing – only in a limited amount of studies, but </a:t>
            </a:r>
            <a:r>
              <a:rPr lang="en-US" sz="1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CHEPs, LEPs, Histamine flare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all results as expected </a:t>
            </a:r>
          </a:p>
        </p:txBody>
      </p:sp>
    </p:spTree>
    <p:extLst>
      <p:ext uri="{BB962C8B-B14F-4D97-AF65-F5344CB8AC3E}">
        <p14:creationId xmlns:p14="http://schemas.microsoft.com/office/powerpoint/2010/main" val="21330560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6096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66"/>
              </a:solidFill>
            </a:endParaRPr>
          </a:p>
        </p:txBody>
      </p:sp>
      <p:pic>
        <p:nvPicPr>
          <p:cNvPr id="11" name="Picture 10" descr="Pain2 cop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3189" y="6223817"/>
            <a:ext cx="689503" cy="593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Image result for washington universit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817" b="42663"/>
          <a:stretch/>
        </p:blipFill>
        <p:spPr bwMode="auto">
          <a:xfrm>
            <a:off x="11009939" y="6292645"/>
            <a:ext cx="473250" cy="52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0" y="104775"/>
            <a:ext cx="12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Acknowledgements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8755" y="4597935"/>
            <a:ext cx="2412517" cy="852543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2002398" y="5638008"/>
            <a:ext cx="3871221" cy="882438"/>
            <a:chOff x="3352800" y="5860631"/>
            <a:chExt cx="3365180" cy="768769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352800" y="5860631"/>
              <a:ext cx="3365180" cy="547596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6"/>
            <a:srcRect l="20560" t="20855" b="1"/>
            <a:stretch/>
          </p:blipFill>
          <p:spPr>
            <a:xfrm>
              <a:off x="3352800" y="6400800"/>
              <a:ext cx="3365180" cy="228600"/>
            </a:xfrm>
            <a:prstGeom prst="rect">
              <a:avLst/>
            </a:prstGeom>
          </p:spPr>
        </p:pic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81272" y="5452374"/>
            <a:ext cx="1806742" cy="116147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4" t="17778" b="2222"/>
          <a:stretch/>
        </p:blipFill>
        <p:spPr>
          <a:xfrm>
            <a:off x="2911401" y="797131"/>
            <a:ext cx="5314707" cy="3576251"/>
          </a:xfrm>
          <a:prstGeom prst="rect">
            <a:avLst/>
          </a:prstGeom>
        </p:spPr>
      </p:pic>
      <p:pic>
        <p:nvPicPr>
          <p:cNvPr id="20" name="Picture 2" descr="Image result for ninds logo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17" y="4681532"/>
            <a:ext cx="2894380" cy="641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own Arrow 2"/>
          <p:cNvSpPr/>
          <p:nvPr/>
        </p:nvSpPr>
        <p:spPr>
          <a:xfrm rot="3162847">
            <a:off x="8181994" y="1158304"/>
            <a:ext cx="334757" cy="2090313"/>
          </a:xfrm>
          <a:prstGeom prst="downArrow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82319" y="1248439"/>
            <a:ext cx="2364750" cy="170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Mathias </a:t>
            </a:r>
            <a:r>
              <a:rPr lang="en-US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Leinders</a:t>
            </a:r>
            <a:endParaRPr lang="en-US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Marta Campagnolo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Bob Dworkin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Roy Freeman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45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7754" y="1805796"/>
            <a:ext cx="9733937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objective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was to:</a:t>
            </a:r>
          </a:p>
          <a:p>
            <a:pPr algn="just">
              <a:lnSpc>
                <a:spcPct val="115000"/>
              </a:lnSpc>
            </a:pPr>
            <a:endParaRPr lang="en-US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lnSpc>
                <a:spcPct val="115000"/>
              </a:lnSpc>
              <a:buAutoNum type="arabicPeriod"/>
            </a:pP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Systematically review and summarize the published literature on the assessment of and diagnostic criteria for </a:t>
            </a:r>
            <a: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idiopathic small fiber neuropathy</a:t>
            </a:r>
          </a:p>
          <a:p>
            <a:pPr algn="just">
              <a:lnSpc>
                <a:spcPct val="115000"/>
              </a:lnSpc>
            </a:pPr>
            <a:endParaRPr lang="en-US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Provide evidence to support an expert consensus on revised clinical characterization and diagnostic criteria for painful </a:t>
            </a:r>
            <a:r>
              <a:rPr lang="en-US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iSFN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12192000" cy="6096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4775"/>
            <a:ext cx="12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Objective</a:t>
            </a:r>
          </a:p>
        </p:txBody>
      </p:sp>
      <p:pic>
        <p:nvPicPr>
          <p:cNvPr id="6" name="Picture 5" descr="Pain2 cop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3189" y="6223817"/>
            <a:ext cx="689503" cy="593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Image result for washington universit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817" b="42663"/>
          <a:stretch/>
        </p:blipFill>
        <p:spPr bwMode="auto">
          <a:xfrm>
            <a:off x="11009939" y="6292645"/>
            <a:ext cx="473250" cy="52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812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9458" y="1159126"/>
            <a:ext cx="79936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systematic literature search was performed (July 10, 2017)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12192000" cy="6096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4775"/>
            <a:ext cx="12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Approach</a:t>
            </a:r>
          </a:p>
        </p:txBody>
      </p:sp>
      <p:pic>
        <p:nvPicPr>
          <p:cNvPr id="6" name="Picture 5" descr="Pain2 cop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3189" y="6223817"/>
            <a:ext cx="689503" cy="593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Image result for washington universit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817" b="42663"/>
          <a:stretch/>
        </p:blipFill>
        <p:spPr bwMode="auto">
          <a:xfrm>
            <a:off x="11009939" y="6292645"/>
            <a:ext cx="473250" cy="52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39458" y="2272437"/>
            <a:ext cx="112242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Keywords:</a:t>
            </a:r>
          </a:p>
          <a:p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Small fiber neuropathy, SFN, Distal symmetric polyneuropathy, DSP, painful polyneuropathy, idiopathic neuropathy, cryptogenic neuropathy.</a:t>
            </a:r>
          </a:p>
          <a:p>
            <a:r>
              <a:rPr lang="en-US" sz="1600" u="sng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MeSH</a:t>
            </a:r>
            <a:r>
              <a:rPr lang="en-US" sz="16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terms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685800" lvl="0" indent="-2286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Small Fiber Neuropathy</a:t>
            </a:r>
          </a:p>
          <a:p>
            <a:pPr marL="685800" lvl="0" indent="-2286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Polyneuropathies</a:t>
            </a:r>
          </a:p>
          <a:p>
            <a:pPr marL="685800" lvl="0" indent="-2286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Diabetic Neuropathies</a:t>
            </a:r>
          </a:p>
          <a:p>
            <a:pPr marL="685800" lvl="0" indent="-2286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Alcoholic neuropathy</a:t>
            </a:r>
          </a:p>
          <a:p>
            <a:pPr marL="685800" lvl="0" indent="-2286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Hereditary Sensory and Autonomic Neuropathies</a:t>
            </a:r>
          </a:p>
          <a:p>
            <a:pPr marL="685800" lvl="0" indent="-2286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Neuropathy, painful</a:t>
            </a:r>
          </a:p>
          <a:p>
            <a:endParaRPr lang="en-US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9448" y="5663295"/>
            <a:ext cx="5439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Without limiting to types of studies: 43,860 papers</a:t>
            </a:r>
          </a:p>
        </p:txBody>
      </p:sp>
    </p:spTree>
    <p:extLst>
      <p:ext uri="{BB962C8B-B14F-4D97-AF65-F5344CB8AC3E}">
        <p14:creationId xmlns:p14="http://schemas.microsoft.com/office/powerpoint/2010/main" val="265462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9458" y="982778"/>
            <a:ext cx="10347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After limiting to: Human studies, Reviews/meta-analyses, and English language studies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12192000" cy="6096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4775"/>
            <a:ext cx="12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Approach</a:t>
            </a:r>
          </a:p>
        </p:txBody>
      </p:sp>
      <p:pic>
        <p:nvPicPr>
          <p:cNvPr id="6" name="Picture 5" descr="Pain2 cop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3189" y="6223817"/>
            <a:ext cx="689503" cy="593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Image result for washington universit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817" b="42663"/>
          <a:stretch/>
        </p:blipFill>
        <p:spPr bwMode="auto">
          <a:xfrm>
            <a:off x="11009939" y="6292645"/>
            <a:ext cx="473250" cy="52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39458" y="1725287"/>
            <a:ext cx="112242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("pain"[</a:t>
            </a:r>
            <a:r>
              <a:rPr lang="en-US" dirty="0" err="1"/>
              <a:t>MeSH</a:t>
            </a:r>
            <a:r>
              <a:rPr lang="en-US" dirty="0"/>
              <a:t> Terms] OR "pain"[All Fields]) AND (("Small Fiber Neuropathy"[Mesh] OR ("Polyneuropathies"[Mesh] OR "Alcoholic Neuropathy"[Mesh] OR "Diabetic Neuropathies"[Mesh])) OR "Hereditary Sensory and Autonomic Neuropathies"[Mesh]) OR "Neuropathy, Painful"[Supplementary Concept] AND ((Case Reports[</a:t>
            </a:r>
            <a:r>
              <a:rPr lang="en-US" dirty="0" err="1"/>
              <a:t>ptyp</a:t>
            </a:r>
            <a:r>
              <a:rPr lang="en-US" dirty="0"/>
              <a:t>] OR Clinical Study[</a:t>
            </a:r>
            <a:r>
              <a:rPr lang="en-US" dirty="0" err="1"/>
              <a:t>ptyp</a:t>
            </a:r>
            <a:r>
              <a:rPr lang="en-US" dirty="0"/>
              <a:t>] OR Clinical Trial[</a:t>
            </a:r>
            <a:r>
              <a:rPr lang="en-US" dirty="0" err="1"/>
              <a:t>ptyp</a:t>
            </a:r>
            <a:r>
              <a:rPr lang="en-US" dirty="0"/>
              <a:t>] OR Clinical Trial, Phase I[</a:t>
            </a:r>
            <a:r>
              <a:rPr lang="en-US" dirty="0" err="1"/>
              <a:t>ptyp</a:t>
            </a:r>
            <a:r>
              <a:rPr lang="en-US" dirty="0"/>
              <a:t>] OR Clinical Trial, Phase III[</a:t>
            </a:r>
            <a:r>
              <a:rPr lang="en-US" dirty="0" err="1"/>
              <a:t>ptyp</a:t>
            </a:r>
            <a:r>
              <a:rPr lang="en-US" dirty="0"/>
              <a:t>] OR Clinical Trial, Phase II[</a:t>
            </a:r>
            <a:r>
              <a:rPr lang="en-US" dirty="0" err="1"/>
              <a:t>ptyp</a:t>
            </a:r>
            <a:r>
              <a:rPr lang="en-US" dirty="0"/>
              <a:t>] OR Clinical Trial, Phase IV[</a:t>
            </a:r>
            <a:r>
              <a:rPr lang="en-US" dirty="0" err="1"/>
              <a:t>ptyp</a:t>
            </a:r>
            <a:r>
              <a:rPr lang="en-US" dirty="0"/>
              <a:t>] OR Comparative Study[</a:t>
            </a:r>
            <a:r>
              <a:rPr lang="en-US" dirty="0" err="1"/>
              <a:t>ptyp</a:t>
            </a:r>
            <a:r>
              <a:rPr lang="en-US" dirty="0"/>
              <a:t>] OR Controlled Clinical Trial[</a:t>
            </a:r>
            <a:r>
              <a:rPr lang="en-US" dirty="0" err="1"/>
              <a:t>ptyp</a:t>
            </a:r>
            <a:r>
              <a:rPr lang="en-US" dirty="0"/>
              <a:t>] OR Meta-Analysis[</a:t>
            </a:r>
            <a:r>
              <a:rPr lang="en-US" dirty="0" err="1"/>
              <a:t>ptyp</a:t>
            </a:r>
            <a:r>
              <a:rPr lang="en-US" dirty="0"/>
              <a:t>] OR Multicenter Study[</a:t>
            </a:r>
            <a:r>
              <a:rPr lang="en-US" dirty="0" err="1"/>
              <a:t>ptyp</a:t>
            </a:r>
            <a:r>
              <a:rPr lang="en-US" dirty="0"/>
              <a:t>] OR Observational Study[</a:t>
            </a:r>
            <a:r>
              <a:rPr lang="en-US" dirty="0" err="1"/>
              <a:t>ptyp</a:t>
            </a:r>
            <a:r>
              <a:rPr lang="en-US" dirty="0"/>
              <a:t>] OR Practice Guideline[</a:t>
            </a:r>
            <a:r>
              <a:rPr lang="en-US" dirty="0" err="1"/>
              <a:t>ptyp</a:t>
            </a:r>
            <a:r>
              <a:rPr lang="en-US" dirty="0"/>
              <a:t>] OR Pragmatic Clinical Trial[</a:t>
            </a:r>
            <a:r>
              <a:rPr lang="en-US" dirty="0" err="1"/>
              <a:t>ptyp</a:t>
            </a:r>
            <a:r>
              <a:rPr lang="en-US" dirty="0"/>
              <a:t>] OR Randomized Controlled Trial[</a:t>
            </a:r>
            <a:r>
              <a:rPr lang="en-US" dirty="0" err="1"/>
              <a:t>ptyp</a:t>
            </a:r>
            <a:r>
              <a:rPr lang="en-US" dirty="0"/>
              <a:t>] OR Review[</a:t>
            </a:r>
            <a:r>
              <a:rPr lang="en-US" dirty="0" err="1"/>
              <a:t>ptyp</a:t>
            </a:r>
            <a:r>
              <a:rPr lang="en-US" dirty="0"/>
              <a:t>] OR systematic[</a:t>
            </a:r>
            <a:r>
              <a:rPr lang="en-US" dirty="0" err="1"/>
              <a:t>sb</a:t>
            </a:r>
            <a:r>
              <a:rPr lang="en-US" dirty="0"/>
              <a:t>] OR Validation Studies[</a:t>
            </a:r>
            <a:r>
              <a:rPr lang="en-US" dirty="0" err="1"/>
              <a:t>ptyp</a:t>
            </a:r>
            <a:r>
              <a:rPr lang="en-US" dirty="0"/>
              <a:t>]) AND "humans"[</a:t>
            </a:r>
            <a:r>
              <a:rPr lang="en-US" dirty="0" err="1"/>
              <a:t>MeSH</a:t>
            </a:r>
            <a:r>
              <a:rPr lang="en-US" dirty="0"/>
              <a:t> Terms] AND English[</a:t>
            </a:r>
            <a:r>
              <a:rPr lang="en-US" dirty="0" err="1"/>
              <a:t>lang</a:t>
            </a:r>
            <a:r>
              <a:rPr lang="en-US" dirty="0"/>
              <a:t>]) OR ("small fiber neuropathy"[</a:t>
            </a:r>
            <a:r>
              <a:rPr lang="en-US" dirty="0" err="1"/>
              <a:t>MeSH</a:t>
            </a:r>
            <a:r>
              <a:rPr lang="en-US" dirty="0"/>
              <a:t> Terms] OR ("small"[All Fields] AND "fiber"[All Fields] AND "neuropathy"[All Fields]) OR "small fiber neuropathy"[All Fields]) OR SFN[All Fields] OR (Distal[All Fields] AND symmetric[All Fields] AND ("polyneuropathies"[</a:t>
            </a:r>
            <a:r>
              <a:rPr lang="en-US" dirty="0" err="1"/>
              <a:t>MeSH</a:t>
            </a:r>
            <a:r>
              <a:rPr lang="en-US" dirty="0"/>
              <a:t> Terms] OR "polyneuropathies"[All Fields] OR "polyneuropathy"[All Fields])) OR ("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Conf</a:t>
            </a:r>
            <a:r>
              <a:rPr lang="en-US" dirty="0"/>
              <a:t> Digit Signal Process </a:t>
            </a:r>
            <a:r>
              <a:rPr lang="en-US" dirty="0" err="1"/>
              <a:t>Proc</a:t>
            </a:r>
            <a:r>
              <a:rPr lang="en-US" dirty="0"/>
              <a:t>"[Journal] OR "</a:t>
            </a:r>
            <a:r>
              <a:rPr lang="en-US" dirty="0" err="1"/>
              <a:t>dsp</a:t>
            </a:r>
            <a:r>
              <a:rPr lang="en-US" dirty="0"/>
              <a:t>"[All Fields]) OR (("pain"[</a:t>
            </a:r>
            <a:r>
              <a:rPr lang="en-US" dirty="0" err="1"/>
              <a:t>MeSH</a:t>
            </a:r>
            <a:r>
              <a:rPr lang="en-US" dirty="0"/>
              <a:t> Terms] OR "pain"[All Fields] OR "painful"[All Fields]) AND ("polyneuropathies"[</a:t>
            </a:r>
            <a:r>
              <a:rPr lang="en-US" dirty="0" err="1"/>
              <a:t>MeSH</a:t>
            </a:r>
            <a:r>
              <a:rPr lang="en-US" dirty="0"/>
              <a:t> Terms] OR "polyneuropathies"[All Fields] OR "polyneuropathy"[All Fields])) OR (idiopathic[All Fields] AND neuropathy[All Fields]) OR (cryptogenic[All Fields] AND neuropathy[All Fields]) AND ("humans"[</a:t>
            </a:r>
            <a:r>
              <a:rPr lang="en-US" dirty="0" err="1"/>
              <a:t>MeSH</a:t>
            </a:r>
            <a:r>
              <a:rPr lang="en-US" dirty="0"/>
              <a:t> Terms] AND English[</a:t>
            </a:r>
            <a:r>
              <a:rPr lang="en-US" dirty="0" err="1"/>
              <a:t>lang</a:t>
            </a:r>
            <a:r>
              <a:rPr lang="en-US" dirty="0"/>
              <a:t>])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2910" y="6292645"/>
            <a:ext cx="537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6,460 results</a:t>
            </a:r>
          </a:p>
        </p:txBody>
      </p:sp>
    </p:spTree>
    <p:extLst>
      <p:ext uri="{BB962C8B-B14F-4D97-AF65-F5344CB8AC3E}">
        <p14:creationId xmlns:p14="http://schemas.microsoft.com/office/powerpoint/2010/main" val="2050575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6096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4775"/>
            <a:ext cx="12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Criteria for screening/inclusion</a:t>
            </a:r>
          </a:p>
        </p:txBody>
      </p:sp>
      <p:pic>
        <p:nvPicPr>
          <p:cNvPr id="11" name="Picture 10" descr="Pain2 cop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3189" y="6223817"/>
            <a:ext cx="689503" cy="593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Image result for washington universit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817" b="42663"/>
          <a:stretch/>
        </p:blipFill>
        <p:spPr bwMode="auto">
          <a:xfrm>
            <a:off x="11009939" y="6292645"/>
            <a:ext cx="473250" cy="52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866922"/>
              </p:ext>
            </p:extLst>
          </p:nvPr>
        </p:nvGraphicFramePr>
        <p:xfrm>
          <a:off x="1002890" y="1338908"/>
          <a:ext cx="10097730" cy="3349607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131518">
                  <a:extLst>
                    <a:ext uri="{9D8B030D-6E8A-4147-A177-3AD203B41FA5}">
                      <a16:colId xmlns:a16="http://schemas.microsoft.com/office/drawing/2014/main" val="648093408"/>
                    </a:ext>
                  </a:extLst>
                </a:gridCol>
                <a:gridCol w="7966212">
                  <a:extLst>
                    <a:ext uri="{9D8B030D-6E8A-4147-A177-3AD203B41FA5}">
                      <a16:colId xmlns:a16="http://schemas.microsoft.com/office/drawing/2014/main" val="1760831601"/>
                    </a:ext>
                  </a:extLst>
                </a:gridCol>
              </a:tblGrid>
              <a:tr h="19450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156D4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Obtain full text,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Clinical study (epidemiological, observational or interventiona</a:t>
                      </a:r>
                      <a:r>
                        <a:rPr lang="en-US" sz="14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l)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Review/guidelines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AND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Patient population includes </a:t>
                      </a:r>
                      <a:r>
                        <a:rPr lang="en-US" sz="1400" b="0" u="sng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small fiber neuropathy </a:t>
                      </a:r>
                      <a:r>
                        <a:rPr lang="en-US" sz="14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(or distal polyneuropathy) that is 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Termed “idiopathic”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 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Is of unclear/mixed etiology.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9645283"/>
                  </a:ext>
                </a:extLst>
              </a:tr>
              <a:tr h="14045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Exclude,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400" b="0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342900" marR="0" lvl="0" indent="-3429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Animal study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In-vitro / ex-vivo study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Clinical studies dealing with polyneuropathy of </a:t>
                      </a:r>
                      <a:r>
                        <a:rPr lang="en-US" sz="1400" b="0" dirty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well-defined etiology </a:t>
                      </a:r>
                      <a:r>
                        <a:rPr lang="en-US" sz="14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 i.e.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DPN, HIV-SN, CIPN, and other axonal or demyelinating neuropathies.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3773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827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6096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308" y="89357"/>
            <a:ext cx="12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Approach</a:t>
            </a:r>
            <a:endParaRPr lang="en-US" sz="2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4074" y="1385373"/>
            <a:ext cx="114052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Each abstract was independently screened by </a:t>
            </a:r>
            <a:r>
              <a:rPr lang="en-US" sz="16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investigators</a:t>
            </a:r>
          </a:p>
          <a:p>
            <a:r>
              <a:rPr lang="en-US" sz="16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en-US" sz="1600" dirty="0">
                <a:solidFill>
                  <a:srgbClr val="0066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Mathias </a:t>
            </a:r>
            <a:r>
              <a:rPr lang="en-US" sz="1600" dirty="0" err="1">
                <a:solidFill>
                  <a:srgbClr val="0066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Leinders</a:t>
            </a:r>
            <a:r>
              <a:rPr lang="en-US" sz="1600" dirty="0">
                <a:solidFill>
                  <a:srgbClr val="0066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(Washington University)</a:t>
            </a:r>
          </a:p>
          <a:p>
            <a:r>
              <a:rPr lang="en-US" sz="1600" dirty="0">
                <a:solidFill>
                  <a:srgbClr val="0066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Marta Campagnolo (Harvard)</a:t>
            </a:r>
          </a:p>
          <a:p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Color coded as follows:</a:t>
            </a:r>
          </a:p>
        </p:txBody>
      </p:sp>
      <p:pic>
        <p:nvPicPr>
          <p:cNvPr id="11" name="Picture 10" descr="Pain2 cop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3189" y="6223817"/>
            <a:ext cx="689503" cy="593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Image result for washington universit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817" b="42663"/>
          <a:stretch/>
        </p:blipFill>
        <p:spPr bwMode="auto">
          <a:xfrm>
            <a:off x="11009939" y="6292645"/>
            <a:ext cx="473250" cy="52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67701" y="4370102"/>
            <a:ext cx="798195" cy="338673"/>
          </a:xfrm>
          <a:prstGeom prst="rect">
            <a:avLst/>
          </a:prstGeom>
          <a:solidFill>
            <a:srgbClr val="178D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56D4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21315" y="4381797"/>
            <a:ext cx="798195" cy="338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56D4C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2474" y="4370101"/>
            <a:ext cx="798195" cy="33867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56D4C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74931" y="4381798"/>
            <a:ext cx="798195" cy="338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56D4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6477" y="3774277"/>
            <a:ext cx="17206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INCLUDE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30805" y="3620388"/>
            <a:ext cx="1533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MAYBE INCLUDE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84398" y="3668757"/>
            <a:ext cx="4709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EXCLUDE </a:t>
            </a:r>
          </a:p>
          <a:p>
            <a:pPr algn="ctr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(other well-defined etiology)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94049" y="3613744"/>
            <a:ext cx="2428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EXCLUDE (Irrelevant)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54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ain2 cop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3189" y="6223817"/>
            <a:ext cx="689503" cy="593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Image result for washington universit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817" b="42663"/>
          <a:stretch/>
        </p:blipFill>
        <p:spPr bwMode="auto">
          <a:xfrm>
            <a:off x="11009939" y="6292645"/>
            <a:ext cx="473250" cy="52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39097" y="81595"/>
            <a:ext cx="10953135" cy="3385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Records identified through literature search (n=6460)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13906" y="911745"/>
            <a:ext cx="4924635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Abstracts independently screened by 2 investigators for inclusion criteria, and color-coded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32370" y="1636962"/>
            <a:ext cx="2095338" cy="3077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Excluded (n=5867)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962301" y="1535792"/>
            <a:ext cx="2656" cy="536157"/>
          </a:xfrm>
          <a:prstGeom prst="straightConnector1">
            <a:avLst/>
          </a:prstGeom>
          <a:ln w="28575" cmpd="sng">
            <a:solidFill>
              <a:srgbClr val="000000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13907" y="2169774"/>
            <a:ext cx="4924634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Full text obtained and color-coded for inclusion in </a:t>
            </a:r>
          </a:p>
          <a:p>
            <a:pPr algn="ctr"/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extraction database (n=594) 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002596" y="1796553"/>
            <a:ext cx="900286" cy="2041"/>
          </a:xfrm>
          <a:prstGeom prst="straightConnector1">
            <a:avLst/>
          </a:prstGeom>
          <a:ln w="3175" cmpd="sng">
            <a:solidFill>
              <a:srgbClr val="000000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805614" y="2723771"/>
            <a:ext cx="0" cy="398222"/>
          </a:xfrm>
          <a:prstGeom prst="straightConnector1">
            <a:avLst/>
          </a:prstGeom>
          <a:ln w="28575" cmpd="sng">
            <a:solidFill>
              <a:srgbClr val="000000"/>
            </a:solidFill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967851" y="468927"/>
            <a:ext cx="2656" cy="400038"/>
          </a:xfrm>
          <a:prstGeom prst="straightConnector1">
            <a:avLst/>
          </a:prstGeom>
          <a:ln w="28575" cmpd="sng">
            <a:solidFill>
              <a:srgbClr val="000000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014489" y="4433595"/>
            <a:ext cx="3736985" cy="73866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extracted and included in analysis</a:t>
            </a:r>
          </a:p>
          <a:p>
            <a:pPr algn="ctr"/>
            <a:r>
              <a:rPr lang="en-US" sz="14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iSFN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/ </a:t>
            </a:r>
            <a:r>
              <a:rPr lang="en-US" sz="14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mSFN</a:t>
            </a:r>
            <a:endParaRPr lang="en-US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(n= 123)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320676" y="5407406"/>
            <a:ext cx="7708227" cy="73866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Record overview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algn="ctr"/>
            <a:endParaRPr lang="en-US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400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iSFN</a:t>
            </a:r>
            <a:r>
              <a:rPr lang="en-US" sz="1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(n=11)                </a:t>
            </a:r>
            <a:r>
              <a:rPr lang="en-US" sz="1400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mSFN</a:t>
            </a:r>
            <a:r>
              <a:rPr lang="en-US" sz="1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(n=74)                 Reviews/Guidelines  (n=38)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38892" y="5960308"/>
            <a:ext cx="2249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SFN= small fiber neuropathy</a:t>
            </a:r>
          </a:p>
          <a:p>
            <a:r>
              <a:rPr lang="en-US" sz="1200" dirty="0" err="1"/>
              <a:t>iSFN</a:t>
            </a:r>
            <a:r>
              <a:rPr lang="en-US" sz="1200" dirty="0"/>
              <a:t>= pure idiopathic SFN</a:t>
            </a:r>
          </a:p>
          <a:p>
            <a:r>
              <a:rPr lang="en-US" sz="1200" dirty="0" err="1"/>
              <a:t>mSFN</a:t>
            </a:r>
            <a:r>
              <a:rPr lang="en-US" sz="1200" dirty="0"/>
              <a:t>= mixed cases of SFN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613906" y="2181407"/>
            <a:ext cx="2338827" cy="526874"/>
          </a:xfrm>
          <a:prstGeom prst="rect">
            <a:avLst/>
          </a:prstGeom>
          <a:solidFill>
            <a:srgbClr val="178D40">
              <a:alpha val="3098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952733" y="2191563"/>
            <a:ext cx="2585807" cy="484590"/>
          </a:xfrm>
          <a:prstGeom prst="rect">
            <a:avLst/>
          </a:prstGeom>
          <a:solidFill>
            <a:srgbClr val="FFFF00">
              <a:alpha val="38824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886346" y="2138996"/>
            <a:ext cx="2418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Disagreements solved by discussion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643780" y="2983105"/>
            <a:ext cx="4924633" cy="95410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REDCap</a:t>
            </a:r>
            <a:r>
              <a:rPr lang="en-US" sz="14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database exclusion criteria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Non-human study</a:t>
            </a:r>
          </a:p>
          <a:p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Clear other etiology (e.g. DPN)</a:t>
            </a:r>
          </a:p>
          <a:p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N &lt; 10 subjects (e.g. case-reports)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16591" y="2180362"/>
            <a:ext cx="2897590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Additional papers identified from references (n=11)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1797018" y="3094886"/>
            <a:ext cx="1811413" cy="1178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951406" y="2692529"/>
            <a:ext cx="1327" cy="250468"/>
          </a:xfrm>
          <a:prstGeom prst="straightConnector1">
            <a:avLst/>
          </a:prstGeom>
          <a:ln w="28575" cmpd="sng">
            <a:solidFill>
              <a:srgbClr val="000000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5951405" y="3937212"/>
            <a:ext cx="1" cy="493332"/>
          </a:xfrm>
          <a:prstGeom prst="straightConnector1">
            <a:avLst/>
          </a:prstGeom>
          <a:ln w="28575" cmpd="sng">
            <a:solidFill>
              <a:srgbClr val="000000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932370" y="4020006"/>
            <a:ext cx="2095338" cy="3077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Excluded (n=482)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6002596" y="4179597"/>
            <a:ext cx="900286" cy="2041"/>
          </a:xfrm>
          <a:prstGeom prst="straightConnector1">
            <a:avLst/>
          </a:prstGeom>
          <a:ln w="3175" cmpd="sng">
            <a:solidFill>
              <a:srgbClr val="000000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971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ain2 cop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3189" y="6223817"/>
            <a:ext cx="689503" cy="593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Image result for washington universit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817" b="42663"/>
          <a:stretch/>
        </p:blipFill>
        <p:spPr bwMode="auto">
          <a:xfrm>
            <a:off x="11009939" y="6292645"/>
            <a:ext cx="473250" cy="52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02343" y="287371"/>
            <a:ext cx="696369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Records extracted to </a:t>
            </a:r>
            <a:r>
              <a:rPr lang="en-US" sz="14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REDCap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42411" y="1217205"/>
            <a:ext cx="3480037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Final Records included for analysis </a:t>
            </a:r>
          </a:p>
          <a:p>
            <a:pPr algn="ctr"/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(n=123)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24910" y="595148"/>
            <a:ext cx="4376178" cy="35394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REDCap</a:t>
            </a:r>
            <a:r>
              <a:rPr lang="en-US" sz="14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extraction details</a:t>
            </a:r>
            <a:r>
              <a:rPr lang="en-US" sz="14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endParaRPr lang="en-US" sz="14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Characteristics of included record:</a:t>
            </a:r>
          </a:p>
          <a:p>
            <a:pPr marL="171450" indent="-171450">
              <a:buFontTx/>
              <a:buChar char="-"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Subject demographics, single/multicenter, study arms</a:t>
            </a:r>
          </a:p>
          <a:p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SFN details/ Study Methodology:</a:t>
            </a:r>
          </a:p>
          <a:p>
            <a:pPr marL="171450" indent="-171450">
              <a:buFontTx/>
              <a:buChar char="-"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Type/cause SFN, NCS?, SFN defined? SFN Criteria? Pain cut-off?</a:t>
            </a:r>
          </a:p>
          <a:p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Results:</a:t>
            </a:r>
          </a:p>
          <a:p>
            <a:pPr marL="171450" indent="-171450">
              <a:buFontTx/>
              <a:buChar char="-"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Symptoms, descriptors, questionnaires </a:t>
            </a:r>
          </a:p>
          <a:p>
            <a:pPr marL="171450" indent="-171450">
              <a:buFontTx/>
              <a:buChar char="-"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Morphology (biopsy site, details), sensory assessment (site, details), functional assessments (QSART,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etc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   Comorbidities,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QoL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171450" indent="-171450">
              <a:buFontTx/>
              <a:buChar char="-"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Potential risk of bias/ comments</a:t>
            </a:r>
          </a:p>
          <a:p>
            <a:pPr marL="171450" indent="-171450">
              <a:buFontTx/>
              <a:buChar char="-"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 patient-centered outcomes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182430" y="904568"/>
            <a:ext cx="3348257" cy="0"/>
          </a:xfrm>
          <a:prstGeom prst="straightConnector1">
            <a:avLst/>
          </a:prstGeom>
          <a:ln w="3175" cmpd="sng">
            <a:solidFill>
              <a:srgbClr val="000000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182430" y="644503"/>
            <a:ext cx="2656" cy="536157"/>
          </a:xfrm>
          <a:prstGeom prst="straightConnector1">
            <a:avLst/>
          </a:prstGeom>
          <a:ln w="28575" cmpd="sng">
            <a:solidFill>
              <a:srgbClr val="000000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182429" y="1765819"/>
            <a:ext cx="9828" cy="1437287"/>
          </a:xfrm>
          <a:prstGeom prst="straightConnector1">
            <a:avLst/>
          </a:prstGeom>
          <a:ln w="28575" cmpd="sng">
            <a:solidFill>
              <a:srgbClr val="000000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1855" y="2716364"/>
            <a:ext cx="2315975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mSFN</a:t>
            </a:r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(n=74)</a:t>
            </a:r>
          </a:p>
          <a:p>
            <a:endParaRPr lang="en-US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Mixed cased: (n=60)</a:t>
            </a:r>
          </a:p>
          <a:p>
            <a:r>
              <a:rPr lang="en-US" sz="12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Fabry</a:t>
            </a:r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(n=4)</a:t>
            </a:r>
          </a:p>
          <a:p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Hereditary: (n=2)</a:t>
            </a:r>
          </a:p>
          <a:p>
            <a:r>
              <a:rPr lang="en-US" sz="12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Sarcoidosis</a:t>
            </a:r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(n=2)</a:t>
            </a:r>
          </a:p>
          <a:p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Sepsis: (n=1)</a:t>
            </a:r>
          </a:p>
          <a:p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Amyloidosis: (n=1)</a:t>
            </a:r>
          </a:p>
          <a:p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Other: (n=4)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1855" y="2172919"/>
            <a:ext cx="1221809" cy="27699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iSFN</a:t>
            </a:r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(n=11)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65004" y="4755751"/>
            <a:ext cx="2665890" cy="175432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Reviews: (n=38)</a:t>
            </a:r>
          </a:p>
          <a:p>
            <a:endParaRPr lang="en-US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SFN </a:t>
            </a:r>
            <a:r>
              <a:rPr lang="en-US" sz="12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diagn</a:t>
            </a:r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criteria: (n=15)</a:t>
            </a:r>
          </a:p>
          <a:p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SFN guidelines: (n=3)</a:t>
            </a:r>
          </a:p>
          <a:p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SFN methods: (n=8)</a:t>
            </a:r>
          </a:p>
          <a:p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SFN </a:t>
            </a:r>
            <a:r>
              <a:rPr lang="en-US" sz="12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epidem</a:t>
            </a:r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(n=2)</a:t>
            </a:r>
          </a:p>
          <a:p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SFN other </a:t>
            </a:r>
            <a:r>
              <a:rPr lang="en-US" sz="12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etiol</a:t>
            </a:r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(n=4)</a:t>
            </a:r>
          </a:p>
          <a:p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PSN diagnosis: (n=3)</a:t>
            </a:r>
          </a:p>
          <a:p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DSP guidelines: (n=3)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45569" y="3265577"/>
            <a:ext cx="2198038" cy="309315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Data Mapping</a:t>
            </a:r>
          </a:p>
          <a:p>
            <a:pPr algn="ctr"/>
            <a:endParaRPr lang="en-US" sz="1100" b="1" dirty="0"/>
          </a:p>
          <a:p>
            <a:r>
              <a:rPr lang="en-US" sz="1100" b="1" u="sng" dirty="0"/>
              <a:t>Direction of change</a:t>
            </a:r>
          </a:p>
          <a:p>
            <a:endParaRPr lang="en-US" sz="1100" b="1" u="sng" dirty="0"/>
          </a:p>
          <a:p>
            <a:r>
              <a:rPr lang="en-US" sz="1100" b="1" dirty="0"/>
              <a:t>Expected</a:t>
            </a:r>
          </a:p>
          <a:p>
            <a:endParaRPr lang="en-US" sz="1100" b="1" dirty="0"/>
          </a:p>
          <a:p>
            <a:r>
              <a:rPr lang="en-US" sz="1100" b="1" dirty="0"/>
              <a:t>No. difference</a:t>
            </a:r>
          </a:p>
          <a:p>
            <a:endParaRPr lang="en-US" sz="1100" b="1" dirty="0"/>
          </a:p>
          <a:p>
            <a:r>
              <a:rPr lang="en-US" sz="1100" b="1" dirty="0"/>
              <a:t>Opposite</a:t>
            </a:r>
          </a:p>
          <a:p>
            <a:endParaRPr lang="en-US" sz="1100" b="1" dirty="0"/>
          </a:p>
          <a:p>
            <a:r>
              <a:rPr lang="en-US" sz="1100" b="1" dirty="0"/>
              <a:t>Unclear/mixed</a:t>
            </a:r>
          </a:p>
          <a:p>
            <a:endParaRPr lang="en-US" sz="1100" b="1" dirty="0"/>
          </a:p>
          <a:p>
            <a:r>
              <a:rPr lang="en-US" sz="1100" b="1" dirty="0"/>
              <a:t>Abnormal vs. HC</a:t>
            </a:r>
          </a:p>
          <a:p>
            <a:endParaRPr lang="en-US" sz="1100" b="1" dirty="0"/>
          </a:p>
          <a:p>
            <a:r>
              <a:rPr lang="en-US" sz="1100" b="1" dirty="0"/>
              <a:t>Abnormal vs. other</a:t>
            </a:r>
          </a:p>
          <a:p>
            <a:endParaRPr lang="en-US" sz="1050" b="1" dirty="0"/>
          </a:p>
          <a:p>
            <a:endParaRPr lang="en-US" sz="1050" b="1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1586368" y="2308132"/>
            <a:ext cx="1664751" cy="328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670115" y="2868156"/>
            <a:ext cx="1370943" cy="14256"/>
          </a:xfrm>
          <a:prstGeom prst="line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241287" y="2316536"/>
            <a:ext cx="9832" cy="56587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42076" y="2188143"/>
            <a:ext cx="1141365" cy="261775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54140" y="2742509"/>
            <a:ext cx="1280011" cy="251294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753075" y="4121637"/>
            <a:ext cx="674098" cy="156603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753075" y="4479779"/>
            <a:ext cx="674098" cy="15660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771919" y="4807437"/>
            <a:ext cx="674098" cy="15660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771919" y="5128615"/>
            <a:ext cx="674098" cy="156603"/>
          </a:xfrm>
          <a:prstGeom prst="rect">
            <a:avLst/>
          </a:prstGeom>
          <a:solidFill>
            <a:srgbClr val="E66146"/>
          </a:solidFill>
          <a:ln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502480"/>
              </p:ext>
            </p:extLst>
          </p:nvPr>
        </p:nvGraphicFramePr>
        <p:xfrm>
          <a:off x="4778475" y="5763102"/>
          <a:ext cx="674098" cy="167640"/>
        </p:xfrm>
        <a:graphic>
          <a:graphicData uri="http://schemas.openxmlformats.org/drawingml/2006/table">
            <a:tbl>
              <a:tblPr/>
              <a:tblGrid>
                <a:gridCol w="674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133497"/>
              </p:ext>
            </p:extLst>
          </p:nvPr>
        </p:nvGraphicFramePr>
        <p:xfrm>
          <a:off x="4778475" y="5473701"/>
          <a:ext cx="674098" cy="167640"/>
        </p:xfrm>
        <a:graphic>
          <a:graphicData uri="http://schemas.openxmlformats.org/drawingml/2006/table">
            <a:tbl>
              <a:tblPr/>
              <a:tblGrid>
                <a:gridCol w="674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2081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8" name="Rectangle 37"/>
          <p:cNvSpPr/>
          <p:nvPr/>
        </p:nvSpPr>
        <p:spPr>
          <a:xfrm>
            <a:off x="6565004" y="4765583"/>
            <a:ext cx="1454995" cy="260359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409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2935</TotalTime>
  <Words>3030</Words>
  <Application>Microsoft Office PowerPoint</Application>
  <PresentationFormat>Widescreen</PresentationFormat>
  <Paragraphs>1179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Calibri Light</vt:lpstr>
      <vt:lpstr>Symbol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Haroutounian, Simon</dc:creator>
  <cp:lastModifiedBy>Haroutounian, Simon</cp:lastModifiedBy>
  <cp:revision>169</cp:revision>
  <dcterms:created xsi:type="dcterms:W3CDTF">2018-03-31T16:19:54Z</dcterms:created>
  <dcterms:modified xsi:type="dcterms:W3CDTF">2018-07-06T13:17:56Z</dcterms:modified>
</cp:coreProperties>
</file>