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70" r:id="rId9"/>
    <p:sldId id="272" r:id="rId10"/>
    <p:sldId id="260" r:id="rId11"/>
    <p:sldId id="271" r:id="rId12"/>
    <p:sldId id="261" r:id="rId13"/>
    <p:sldId id="262" r:id="rId14"/>
    <p:sldId id="276" r:id="rId15"/>
    <p:sldId id="275" r:id="rId16"/>
    <p:sldId id="274" r:id="rId17"/>
    <p:sldId id="277" r:id="rId18"/>
    <p:sldId id="265" r:id="rId19"/>
    <p:sldId id="264" r:id="rId20"/>
    <p:sldId id="278" r:id="rId21"/>
    <p:sldId id="279" r:id="rId22"/>
    <p:sldId id="280" r:id="rId23"/>
    <p:sldId id="282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320" y="7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8F2B-1906-4121-A695-50ED0B243364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9B91-C74A-4756-890D-993AB98B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9B91-C74A-4756-890D-993AB98BCB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9B91-C74A-4756-890D-993AB98BCB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0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63F6-CE6C-4E7A-8CB2-062E49516DF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C9D9-8E6F-483F-976F-B00FAB31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odysseyonline.com/compare-apples-oranges" TargetMode="Externa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dysseyonline.com/compare-apples-oranges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Fiber Neuropathy</a:t>
            </a:r>
            <a:br>
              <a:rPr lang="en-US" dirty="0" smtClean="0"/>
            </a:br>
            <a:r>
              <a:rPr lang="en-US" dirty="0" smtClean="0"/>
              <a:t>Diagnostic Instruments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Gibbons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0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MGH: </a:t>
            </a:r>
            <a:r>
              <a:rPr lang="en-US" dirty="0" smtClean="0"/>
              <a:t>SSS-SFPN</a:t>
            </a:r>
            <a:endParaRPr lang="en-US" dirty="0"/>
          </a:p>
        </p:txBody>
      </p:sp>
      <p:pic>
        <p:nvPicPr>
          <p:cNvPr id="2" name="Picture 1" descr="SSSv5 2-21-18 y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NTSS-6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22438"/>
              </p:ext>
            </p:extLst>
          </p:nvPr>
        </p:nvGraphicFramePr>
        <p:xfrm>
          <a:off x="838200" y="1219200"/>
          <a:ext cx="7696199" cy="3916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6199"/>
              </a:tblGrid>
              <a:tr h="71571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u="sng" dirty="0" smtClean="0">
                          <a:effectLst/>
                        </a:rPr>
                        <a:t>1.    Aching </a:t>
                      </a:r>
                      <a:r>
                        <a:rPr lang="en-US" sz="1600" u="sng" dirty="0">
                          <a:effectLst/>
                        </a:rPr>
                        <a:t>pain</a:t>
                      </a:r>
                      <a:r>
                        <a:rPr lang="en-US" sz="1600" dirty="0">
                          <a:effectLst/>
                        </a:rPr>
                        <a:t>: "Do you experience a deep, aching, tightness, boring, pulling, or squeezing pain in your feet or legs</a:t>
                      </a:r>
                      <a:r>
                        <a:rPr lang="en-US" sz="1600" dirty="0" smtClean="0">
                          <a:effectLst/>
                        </a:rPr>
                        <a:t>?"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71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u="sng" dirty="0" smtClean="0">
                          <a:effectLst/>
                        </a:rPr>
                        <a:t>2.</a:t>
                      </a:r>
                      <a:r>
                        <a:rPr lang="en-US" sz="1600" u="sng" baseline="0" dirty="0" smtClean="0">
                          <a:effectLst/>
                        </a:rPr>
                        <a:t>    </a:t>
                      </a:r>
                      <a:r>
                        <a:rPr lang="en-US" sz="1600" u="sng" dirty="0" smtClean="0">
                          <a:effectLst/>
                        </a:rPr>
                        <a:t>Allodynia</a:t>
                      </a:r>
                      <a:r>
                        <a:rPr lang="en-US" sz="1600" u="sng" dirty="0">
                          <a:effectLst/>
                        </a:rPr>
                        <a:t>:</a:t>
                      </a:r>
                      <a:r>
                        <a:rPr lang="en-US" sz="1600" dirty="0">
                          <a:effectLst/>
                        </a:rPr>
                        <a:t> "Do you experience unusual sensitivity or tenderness when your feet are touched or are used in activities such as walking</a:t>
                      </a:r>
                      <a:r>
                        <a:rPr lang="en-US" sz="1600" dirty="0" smtClean="0">
                          <a:effectLst/>
                        </a:rPr>
                        <a:t>?"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94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u="sng" dirty="0" smtClean="0">
                          <a:effectLst/>
                        </a:rPr>
                        <a:t>3.</a:t>
                      </a:r>
                      <a:r>
                        <a:rPr lang="en-US" sz="1600" u="sng" baseline="0" dirty="0" smtClean="0">
                          <a:effectLst/>
                        </a:rPr>
                        <a:t>    </a:t>
                      </a:r>
                      <a:r>
                        <a:rPr lang="en-US" sz="1600" u="sng" dirty="0" smtClean="0">
                          <a:effectLst/>
                        </a:rPr>
                        <a:t>Burning </a:t>
                      </a:r>
                      <a:r>
                        <a:rPr lang="en-US" sz="1600" u="sng" dirty="0">
                          <a:effectLst/>
                        </a:rPr>
                        <a:t>pain:</a:t>
                      </a:r>
                      <a:r>
                        <a:rPr lang="en-US" sz="1600" dirty="0">
                          <a:effectLst/>
                        </a:rPr>
                        <a:t> "Do you experience burning pain in your feet or legs</a:t>
                      </a:r>
                      <a:r>
                        <a:rPr lang="en-US" sz="1600" dirty="0" smtClean="0">
                          <a:effectLst/>
                        </a:rPr>
                        <a:t>?"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71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u="sng" dirty="0" smtClean="0">
                          <a:effectLst/>
                        </a:rPr>
                        <a:t>4.    Lancinating </a:t>
                      </a:r>
                      <a:r>
                        <a:rPr lang="en-US" sz="1600" u="sng" dirty="0">
                          <a:effectLst/>
                        </a:rPr>
                        <a:t>pain:</a:t>
                      </a:r>
                      <a:r>
                        <a:rPr lang="en-US" sz="1600" dirty="0">
                          <a:effectLst/>
                        </a:rPr>
                        <a:t> "Do you experience sharp, stabbing, or shooting pain, electrical shock-like pain, or surges of pain that last seconds to minutes in your feet or legs</a:t>
                      </a:r>
                      <a:r>
                        <a:rPr lang="en-US" sz="1600" dirty="0" smtClean="0">
                          <a:effectLst/>
                        </a:rPr>
                        <a:t>?"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71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u="sng" dirty="0" smtClean="0">
                          <a:effectLst/>
                        </a:rPr>
                        <a:t>5.    Numbness</a:t>
                      </a:r>
                      <a:r>
                        <a:rPr lang="en-US" sz="1600" u="sng" dirty="0">
                          <a:effectLst/>
                        </a:rPr>
                        <a:t>:</a:t>
                      </a:r>
                      <a:r>
                        <a:rPr lang="en-US" sz="1600" dirty="0">
                          <a:effectLst/>
                        </a:rPr>
                        <a:t> "Do you experience numbness, lost sensation, or a 'dead feeling' like an anesthetic, without prickling in your feet or legs</a:t>
                      </a:r>
                      <a:r>
                        <a:rPr lang="en-US" sz="1600" dirty="0" smtClean="0">
                          <a:effectLst/>
                        </a:rPr>
                        <a:t>?"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39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u="sng" dirty="0" smtClean="0">
                          <a:effectLst/>
                        </a:rPr>
                        <a:t>6.    Prickling </a:t>
                      </a:r>
                      <a:r>
                        <a:rPr lang="en-US" sz="1600" u="sng" dirty="0">
                          <a:effectLst/>
                        </a:rPr>
                        <a:t>sensation:</a:t>
                      </a:r>
                      <a:r>
                        <a:rPr lang="en-US" sz="1600" dirty="0">
                          <a:effectLst/>
                        </a:rPr>
                        <a:t> "Do you experience a prickling or tingling feeling, with or without an 'asleep' feeling, in your feet or legs?"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5350302"/>
            <a:ext cx="486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Grading assessed by:</a:t>
            </a:r>
          </a:p>
          <a:p>
            <a:r>
              <a:rPr lang="en-US" dirty="0" smtClean="0"/>
              <a:t>Frequency (Never, Occasional, Often, Continuous)</a:t>
            </a:r>
          </a:p>
          <a:p>
            <a:r>
              <a:rPr lang="en-US" dirty="0" smtClean="0"/>
              <a:t>Intensity (Not present, Mild, Moderate, Severe)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9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numbers of subjects studied, some with large number of controls as well</a:t>
            </a:r>
          </a:p>
          <a:p>
            <a:r>
              <a:rPr lang="en-US" dirty="0" smtClean="0"/>
              <a:t>Good internal consistency </a:t>
            </a:r>
          </a:p>
          <a:p>
            <a:r>
              <a:rPr lang="en-US" dirty="0" smtClean="0"/>
              <a:t>Excellent test-retest reliability </a:t>
            </a:r>
          </a:p>
          <a:p>
            <a:r>
              <a:rPr lang="en-US" dirty="0" smtClean="0"/>
              <a:t>Content validity evaluated using many different previously published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2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Gold standards?</a:t>
            </a:r>
          </a:p>
          <a:p>
            <a:r>
              <a:rPr lang="en-US" sz="2400" dirty="0" smtClean="0"/>
              <a:t>SFN defined by: </a:t>
            </a:r>
          </a:p>
          <a:p>
            <a:pPr lvl="1"/>
            <a:r>
              <a:rPr lang="en-US" sz="2000" dirty="0" smtClean="0"/>
              <a:t>1) Abnormal test result (IENFD, autonomic function)</a:t>
            </a:r>
          </a:p>
          <a:p>
            <a:pPr lvl="1"/>
            <a:r>
              <a:rPr lang="en-US" sz="2000" dirty="0" smtClean="0"/>
              <a:t>2) Abnormal symptoms</a:t>
            </a:r>
          </a:p>
          <a:p>
            <a:pPr lvl="1"/>
            <a:r>
              <a:rPr lang="en-US" sz="2000" dirty="0" smtClean="0"/>
              <a:t>3) Abnormal signs</a:t>
            </a:r>
          </a:p>
          <a:p>
            <a:pPr lvl="1"/>
            <a:r>
              <a:rPr lang="en-US" sz="2000" dirty="0" smtClean="0"/>
              <a:t>4) Combinations</a:t>
            </a:r>
          </a:p>
          <a:p>
            <a:r>
              <a:rPr lang="en-US" sz="2400" dirty="0" smtClean="0"/>
              <a:t>SFN studied in a single disease</a:t>
            </a:r>
          </a:p>
          <a:p>
            <a:pPr lvl="1"/>
            <a:r>
              <a:rPr lang="en-US" sz="2000" dirty="0" smtClean="0"/>
              <a:t>Are questionnaires therefore only relevant in that disease or more broadly applicable?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404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Are small fiber sensory neuropathies and autonomic neuropathies the same disease?</a:t>
            </a:r>
          </a:p>
          <a:p>
            <a:pPr lvl="1"/>
            <a:r>
              <a:rPr lang="en-US" sz="2000" dirty="0" smtClean="0"/>
              <a:t>Is the patient with a severe isolated autonomic neuropathy the same as a patient with a severe isolated small fiber sensory neuropathy?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9218" name="Picture 2" descr="Image result for apples and oran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6191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1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 we need to define the role of the questionnaires more carefully?</a:t>
            </a:r>
          </a:p>
          <a:p>
            <a:pPr lvl="1"/>
            <a:r>
              <a:rPr lang="en-US" sz="1600" dirty="0" smtClean="0"/>
              <a:t>Small Fiber Sensory Questionnaire</a:t>
            </a:r>
          </a:p>
          <a:p>
            <a:pPr lvl="1"/>
            <a:r>
              <a:rPr lang="en-US" sz="1600" dirty="0" smtClean="0"/>
              <a:t>Small Fiber Autonomic Questionnaire</a:t>
            </a:r>
          </a:p>
          <a:p>
            <a:pPr lvl="1"/>
            <a:r>
              <a:rPr lang="en-US" sz="1600" dirty="0" smtClean="0"/>
              <a:t>Small Fiber Sensory and Autonomic Questionnaires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9218" name="Picture 2" descr="Image result for apples and orang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6191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1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Not all questionnaires are publically available </a:t>
            </a:r>
          </a:p>
          <a:p>
            <a:pPr lvl="1"/>
            <a:r>
              <a:rPr lang="en-US" sz="2000" dirty="0" smtClean="0"/>
              <a:t>If not accessible in the public domain, we will continue to see growth of individualized questionnaires that may, or may not, be compatible with existing questionnaires</a:t>
            </a:r>
          </a:p>
          <a:p>
            <a:r>
              <a:rPr lang="en-US" sz="2400" dirty="0" smtClean="0"/>
              <a:t>Some questionnaires cannot be analyzed without support (psychometrics may place a barrier to more widespread use)</a:t>
            </a:r>
          </a:p>
          <a:p>
            <a:pPr lvl="1"/>
            <a:r>
              <a:rPr lang="en-US" sz="2000" dirty="0" smtClean="0"/>
              <a:t>Can some repository of information be made available to assist investigations in SFN?</a:t>
            </a:r>
          </a:p>
          <a:p>
            <a:endParaRPr lang="en-US" sz="2400" dirty="0" smtClean="0"/>
          </a:p>
          <a:p>
            <a:r>
              <a:rPr lang="en-US" sz="2400" dirty="0" smtClean="0"/>
              <a:t>Use of disease control subjects?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362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Internal Conflict /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Do these questionnaires reflect the patients that I see that have SFN?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5553075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4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0" y="381000"/>
            <a:ext cx="874841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6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may have the most boring topic on the agenda, I will intentionally try to be a bit provocative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I do not have a small fiber neuropathy instrument named after me</a:t>
            </a:r>
          </a:p>
          <a:p>
            <a:r>
              <a:rPr lang="en-US" dirty="0" smtClean="0"/>
              <a:t>I am not developing a small fiber neuropathy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 smtClean="0"/>
              <a:t>UENS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Publically available</a:t>
            </a:r>
          </a:p>
          <a:p>
            <a:r>
              <a:rPr lang="en-US" sz="2400" dirty="0" smtClean="0"/>
              <a:t>Easy to understand and simple to complete</a:t>
            </a:r>
          </a:p>
          <a:p>
            <a:r>
              <a:rPr lang="en-US" sz="2400" dirty="0" smtClean="0"/>
              <a:t>Clarity counts!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71019"/>
              </p:ext>
            </p:extLst>
          </p:nvPr>
        </p:nvGraphicFramePr>
        <p:xfrm>
          <a:off x="3962400" y="98004"/>
          <a:ext cx="5105400" cy="660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5829207" imgH="7543800" progId="AcroExch.Document.DC">
                  <p:embed/>
                </p:oleObj>
              </mc:Choice>
              <mc:Fallback>
                <p:oleObj name="Acrobat Document" r:id="rId3" imgW="5829207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98004"/>
                        <a:ext cx="5105400" cy="6607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45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 smtClean="0"/>
              <a:t>PNRR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Not focused on small fiber neuropathy</a:t>
            </a:r>
          </a:p>
          <a:p>
            <a:r>
              <a:rPr lang="en-US" sz="1800" dirty="0" smtClean="0"/>
              <a:t>Tries to be adaptive to different types of neuropathy</a:t>
            </a:r>
          </a:p>
          <a:p>
            <a:r>
              <a:rPr lang="en-US" sz="1800" dirty="0" smtClean="0"/>
              <a:t>Is comprehensive, but clear</a:t>
            </a:r>
          </a:p>
          <a:p>
            <a:r>
              <a:rPr lang="en-US" sz="1800" dirty="0" smtClean="0"/>
              <a:t>Is not validated or publically available</a:t>
            </a:r>
            <a:endParaRPr lang="en-US" sz="1800" dirty="0"/>
          </a:p>
        </p:txBody>
      </p:sp>
      <p:pic>
        <p:nvPicPr>
          <p:cNvPr id="7" name="Picture 6" descr="Physician Exam Form V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63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6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Compared examination scores in early neuropathy due to IGT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547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Zilliox</a:t>
            </a:r>
            <a:r>
              <a:rPr lang="en-US" dirty="0" smtClean="0"/>
              <a:t> et al Journal of Diabetes and it Complications 2015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599"/>
            <a:ext cx="7848600" cy="3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9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Compared examination scores in early neuropathy due to IGT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of the scales were terrible in correlating with test of structure or function</a:t>
            </a:r>
          </a:p>
          <a:p>
            <a:r>
              <a:rPr lang="en-US" dirty="0" err="1" smtClean="0"/>
              <a:t>mTNS</a:t>
            </a:r>
            <a:r>
              <a:rPr lang="en-US" dirty="0" smtClean="0"/>
              <a:t> correlated best with diagnosis of neuropathy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The caveat of course is in the details</a:t>
            </a:r>
          </a:p>
          <a:p>
            <a:r>
              <a:rPr lang="en-US" dirty="0" smtClean="0"/>
              <a:t>The definition of neuropathy was symptoms for less than 2 years without requiring any signs of neuropathy or other corroborative testing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547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Zilliox</a:t>
            </a:r>
            <a:r>
              <a:rPr lang="en-US" dirty="0" smtClean="0"/>
              <a:t> et al Journal of Diabetes and it Complications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1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Steps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Agreement by disease type/subtype</a:t>
            </a:r>
          </a:p>
          <a:p>
            <a:r>
              <a:rPr lang="en-US" dirty="0" smtClean="0"/>
              <a:t>Clarity to defining disease</a:t>
            </a:r>
          </a:p>
          <a:p>
            <a:r>
              <a:rPr lang="en-US" dirty="0" smtClean="0"/>
              <a:t>Test/Questionnaire availability</a:t>
            </a:r>
          </a:p>
          <a:p>
            <a:r>
              <a:rPr lang="en-US" dirty="0" smtClean="0"/>
              <a:t>Test/Questionnaire simplicity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24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Review of existing patient and clinician oriented questionnaires</a:t>
            </a:r>
          </a:p>
          <a:p>
            <a:pPr lvl="1"/>
            <a:r>
              <a:rPr lang="en-US" dirty="0" smtClean="0"/>
              <a:t>Questionnaires specifically developed for use in neuropathic pain, but not specific for neuropathy (or SFN) may be mentioned but not discussed in detail</a:t>
            </a:r>
          </a:p>
          <a:p>
            <a:r>
              <a:rPr lang="en-US" dirty="0" smtClean="0"/>
              <a:t>Review of examination criteria for diagnosis of small fiber neuropathy</a:t>
            </a:r>
          </a:p>
          <a:p>
            <a:r>
              <a:rPr lang="en-US" dirty="0" smtClean="0"/>
              <a:t>Compare and contrast – with editorial comments…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5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08244"/>
              </p:ext>
            </p:extLst>
          </p:nvPr>
        </p:nvGraphicFramePr>
        <p:xfrm>
          <a:off x="457200" y="1600200"/>
          <a:ext cx="8229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Questionnaire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Domain</a:t>
                      </a:r>
                      <a:r>
                        <a:rPr lang="en-US" sz="1100" baseline="0" dirty="0" smtClean="0"/>
                        <a:t> Sensory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Domain:</a:t>
                      </a:r>
                      <a:r>
                        <a:rPr lang="en-US" sz="1100" baseline="0" dirty="0" smtClean="0"/>
                        <a:t> Autonomic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Physician Developed Q’s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Patient</a:t>
                      </a:r>
                      <a:r>
                        <a:rPr lang="en-US" sz="1100" baseline="0" dirty="0" smtClean="0"/>
                        <a:t> Developed Q’s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Internal Consistency Testing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Test-Retest</a:t>
                      </a:r>
                      <a:r>
                        <a:rPr lang="en-US" sz="1100" baseline="0" dirty="0" smtClean="0"/>
                        <a:t> Reliability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Construct Validity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Survey of </a:t>
                      </a:r>
                      <a:r>
                        <a:rPr lang="en-US" sz="1100" dirty="0" err="1" smtClean="0"/>
                        <a:t>Aut</a:t>
                      </a:r>
                      <a:r>
                        <a:rPr lang="en-US" sz="1100" dirty="0" smtClean="0"/>
                        <a:t> Symptoms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Zillox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SFN-RODS©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SFN-SIQ©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SFPN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Treister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NTSS-6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NPS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Y/?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mCOMPASS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1600200"/>
            <a:ext cx="2057400" cy="34290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600200"/>
            <a:ext cx="1028700" cy="34290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31951"/>
              </p:ext>
            </p:extLst>
          </p:nvPr>
        </p:nvGraphicFramePr>
        <p:xfrm>
          <a:off x="457200" y="1219200"/>
          <a:ext cx="80772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Questionnaire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Controls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Disease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SFN</a:t>
                      </a:r>
                      <a:r>
                        <a:rPr lang="en-US" sz="1100" baseline="0" dirty="0" smtClean="0"/>
                        <a:t> Diagnosis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Exclusion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SAS-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Survey of </a:t>
                      </a:r>
                      <a:r>
                        <a:rPr lang="en-US" sz="1100" dirty="0" err="1" smtClean="0"/>
                        <a:t>Aut</a:t>
                      </a:r>
                      <a:r>
                        <a:rPr lang="en-US" sz="1100" dirty="0" smtClean="0"/>
                        <a:t> Symptoms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Zillox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 (18 F, 12 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62 (38 F, 25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M) (neuropathy and IGT or newly</a:t>
                      </a:r>
                      <a:r>
                        <a:rPr lang="en-US" sz="1100" baseline="0" dirty="0" smtClean="0"/>
                        <a:t> diagnosed DM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Signs and symptoms of peripheral</a:t>
                      </a:r>
                      <a:r>
                        <a:rPr lang="en-US" sz="1100" baseline="0" dirty="0" smtClean="0"/>
                        <a:t> neuropathy, and (1) abnormal NCS, QST, QSART or IENFD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Other causes of neuropathy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SFN-RODS©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238 (131 F, 107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symptoms of SFN, and either</a:t>
                      </a:r>
                      <a:r>
                        <a:rPr lang="en-US" sz="1100" baseline="0" dirty="0" smtClean="0"/>
                        <a:t> reduced IENFD or abnormal temperature threshold testing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evidence of large fiber dysfunction or central nervous system disorders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SFN-SIQ©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238 (131 F, 107 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symptoms of SFN, and either</a:t>
                      </a:r>
                      <a:r>
                        <a:rPr lang="en-US" sz="1100" baseline="0" dirty="0" smtClean="0"/>
                        <a:t> reduced IENFD or abnormal temperature threshold testing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 evidence of large fiber dysfunction or central nervous system disorders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SFPN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baseline="0" dirty="0" err="1" smtClean="0"/>
                        <a:t>Treister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Either abnormal</a:t>
                      </a:r>
                      <a:r>
                        <a:rPr lang="en-US" sz="1100" baseline="0" dirty="0" smtClean="0"/>
                        <a:t> bi</a:t>
                      </a:r>
                      <a:r>
                        <a:rPr lang="en-US" sz="1100" dirty="0" smtClean="0"/>
                        <a:t>opsy or autonomic function testing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Neuropathy from other cause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NTSS-6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Impaired VDT,</a:t>
                      </a:r>
                      <a:r>
                        <a:rPr lang="en-US" sz="1100" baseline="0" dirty="0" smtClean="0"/>
                        <a:t> abnormal NCS, and had diabetes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for insulin initiation, neuropathy from other cause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NPS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91</a:t>
                      </a:r>
                      <a:r>
                        <a:rPr lang="en-US" sz="1100" baseline="0" dirty="0" smtClean="0"/>
                        <a:t> (Sarcoid)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SFN symptoms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central nervous</a:t>
                      </a:r>
                      <a:r>
                        <a:rPr lang="en-US" sz="1100" baseline="0" dirty="0" smtClean="0"/>
                        <a:t> system involvement, no large fiber neuropathy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mCOMPASS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91 (Sarcoid)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SFN symptoms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 central nervous</a:t>
                      </a:r>
                      <a:r>
                        <a:rPr lang="en-US" sz="1100" baseline="0" dirty="0" smtClean="0"/>
                        <a:t> system involvement, no large fiber neuropathy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57400" y="1219200"/>
            <a:ext cx="1600200" cy="53340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74164" y="1219200"/>
            <a:ext cx="1600200" cy="53340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2196" y="1219200"/>
            <a:ext cx="1600200" cy="53340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1233115"/>
            <a:ext cx="1600200" cy="53340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69" y="228600"/>
            <a:ext cx="3505200" cy="2889888"/>
          </a:xfrm>
        </p:spPr>
        <p:txBody>
          <a:bodyPr>
            <a:normAutofit/>
          </a:bodyPr>
          <a:lstStyle/>
          <a:p>
            <a:r>
              <a:rPr lang="en-US" dirty="0" smtClean="0"/>
              <a:t>Survey of Autonomic Symptoms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27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Zilliox</a:t>
            </a:r>
            <a:r>
              <a:rPr lang="en-US" dirty="0" smtClean="0"/>
              <a:t> et al. Neurology 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15" y="304800"/>
            <a:ext cx="553938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657600"/>
            <a:ext cx="2344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Questions in 2 parts</a:t>
            </a:r>
          </a:p>
          <a:p>
            <a:r>
              <a:rPr lang="en-US" dirty="0" smtClean="0"/>
              <a:t>YES/NO followed by</a:t>
            </a:r>
          </a:p>
          <a:p>
            <a:r>
              <a:rPr lang="en-US" dirty="0" smtClean="0"/>
              <a:t>1-5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/>
          <a:lstStyle/>
          <a:p>
            <a:r>
              <a:rPr lang="en-US" dirty="0" smtClean="0"/>
              <a:t>SFN-RODS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5553075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0800"/>
            <a:ext cx="25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Brouwer</a:t>
            </a:r>
            <a:r>
              <a:rPr lang="en-US" dirty="0" smtClean="0"/>
              <a:t> et al. JPNS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1858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Question Scale</a:t>
            </a:r>
          </a:p>
          <a:p>
            <a:endParaRPr lang="en-US" dirty="0" smtClean="0"/>
          </a:p>
          <a:p>
            <a:r>
              <a:rPr lang="en-US" dirty="0" smtClean="0"/>
              <a:t>0-2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/>
          <a:lstStyle/>
          <a:p>
            <a:r>
              <a:rPr lang="en-US" dirty="0" smtClean="0"/>
              <a:t>SFN-RODS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25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Brouwer</a:t>
            </a:r>
            <a:r>
              <a:rPr lang="en-US" dirty="0" smtClean="0"/>
              <a:t> et al. JPNS 2015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324"/>
            <a:ext cx="4404594" cy="6721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284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/>
          <a:lstStyle/>
          <a:p>
            <a:r>
              <a:rPr lang="en-US" dirty="0" smtClean="0"/>
              <a:t>SFN-SIQ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25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Brouwer</a:t>
            </a:r>
            <a:r>
              <a:rPr lang="en-US" dirty="0" smtClean="0"/>
              <a:t> et al. JPNS 2015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2221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33400"/>
            <a:ext cx="224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item questionnaire</a:t>
            </a:r>
          </a:p>
          <a:p>
            <a:r>
              <a:rPr lang="en-US" dirty="0" smtClean="0"/>
              <a:t>4 point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1067</Words>
  <Application>Microsoft Macintosh PowerPoint</Application>
  <PresentationFormat>On-screen Show (4:3)</PresentationFormat>
  <Paragraphs>193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Small Fiber Neuropathy Diagnostic Instruments</vt:lpstr>
      <vt:lpstr>Disclosures</vt:lpstr>
      <vt:lpstr>Diagnostic Instruments</vt:lpstr>
      <vt:lpstr>Questionnaires</vt:lpstr>
      <vt:lpstr>Questionnaires</vt:lpstr>
      <vt:lpstr>Survey of Autonomic Symptoms</vt:lpstr>
      <vt:lpstr>SFN-RODS</vt:lpstr>
      <vt:lpstr>SFN-RODS</vt:lpstr>
      <vt:lpstr>SFN-SIQ</vt:lpstr>
      <vt:lpstr>MGH: SSS-SFPN</vt:lpstr>
      <vt:lpstr>NTSS-6</vt:lpstr>
      <vt:lpstr>Strengths</vt:lpstr>
      <vt:lpstr>Weaknesses</vt:lpstr>
      <vt:lpstr>Weaknesses</vt:lpstr>
      <vt:lpstr>Weaknesses</vt:lpstr>
      <vt:lpstr>Weaknesses</vt:lpstr>
      <vt:lpstr>Internal Conflict / Bias</vt:lpstr>
      <vt:lpstr>Examinations</vt:lpstr>
      <vt:lpstr>PowerPoint Presentation</vt:lpstr>
      <vt:lpstr>UENS</vt:lpstr>
      <vt:lpstr>PNRR</vt:lpstr>
      <vt:lpstr>Compared examination scores in early neuropathy due to IGT</vt:lpstr>
      <vt:lpstr>Compared examination scores in early neuropathy due to IGT</vt:lpstr>
      <vt:lpstr>Many Steps…</vt:lpstr>
      <vt:lpstr>Questions?</vt:lpstr>
    </vt:vector>
  </TitlesOfParts>
  <Company>BIDMC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Fiber Neuropathy Diagnostic Instruments</dc:title>
  <dc:creator>Gibbons,Christopher H. (BIDMC - Neurology)</dc:creator>
  <cp:lastModifiedBy>Christopher Gibbons</cp:lastModifiedBy>
  <cp:revision>81</cp:revision>
  <dcterms:created xsi:type="dcterms:W3CDTF">2018-04-03T00:13:18Z</dcterms:created>
  <dcterms:modified xsi:type="dcterms:W3CDTF">2018-04-05T13:20:13Z</dcterms:modified>
</cp:coreProperties>
</file>