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19"/>
  </p:notesMasterIdLst>
  <p:handoutMasterIdLst>
    <p:handoutMasterId r:id="rId20"/>
  </p:handoutMasterIdLst>
  <p:sldIdLst>
    <p:sldId id="681" r:id="rId3"/>
    <p:sldId id="682" r:id="rId4"/>
    <p:sldId id="741" r:id="rId5"/>
    <p:sldId id="740" r:id="rId6"/>
    <p:sldId id="694" r:id="rId7"/>
    <p:sldId id="695" r:id="rId8"/>
    <p:sldId id="696" r:id="rId9"/>
    <p:sldId id="742" r:id="rId10"/>
    <p:sldId id="697" r:id="rId11"/>
    <p:sldId id="755" r:id="rId12"/>
    <p:sldId id="743" r:id="rId13"/>
    <p:sldId id="756" r:id="rId14"/>
    <p:sldId id="757" r:id="rId15"/>
    <p:sldId id="758" r:id="rId16"/>
    <p:sldId id="760" r:id="rId17"/>
    <p:sldId id="7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70" autoAdjust="0"/>
  </p:normalViewPr>
  <p:slideViewPr>
    <p:cSldViewPr snapToGrid="0" snapToObjects="1">
      <p:cViewPr varScale="1">
        <p:scale>
          <a:sx n="46" d="100"/>
          <a:sy n="46" d="100"/>
        </p:scale>
        <p:origin x="61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98B35-4BB2-0044-A952-A689360E472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18925-686A-C74F-9F36-16B873CEB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5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2D23A-4757-E84F-930B-2B12D58B735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8FD4E-A34A-F449-ABC3-9D15D8244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6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9FCCB-1EE3-43C5-A5AC-B7B51E1883D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52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FD4E-A34A-F449-ABC3-9D15D8244F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16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FD4E-A34A-F449-ABC3-9D15D8244F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1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FD4E-A34A-F449-ABC3-9D15D8244F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16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FD4E-A34A-F449-ABC3-9D15D8244F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1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gradFill rotWithShape="0">
          <a:gsLst>
            <a:gs pos="0">
              <a:srgbClr val="000038"/>
            </a:gs>
            <a:gs pos="100000">
              <a:srgbClr val="00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3EC0852A-4012-9A42-B9AC-11BC55D0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350" y="6659563"/>
            <a:ext cx="1390650" cy="198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charset="0"/>
                <a:ea typeface="ＭＳ Ｐゴシック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700">
                <a:solidFill>
                  <a:srgbClr val="E8F1F3"/>
                </a:solidFill>
                <a:latin typeface="Arial" charset="0"/>
              </a:rPr>
              <a:t>GDS_0312625_Geyer_v1   </a:t>
            </a:r>
            <a:fld id="{18BA75A9-3DD9-454F-8680-75A410734D3D}" type="slidenum">
              <a:rPr lang="en-US" altLang="en-US" sz="700" smtClean="0">
                <a:solidFill>
                  <a:srgbClr val="E8F1F3"/>
                </a:solidFill>
                <a:latin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>
              <a:solidFill>
                <a:srgbClr val="E8F1F3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14400"/>
            <a:ext cx="7772400" cy="1579563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1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2514600"/>
            <a:ext cx="7762875" cy="773113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26019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96932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350237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639386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84669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435928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50254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8504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51808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40291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4520908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81578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April 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April 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8"/>
            </a:gs>
            <a:gs pos="100000">
              <a:srgbClr val="00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9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Impact" pitchFamily="34" charset="0"/>
        </a:defRPr>
      </a:lvl9pPr>
    </p:titleStyle>
    <p:bodyStyle>
      <a:lvl1pPr marL="339725" indent="-339725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buClr>
          <a:schemeClr val="accent2"/>
        </a:buClr>
        <a:buSzPct val="9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7338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SzPct val="85000"/>
        <a:buFont typeface="Wingdings" pitchFamily="2" charset="2"/>
        <a:buChar char="l"/>
        <a:defRPr sz="25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90613" indent="-2349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SzPct val="70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882775" indent="-2222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–"/>
        <a:defRPr sz="20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4pPr>
      <a:lvl5pPr marL="24590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5pPr>
      <a:lvl6pPr marL="29162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3734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8306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2878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927225"/>
          </a:xfrm>
        </p:spPr>
        <p:txBody>
          <a:bodyPr/>
          <a:lstStyle/>
          <a:p>
            <a:pPr algn="ctr"/>
            <a:r>
              <a:rPr lang="en-US" sz="2400" dirty="0" smtClean="0"/>
              <a:t>Introduction, Meeting Objectives and roadmap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781568" cy="1752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Roy Freeman, MD</a:t>
            </a:r>
          </a:p>
          <a:p>
            <a:pPr algn="ctr"/>
            <a:r>
              <a:rPr lang="en-US" sz="2000" dirty="0" smtClean="0"/>
              <a:t>Professor of Neurology, Harvard Medical School</a:t>
            </a:r>
          </a:p>
          <a:p>
            <a:pPr algn="ctr"/>
            <a:r>
              <a:rPr lang="en-US" sz="2000" dirty="0" smtClean="0"/>
              <a:t>Center for Autonomic and Peripheral Nerve Disorders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63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927225"/>
          </a:xfrm>
        </p:spPr>
        <p:txBody>
          <a:bodyPr/>
          <a:lstStyle/>
          <a:p>
            <a:pPr algn="ctr"/>
            <a:r>
              <a:rPr lang="en-US" sz="2400" dirty="0" smtClean="0"/>
              <a:t>Small Fiber Neuropathy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- Meeting objectives and Roadmap -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781568" cy="1752600"/>
          </a:xfrm>
        </p:spPr>
        <p:txBody>
          <a:bodyPr>
            <a:normAutofit/>
          </a:bodyPr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77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</a:p>
          <a:p>
            <a:pPr lvl="1"/>
            <a:r>
              <a:rPr lang="en-US" dirty="0" smtClean="0"/>
              <a:t>Dimensions of the problem</a:t>
            </a:r>
          </a:p>
          <a:p>
            <a:pPr lvl="1"/>
            <a:r>
              <a:rPr lang="en-US" dirty="0" smtClean="0"/>
              <a:t>National differences</a:t>
            </a:r>
          </a:p>
          <a:p>
            <a:pPr lvl="1"/>
            <a:r>
              <a:rPr lang="en-US" dirty="0" smtClean="0"/>
              <a:t>Impaired glucose tolerance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Laboratory work-up</a:t>
            </a:r>
          </a:p>
          <a:p>
            <a:pPr lvl="1"/>
            <a:r>
              <a:rPr lang="en-US" dirty="0" smtClean="0"/>
              <a:t>When is a neuropathy idiopathic </a:t>
            </a:r>
            <a:r>
              <a:rPr lang="mr-IN" dirty="0" smtClean="0"/>
              <a:t>–</a:t>
            </a:r>
            <a:r>
              <a:rPr lang="en-US" dirty="0" smtClean="0"/>
              <a:t> what tests or combinations of tests are necessary</a:t>
            </a:r>
          </a:p>
          <a:p>
            <a:pPr lvl="1"/>
            <a:r>
              <a:rPr lang="en-US" dirty="0" smtClean="0"/>
              <a:t>Neuropathy associated with impaired glucose tolerance</a:t>
            </a:r>
          </a:p>
          <a:p>
            <a:pPr lvl="1"/>
            <a:r>
              <a:rPr lang="en-US" dirty="0" smtClean="0"/>
              <a:t>Neuropathy associated with polymorphisms</a:t>
            </a:r>
          </a:p>
          <a:p>
            <a:pPr lvl="1"/>
            <a:r>
              <a:rPr lang="en-US" dirty="0" smtClean="0"/>
              <a:t>Treated identified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5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factors</a:t>
            </a:r>
          </a:p>
          <a:p>
            <a:pPr lvl="1"/>
            <a:r>
              <a:rPr lang="en-US" dirty="0"/>
              <a:t>Is genotyping obligatory in a small fiber neuropathy clinical trial</a:t>
            </a:r>
          </a:p>
          <a:p>
            <a:pPr lvl="1"/>
            <a:r>
              <a:rPr lang="en-US" dirty="0"/>
              <a:t>Balanced/stratified randomization based on genotype</a:t>
            </a:r>
          </a:p>
          <a:p>
            <a:pPr lvl="1"/>
            <a:r>
              <a:rPr lang="en-US" dirty="0"/>
              <a:t>Therapeutic </a:t>
            </a:r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PNRR registry study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Immunological factors</a:t>
            </a:r>
          </a:p>
          <a:p>
            <a:pPr lvl="1"/>
            <a:r>
              <a:rPr lang="en-US" dirty="0" smtClean="0"/>
              <a:t>Does immune-mediated small fiber neuropathy exist?</a:t>
            </a:r>
          </a:p>
          <a:p>
            <a:pPr lvl="1"/>
            <a:r>
              <a:rPr lang="en-US" dirty="0" smtClean="0"/>
              <a:t>If so, what is the phenotype</a:t>
            </a:r>
          </a:p>
          <a:p>
            <a:pPr lvl="1"/>
            <a:r>
              <a:rPr lang="en-US" dirty="0" smtClean="0"/>
              <a:t>Are there diagnostic biomarkers?</a:t>
            </a:r>
          </a:p>
          <a:p>
            <a:pPr lvl="1"/>
            <a:r>
              <a:rPr lang="en-US" dirty="0" smtClean="0"/>
              <a:t>Are there prognostic biomarkers?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7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Questionnaires and other instruments</a:t>
            </a:r>
          </a:p>
          <a:p>
            <a:pPr lvl="1"/>
            <a:r>
              <a:rPr lang="en-US" dirty="0" smtClean="0"/>
              <a:t>Disease specific</a:t>
            </a:r>
            <a:endParaRPr lang="en-US" dirty="0"/>
          </a:p>
          <a:p>
            <a:pPr lvl="1"/>
            <a:r>
              <a:rPr lang="en-US" dirty="0" smtClean="0"/>
              <a:t>General sensory and pain</a:t>
            </a:r>
            <a:endParaRPr lang="en-US" dirty="0"/>
          </a:p>
          <a:p>
            <a:pPr lvl="1"/>
            <a:r>
              <a:rPr lang="en-US" dirty="0" smtClean="0"/>
              <a:t>General autonomic</a:t>
            </a:r>
          </a:p>
          <a:p>
            <a:pPr lvl="1"/>
            <a:r>
              <a:rPr lang="en-US" dirty="0" smtClean="0"/>
              <a:t>Screening tools, phenotype defining</a:t>
            </a:r>
          </a:p>
          <a:p>
            <a:endParaRPr lang="en-US" dirty="0" smtClean="0"/>
          </a:p>
          <a:p>
            <a:r>
              <a:rPr lang="en-US" dirty="0" smtClean="0"/>
              <a:t>Inclusion criteria</a:t>
            </a:r>
          </a:p>
          <a:p>
            <a:pPr lvl="1"/>
            <a:r>
              <a:rPr lang="en-US" dirty="0" smtClean="0"/>
              <a:t>Is skin biopsy necessary </a:t>
            </a:r>
            <a:r>
              <a:rPr lang="mr-IN" dirty="0" smtClean="0"/>
              <a:t>–</a:t>
            </a:r>
            <a:r>
              <a:rPr lang="en-US" dirty="0" smtClean="0"/>
              <a:t> can QST and the examination suffice</a:t>
            </a:r>
          </a:p>
          <a:p>
            <a:pPr lvl="1"/>
            <a:r>
              <a:rPr lang="en-US" dirty="0" smtClean="0"/>
              <a:t>If obligatory</a:t>
            </a:r>
          </a:p>
          <a:p>
            <a:pPr lvl="2"/>
            <a:r>
              <a:rPr lang="en-US" dirty="0" smtClean="0"/>
              <a:t>Laboratory</a:t>
            </a:r>
          </a:p>
          <a:p>
            <a:pPr lvl="2"/>
            <a:r>
              <a:rPr lang="en-US" dirty="0" smtClean="0"/>
              <a:t>Time-frame</a:t>
            </a:r>
          </a:p>
          <a:p>
            <a:pPr lvl="1"/>
            <a:r>
              <a:rPr lang="en-US" dirty="0" smtClean="0"/>
              <a:t>Is QST necessary </a:t>
            </a:r>
            <a:r>
              <a:rPr lang="mr-IN" dirty="0" smtClean="0"/>
              <a:t>–</a:t>
            </a:r>
            <a:r>
              <a:rPr lang="en-US" dirty="0" smtClean="0"/>
              <a:t> can the clinical examination suffice </a:t>
            </a:r>
          </a:p>
          <a:p>
            <a:pPr lvl="1"/>
            <a:r>
              <a:rPr lang="en-US" dirty="0" smtClean="0"/>
              <a:t>Structured examination for SFN</a:t>
            </a:r>
          </a:p>
          <a:p>
            <a:pPr lvl="1"/>
            <a:r>
              <a:rPr lang="en-US" dirty="0" smtClean="0"/>
              <a:t>Bedside QST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2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Inclusion criteria (cont’d)</a:t>
            </a:r>
          </a:p>
          <a:p>
            <a:pPr lvl="1"/>
            <a:r>
              <a:rPr lang="en-US" dirty="0" smtClean="0"/>
              <a:t>Autonomic testing</a:t>
            </a:r>
            <a:endParaRPr lang="en-US" dirty="0"/>
          </a:p>
          <a:p>
            <a:pPr lvl="1"/>
            <a:r>
              <a:rPr lang="en-US" dirty="0" smtClean="0"/>
              <a:t>Corneal confocal microscopy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Exclusion criteria</a:t>
            </a:r>
          </a:p>
          <a:p>
            <a:pPr lvl="1"/>
            <a:r>
              <a:rPr lang="en-US" dirty="0" smtClean="0"/>
              <a:t>Nerve conduction studies ?</a:t>
            </a:r>
          </a:p>
          <a:p>
            <a:pPr lvl="1"/>
            <a:r>
              <a:rPr lang="en-US" dirty="0" smtClean="0"/>
              <a:t>Large fiber abnormalities ?</a:t>
            </a:r>
          </a:p>
        </p:txBody>
      </p:sp>
    </p:spTree>
    <p:extLst>
      <p:ext uri="{BB962C8B-B14F-4D97-AF65-F5344CB8AC3E}">
        <p14:creationId xmlns:p14="http://schemas.microsoft.com/office/powerpoint/2010/main" val="2247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EED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400" smtClean="0">
                <a:solidFill>
                  <a:schemeClr val="bg1"/>
                </a:solidFill>
                <a:latin typeface="Garamond" panose="02020404030301010803" pitchFamily="18" charset="0"/>
              </a:rPr>
              <a:t>Housekeeping</a:t>
            </a:r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Please silence your cell phones.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Microphones are voice-activated; please speak directly into the microphone and state your name before speaking.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The meeting is being audiotaped for transcription purposes.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Please sign-in at the registration desk if you haven’t already done so.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Lunch will be in the Dupont Room (Conference Level)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Internet access code:  ICGL2018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Restrooms are located outside of the meeting room to the left.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 smtClean="0">
                <a:solidFill>
                  <a:srgbClr val="EDF4F8"/>
                </a:solidFill>
                <a:latin typeface="Garamond" panose="02020404030301010803" pitchFamily="18" charset="0"/>
              </a:rPr>
              <a:t>If you need any assistance please stop by the registration desk located outside the meeting room.</a:t>
            </a:r>
          </a:p>
          <a:p>
            <a:endParaRPr lang="en-US" altLang="en-US" sz="2400" smtClean="0">
              <a:solidFill>
                <a:srgbClr val="EDF4F8"/>
              </a:solidFill>
            </a:endParaRPr>
          </a:p>
          <a:p>
            <a:endParaRPr lang="en-US" altLang="en-US" smtClean="0">
              <a:solidFill>
                <a:srgbClr val="EDF4F8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mtClean="0">
              <a:solidFill>
                <a:srgbClr val="EDF4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558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7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cap="none" dirty="0" smtClean="0"/>
              <a:t>CONCEPPT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36141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cap="none" dirty="0" smtClean="0"/>
              <a:t>CONCEPPT</a:t>
            </a:r>
            <a:endParaRPr lang="en-US" sz="3600" cap="none" dirty="0"/>
          </a:p>
        </p:txBody>
      </p:sp>
      <p:sp>
        <p:nvSpPr>
          <p:cNvPr id="2" name="Rectangle 1"/>
          <p:cNvSpPr/>
          <p:nvPr/>
        </p:nvSpPr>
        <p:spPr>
          <a:xfrm>
            <a:off x="1" y="3888561"/>
            <a:ext cx="894834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85000"/>
            </a:pPr>
            <a:r>
              <a:rPr lang="en-US" sz="2900" spc="-100" dirty="0">
                <a:solidFill>
                  <a:srgbClr val="073E87"/>
                </a:solidFill>
              </a:rPr>
              <a:t>Consortium on Clinical Endpoints and Procedures for Peripheral Neuropathy Trials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Consortium on Clinical Endpoints and Procedures for Peripheral Neuropathy Trials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9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133" y="2432972"/>
            <a:ext cx="8779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Consortium on Clinical Endpoints and Procedures for Peripheral Neuropathy Trials (CONCEPPT)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119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745" y="757021"/>
            <a:ext cx="83520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Meeting: Measurement tools for peripheral </a:t>
            </a:r>
            <a:r>
              <a:rPr lang="en-US" sz="2900" spc="-100" dirty="0" smtClean="0">
                <a:solidFill>
                  <a:srgbClr val="073E87"/>
                </a:solidFill>
                <a:ea typeface="+mj-ea"/>
                <a:cs typeface="+mj-cs"/>
              </a:rPr>
              <a:t>neuropathy - </a:t>
            </a: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October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1" y="2301340"/>
            <a:ext cx="8117567" cy="1928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9608" y="4706113"/>
            <a:ext cx="84043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latin typeface="Arial"/>
                <a:cs typeface="Arial"/>
              </a:rPr>
              <a:t>Manuscript in preparation: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/>
                <a:cs typeface="Arial"/>
              </a:rPr>
              <a:t>Clinician</a:t>
            </a:r>
            <a:r>
              <a:rPr lang="en-US" sz="2000" dirty="0">
                <a:latin typeface="Arial"/>
                <a:cs typeface="Arial"/>
              </a:rPr>
              <a:t>-rated sign measures for peripheral neuropathy: ACTTION systematic review of content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608" y="1946281"/>
            <a:ext cx="2455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cs typeface="Arial"/>
              </a:rPr>
              <a:t>Published Manuscript:</a:t>
            </a:r>
            <a:endParaRPr lang="en-US" u="sng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43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06" y="2477780"/>
            <a:ext cx="7480444" cy="17131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2536" y="672018"/>
            <a:ext cx="797908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Meeting: CIPN trial design </a:t>
            </a:r>
            <a:r>
              <a:rPr lang="en-US" sz="2900" spc="-100" dirty="0" smtClean="0">
                <a:solidFill>
                  <a:srgbClr val="073E87"/>
                </a:solidFill>
                <a:ea typeface="+mj-ea"/>
                <a:cs typeface="+mj-cs"/>
              </a:rPr>
              <a:t>considerations - </a:t>
            </a: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March 2017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206" y="4520101"/>
            <a:ext cx="7947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latin typeface="Arial"/>
                <a:cs typeface="Arial"/>
              </a:rPr>
              <a:t>Manuscript in preparation:</a:t>
            </a:r>
          </a:p>
          <a:p>
            <a:r>
              <a:rPr lang="en-US" sz="2000" dirty="0"/>
              <a:t>Clinical trial design for prevention of chemotherapy-induced peripheral neuropathy: ACTTION recommendations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768206" y="1830584"/>
            <a:ext cx="2455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cs typeface="Arial"/>
              </a:rPr>
              <a:t>Published Manuscript:</a:t>
            </a:r>
            <a:endParaRPr lang="en-US" u="sng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47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750" y="731623"/>
            <a:ext cx="8352013" cy="196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900" spc="-100" dirty="0" smtClean="0">
                <a:solidFill>
                  <a:srgbClr val="073E87"/>
                </a:solidFill>
                <a:ea typeface="+mj-ea"/>
                <a:cs typeface="+mj-cs"/>
              </a:rPr>
              <a:t>CONCEPPT/IDNC </a:t>
            </a: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meeting </a:t>
            </a:r>
            <a:r>
              <a:rPr lang="en-US" sz="2900" spc="-100" dirty="0" smtClean="0">
                <a:solidFill>
                  <a:srgbClr val="073E87"/>
                </a:solidFill>
                <a:ea typeface="+mj-ea"/>
                <a:cs typeface="+mj-cs"/>
              </a:rPr>
              <a:t>- </a:t>
            </a: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Evidence-Based Taxonomy for Diabetic Peripheral </a:t>
            </a:r>
            <a:r>
              <a:rPr lang="en-US" sz="2900" spc="-100" dirty="0" smtClean="0">
                <a:solidFill>
                  <a:srgbClr val="073E87"/>
                </a:solidFill>
                <a:ea typeface="+mj-ea"/>
                <a:cs typeface="+mj-cs"/>
              </a:rPr>
              <a:t>Neuropathies -  December, 2017. </a:t>
            </a:r>
            <a:endParaRPr lang="en-US" sz="2900" spc="-100" dirty="0">
              <a:solidFill>
                <a:srgbClr val="073E87"/>
              </a:solidFill>
              <a:ea typeface="+mj-ea"/>
              <a:cs typeface="+mj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900" spc="-100" dirty="0">
              <a:solidFill>
                <a:srgbClr val="073E87"/>
              </a:solidFill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750" y="2827830"/>
            <a:ext cx="8404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latin typeface="Arial"/>
                <a:cs typeface="Arial"/>
              </a:rPr>
              <a:t>Manuscripts in preparation:</a:t>
            </a:r>
          </a:p>
          <a:p>
            <a:r>
              <a:rPr lang="en-US" sz="2000" dirty="0" smtClean="0">
                <a:latin typeface="Arial"/>
                <a:cs typeface="Arial"/>
              </a:rPr>
              <a:t>Taxonomy of generalized diabetic peripheral neuropathy</a:t>
            </a:r>
          </a:p>
          <a:p>
            <a:r>
              <a:rPr lang="en-US" sz="2000" dirty="0" smtClean="0">
                <a:latin typeface="Arial"/>
                <a:cs typeface="Arial"/>
              </a:rPr>
              <a:t>Taxonomy of focal and segmental diabetic peripheral neuropathy</a:t>
            </a:r>
          </a:p>
        </p:txBody>
      </p:sp>
    </p:spTree>
    <p:extLst>
      <p:ext uri="{BB962C8B-B14F-4D97-AF65-F5344CB8AC3E}">
        <p14:creationId xmlns:p14="http://schemas.microsoft.com/office/powerpoint/2010/main" val="4757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750" y="731623"/>
            <a:ext cx="83520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CONCEPPT meeting on small fiber </a:t>
            </a:r>
            <a:r>
              <a:rPr lang="en-US" sz="2900" spc="-100" dirty="0" smtClean="0">
                <a:solidFill>
                  <a:srgbClr val="073E87"/>
                </a:solidFill>
                <a:ea typeface="+mj-ea"/>
                <a:cs typeface="+mj-cs"/>
              </a:rPr>
              <a:t>neuropathy - </a:t>
            </a:r>
            <a:r>
              <a:rPr lang="en-US" sz="2900" spc="-100" dirty="0">
                <a:solidFill>
                  <a:srgbClr val="073E87"/>
                </a:solidFill>
                <a:ea typeface="+mj-ea"/>
                <a:cs typeface="+mj-cs"/>
              </a:rPr>
              <a:t>April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88750" y="2133734"/>
            <a:ext cx="84043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latin typeface="Arial"/>
                <a:cs typeface="Arial"/>
              </a:rPr>
              <a:t>Manuscript in preparation: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/>
                <a:cs typeface="Arial"/>
              </a:rPr>
              <a:t>Systematic review of small fiber neuropathy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750" y="3541414"/>
            <a:ext cx="84043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latin typeface="Arial"/>
                <a:cs typeface="Arial"/>
              </a:rPr>
              <a:t>Manuscript(s) to be prepared: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/>
                <a:cs typeface="Arial"/>
              </a:rPr>
              <a:t>Case-definition of small fiber neuropathy/Inclusion and exclusion criteria for small fiber neuropathy clinical trials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0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_LIGHT">
  <a:themeElements>
    <a:clrScheme name="">
      <a:dk1>
        <a:srgbClr val="000000"/>
      </a:dk1>
      <a:lt1>
        <a:srgbClr val="FFFFFF"/>
      </a:lt1>
      <a:dk2>
        <a:srgbClr val="0171BA"/>
      </a:dk2>
      <a:lt2>
        <a:srgbClr val="A3C9DE"/>
      </a:lt2>
      <a:accent1>
        <a:srgbClr val="015085"/>
      </a:accent1>
      <a:accent2>
        <a:srgbClr val="9E207D"/>
      </a:accent2>
      <a:accent3>
        <a:srgbClr val="FFFFFF"/>
      </a:accent3>
      <a:accent4>
        <a:srgbClr val="000000"/>
      </a:accent4>
      <a:accent5>
        <a:srgbClr val="AAB3C2"/>
      </a:accent5>
      <a:accent6>
        <a:srgbClr val="8F1C71"/>
      </a:accent6>
      <a:hlink>
        <a:srgbClr val="B8A666"/>
      </a:hlink>
      <a:folHlink>
        <a:srgbClr val="E8F1F3"/>
      </a:folHlink>
    </a:clrScheme>
    <a:fontScheme name="TEMPLATE_LIGHT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TEMPLATE_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GH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LIGH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GH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G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G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G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12249</TotalTime>
  <Words>447</Words>
  <Application>Microsoft Office PowerPoint</Application>
  <PresentationFormat>On-screen Show (4:3)</PresentationFormat>
  <Paragraphs>88</Paragraphs>
  <Slides>16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MS PGothic</vt:lpstr>
      <vt:lpstr>MS PGothic</vt:lpstr>
      <vt:lpstr>Arial</vt:lpstr>
      <vt:lpstr>Arial Narrow</vt:lpstr>
      <vt:lpstr>Calibri</vt:lpstr>
      <vt:lpstr>Garamond</vt:lpstr>
      <vt:lpstr>Impact</vt:lpstr>
      <vt:lpstr>Mangal</vt:lpstr>
      <vt:lpstr>Times New Roman</vt:lpstr>
      <vt:lpstr>Wingdings</vt:lpstr>
      <vt:lpstr>Clarity</vt:lpstr>
      <vt:lpstr>TEMPLATE_LIGHT</vt:lpstr>
      <vt:lpstr>Introduction, Meeting Objectives and roadmap</vt:lpstr>
      <vt:lpstr>CONCEPPT</vt:lpstr>
      <vt:lpstr>CONCEPPT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 Fiber Neuropathy  - Meeting objectives and Roadmap -  </vt:lpstr>
      <vt:lpstr>Roadmap</vt:lpstr>
      <vt:lpstr>Roadmap</vt:lpstr>
      <vt:lpstr>Roadmap</vt:lpstr>
      <vt:lpstr>Roadmap</vt:lpstr>
      <vt:lpstr>Housekeeping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Proof of concept – proof of mechanism studies</dc:title>
  <dc:creator>R F</dc:creator>
  <cp:lastModifiedBy>Global</cp:lastModifiedBy>
  <cp:revision>160</cp:revision>
  <cp:lastPrinted>2016-04-29T12:42:57Z</cp:lastPrinted>
  <dcterms:created xsi:type="dcterms:W3CDTF">2015-06-02T01:37:00Z</dcterms:created>
  <dcterms:modified xsi:type="dcterms:W3CDTF">2018-04-05T14:13:44Z</dcterms:modified>
</cp:coreProperties>
</file>