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1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4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5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6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17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18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19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  <p:sldMasterId id="2147483745" r:id="rId2"/>
    <p:sldMasterId id="2147483913" r:id="rId3"/>
    <p:sldMasterId id="2147484194" r:id="rId4"/>
    <p:sldMasterId id="2147484264" r:id="rId5"/>
    <p:sldMasterId id="2147484490" r:id="rId6"/>
    <p:sldMasterId id="2147484863" r:id="rId7"/>
    <p:sldMasterId id="2147484953" r:id="rId8"/>
    <p:sldMasterId id="2147485031" r:id="rId9"/>
    <p:sldMasterId id="2147485091" r:id="rId10"/>
    <p:sldMasterId id="2147485138" r:id="rId11"/>
    <p:sldMasterId id="2147485320" r:id="rId12"/>
    <p:sldMasterId id="2147485406" r:id="rId13"/>
    <p:sldMasterId id="2147485424" r:id="rId14"/>
    <p:sldMasterId id="2147485467" r:id="rId15"/>
    <p:sldMasterId id="2147485550" r:id="rId16"/>
    <p:sldMasterId id="2147485650" r:id="rId17"/>
    <p:sldMasterId id="2147485667" r:id="rId18"/>
    <p:sldMasterId id="2147485698" r:id="rId19"/>
    <p:sldMasterId id="2147485711" r:id="rId20"/>
  </p:sldMasterIdLst>
  <p:notesMasterIdLst>
    <p:notesMasterId r:id="rId37"/>
  </p:notesMasterIdLst>
  <p:handoutMasterIdLst>
    <p:handoutMasterId r:id="rId38"/>
  </p:handoutMasterIdLst>
  <p:sldIdLst>
    <p:sldId id="1342" r:id="rId21"/>
    <p:sldId id="1455" r:id="rId22"/>
    <p:sldId id="1440" r:id="rId23"/>
    <p:sldId id="1454" r:id="rId24"/>
    <p:sldId id="1441" r:id="rId25"/>
    <p:sldId id="1453" r:id="rId26"/>
    <p:sldId id="1458" r:id="rId27"/>
    <p:sldId id="1467" r:id="rId28"/>
    <p:sldId id="1468" r:id="rId29"/>
    <p:sldId id="1470" r:id="rId30"/>
    <p:sldId id="1450" r:id="rId31"/>
    <p:sldId id="1447" r:id="rId32"/>
    <p:sldId id="1466" r:id="rId33"/>
    <p:sldId id="1469" r:id="rId34"/>
    <p:sldId id="1463" r:id="rId35"/>
    <p:sldId id="1461" r:id="rId36"/>
  </p:sldIdLst>
  <p:sldSz cx="9144000" cy="6858000" type="screen4x3"/>
  <p:notesSz cx="7026275" cy="9312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21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, Iman (NIH/NCI) [E]" initials="MI([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4B6999"/>
    <a:srgbClr val="000000"/>
    <a:srgbClr val="000099"/>
    <a:srgbClr val="DFAFCE"/>
    <a:srgbClr val="CD178C"/>
    <a:srgbClr val="005CB8"/>
    <a:srgbClr val="0052A4"/>
    <a:srgbClr val="003FBC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1348" autoAdjust="0"/>
    <p:restoredTop sz="80365" autoAdjust="0"/>
  </p:normalViewPr>
  <p:slideViewPr>
    <p:cSldViewPr>
      <p:cViewPr varScale="1">
        <p:scale>
          <a:sx n="90" d="100"/>
          <a:sy n="90" d="100"/>
        </p:scale>
        <p:origin x="31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9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12" y="-90"/>
      </p:cViewPr>
      <p:guideLst>
        <p:guide orient="horz" pos="2934"/>
        <p:guide pos="221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0"/>
            <a:ext cx="3045529" cy="46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2" tIns="45460" rIns="90922" bIns="45460" numCol="1" anchor="t" anchorCtr="0" compatLnSpc="1">
            <a:prstTxWarp prst="textNoShape">
              <a:avLst/>
            </a:prstTxWarp>
          </a:bodyPr>
          <a:lstStyle>
            <a:lvl1pPr defTabSz="908410">
              <a:defRPr sz="12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2367" y="0"/>
            <a:ext cx="3043909" cy="46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2" tIns="45460" rIns="90922" bIns="45460" numCol="1" anchor="t" anchorCtr="0" compatLnSpc="1">
            <a:prstTxWarp prst="textNoShape">
              <a:avLst/>
            </a:prstTxWarp>
          </a:bodyPr>
          <a:lstStyle>
            <a:lvl1pPr algn="r" defTabSz="908410">
              <a:defRPr sz="12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8846345"/>
            <a:ext cx="3045529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2" tIns="45460" rIns="90922" bIns="45460" numCol="1" anchor="b" anchorCtr="0" compatLnSpc="1">
            <a:prstTxWarp prst="textNoShape">
              <a:avLst/>
            </a:prstTxWarp>
          </a:bodyPr>
          <a:lstStyle>
            <a:lvl1pPr defTabSz="908410">
              <a:defRPr sz="12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2367" y="8846345"/>
            <a:ext cx="3043909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2" tIns="45460" rIns="90922" bIns="45460" numCol="1" anchor="b" anchorCtr="0" compatLnSpc="1">
            <a:prstTxWarp prst="textNoShape">
              <a:avLst/>
            </a:prstTxWarp>
          </a:bodyPr>
          <a:lstStyle>
            <a:lvl1pPr algn="r" defTabSz="908410">
              <a:defRPr sz="12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3787A71-CC7F-4958-B232-99D0F1F56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0"/>
            <a:ext cx="3045529" cy="46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2" tIns="45460" rIns="90922" bIns="45460" numCol="1" anchor="t" anchorCtr="0" compatLnSpc="1">
            <a:prstTxWarp prst="textNoShape">
              <a:avLst/>
            </a:prstTxWarp>
          </a:bodyPr>
          <a:lstStyle>
            <a:lvl1pPr defTabSz="908410">
              <a:defRPr sz="12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2367" y="0"/>
            <a:ext cx="3043909" cy="46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2" tIns="45460" rIns="90922" bIns="45460" numCol="1" anchor="t" anchorCtr="0" compatLnSpc="1">
            <a:prstTxWarp prst="textNoShape">
              <a:avLst/>
            </a:prstTxWarp>
          </a:bodyPr>
          <a:lstStyle>
            <a:lvl1pPr algn="r" defTabSz="908410">
              <a:defRPr sz="12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6913"/>
            <a:ext cx="4656138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842" y="4423970"/>
            <a:ext cx="5152602" cy="419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2" tIns="45460" rIns="90922" bIns="454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8846345"/>
            <a:ext cx="3045529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2" tIns="45460" rIns="90922" bIns="45460" numCol="1" anchor="b" anchorCtr="0" compatLnSpc="1">
            <a:prstTxWarp prst="textNoShape">
              <a:avLst/>
            </a:prstTxWarp>
          </a:bodyPr>
          <a:lstStyle>
            <a:lvl1pPr defTabSz="908410">
              <a:defRPr sz="12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2367" y="8846345"/>
            <a:ext cx="3043909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2" tIns="45460" rIns="90922" bIns="45460" numCol="1" anchor="b" anchorCtr="0" compatLnSpc="1">
            <a:prstTxWarp prst="textNoShape">
              <a:avLst/>
            </a:prstTxWarp>
          </a:bodyPr>
          <a:lstStyle>
            <a:lvl1pPr algn="r" defTabSz="908410">
              <a:defRPr sz="12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499C6A2-0604-4F38-A21E-9D08F4D4F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51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F2F544-D953-4334-9988-5CF597EE6E7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3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9C6A2-0604-4F38-A21E-9D08F4D4F24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6988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9C6A2-0604-4F38-A21E-9D08F4D4F24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2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696913"/>
            <a:ext cx="4654550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44782-BE7C-410E-BF9C-50EB6E357F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99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881" indent="-2914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971" indent="-2331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2359" indent="-2331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746" indent="-2331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5136" indent="-2331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1523" indent="-2331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7911" indent="-2331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4299" indent="-2331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081710-356A-4B65-AB5A-6808715BECB5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77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9C6A2-0604-4F38-A21E-9D08F4D4F24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97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9C6A2-0604-4F38-A21E-9D08F4D4F24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57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200" b="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111" indent="-228587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02C26450-8094-4DE5-84A5-68C22694B1EC}" type="slidenum">
              <a:rPr lang="en-US" altLang="en-US" sz="1200">
                <a:solidFill>
                  <a:srgbClr val="000000"/>
                </a:solidFill>
              </a:rPr>
              <a:pPr/>
              <a:t>11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34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9C6A2-0604-4F38-A21E-9D08F4D4F24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9C6A2-0604-4F38-A21E-9D08F4D4F24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jpe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jpe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9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pn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pn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pn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pn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4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.png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6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6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6.pn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.png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5.pn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6.png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6.pn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6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5.pn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5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5.pn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5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5.png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4.pn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5.pn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6.pn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6.png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5.pn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5.png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5.png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5.png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4.png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5.png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6.pn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6.png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6.png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5.pn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5.png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5.pn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5.pn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4.png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6.png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6.png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6.png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5.png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5.png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5.png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5.png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19.png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0.png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1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1.png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1.png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0.png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0.png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0.png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0.pn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9.png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0.pn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0.pn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0.png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0.png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0.png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0.pn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0.png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0.png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1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914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B9D9-20EE-4B0C-AA2F-4A70B2119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335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2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48582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2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56037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D592-4EB3-4CE4-B8E7-8C0C2B774B30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B5EE-6BC4-4C5F-83C2-7528209B3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304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1312-0646-4F26-B858-561449E10DC8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1CB8-A896-44F5-A8A6-F58CC8525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72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2A44-345D-480A-A86B-B08E96A2DB83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659F-9600-49A6-BFDD-6A1E0204C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630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01EA-0B94-422D-AEF6-FA35B26D398A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E3CC6-4298-4EA7-96A0-78B77F82E0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25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8A9B3-925C-4945-8CDF-BC2CE5361542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9F9B3-60FB-4B37-AE0C-D13E318A4F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148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A26F-5AE7-485B-834C-6D62A9A2D81E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A699-D1C5-41B3-943C-A872D8AED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435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7CBC-4E00-432A-B219-77A972B05C96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8AFB-6F48-4C97-AE9E-03B3585BC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5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66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6FD6E-C8DA-4CA1-8C9C-4EB2E88B2543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5E45-3DBD-4B33-A37B-419621CB8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377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91A6-89CB-4768-B898-351174E8152E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865F-41CD-430F-A583-E83DD84852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581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650B-1EF0-4436-B0E4-D4BC2C1E67A9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A56C-AEAA-4B6A-BE84-C9EAE837A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866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3F25-9AB9-4551-89BE-8C2613F01EE3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CB7A9-2AF5-4489-AC1B-0E7448EDB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442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2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8150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2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79573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61152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3827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19475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290" y="1847850"/>
            <a:ext cx="4155723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479" y="1847850"/>
            <a:ext cx="4155722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41132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3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11678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64176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14807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13194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30841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090294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31760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8178" y="381000"/>
            <a:ext cx="2111022" cy="6134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289" y="381000"/>
            <a:ext cx="6200422" cy="6134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184690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90" y="381000"/>
            <a:ext cx="8446911" cy="933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92290" y="1847850"/>
            <a:ext cx="8446911" cy="4667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6385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90" y="381000"/>
            <a:ext cx="8446911" cy="933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2290" y="1847850"/>
            <a:ext cx="8446911" cy="4667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7469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90" y="381000"/>
            <a:ext cx="8446911" cy="933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2290" y="1847850"/>
            <a:ext cx="4155723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479" y="1847850"/>
            <a:ext cx="4155722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6949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3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86009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12" descr="NCI-Logo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0238"/>
            <a:ext cx="49736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1645920"/>
            <a:ext cx="7772400" cy="1827842"/>
          </a:xfrm>
        </p:spPr>
        <p:txBody>
          <a:bodyPr anchor="b">
            <a:noAutofit/>
          </a:bodyPr>
          <a:lstStyle>
            <a:lvl1pPr algn="r">
              <a:defRPr sz="3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85800" y="3566160"/>
            <a:ext cx="7772400" cy="686376"/>
          </a:xfrm>
        </p:spPr>
        <p:txBody>
          <a:bodyPr>
            <a:noAutofit/>
          </a:bodyPr>
          <a:lstStyle>
            <a:lvl1pPr marL="0" indent="0" algn="r">
              <a:buNone/>
              <a:defRPr sz="18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5727700"/>
            <a:ext cx="2286000" cy="45720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9B3B800E-3397-47B7-8187-A1A7ADC29FC3}" type="datetime4">
              <a:rPr lang="en-US"/>
              <a:pPr>
                <a:defRPr/>
              </a:pPr>
              <a:t>April 3,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308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071EB56-F6F0-4783-84C8-0FA1C2462DFD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7" name="Picture 12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334256" y="0"/>
            <a:ext cx="4297680" cy="6858000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3776" y="1737360"/>
            <a:ext cx="3017520" cy="1828800"/>
          </a:xfrm>
        </p:spPr>
        <p:txBody>
          <a:bodyPr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754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8458200" cy="6858000"/>
          </a:xfrm>
          <a:prstGeom prst="homePlate">
            <a:avLst>
              <a:gd name="adj" fmla="val 20935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7289800" cy="6858000"/>
          </a:xfrm>
          <a:prstGeom prst="homePlate">
            <a:avLst>
              <a:gd name="adj" fmla="val 20935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Arial"/>
                <a:cs typeface="SapientSansRegular"/>
              </a:rPr>
              <a:t> </a:t>
            </a:r>
            <a:fld id="{7095FCBC-19AD-4899-912D-A3D9A8122D2D}" type="slidenum">
              <a:rPr lang="en-US" sz="1000" b="1" smtClean="0">
                <a:solidFill>
                  <a:srgbClr val="FFFFF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Arial"/>
              <a:cs typeface="SapientSansRegular"/>
            </a:endParaRPr>
          </a:p>
        </p:txBody>
      </p:sp>
      <p:pic>
        <p:nvPicPr>
          <p:cNvPr id="8" name="Picture 12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28999" y="2423160"/>
            <a:ext cx="5029199" cy="1828800"/>
          </a:xfrm>
        </p:spPr>
        <p:txBody>
          <a:bodyPr anchor="b">
            <a:noAutofit/>
          </a:bodyPr>
          <a:lstStyle>
            <a:lvl1pPr algn="r">
              <a:defRPr sz="36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428999" y="4343400"/>
            <a:ext cx="5022892" cy="685800"/>
          </a:xfrm>
        </p:spPr>
        <p:txBody>
          <a:bodyPr>
            <a:noAutofit/>
          </a:bodyPr>
          <a:lstStyle>
            <a:lvl1pPr marL="0" indent="0" algn="r">
              <a:buNone/>
              <a:defRPr sz="17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1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Brea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1525588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3227388" cy="6858000"/>
          </a:xfrm>
          <a:prstGeom prst="homePlate">
            <a:avLst>
              <a:gd name="adj" fmla="val 42671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AB823543-0D7D-47AD-A6D4-D9737BB53A4A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7" name="Picture 12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395470" y="2423160"/>
            <a:ext cx="4062728" cy="1828800"/>
          </a:xfrm>
        </p:spPr>
        <p:txBody>
          <a:bodyPr anchor="b">
            <a:noAutofit/>
          </a:bodyPr>
          <a:lstStyle>
            <a:lvl1pPr algn="r">
              <a:defRPr sz="3600" spc="-80" baseline="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395469" y="4343400"/>
            <a:ext cx="4056421" cy="685800"/>
          </a:xfrm>
        </p:spPr>
        <p:txBody>
          <a:bodyPr>
            <a:noAutofit/>
          </a:bodyPr>
          <a:lstStyle>
            <a:lvl1pPr marL="0" indent="0" algn="r">
              <a:buNone/>
              <a:defRPr sz="17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587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 userDrawn="1"/>
        </p:nvSpPr>
        <p:spPr>
          <a:xfrm>
            <a:off x="0" y="0"/>
            <a:ext cx="8458200" cy="6858000"/>
          </a:xfrm>
          <a:prstGeom prst="homePlate">
            <a:avLst>
              <a:gd name="adj" fmla="val 20935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Pentagon 3"/>
          <p:cNvSpPr/>
          <p:nvPr userDrawn="1"/>
        </p:nvSpPr>
        <p:spPr>
          <a:xfrm>
            <a:off x="0" y="0"/>
            <a:ext cx="7289800" cy="6858000"/>
          </a:xfrm>
          <a:prstGeom prst="homePlate">
            <a:avLst>
              <a:gd name="adj" fmla="val 20935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Arial"/>
                <a:cs typeface="SapientSansRegular"/>
              </a:rPr>
              <a:t> </a:t>
            </a:r>
            <a:fld id="{7A527006-24BD-477A-A152-99054F31F0CC}" type="slidenum">
              <a:rPr lang="en-US" sz="1000" b="1" smtClean="0">
                <a:solidFill>
                  <a:srgbClr val="FFFFF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Arial"/>
              <a:cs typeface="SapientSansRegular"/>
            </a:endParaRPr>
          </a:p>
        </p:txBody>
      </p:sp>
      <p:pic>
        <p:nvPicPr>
          <p:cNvPr id="6" name="Picture 12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1828800"/>
            <a:ext cx="77724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8672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CE316387-8399-4FD8-9685-294AFDCB5A23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5" name="Picture 7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79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38FA39AE-480A-44C7-9520-5B6B88225743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68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90F7078B-56E1-49EA-B44F-420123BAF735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6265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70E9A8B7-591A-4284-A4C0-44BEF9E18036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2935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039DF22A-0228-4104-801F-457EBD44AC95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19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E17E-EAAB-4DB9-ABA3-D43985952B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835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70011C58-B1FB-414B-BEDB-8A3CC9320D0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5722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81503F13-2713-4393-A6AA-10EE9CAC78BC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463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44E4F2C-2129-4537-9049-B8C8AEDE6A6F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784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7DFD9F2F-F27F-4461-9ECD-97CD8EA3ADE6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3" name="Picture 7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1805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153F4492-5740-4E92-BFEE-FD90EA456AA4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61099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 userDrawn="1"/>
        </p:nvSpPr>
        <p:spPr>
          <a:xfrm>
            <a:off x="0" y="0"/>
            <a:ext cx="8458200" cy="6858000"/>
          </a:xfrm>
          <a:prstGeom prst="homePlate">
            <a:avLst>
              <a:gd name="adj" fmla="val 20935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entagon 2"/>
          <p:cNvSpPr/>
          <p:nvPr userDrawn="1"/>
        </p:nvSpPr>
        <p:spPr>
          <a:xfrm>
            <a:off x="0" y="0"/>
            <a:ext cx="7289800" cy="6858000"/>
          </a:xfrm>
          <a:prstGeom prst="homePlate">
            <a:avLst>
              <a:gd name="adj" fmla="val 20935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1684338" y="6083300"/>
            <a:ext cx="5811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www.cancer.gov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               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www.cancer.gov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/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espanol</a:t>
            </a:r>
            <a:endParaRPr lang="en-US" sz="18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5" name="Group 12"/>
          <p:cNvGrpSpPr>
            <a:grpSpLocks noChangeAspect="1"/>
          </p:cNvGrpSpPr>
          <p:nvPr userDrawn="1"/>
        </p:nvGrpSpPr>
        <p:grpSpPr bwMode="auto">
          <a:xfrm>
            <a:off x="2568575" y="2916238"/>
            <a:ext cx="4052888" cy="1008062"/>
            <a:chOff x="1524000" y="2654300"/>
            <a:chExt cx="6235066" cy="1549400"/>
          </a:xfrm>
        </p:grpSpPr>
        <p:pic>
          <p:nvPicPr>
            <p:cNvPr id="6" name="Picture 13" descr="NCI-Logo-St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1" y="2844800"/>
              <a:ext cx="4253865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4_hhs_logo_whit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654300"/>
              <a:ext cx="1549400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73850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52935-1CD5-4ACE-BF31-9B84E9DAE8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BE2C6-EE70-4405-8FE1-4794E9CB48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618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8" descr="NCI-Logo-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0238"/>
            <a:ext cx="49736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1645920"/>
            <a:ext cx="7772400" cy="1827842"/>
          </a:xfrm>
        </p:spPr>
        <p:txBody>
          <a:bodyPr anchor="b">
            <a:noAutofit/>
          </a:bodyPr>
          <a:lstStyle>
            <a:lvl1pPr algn="r">
              <a:defRPr sz="3600" b="0" i="0">
                <a:solidFill>
                  <a:srgbClr val="123E5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3566160"/>
            <a:ext cx="7772400" cy="686376"/>
          </a:xfrm>
        </p:spPr>
        <p:txBody>
          <a:bodyPr>
            <a:noAutofit/>
          </a:bodyPr>
          <a:lstStyle>
            <a:lvl1pPr marL="0" indent="0" algn="r">
              <a:buNone/>
              <a:defRPr sz="1800" b="0" i="1" spc="100">
                <a:solidFill>
                  <a:schemeClr val="accent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5727700"/>
            <a:ext cx="2286000" cy="45720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4B968929-CD83-44A5-AAC6-2FB029B42413}" type="datetimeFigureOut">
              <a:rPr lang="en-US"/>
              <a:pPr>
                <a:defRPr/>
              </a:pPr>
              <a:t>4/3/17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615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C88983C5-5CD8-41B1-9B0F-EEE7FF6C735D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7" name="Picture 12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334256" y="0"/>
            <a:ext cx="4297680" cy="6858000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3776" y="1737360"/>
            <a:ext cx="3017520" cy="1828800"/>
          </a:xfrm>
        </p:spPr>
        <p:txBody>
          <a:bodyPr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044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0"/>
            <a:ext cx="8458200" cy="68580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0"/>
            <a:ext cx="7289800" cy="68580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139BFFB0-E82F-4F48-B3AC-1A7F286A1759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8" name="Picture 12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28999" y="2423160"/>
            <a:ext cx="5029199" cy="1828800"/>
          </a:xfrm>
        </p:spPr>
        <p:txBody>
          <a:bodyPr anchor="b">
            <a:noAutofit/>
          </a:bodyPr>
          <a:lstStyle>
            <a:lvl1pPr algn="r">
              <a:defRPr sz="3600" spc="-8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428999" y="4343400"/>
            <a:ext cx="5022892" cy="685800"/>
          </a:xfrm>
        </p:spPr>
        <p:txBody>
          <a:bodyPr>
            <a:noAutofit/>
          </a:bodyPr>
          <a:lstStyle>
            <a:lvl1pPr marL="0" indent="0" algn="r">
              <a:buNone/>
              <a:defRPr sz="17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52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31732-8D9C-4164-9C03-54F2CCD857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138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Brea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5588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0"/>
            <a:ext cx="3227388" cy="6858000"/>
          </a:xfrm>
          <a:prstGeom prst="homePlate">
            <a:avLst>
              <a:gd name="adj" fmla="val 42671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956DD3A5-0969-4D0A-82A4-2FADED8CF4F3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7" name="Picture 12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395470" y="2423160"/>
            <a:ext cx="4062728" cy="1828800"/>
          </a:xfrm>
        </p:spPr>
        <p:txBody>
          <a:bodyPr anchor="b">
            <a:noAutofit/>
          </a:bodyPr>
          <a:lstStyle>
            <a:lvl1pPr algn="r">
              <a:defRPr sz="3600" spc="-80" baseline="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395469" y="4343400"/>
            <a:ext cx="4056421" cy="685800"/>
          </a:xfrm>
        </p:spPr>
        <p:txBody>
          <a:bodyPr>
            <a:noAutofit/>
          </a:bodyPr>
          <a:lstStyle>
            <a:lvl1pPr marL="0" indent="0" algn="r">
              <a:buNone/>
              <a:defRPr sz="1700" b="0" i="1" spc="100">
                <a:solidFill>
                  <a:srgbClr val="123E57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947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0" y="0"/>
            <a:ext cx="8458200" cy="68580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7289800" cy="68580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05F55CF2-9651-42E6-8C73-F218418301C0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6" name="Picture 12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1828800"/>
            <a:ext cx="77724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0" i="1" baseline="0">
                <a:solidFill>
                  <a:srgbClr val="123E57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3759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39D891B9-DCC2-4DE2-80CE-4F44EB0C7D71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5" name="Picture 7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334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EC0642E7-DFB4-498E-8998-6D21FD35220E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545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9555FC32-6E38-4261-9A6B-DD152F800D3E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8882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848F1E5D-3D18-4C20-ADF0-F76F21775A0A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001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F31582E0-BEFD-49F3-8CFE-4008720EE6E1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809758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F2BE3D29-17C2-4DD7-B41D-8F1BBBC11C0B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8735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718F6DA3-E16E-4FCD-8FD6-231B4D133AA0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068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109A090F-829B-4A6A-9A86-B1415342F675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03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5462-AABB-4EC0-A7DA-D8386A94A0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752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9AC78B11-2B3E-4BF0-9136-5B2B44B8095A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3" name="Picture 7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046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6B6D953C-5BBD-4875-A0C5-48B9346CAABB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108958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8458200" cy="68580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0"/>
            <a:ext cx="7289800" cy="68580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2570163" y="2916238"/>
            <a:ext cx="4052887" cy="1008062"/>
            <a:chOff x="1524000" y="2654300"/>
            <a:chExt cx="6235066" cy="1549400"/>
          </a:xfrm>
        </p:grpSpPr>
        <p:pic>
          <p:nvPicPr>
            <p:cNvPr id="5" name="Picture 12" descr="4_hhs_logo_gray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654300"/>
              <a:ext cx="1549400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NCI-Logo-Stack-Color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1" y="2844800"/>
              <a:ext cx="4253865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684338" y="6083300"/>
            <a:ext cx="5811837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>
                <a:solidFill>
                  <a:srgbClr val="606060"/>
                </a:solidFill>
                <a:latin typeface="Arial" charset="0"/>
              </a:rPr>
              <a:t>www.cancer.gov                 www.cancer.gov/espanol</a:t>
            </a:r>
          </a:p>
        </p:txBody>
      </p:sp>
    </p:spTree>
    <p:extLst>
      <p:ext uri="{BB962C8B-B14F-4D97-AF65-F5344CB8AC3E}">
        <p14:creationId xmlns:p14="http://schemas.microsoft.com/office/powerpoint/2010/main" val="168187931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2" descr="NCI-Logo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0238"/>
            <a:ext cx="49736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1645920"/>
            <a:ext cx="7772400" cy="1827842"/>
          </a:xfrm>
        </p:spPr>
        <p:txBody>
          <a:bodyPr anchor="b">
            <a:noAutofit/>
          </a:bodyPr>
          <a:lstStyle>
            <a:lvl1pPr algn="r">
              <a:defRPr sz="3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85800" y="3566160"/>
            <a:ext cx="7772400" cy="686376"/>
          </a:xfrm>
        </p:spPr>
        <p:txBody>
          <a:bodyPr>
            <a:noAutofit/>
          </a:bodyPr>
          <a:lstStyle>
            <a:lvl1pPr marL="0" indent="0" algn="r">
              <a:buNone/>
              <a:defRPr sz="18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5727700"/>
            <a:ext cx="2286000" cy="45720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2535A450-52A2-45D1-AEEC-AC36D24D9148}" type="datetime4">
              <a:rPr lang="en-US"/>
              <a:pPr>
                <a:defRPr/>
              </a:pPr>
              <a:t>April 3,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143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8DC6A8B7-1F02-43EB-9BF6-B5EAD0477AE7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7" name="Picture 12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334256" y="0"/>
            <a:ext cx="4297680" cy="6858000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3776" y="1737360"/>
            <a:ext cx="3017520" cy="1828800"/>
          </a:xfrm>
        </p:spPr>
        <p:txBody>
          <a:bodyPr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4012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8458200" cy="6858000"/>
          </a:xfrm>
          <a:prstGeom prst="homePlate">
            <a:avLst>
              <a:gd name="adj" fmla="val 20935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7289800" cy="6858000"/>
          </a:xfrm>
          <a:prstGeom prst="homePlate">
            <a:avLst>
              <a:gd name="adj" fmla="val 20935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FFFFFF"/>
                </a:solidFill>
                <a:latin typeface="Arial"/>
                <a:cs typeface="SapientSansRegular"/>
              </a:rPr>
              <a:t> </a:t>
            </a:r>
            <a:fld id="{5950D28B-1303-42A1-9D94-675A12A6B2A8}" type="slidenum">
              <a:rPr lang="en-US" sz="1000" b="1" smtClean="0">
                <a:solidFill>
                  <a:srgbClr val="FFFFF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Arial"/>
              <a:cs typeface="SapientSansRegular"/>
            </a:endParaRPr>
          </a:p>
        </p:txBody>
      </p:sp>
      <p:pic>
        <p:nvPicPr>
          <p:cNvPr id="8" name="Picture 12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28999" y="2423160"/>
            <a:ext cx="5029199" cy="1828800"/>
          </a:xfrm>
        </p:spPr>
        <p:txBody>
          <a:bodyPr anchor="b">
            <a:noAutofit/>
          </a:bodyPr>
          <a:lstStyle>
            <a:lvl1pPr algn="r">
              <a:defRPr sz="36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428999" y="4343400"/>
            <a:ext cx="5022892" cy="685800"/>
          </a:xfrm>
        </p:spPr>
        <p:txBody>
          <a:bodyPr>
            <a:noAutofit/>
          </a:bodyPr>
          <a:lstStyle>
            <a:lvl1pPr marL="0" indent="0" algn="r">
              <a:buNone/>
              <a:defRPr sz="17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074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Brea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1525588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3227388" cy="6858000"/>
          </a:xfrm>
          <a:prstGeom prst="homePlate">
            <a:avLst>
              <a:gd name="adj" fmla="val 42671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804A53C6-5B68-4D1F-9285-8006AC1C250C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7" name="Picture 12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395470" y="2423160"/>
            <a:ext cx="4062728" cy="1828800"/>
          </a:xfrm>
        </p:spPr>
        <p:txBody>
          <a:bodyPr anchor="b">
            <a:noAutofit/>
          </a:bodyPr>
          <a:lstStyle>
            <a:lvl1pPr algn="r">
              <a:defRPr sz="3600" spc="-80" baseline="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395469" y="4343400"/>
            <a:ext cx="4056421" cy="685800"/>
          </a:xfrm>
        </p:spPr>
        <p:txBody>
          <a:bodyPr>
            <a:noAutofit/>
          </a:bodyPr>
          <a:lstStyle>
            <a:lvl1pPr marL="0" indent="0" algn="r">
              <a:buNone/>
              <a:defRPr sz="17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991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 userDrawn="1"/>
        </p:nvSpPr>
        <p:spPr>
          <a:xfrm>
            <a:off x="0" y="0"/>
            <a:ext cx="8458200" cy="6858000"/>
          </a:xfrm>
          <a:prstGeom prst="homePlate">
            <a:avLst>
              <a:gd name="adj" fmla="val 20935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Pentagon 3"/>
          <p:cNvSpPr/>
          <p:nvPr userDrawn="1"/>
        </p:nvSpPr>
        <p:spPr>
          <a:xfrm>
            <a:off x="0" y="0"/>
            <a:ext cx="7289800" cy="6858000"/>
          </a:xfrm>
          <a:prstGeom prst="homePlate">
            <a:avLst>
              <a:gd name="adj" fmla="val 20935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FFFFFF"/>
                </a:solidFill>
                <a:latin typeface="Arial"/>
                <a:cs typeface="SapientSansRegular"/>
              </a:rPr>
              <a:t> </a:t>
            </a:r>
            <a:fld id="{4E97531C-B1FD-469C-8EFD-33145B657BFC}" type="slidenum">
              <a:rPr lang="en-US" sz="1000" b="1" smtClean="0">
                <a:solidFill>
                  <a:srgbClr val="FFFFF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Arial"/>
              <a:cs typeface="SapientSansRegular"/>
            </a:endParaRPr>
          </a:p>
        </p:txBody>
      </p:sp>
      <p:pic>
        <p:nvPicPr>
          <p:cNvPr id="6" name="Picture 12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1828800"/>
            <a:ext cx="77724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41169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9EE1B52A-122A-4DD0-B522-7ED765917881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5" name="Picture 7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04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858F288E-FA54-4BDC-9FA6-CD4CA4311696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66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C77F-208B-4439-8B73-F4D1E17E6A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1701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F695C6BD-7E2F-4B69-BC2C-219D7B208525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10642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2CC81F02-EC8F-43C1-BDF9-79B9174F45CB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17853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EAC46D04-8ADC-44D8-BCF8-C5D820ECB8CD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8561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028B6E69-1FA4-4A88-A0EE-8D96BEBFC732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7698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03D048D0-21D6-433F-87A5-A2EBC9AD755C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782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B8425F85-6966-407C-86CF-1E38D0A19FFE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681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66AB6615-1137-4F7F-A01B-5A02244A4D53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3" name="Picture 7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41006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DBB6CA61-E8C0-40C4-A5B3-3225804E794A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173345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 userDrawn="1"/>
        </p:nvSpPr>
        <p:spPr>
          <a:xfrm>
            <a:off x="0" y="0"/>
            <a:ext cx="8458200" cy="6858000"/>
          </a:xfrm>
          <a:prstGeom prst="homePlate">
            <a:avLst>
              <a:gd name="adj" fmla="val 20935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entagon 2"/>
          <p:cNvSpPr/>
          <p:nvPr userDrawn="1"/>
        </p:nvSpPr>
        <p:spPr>
          <a:xfrm>
            <a:off x="0" y="0"/>
            <a:ext cx="7289800" cy="6858000"/>
          </a:xfrm>
          <a:prstGeom prst="homePlate">
            <a:avLst>
              <a:gd name="adj" fmla="val 20935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1684338" y="6083300"/>
            <a:ext cx="5811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www.cancer.gov                 </a:t>
            </a:r>
            <a:r>
              <a:rPr lang="en-US" sz="1800" b="1" err="1">
                <a:solidFill>
                  <a:srgbClr val="FFFFFF"/>
                </a:solidFill>
                <a:latin typeface="Arial" charset="0"/>
              </a:rPr>
              <a:t>www.cancer.gov</a:t>
            </a:r>
            <a:r>
              <a:rPr lang="en-US" sz="1800" b="1">
                <a:solidFill>
                  <a:srgbClr val="FFFFFF"/>
                </a:solidFill>
                <a:latin typeface="Arial" charset="0"/>
              </a:rPr>
              <a:t>/</a:t>
            </a:r>
            <a:r>
              <a:rPr lang="en-US" sz="1800" b="1" err="1">
                <a:solidFill>
                  <a:srgbClr val="FFFFFF"/>
                </a:solidFill>
                <a:latin typeface="Arial" charset="0"/>
              </a:rPr>
              <a:t>espanol</a:t>
            </a:r>
            <a:endParaRPr lang="en-US" sz="1800" b="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5" name="Group 12"/>
          <p:cNvGrpSpPr>
            <a:grpSpLocks noChangeAspect="1"/>
          </p:cNvGrpSpPr>
          <p:nvPr userDrawn="1"/>
        </p:nvGrpSpPr>
        <p:grpSpPr bwMode="auto">
          <a:xfrm>
            <a:off x="2568575" y="2916238"/>
            <a:ext cx="4052888" cy="1008062"/>
            <a:chOff x="1524000" y="2654300"/>
            <a:chExt cx="6235066" cy="1549400"/>
          </a:xfrm>
        </p:grpSpPr>
        <p:pic>
          <p:nvPicPr>
            <p:cNvPr id="6" name="Picture 13" descr="NCI-Logo-St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1" y="2844800"/>
              <a:ext cx="4253865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4_hhs_logo_whit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654300"/>
              <a:ext cx="1549400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156740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2" descr="NCI-Logo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0238"/>
            <a:ext cx="49736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1645920"/>
            <a:ext cx="7772400" cy="1827842"/>
          </a:xfrm>
        </p:spPr>
        <p:txBody>
          <a:bodyPr anchor="b">
            <a:noAutofit/>
          </a:bodyPr>
          <a:lstStyle>
            <a:lvl1pPr algn="r">
              <a:defRPr sz="3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85800" y="3566160"/>
            <a:ext cx="7772400" cy="686376"/>
          </a:xfrm>
        </p:spPr>
        <p:txBody>
          <a:bodyPr>
            <a:noAutofit/>
          </a:bodyPr>
          <a:lstStyle>
            <a:lvl1pPr marL="0" indent="0" algn="r">
              <a:buNone/>
              <a:defRPr sz="18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5727700"/>
            <a:ext cx="2286000" cy="45720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2535A450-52A2-45D1-AEEC-AC36D24D9148}" type="datetime4">
              <a:rPr lang="en-US"/>
              <a:pPr>
                <a:defRPr/>
              </a:pPr>
              <a:t>April 3,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0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F6FD-0FD1-4D2E-8B93-9892AB62C3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9908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8DC6A8B7-1F02-43EB-9BF6-B5EAD0477AE7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7" name="Picture 12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334256" y="0"/>
            <a:ext cx="4297680" cy="6858000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3776" y="1737360"/>
            <a:ext cx="3017520" cy="1828800"/>
          </a:xfrm>
        </p:spPr>
        <p:txBody>
          <a:bodyPr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6370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8458200" cy="6858000"/>
          </a:xfrm>
          <a:prstGeom prst="homePlate">
            <a:avLst>
              <a:gd name="adj" fmla="val 20935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7289800" cy="6858000"/>
          </a:xfrm>
          <a:prstGeom prst="homePlate">
            <a:avLst>
              <a:gd name="adj" fmla="val 20935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FFFFFF"/>
                </a:solidFill>
                <a:latin typeface="Arial"/>
                <a:cs typeface="SapientSansRegular"/>
              </a:rPr>
              <a:t> </a:t>
            </a:r>
            <a:fld id="{5950D28B-1303-42A1-9D94-675A12A6B2A8}" type="slidenum">
              <a:rPr lang="en-US" sz="1000" b="1" smtClean="0">
                <a:solidFill>
                  <a:srgbClr val="FFFFF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Arial"/>
              <a:cs typeface="SapientSansRegular"/>
            </a:endParaRPr>
          </a:p>
        </p:txBody>
      </p:sp>
      <p:pic>
        <p:nvPicPr>
          <p:cNvPr id="8" name="Picture 12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28999" y="2423160"/>
            <a:ext cx="5029199" cy="1828800"/>
          </a:xfrm>
        </p:spPr>
        <p:txBody>
          <a:bodyPr anchor="b">
            <a:noAutofit/>
          </a:bodyPr>
          <a:lstStyle>
            <a:lvl1pPr algn="r">
              <a:defRPr sz="36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428999" y="4343400"/>
            <a:ext cx="5022892" cy="685800"/>
          </a:xfrm>
        </p:spPr>
        <p:txBody>
          <a:bodyPr>
            <a:noAutofit/>
          </a:bodyPr>
          <a:lstStyle>
            <a:lvl1pPr marL="0" indent="0" algn="r">
              <a:buNone/>
              <a:defRPr sz="17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527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Brea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1525588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3227388" cy="6858000"/>
          </a:xfrm>
          <a:prstGeom prst="homePlate">
            <a:avLst>
              <a:gd name="adj" fmla="val 42671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804A53C6-5B68-4D1F-9285-8006AC1C250C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7" name="Picture 12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395470" y="2423160"/>
            <a:ext cx="4062728" cy="1828800"/>
          </a:xfrm>
        </p:spPr>
        <p:txBody>
          <a:bodyPr anchor="b">
            <a:noAutofit/>
          </a:bodyPr>
          <a:lstStyle>
            <a:lvl1pPr algn="r">
              <a:defRPr sz="3600" spc="-80" baseline="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395469" y="4343400"/>
            <a:ext cx="4056421" cy="685800"/>
          </a:xfrm>
        </p:spPr>
        <p:txBody>
          <a:bodyPr>
            <a:noAutofit/>
          </a:bodyPr>
          <a:lstStyle>
            <a:lvl1pPr marL="0" indent="0" algn="r">
              <a:buNone/>
              <a:defRPr sz="17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9705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 userDrawn="1"/>
        </p:nvSpPr>
        <p:spPr>
          <a:xfrm>
            <a:off x="0" y="0"/>
            <a:ext cx="8458200" cy="6858000"/>
          </a:xfrm>
          <a:prstGeom prst="homePlate">
            <a:avLst>
              <a:gd name="adj" fmla="val 20935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Pentagon 3"/>
          <p:cNvSpPr/>
          <p:nvPr userDrawn="1"/>
        </p:nvSpPr>
        <p:spPr>
          <a:xfrm>
            <a:off x="0" y="0"/>
            <a:ext cx="7289800" cy="6858000"/>
          </a:xfrm>
          <a:prstGeom prst="homePlate">
            <a:avLst>
              <a:gd name="adj" fmla="val 20935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FFFFFF"/>
                </a:solidFill>
                <a:latin typeface="Arial"/>
                <a:cs typeface="SapientSansRegular"/>
              </a:rPr>
              <a:t> </a:t>
            </a:r>
            <a:fld id="{4E97531C-B1FD-469C-8EFD-33145B657BFC}" type="slidenum">
              <a:rPr lang="en-US" sz="1000" b="1" smtClean="0">
                <a:solidFill>
                  <a:srgbClr val="FFFFF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Arial"/>
              <a:cs typeface="SapientSansRegular"/>
            </a:endParaRPr>
          </a:p>
        </p:txBody>
      </p:sp>
      <p:pic>
        <p:nvPicPr>
          <p:cNvPr id="6" name="Picture 12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1828800"/>
            <a:ext cx="77724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56060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9EE1B52A-122A-4DD0-B522-7ED765917881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5" name="Picture 7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749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858F288E-FA54-4BDC-9FA6-CD4CA4311696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581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F695C6BD-7E2F-4B69-BC2C-219D7B208525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74147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2CC81F02-EC8F-43C1-BDF9-79B9174F45CB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43445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EAC46D04-8ADC-44D8-BCF8-C5D820ECB8CD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04740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028B6E69-1FA4-4A88-A0EE-8D96BEBFC732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738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13EC-4C34-484F-B5FE-8D19932F9D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022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03D048D0-21D6-433F-87A5-A2EBC9AD755C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8077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B8425F85-6966-407C-86CF-1E38D0A19FFE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9112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66AB6615-1137-4F7F-A01B-5A02244A4D53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3" name="Picture 7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13697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 userDrawn="1"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DBB6CA61-E8C0-40C4-A5B3-3225804E794A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03964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 userDrawn="1"/>
        </p:nvSpPr>
        <p:spPr>
          <a:xfrm>
            <a:off x="0" y="0"/>
            <a:ext cx="8458200" cy="6858000"/>
          </a:xfrm>
          <a:prstGeom prst="homePlate">
            <a:avLst>
              <a:gd name="adj" fmla="val 20935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entagon 2"/>
          <p:cNvSpPr/>
          <p:nvPr userDrawn="1"/>
        </p:nvSpPr>
        <p:spPr>
          <a:xfrm>
            <a:off x="0" y="0"/>
            <a:ext cx="7289800" cy="6858000"/>
          </a:xfrm>
          <a:prstGeom prst="homePlate">
            <a:avLst>
              <a:gd name="adj" fmla="val 20935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1684338" y="6083300"/>
            <a:ext cx="5811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800" b="1" err="1">
                <a:solidFill>
                  <a:srgbClr val="FFFFFF"/>
                </a:solidFill>
                <a:latin typeface="Arial" charset="0"/>
              </a:rPr>
              <a:t>www.cancer.gov</a:t>
            </a:r>
            <a:r>
              <a:rPr lang="en-US" sz="1800" b="1">
                <a:solidFill>
                  <a:srgbClr val="FFFFFF"/>
                </a:solidFill>
                <a:latin typeface="Arial" charset="0"/>
              </a:rPr>
              <a:t>                 </a:t>
            </a:r>
            <a:r>
              <a:rPr lang="en-US" sz="1800" b="1" err="1">
                <a:solidFill>
                  <a:srgbClr val="FFFFFF"/>
                </a:solidFill>
                <a:latin typeface="Arial" charset="0"/>
              </a:rPr>
              <a:t>www.cancer.gov</a:t>
            </a:r>
            <a:r>
              <a:rPr lang="en-US" sz="1800" b="1">
                <a:solidFill>
                  <a:srgbClr val="FFFFFF"/>
                </a:solidFill>
                <a:latin typeface="Arial" charset="0"/>
              </a:rPr>
              <a:t>/</a:t>
            </a:r>
            <a:r>
              <a:rPr lang="en-US" sz="1800" b="1" err="1">
                <a:solidFill>
                  <a:srgbClr val="FFFFFF"/>
                </a:solidFill>
                <a:latin typeface="Arial" charset="0"/>
              </a:rPr>
              <a:t>espanol</a:t>
            </a:r>
            <a:endParaRPr lang="en-US" sz="1800" b="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5" name="Group 12"/>
          <p:cNvGrpSpPr>
            <a:grpSpLocks noChangeAspect="1"/>
          </p:cNvGrpSpPr>
          <p:nvPr userDrawn="1"/>
        </p:nvGrpSpPr>
        <p:grpSpPr bwMode="auto">
          <a:xfrm>
            <a:off x="2568575" y="2916238"/>
            <a:ext cx="4052888" cy="1008062"/>
            <a:chOff x="1524000" y="2654300"/>
            <a:chExt cx="6235066" cy="1549400"/>
          </a:xfrm>
        </p:grpSpPr>
        <p:pic>
          <p:nvPicPr>
            <p:cNvPr id="6" name="Picture 13" descr="NCI-Logo-St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1" y="2844800"/>
              <a:ext cx="4253865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4_hhs_logo_whit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654300"/>
              <a:ext cx="1549400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454147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59E9B70-CBA5-414F-BBEB-89C52A816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7921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Pentagon 19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V="1"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45920"/>
            <a:ext cx="7772400" cy="1827842"/>
          </a:xfrm>
        </p:spPr>
        <p:txBody>
          <a:bodyPr lIns="0" tIns="0" rIns="0" bIns="0" anchor="b">
            <a:noAutofit/>
          </a:bodyPr>
          <a:lstStyle>
            <a:lvl1pPr algn="r">
              <a:defRPr sz="3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66160"/>
            <a:ext cx="77724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8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12" name="Picture 11" descr="NCI-Logo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0325"/>
            <a:ext cx="4974336" cy="4745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5727700"/>
            <a:ext cx="2286000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711121A0-0B09-1C4A-9AF6-B302745758D8}" type="datetime4">
              <a:rPr lang="en-US"/>
              <a:pPr>
                <a:defRPr/>
              </a:pPr>
              <a:t>April 3,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16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4256" y="0"/>
            <a:ext cx="4297680" cy="6858000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3c</a:t>
            </a:r>
          </a:p>
          <a:p>
            <a:r>
              <a:rPr lang="en-US" dirty="0"/>
              <a:t>Agenda Item 4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737360"/>
            <a:ext cx="3017520" cy="18288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2" name="Picture 1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21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28999" y="2423160"/>
            <a:ext cx="5029199" cy="1828800"/>
          </a:xfrm>
        </p:spPr>
        <p:txBody>
          <a:bodyPr lIns="0" tIns="0" rIns="0" bIns="0" anchor="b">
            <a:noAutofit/>
          </a:bodyPr>
          <a:lstStyle>
            <a:lvl1pPr algn="r">
              <a:defRPr sz="36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4343400"/>
            <a:ext cx="5022892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7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FFFFF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Arial"/>
              <a:cs typeface="SapientSansRegular"/>
            </a:endParaRPr>
          </a:p>
        </p:txBody>
      </p:sp>
      <p:pic>
        <p:nvPicPr>
          <p:cNvPr id="13" name="Picture 12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1311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>
            <a:off x="152527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3227070" cy="6858000"/>
          </a:xfrm>
          <a:prstGeom prst="homePlate">
            <a:avLst>
              <a:gd name="adj" fmla="val 42671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0" y="2423160"/>
            <a:ext cx="4062728" cy="1828800"/>
          </a:xfrm>
        </p:spPr>
        <p:txBody>
          <a:bodyPr lIns="0" tIns="0" rIns="0" bIns="0" anchor="b">
            <a:noAutofit/>
          </a:bodyPr>
          <a:lstStyle>
            <a:lvl1pPr algn="r">
              <a:defRPr sz="3600" spc="-80" baseline="0">
                <a:solidFill>
                  <a:schemeClr val="tx2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69" y="4343400"/>
            <a:ext cx="4056421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7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15" name="Picture 14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4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3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E7B6-EA88-45D5-8287-2BB9919BFE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9877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828800"/>
            <a:ext cx="77724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FFFFF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Arial"/>
              <a:cs typeface="SapientSansRegular"/>
            </a:endParaRP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6631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5654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2809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47635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0245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68550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81880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8" name="Picture 7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7038487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96370877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F75EC-5AC0-4AC0-B57A-116BC21546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0585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86874259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2568989" y="2915920"/>
            <a:ext cx="4052793" cy="1007110"/>
            <a:chOff x="1524000" y="2654300"/>
            <a:chExt cx="6235066" cy="1549400"/>
          </a:xfrm>
        </p:grpSpPr>
        <p:pic>
          <p:nvPicPr>
            <p:cNvPr id="4" name="Picture 3" descr="NCI-Logo-St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1" y="2844800"/>
              <a:ext cx="4253865" cy="1162050"/>
            </a:xfrm>
            <a:prstGeom prst="rect">
              <a:avLst/>
            </a:prstGeom>
          </p:spPr>
        </p:pic>
        <p:pic>
          <p:nvPicPr>
            <p:cNvPr id="5" name="Picture 4" descr="4_hhs_logo_whit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654300"/>
              <a:ext cx="1549400" cy="1549400"/>
            </a:xfrm>
            <a:prstGeom prst="rect">
              <a:avLst/>
            </a:prstGeom>
          </p:spPr>
        </p:pic>
      </p:grpSp>
      <p:sp>
        <p:nvSpPr>
          <p:cNvPr id="6" name="TextBox 13"/>
          <p:cNvSpPr txBox="1">
            <a:spLocks noChangeArrowheads="1"/>
          </p:cNvSpPr>
          <p:nvPr userDrawn="1"/>
        </p:nvSpPr>
        <p:spPr bwMode="auto">
          <a:xfrm>
            <a:off x="1684260" y="6083300"/>
            <a:ext cx="58119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800" b="1" err="1">
                <a:solidFill>
                  <a:srgbClr val="FFFFFF"/>
                </a:solidFill>
                <a:latin typeface="Arial" charset="0"/>
              </a:rPr>
              <a:t>www.cancer.gov</a:t>
            </a:r>
            <a:r>
              <a:rPr lang="en-US" sz="1800" b="1">
                <a:solidFill>
                  <a:srgbClr val="FFFFFF"/>
                </a:solidFill>
                <a:latin typeface="Arial" charset="0"/>
              </a:rPr>
              <a:t>                 </a:t>
            </a:r>
            <a:r>
              <a:rPr lang="en-US" sz="1800" b="1" err="1">
                <a:solidFill>
                  <a:srgbClr val="FFFFFF"/>
                </a:solidFill>
                <a:latin typeface="Arial" charset="0"/>
              </a:rPr>
              <a:t>www.cancer.gov</a:t>
            </a:r>
            <a:r>
              <a:rPr lang="en-US" sz="1800" b="1">
                <a:solidFill>
                  <a:srgbClr val="FFFFFF"/>
                </a:solidFill>
                <a:latin typeface="Arial" charset="0"/>
              </a:rPr>
              <a:t>/</a:t>
            </a:r>
            <a:r>
              <a:rPr lang="en-US" sz="1800" b="1" err="1">
                <a:solidFill>
                  <a:srgbClr val="FFFFFF"/>
                </a:solidFill>
                <a:latin typeface="Arial" charset="0"/>
              </a:rPr>
              <a:t>espanol</a:t>
            </a:r>
            <a:endParaRPr lang="en-US" sz="1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6426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1168401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Pentagon 19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V="1"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45920"/>
            <a:ext cx="7772400" cy="1827842"/>
          </a:xfrm>
        </p:spPr>
        <p:txBody>
          <a:bodyPr lIns="0" tIns="0" rIns="0" bIns="0" anchor="b">
            <a:noAutofit/>
          </a:bodyPr>
          <a:lstStyle>
            <a:lvl1pPr algn="r">
              <a:defRPr sz="3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66160"/>
            <a:ext cx="77724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8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12" name="Picture 11" descr="NCI-Logo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0363"/>
            <a:ext cx="4974336" cy="4745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5727700"/>
            <a:ext cx="2286000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711121A0-0B09-1C4A-9AF6-B302745758D8}" type="datetime4">
              <a:rPr lang="en-US"/>
              <a:pPr>
                <a:defRPr/>
              </a:pPr>
              <a:t>April 3,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30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1168401" y="0"/>
            <a:ext cx="2870200" cy="6858000"/>
          </a:xfrm>
          <a:prstGeom prst="homePlate">
            <a:avLst>
              <a:gd name="adj" fmla="val 477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8647132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4256" y="0"/>
            <a:ext cx="4297680" cy="6858000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3c</a:t>
            </a:r>
          </a:p>
          <a:p>
            <a:r>
              <a:rPr lang="en-US" dirty="0"/>
              <a:t>Agenda Item 4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737360"/>
            <a:ext cx="3017520" cy="18288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2" name="Picture 1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579290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891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>
            <a:off x="1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29015" y="2423160"/>
            <a:ext cx="5029199" cy="1828800"/>
          </a:xfrm>
        </p:spPr>
        <p:txBody>
          <a:bodyPr lIns="0" tIns="0" rIns="0" bIns="0" anchor="b">
            <a:noAutofit/>
          </a:bodyPr>
          <a:lstStyle>
            <a:lvl1pPr algn="r">
              <a:defRPr sz="36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0" y="4343400"/>
            <a:ext cx="5022892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7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32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FFFFF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Arial"/>
              <a:cs typeface="SapientSansRegular"/>
            </a:endParaRPr>
          </a:p>
        </p:txBody>
      </p:sp>
      <p:pic>
        <p:nvPicPr>
          <p:cNvPr id="13" name="Picture 12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6579290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737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>
            <a:off x="152527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3227070" cy="6858000"/>
          </a:xfrm>
          <a:prstGeom prst="homePlate">
            <a:avLst>
              <a:gd name="adj" fmla="val 42671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2" y="2423160"/>
            <a:ext cx="4062728" cy="1828800"/>
          </a:xfrm>
        </p:spPr>
        <p:txBody>
          <a:bodyPr lIns="0" tIns="0" rIns="0" bIns="0" anchor="b">
            <a:noAutofit/>
          </a:bodyPr>
          <a:lstStyle>
            <a:lvl1pPr algn="r">
              <a:defRPr sz="3600" spc="-80" baseline="0">
                <a:solidFill>
                  <a:schemeClr val="tx2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88" y="4343400"/>
            <a:ext cx="4056421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7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32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15" name="Picture 14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6579290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9165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>
            <a:off x="1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828800"/>
            <a:ext cx="77724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32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FFFFF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Arial"/>
              <a:cs typeface="SapientSansRegular"/>
            </a:endParaRP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6579290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037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32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579290"/>
            <a:ext cx="1916888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781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32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4197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579290"/>
            <a:ext cx="1916888" cy="182880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32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73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123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58BB-9983-425F-B7EB-A12E94E878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7414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32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62073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51311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579290"/>
            <a:ext cx="1916888" cy="182880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32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38727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8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49054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32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38727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8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81491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8" name="Picture 7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579290"/>
            <a:ext cx="1916888" cy="182880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32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5429274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32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0324227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32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579290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3702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32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7147508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Pentagon 8"/>
          <p:cNvSpPr/>
          <p:nvPr userDrawn="1"/>
        </p:nvSpPr>
        <p:spPr>
          <a:xfrm>
            <a:off x="1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2568989" y="2915920"/>
            <a:ext cx="4052793" cy="1007110"/>
            <a:chOff x="1524000" y="2654300"/>
            <a:chExt cx="6235066" cy="1549400"/>
          </a:xfrm>
        </p:grpSpPr>
        <p:pic>
          <p:nvPicPr>
            <p:cNvPr id="4" name="Picture 3" descr="NCI-Logo-St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1" y="2844800"/>
              <a:ext cx="4253865" cy="1162050"/>
            </a:xfrm>
            <a:prstGeom prst="rect">
              <a:avLst/>
            </a:prstGeom>
          </p:spPr>
        </p:pic>
        <p:pic>
          <p:nvPicPr>
            <p:cNvPr id="5" name="Picture 4" descr="4_hhs_logo_whit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654300"/>
              <a:ext cx="1549400" cy="1549400"/>
            </a:xfrm>
            <a:prstGeom prst="rect">
              <a:avLst/>
            </a:prstGeom>
          </p:spPr>
        </p:pic>
      </p:grpSp>
      <p:sp>
        <p:nvSpPr>
          <p:cNvPr id="6" name="TextBox 13"/>
          <p:cNvSpPr txBox="1">
            <a:spLocks noChangeArrowheads="1"/>
          </p:cNvSpPr>
          <p:nvPr userDrawn="1"/>
        </p:nvSpPr>
        <p:spPr bwMode="auto">
          <a:xfrm>
            <a:off x="1685169" y="6083300"/>
            <a:ext cx="5810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800" b="1" err="1">
                <a:solidFill>
                  <a:srgbClr val="FFFFFF"/>
                </a:solidFill>
                <a:latin typeface="Arial" charset="0"/>
              </a:rPr>
              <a:t>www.cancer.gov</a:t>
            </a:r>
            <a:r>
              <a:rPr lang="en-US" sz="1800" b="1">
                <a:solidFill>
                  <a:srgbClr val="FFFFFF"/>
                </a:solidFill>
                <a:latin typeface="Arial" charset="0"/>
              </a:rPr>
              <a:t>                 </a:t>
            </a:r>
            <a:r>
              <a:rPr lang="en-US" sz="1800" b="1" err="1">
                <a:solidFill>
                  <a:srgbClr val="FFFFFF"/>
                </a:solidFill>
                <a:latin typeface="Arial" charset="0"/>
              </a:rPr>
              <a:t>www.cancer.gov</a:t>
            </a:r>
            <a:r>
              <a:rPr lang="en-US" sz="1800" b="1">
                <a:solidFill>
                  <a:srgbClr val="FFFFFF"/>
                </a:solidFill>
                <a:latin typeface="Arial" charset="0"/>
              </a:rPr>
              <a:t>/</a:t>
            </a:r>
            <a:r>
              <a:rPr lang="en-US" sz="1800" b="1" err="1">
                <a:solidFill>
                  <a:srgbClr val="FFFFFF"/>
                </a:solidFill>
                <a:latin typeface="Arial" charset="0"/>
              </a:rPr>
              <a:t>espanol</a:t>
            </a:r>
            <a:endParaRPr lang="en-US" sz="1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6401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>
            <a:spLocks noChangeAspect="1"/>
          </p:cNvSpPr>
          <p:nvPr userDrawn="1"/>
        </p:nvSpPr>
        <p:spPr>
          <a:xfrm>
            <a:off x="1166486" y="0"/>
            <a:ext cx="2872114" cy="6864096"/>
          </a:xfrm>
          <a:prstGeom prst="homePlate">
            <a:avLst>
              <a:gd name="adj" fmla="val 36290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Pentagon 14"/>
          <p:cNvSpPr>
            <a:spLocks noChangeAspect="1"/>
          </p:cNvSpPr>
          <p:nvPr userDrawn="1"/>
        </p:nvSpPr>
        <p:spPr>
          <a:xfrm>
            <a:off x="0" y="0"/>
            <a:ext cx="2872114" cy="6864096"/>
          </a:xfrm>
          <a:prstGeom prst="homePlate">
            <a:avLst>
              <a:gd name="adj" fmla="val 36290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V="1">
            <a:off x="0" y="5035296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38301"/>
            <a:ext cx="7772400" cy="1827843"/>
          </a:xfrm>
        </p:spPr>
        <p:txBody>
          <a:bodyPr lIns="0" tIns="0" rIns="0" bIns="0" anchor="b">
            <a:noAutofit/>
          </a:bodyPr>
          <a:lstStyle>
            <a:lvl1pPr algn="r">
              <a:defRPr sz="28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66160"/>
            <a:ext cx="77724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13" name="Picture 12" descr="NCI-Logo-Color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5710324"/>
            <a:ext cx="3993515" cy="5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5727700"/>
            <a:ext cx="2286000" cy="474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A157A906-E9FF-A241-9D14-E37C3882A5D8}" type="datetime4">
              <a:rPr lang="en-US"/>
              <a:pPr>
                <a:defRPr/>
              </a:pPr>
              <a:t>April 3,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8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77110" y="0"/>
            <a:ext cx="2872114" cy="6864096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0624" y="0"/>
            <a:ext cx="2872114" cy="6864096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828800"/>
            <a:ext cx="3017520" cy="18288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28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86144"/>
            <a:ext cx="1916888" cy="24384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34256" y="0"/>
            <a:ext cx="4297680" cy="6864096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27910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889E0-F186-43A1-9FF6-AC6B212CAC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2009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29002" y="2423160"/>
            <a:ext cx="5029199" cy="18288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4343400"/>
            <a:ext cx="5022892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8647128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FFFFF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Arial"/>
              <a:cs typeface="SapientSansRegular"/>
            </a:endParaRPr>
          </a:p>
        </p:txBody>
      </p:sp>
      <p:pic>
        <p:nvPicPr>
          <p:cNvPr id="13" name="Picture 12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6486144"/>
            <a:ext cx="1916887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617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1523357" y="0"/>
            <a:ext cx="2872114" cy="6864096"/>
          </a:xfrm>
          <a:prstGeom prst="homePlate">
            <a:avLst>
              <a:gd name="adj" fmla="val 36290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1" y="0"/>
            <a:ext cx="3228985" cy="6864096"/>
          </a:xfrm>
          <a:prstGeom prst="homePlate">
            <a:avLst>
              <a:gd name="adj" fmla="val 32357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1" y="2423160"/>
            <a:ext cx="4062728" cy="18288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71" y="4343400"/>
            <a:ext cx="4056420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6486144"/>
            <a:ext cx="1916887" cy="24384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28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9686718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828800"/>
            <a:ext cx="77724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28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FFFFF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Arial"/>
              <a:cs typeface="SapientSansRegular"/>
            </a:endParaRPr>
          </a:p>
        </p:txBody>
      </p:sp>
      <p:pic>
        <p:nvPicPr>
          <p:cNvPr id="10" name="Picture 9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6486144"/>
            <a:ext cx="1916887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524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5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28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86144"/>
            <a:ext cx="1916888" cy="243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9925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5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28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81857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5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28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86144"/>
            <a:ext cx="1916888" cy="2438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9" y="1426633"/>
            <a:ext cx="4108387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6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03808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5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28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6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9" y="1426633"/>
            <a:ext cx="4108387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9079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5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28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86144"/>
            <a:ext cx="1916888" cy="2438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50985" y="1426633"/>
            <a:ext cx="4108387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9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4740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5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28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50985" y="1426633"/>
            <a:ext cx="4108387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9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67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5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28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86144"/>
            <a:ext cx="1916888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55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32D1-FEC5-4977-8020-787D27BE62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4335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5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28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4852819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28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86144"/>
            <a:ext cx="1916888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9659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28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Arial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0914420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2994026" y="2865123"/>
            <a:ext cx="3163776" cy="1084580"/>
            <a:chOff x="2333626" y="1990725"/>
            <a:chExt cx="4519680" cy="1162050"/>
          </a:xfrm>
        </p:grpSpPr>
        <p:pic>
          <p:nvPicPr>
            <p:cNvPr id="6" name="Picture 5" descr="NCI-Logo-St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8" name="Picture 7" descr="4_hhs_logo_whit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1989771" y="5808134"/>
            <a:ext cx="5200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600" b="1" err="1">
                <a:solidFill>
                  <a:srgbClr val="FFFFFF"/>
                </a:solidFill>
                <a:latin typeface="Arial" charset="0"/>
              </a:rPr>
              <a:t>www.cancer.gov</a:t>
            </a:r>
            <a:r>
              <a:rPr lang="en-US" sz="1600" b="1">
                <a:solidFill>
                  <a:srgbClr val="FFFFFF"/>
                </a:solidFill>
                <a:latin typeface="Arial" charset="0"/>
              </a:rPr>
              <a:t>                 </a:t>
            </a:r>
            <a:r>
              <a:rPr lang="en-US" sz="1600" b="1" err="1">
                <a:solidFill>
                  <a:srgbClr val="FFFFFF"/>
                </a:solidFill>
                <a:latin typeface="Arial" charset="0"/>
              </a:rPr>
              <a:t>www.cancer.gov</a:t>
            </a:r>
            <a:r>
              <a:rPr lang="en-US" sz="1600" b="1">
                <a:solidFill>
                  <a:srgbClr val="FFFFFF"/>
                </a:solidFill>
                <a:latin typeface="Arial" charset="0"/>
              </a:rPr>
              <a:t>/</a:t>
            </a:r>
            <a:r>
              <a:rPr lang="en-US" sz="1600" b="1" err="1">
                <a:solidFill>
                  <a:srgbClr val="FFFFFF"/>
                </a:solidFill>
                <a:latin typeface="Arial" charset="0"/>
              </a:rPr>
              <a:t>espanol</a:t>
            </a:r>
            <a:endParaRPr lang="en-US" sz="16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1030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 flipV="1"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45920"/>
            <a:ext cx="7772400" cy="1827842"/>
          </a:xfrm>
        </p:spPr>
        <p:txBody>
          <a:bodyPr lIns="0" tIns="0" rIns="0" bIns="0" anchor="b">
            <a:noAutofit/>
          </a:bodyPr>
          <a:lstStyle>
            <a:lvl1pPr algn="r">
              <a:defRPr sz="3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66160"/>
            <a:ext cx="77724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8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12" name="Picture 11" descr="NCI-Logo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0325"/>
            <a:ext cx="4974336" cy="4745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5727700"/>
            <a:ext cx="2286000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711121A0-0B09-1C4A-9AF6-B302745758D8}" type="datetime4">
              <a:rPr lang="en-US" smtClean="0"/>
              <a:pPr>
                <a:defRPr/>
              </a:pPr>
              <a:t>April 3,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97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4256" y="0"/>
            <a:ext cx="4297680" cy="6858000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3c</a:t>
            </a:r>
          </a:p>
          <a:p>
            <a:r>
              <a:rPr lang="en-US" dirty="0"/>
              <a:t>Agenda Item 4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737360"/>
            <a:ext cx="3017520" cy="18288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2" name="Picture 1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6802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28999" y="2423160"/>
            <a:ext cx="5029199" cy="1828800"/>
          </a:xfrm>
        </p:spPr>
        <p:txBody>
          <a:bodyPr lIns="0" tIns="0" rIns="0" bIns="0" anchor="b">
            <a:noAutofit/>
          </a:bodyPr>
          <a:lstStyle>
            <a:lvl1pPr algn="r">
              <a:defRPr sz="36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4343400"/>
            <a:ext cx="5022892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7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3" name="Picture 12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161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>
            <a:off x="152527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3227070" cy="6858000"/>
          </a:xfrm>
          <a:prstGeom prst="homePlate">
            <a:avLst>
              <a:gd name="adj" fmla="val 42671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0" y="2423160"/>
            <a:ext cx="4062728" cy="1828800"/>
          </a:xfrm>
        </p:spPr>
        <p:txBody>
          <a:bodyPr lIns="0" tIns="0" rIns="0" bIns="0" anchor="b">
            <a:noAutofit/>
          </a:bodyPr>
          <a:lstStyle>
            <a:lvl1pPr algn="r">
              <a:defRPr sz="3600" spc="-80" baseline="0">
                <a:solidFill>
                  <a:schemeClr val="tx2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69" y="4343400"/>
            <a:ext cx="4056421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7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1264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828800"/>
            <a:ext cx="77724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5362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87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3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33504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1369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07556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10059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75225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131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8" name="Picture 7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5647364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392249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925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2470979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2568989" y="2915920"/>
            <a:ext cx="4052793" cy="1007110"/>
            <a:chOff x="1524000" y="2654300"/>
            <a:chExt cx="6235066" cy="1549400"/>
          </a:xfrm>
        </p:grpSpPr>
        <p:pic>
          <p:nvPicPr>
            <p:cNvPr id="4" name="Picture 3" descr="NCI-Logo-Stack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1" y="2844800"/>
              <a:ext cx="4253865" cy="1162050"/>
            </a:xfrm>
            <a:prstGeom prst="rect">
              <a:avLst/>
            </a:prstGeom>
          </p:spPr>
        </p:pic>
        <p:pic>
          <p:nvPicPr>
            <p:cNvPr id="5" name="Picture 4" descr="4_hhs_logo_whit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654300"/>
              <a:ext cx="1549400" cy="1549400"/>
            </a:xfrm>
            <a:prstGeom prst="rect">
              <a:avLst/>
            </a:prstGeom>
          </p:spPr>
        </p:pic>
      </p:grpSp>
      <p:sp>
        <p:nvSpPr>
          <p:cNvPr id="6" name="TextBox 13"/>
          <p:cNvSpPr txBox="1">
            <a:spLocks noChangeArrowheads="1"/>
          </p:cNvSpPr>
          <p:nvPr userDrawn="1"/>
        </p:nvSpPr>
        <p:spPr bwMode="auto">
          <a:xfrm>
            <a:off x="1684260" y="6083300"/>
            <a:ext cx="58119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800" b="1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1800" b="1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800" b="1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1800" b="1" err="1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1800" b="1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14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3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599493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</a:t>
            </a:r>
            <a:r>
              <a:rPr lang="en-US" dirty="0" err="1"/>
              <a:t>edcit</a:t>
            </a:r>
            <a:r>
              <a:rPr lang="en-US" dirty="0"/>
              <a:t>\\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640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1621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7679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4/3/17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351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4/3/17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0440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4/3/17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8806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75440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cMaster</a:t>
            </a:r>
            <a:r>
              <a:rPr lang="en-US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4/3/17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3823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4/3/17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491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80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D3F1-9A71-487D-87C7-561E34FCD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1960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6164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457008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 descr="NCI-Logo-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0238"/>
            <a:ext cx="49736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1645920"/>
            <a:ext cx="7772400" cy="1827842"/>
          </a:xfrm>
        </p:spPr>
        <p:txBody>
          <a:bodyPr anchor="b">
            <a:noAutofit/>
          </a:bodyPr>
          <a:lstStyle>
            <a:lvl1pPr algn="r">
              <a:defRPr sz="3600" b="0" i="0">
                <a:solidFill>
                  <a:srgbClr val="123E5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3566160"/>
            <a:ext cx="7772400" cy="686376"/>
          </a:xfrm>
        </p:spPr>
        <p:txBody>
          <a:bodyPr>
            <a:noAutofit/>
          </a:bodyPr>
          <a:lstStyle>
            <a:lvl1pPr marL="0" indent="0" algn="r">
              <a:buNone/>
              <a:defRPr sz="1800" b="0" i="1" spc="100">
                <a:solidFill>
                  <a:schemeClr val="accent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5727700"/>
            <a:ext cx="2286000" cy="45720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010599D3-D063-4639-B869-BBC330C39BA9}" type="datetimeFigureOut">
              <a:rPr lang="en-US"/>
              <a:pPr>
                <a:defRPr/>
              </a:pPr>
              <a:t>4/3/17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4377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</a:pPr>
            <a:r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t> </a:t>
            </a:r>
            <a:fld id="{925CE42A-C291-4BAA-85BE-BFF5AD923B14}" type="slidenum"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pPr algn="r">
                <a:lnSpc>
                  <a:spcPct val="101000"/>
                </a:lnSpc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7F7F7F"/>
              </a:solidFill>
              <a:ea typeface="MS PGothic" pitchFamily="34" charset="-128"/>
              <a:cs typeface="SapientSansRegular"/>
            </a:endParaRPr>
          </a:p>
        </p:txBody>
      </p:sp>
      <p:pic>
        <p:nvPicPr>
          <p:cNvPr id="7" name="Picture 12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334256" y="0"/>
            <a:ext cx="4297680" cy="6858000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3776" y="1737360"/>
            <a:ext cx="3017520" cy="1828800"/>
          </a:xfrm>
        </p:spPr>
        <p:txBody>
          <a:bodyPr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852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0"/>
            <a:ext cx="8458200" cy="68580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0" y="0"/>
            <a:ext cx="7289800" cy="68580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</a:pPr>
            <a:r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t> </a:t>
            </a:r>
            <a:fld id="{FC6AE5E2-B51A-497C-93C0-5005A8499476}" type="slidenum"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pPr algn="r">
                <a:lnSpc>
                  <a:spcPct val="101000"/>
                </a:lnSpc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7F7F7F"/>
              </a:solidFill>
              <a:ea typeface="MS PGothic" pitchFamily="34" charset="-128"/>
              <a:cs typeface="SapientSansRegular"/>
            </a:endParaRPr>
          </a:p>
        </p:txBody>
      </p:sp>
      <p:pic>
        <p:nvPicPr>
          <p:cNvPr id="8" name="Picture 12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28999" y="2423160"/>
            <a:ext cx="5029199" cy="1828800"/>
          </a:xfrm>
        </p:spPr>
        <p:txBody>
          <a:bodyPr anchor="b">
            <a:noAutofit/>
          </a:bodyPr>
          <a:lstStyle>
            <a:lvl1pPr algn="r">
              <a:defRPr sz="3600" spc="-8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428999" y="4343400"/>
            <a:ext cx="5022892" cy="685800"/>
          </a:xfrm>
        </p:spPr>
        <p:txBody>
          <a:bodyPr>
            <a:noAutofit/>
          </a:bodyPr>
          <a:lstStyle>
            <a:lvl1pPr marL="0" indent="0" algn="r">
              <a:buNone/>
              <a:defRPr sz="17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6228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Brea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5588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0" y="0"/>
            <a:ext cx="3227388" cy="6858000"/>
          </a:xfrm>
          <a:prstGeom prst="homePlate">
            <a:avLst>
              <a:gd name="adj" fmla="val 42671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</a:pPr>
            <a:r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t> </a:t>
            </a:r>
            <a:fld id="{3F31A2DA-D28D-4195-BF82-BFF8CABDB41D}" type="slidenum"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pPr algn="r">
                <a:lnSpc>
                  <a:spcPct val="101000"/>
                </a:lnSpc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7F7F7F"/>
              </a:solidFill>
              <a:ea typeface="MS PGothic" pitchFamily="34" charset="-128"/>
              <a:cs typeface="SapientSansRegular"/>
            </a:endParaRPr>
          </a:p>
        </p:txBody>
      </p:sp>
      <p:pic>
        <p:nvPicPr>
          <p:cNvPr id="7" name="Picture 12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395470" y="2423160"/>
            <a:ext cx="4062728" cy="1828800"/>
          </a:xfrm>
        </p:spPr>
        <p:txBody>
          <a:bodyPr anchor="b">
            <a:noAutofit/>
          </a:bodyPr>
          <a:lstStyle>
            <a:lvl1pPr algn="r">
              <a:defRPr sz="3600" spc="-80" baseline="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395469" y="4343400"/>
            <a:ext cx="4056421" cy="685800"/>
          </a:xfrm>
        </p:spPr>
        <p:txBody>
          <a:bodyPr>
            <a:noAutofit/>
          </a:bodyPr>
          <a:lstStyle>
            <a:lvl1pPr marL="0" indent="0" algn="r">
              <a:buNone/>
              <a:defRPr sz="1700" b="0" i="1" spc="100">
                <a:solidFill>
                  <a:srgbClr val="123E57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9323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0" y="0"/>
            <a:ext cx="8458200" cy="68580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7289800" cy="68580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</a:pPr>
            <a:r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t> </a:t>
            </a:r>
            <a:fld id="{A714606E-88EC-4C14-8E09-D4FFD01C39F9}" type="slidenum"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pPr algn="r">
                <a:lnSpc>
                  <a:spcPct val="101000"/>
                </a:lnSpc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7F7F7F"/>
              </a:solidFill>
              <a:ea typeface="MS PGothic" pitchFamily="34" charset="-128"/>
              <a:cs typeface="SapientSansRegular"/>
            </a:endParaRPr>
          </a:p>
        </p:txBody>
      </p:sp>
      <p:pic>
        <p:nvPicPr>
          <p:cNvPr id="6" name="Picture 12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1828800"/>
            <a:ext cx="77724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0" i="1" baseline="0">
                <a:solidFill>
                  <a:srgbClr val="123E57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66285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</a:pPr>
            <a:r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t> </a:t>
            </a:r>
            <a:fld id="{84C2D1AE-993F-457E-9258-966A987910CD}" type="slidenum"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pPr algn="r">
                <a:lnSpc>
                  <a:spcPct val="101000"/>
                </a:lnSpc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7F7F7F"/>
              </a:solidFill>
              <a:ea typeface="MS PGothic" pitchFamily="34" charset="-128"/>
              <a:cs typeface="SapientSansRegular"/>
            </a:endParaRPr>
          </a:p>
        </p:txBody>
      </p:sp>
      <p:pic>
        <p:nvPicPr>
          <p:cNvPr id="5" name="Picture 7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0891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</a:pPr>
            <a:r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t> </a:t>
            </a:r>
            <a:fld id="{B9CFCA61-C10A-4440-9C30-B2F02CD62E55}" type="slidenum"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pPr algn="r">
                <a:lnSpc>
                  <a:spcPct val="101000"/>
                </a:lnSpc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7F7F7F"/>
              </a:solidFill>
              <a:ea typeface="MS PGothic" pitchFamily="34" charset="-128"/>
              <a:cs typeface="SapientSansRegular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1367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</a:pPr>
            <a:r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t> </a:t>
            </a:r>
            <a:fld id="{74254BDE-8773-4CA2-8FBC-3672D88B6D83}" type="slidenum"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pPr algn="r">
                <a:lnSpc>
                  <a:spcPct val="101000"/>
                </a:lnSpc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7F7F7F"/>
              </a:solidFill>
              <a:ea typeface="MS PGothic" pitchFamily="34" charset="-128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433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D627-8390-4329-8F19-E7008AC3E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681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</a:pPr>
            <a:r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t> </a:t>
            </a:r>
            <a:fld id="{47044485-949D-4DC4-801D-BEA070B3F89E}" type="slidenum"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pPr algn="r">
                <a:lnSpc>
                  <a:spcPct val="101000"/>
                </a:lnSpc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7F7F7F"/>
              </a:solidFill>
              <a:ea typeface="MS PGothic" pitchFamily="34" charset="-128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27546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</a:pPr>
            <a:r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t> </a:t>
            </a:r>
            <a:fld id="{224CA5E8-F496-4288-842E-F8A14B356E5D}" type="slidenum"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pPr algn="r">
                <a:lnSpc>
                  <a:spcPct val="101000"/>
                </a:lnSpc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7F7F7F"/>
              </a:solidFill>
              <a:ea typeface="MS PGothic" pitchFamily="34" charset="-128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71541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</a:pPr>
            <a:r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t> </a:t>
            </a:r>
            <a:fld id="{D91BF19F-6C5D-43E5-A848-93690289C5A5}" type="slidenum"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pPr algn="r">
                <a:lnSpc>
                  <a:spcPct val="101000"/>
                </a:lnSpc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7F7F7F"/>
              </a:solidFill>
              <a:ea typeface="MS PGothic" pitchFamily="34" charset="-128"/>
              <a:cs typeface="SapientSansRegular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96553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</a:pPr>
            <a:r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t> </a:t>
            </a:r>
            <a:fld id="{927747D0-D458-4826-840B-AA039E552594}" type="slidenum"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pPr algn="r">
                <a:lnSpc>
                  <a:spcPct val="101000"/>
                </a:lnSpc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7F7F7F"/>
              </a:solidFill>
              <a:ea typeface="MS PGothic" pitchFamily="34" charset="-128"/>
              <a:cs typeface="SapientSans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1639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</a:pPr>
            <a:r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t> </a:t>
            </a:r>
            <a:fld id="{C6260C27-EEB5-4D38-88A8-75CFEF2C6616}" type="slidenum"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pPr algn="r">
                <a:lnSpc>
                  <a:spcPct val="101000"/>
                </a:lnSpc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7F7F7F"/>
              </a:solidFill>
              <a:ea typeface="MS PGothic" pitchFamily="34" charset="-128"/>
              <a:cs typeface="SapientSansRegular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3776" y="415544"/>
            <a:ext cx="8165592" cy="4231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3717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</a:pPr>
            <a:r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t> </a:t>
            </a:r>
            <a:fld id="{66B07CE7-5A21-4A9B-83E3-887FB6CCE993}" type="slidenum"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pPr algn="r">
                <a:lnSpc>
                  <a:spcPct val="101000"/>
                </a:lnSpc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7F7F7F"/>
              </a:solidFill>
              <a:ea typeface="MS PGothic" pitchFamily="34" charset="-128"/>
              <a:cs typeface="SapientSansRegular"/>
            </a:endParaRPr>
          </a:p>
        </p:txBody>
      </p:sp>
      <p:pic>
        <p:nvPicPr>
          <p:cNvPr id="3" name="Picture 7" descr="NCI-Logo-Gray-Knock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78600"/>
            <a:ext cx="1916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52683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8647113" y="6578600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</a:pPr>
            <a:r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t> </a:t>
            </a:r>
            <a:fld id="{2A355497-70A2-4F94-8986-CD1BC73CB52C}" type="slidenum">
              <a:rPr lang="en-US" altLang="en-US" sz="1000" b="1">
                <a:solidFill>
                  <a:srgbClr val="7F7F7F"/>
                </a:solidFill>
                <a:ea typeface="MS PGothic" pitchFamily="34" charset="-128"/>
                <a:cs typeface="SapientSansRegular"/>
              </a:rPr>
              <a:pPr algn="r">
                <a:lnSpc>
                  <a:spcPct val="101000"/>
                </a:lnSpc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7F7F7F"/>
              </a:solidFill>
              <a:ea typeface="MS PGothic" pitchFamily="34" charset="-128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4633768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8458200" cy="68580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0" y="0"/>
            <a:ext cx="7289800" cy="68580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2570163" y="2916238"/>
            <a:ext cx="4052887" cy="1008062"/>
            <a:chOff x="1524000" y="2654300"/>
            <a:chExt cx="6235066" cy="1549400"/>
          </a:xfrm>
        </p:grpSpPr>
        <p:pic>
          <p:nvPicPr>
            <p:cNvPr id="5" name="Picture 12" descr="4_hhs_logo_gray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654300"/>
              <a:ext cx="1549400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NCI-Logo-Stack-Color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1" y="2844800"/>
              <a:ext cx="4253865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684338" y="6083300"/>
            <a:ext cx="5811837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err="1">
                <a:solidFill>
                  <a:srgbClr val="606060"/>
                </a:solidFill>
                <a:latin typeface="Arial" charset="0"/>
              </a:rPr>
              <a:t>www.cancer.gov</a:t>
            </a:r>
            <a:r>
              <a:rPr lang="en-US" sz="1800" b="1">
                <a:solidFill>
                  <a:srgbClr val="606060"/>
                </a:solidFill>
                <a:latin typeface="Arial" charset="0"/>
              </a:rPr>
              <a:t>                 </a:t>
            </a:r>
            <a:r>
              <a:rPr lang="en-US" sz="1800" b="1" err="1">
                <a:solidFill>
                  <a:srgbClr val="606060"/>
                </a:solidFill>
                <a:latin typeface="Arial" charset="0"/>
              </a:rPr>
              <a:t>www.cancer.gov</a:t>
            </a:r>
            <a:r>
              <a:rPr lang="en-US" sz="1800" b="1">
                <a:solidFill>
                  <a:srgbClr val="606060"/>
                </a:solidFill>
                <a:latin typeface="Arial" charset="0"/>
              </a:rPr>
              <a:t>/</a:t>
            </a:r>
            <a:r>
              <a:rPr lang="en-US" sz="1800" b="1" err="1">
                <a:solidFill>
                  <a:srgbClr val="606060"/>
                </a:solidFill>
                <a:latin typeface="Arial" charset="0"/>
              </a:rPr>
              <a:t>espanol</a:t>
            </a:r>
            <a:endParaRPr lang="en-US" sz="1800" b="1">
              <a:solidFill>
                <a:srgbClr val="606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09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3DF7-10D1-4FE8-ADAA-BDFCCAF8F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60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574F-B653-4E09-ABCD-DEAB1501ED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27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2D559-F89C-4E1E-A326-AB87A7075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63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8D96-6BA6-452B-97B2-2D2EA8C722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25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D236-F294-4162-977A-F4E5D01D8B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98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72C8-940A-4F66-9B10-AAA286849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88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27A1-1B11-41CB-97C6-99EA057F81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57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4FA9-F81A-43E3-852D-A995EDB33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33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B9D9-20EE-4B0C-AA2F-4A70B2119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67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3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0948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3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376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84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E17E-EAAB-4DB9-ABA3-D43985952B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09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31732-8D9C-4164-9C03-54F2CCD857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01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5462-AABB-4EC0-A7DA-D8386A94A0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02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C77F-208B-4439-8B73-F4D1E17E6A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89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F6FD-0FD1-4D2E-8B93-9892AB62C3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98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13EC-4C34-484F-B5FE-8D19932F9D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53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E7B6-EA88-45D5-8287-2BB9919BFE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31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F75EC-5AC0-4AC0-B57A-116BC21546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78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58BB-9983-425F-B7EB-A12E94E878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45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889E0-F186-43A1-9FF6-AC6B212CAC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7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26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32D1-FEC5-4977-8020-787D27BE62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82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3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13225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3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75714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D592-4EB3-4CE4-B8E7-8C0C2B774B30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B5EE-6BC4-4C5F-83C2-7528209B3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267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1312-0646-4F26-B858-561449E10DC8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1CB8-A896-44F5-A8A6-F58CC8525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282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2A44-345D-480A-A86B-B08E96A2DB83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659F-9600-49A6-BFDD-6A1E0204C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430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01EA-0B94-422D-AEF6-FA35B26D398A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E3CC6-4298-4EA7-96A0-78B77F82E0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7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8A9B3-925C-4945-8CDF-BC2CE5361542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9F9B3-60FB-4B37-AE0C-D13E318A4F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762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A26F-5AE7-485B-834C-6D62A9A2D81E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A699-D1C5-41B3-943C-A872D8AED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747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7CBC-4E00-432A-B219-77A972B05C96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8AFB-6F48-4C97-AE9E-03B3585BC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3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523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6FD6E-C8DA-4CA1-8C9C-4EB2E88B2543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5E45-3DBD-4B33-A37B-419621CB8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97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91A6-89CB-4768-B898-351174E8152E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865F-41CD-430F-A583-E83DD84852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232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650B-1EF0-4436-B0E4-D4BC2C1E67A9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A56C-AEAA-4B6A-BE84-C9EAE837A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80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3F25-9AB9-4551-89BE-8C2613F01EE3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CB7A9-2AF5-4489-AC1B-0E7448EDB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651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3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46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3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63193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6B314B-4A3B-46F6-858D-71606296D130}" type="datetime1">
              <a:rPr lang="en-GB" altLang="en-US">
                <a:solidFill>
                  <a:srgbClr val="000000"/>
                </a:solidFill>
              </a:rPr>
              <a:pPr/>
              <a:t>03/04/2017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>
                <a:solidFill>
                  <a:srgbClr val="000000"/>
                </a:solidFill>
              </a:rPr>
              <a:t>EBCTCG 5</a:t>
            </a:r>
            <a:r>
              <a:rPr lang="en-GB" altLang="en-US" baseline="30000" dirty="0">
                <a:solidFill>
                  <a:srgbClr val="000000"/>
                </a:solidFill>
              </a:rPr>
              <a:t>th</a:t>
            </a:r>
            <a:r>
              <a:rPr lang="en-GB" altLang="en-US" dirty="0">
                <a:solidFill>
                  <a:srgbClr val="000000"/>
                </a:solidFill>
              </a:rPr>
              <a:t> Cycle.   Provisional results: subject to revision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36DCD-3D53-4917-AF2B-F86F4088006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998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33E39-658D-4D96-A4C8-72C08A941AD7}" type="datetime1">
              <a:rPr lang="en-GB" altLang="en-US">
                <a:solidFill>
                  <a:srgbClr val="000000"/>
                </a:solidFill>
              </a:rPr>
              <a:pPr/>
              <a:t>03/04/2017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>
                <a:solidFill>
                  <a:srgbClr val="000000"/>
                </a:solidFill>
              </a:rPr>
              <a:t>EBCTCG 5</a:t>
            </a:r>
            <a:r>
              <a:rPr lang="en-GB" altLang="en-US" baseline="30000" dirty="0">
                <a:solidFill>
                  <a:srgbClr val="000000"/>
                </a:solidFill>
              </a:rPr>
              <a:t>th</a:t>
            </a:r>
            <a:r>
              <a:rPr lang="en-GB" altLang="en-US" dirty="0">
                <a:solidFill>
                  <a:srgbClr val="000000"/>
                </a:solidFill>
              </a:rPr>
              <a:t> Cycle.   Provisional results: subject to revision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C1BD8-1B75-4DFD-9B33-98B70F6E482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35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600449-7311-415E-88F9-B4D4B1153B53}" type="datetime1">
              <a:rPr lang="en-GB" altLang="en-US">
                <a:solidFill>
                  <a:srgbClr val="000000"/>
                </a:solidFill>
              </a:rPr>
              <a:pPr/>
              <a:t>03/04/2017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>
                <a:solidFill>
                  <a:srgbClr val="000000"/>
                </a:solidFill>
              </a:rPr>
              <a:t>EBCTCG 5</a:t>
            </a:r>
            <a:r>
              <a:rPr lang="en-GB" altLang="en-US" baseline="30000" dirty="0">
                <a:solidFill>
                  <a:srgbClr val="000000"/>
                </a:solidFill>
              </a:rPr>
              <a:t>th</a:t>
            </a:r>
            <a:r>
              <a:rPr lang="en-GB" altLang="en-US" dirty="0">
                <a:solidFill>
                  <a:srgbClr val="000000"/>
                </a:solidFill>
              </a:rPr>
              <a:t> Cycle.   Provisional results: subject to revision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A3B9B-A538-46B2-81B7-BCC52610A78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331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4A001-4CBD-4C09-A2CC-65D07F0EDBD1}" type="datetime1">
              <a:rPr lang="en-GB" altLang="en-US">
                <a:solidFill>
                  <a:srgbClr val="000000"/>
                </a:solidFill>
              </a:rPr>
              <a:pPr/>
              <a:t>03/04/2017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>
                <a:solidFill>
                  <a:srgbClr val="000000"/>
                </a:solidFill>
              </a:rPr>
              <a:t>EBCTCG 5</a:t>
            </a:r>
            <a:r>
              <a:rPr lang="en-GB" altLang="en-US" baseline="30000" dirty="0">
                <a:solidFill>
                  <a:srgbClr val="000000"/>
                </a:solidFill>
              </a:rPr>
              <a:t>th</a:t>
            </a:r>
            <a:r>
              <a:rPr lang="en-GB" altLang="en-US" dirty="0">
                <a:solidFill>
                  <a:srgbClr val="000000"/>
                </a:solidFill>
              </a:rPr>
              <a:t> Cycle.   Provisional results: subject to revision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99F8C-4269-48B6-8FFD-45528A7541F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572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D17CF6-58D6-42D5-87A7-7578282763D2}" type="datetime1">
              <a:rPr lang="en-GB" altLang="en-US">
                <a:solidFill>
                  <a:srgbClr val="000000"/>
                </a:solidFill>
              </a:rPr>
              <a:pPr/>
              <a:t>03/04/2017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>
                <a:solidFill>
                  <a:srgbClr val="000000"/>
                </a:solidFill>
              </a:rPr>
              <a:t>EBCTCG 5</a:t>
            </a:r>
            <a:r>
              <a:rPr lang="en-GB" altLang="en-US" baseline="30000" dirty="0">
                <a:solidFill>
                  <a:srgbClr val="000000"/>
                </a:solidFill>
              </a:rPr>
              <a:t>th</a:t>
            </a:r>
            <a:r>
              <a:rPr lang="en-GB" altLang="en-US" dirty="0">
                <a:solidFill>
                  <a:srgbClr val="000000"/>
                </a:solidFill>
              </a:rPr>
              <a:t> Cycle.   Provisional results: subject to revision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AE7C3-04B8-449F-B704-EC8178FB205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799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AE886D-20B8-44FB-AD30-35D271B3F9E9}" type="datetime1">
              <a:rPr lang="en-GB" altLang="en-US">
                <a:solidFill>
                  <a:srgbClr val="000000"/>
                </a:solidFill>
              </a:rPr>
              <a:pPr/>
              <a:t>03/04/2017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>
                <a:solidFill>
                  <a:srgbClr val="000000"/>
                </a:solidFill>
              </a:rPr>
              <a:t>EBCTCG 5</a:t>
            </a:r>
            <a:r>
              <a:rPr lang="en-GB" altLang="en-US" baseline="30000" dirty="0">
                <a:solidFill>
                  <a:srgbClr val="000000"/>
                </a:solidFill>
              </a:rPr>
              <a:t>th</a:t>
            </a:r>
            <a:r>
              <a:rPr lang="en-GB" altLang="en-US" dirty="0">
                <a:solidFill>
                  <a:srgbClr val="000000"/>
                </a:solidFill>
              </a:rPr>
              <a:t> Cycle.   Provisional results: subject to revision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C9A24-4C6A-4BA7-A52E-4EA4A6914A9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13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7ACE48-085A-4471-B53A-16D78E7F0584}" type="datetime1">
              <a:rPr lang="en-GB" altLang="en-US">
                <a:solidFill>
                  <a:srgbClr val="000000"/>
                </a:solidFill>
              </a:rPr>
              <a:pPr/>
              <a:t>03/04/2017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>
                <a:solidFill>
                  <a:srgbClr val="000000"/>
                </a:solidFill>
              </a:rPr>
              <a:t>EBCTCG 5</a:t>
            </a:r>
            <a:r>
              <a:rPr lang="en-GB" altLang="en-US" baseline="30000" dirty="0">
                <a:solidFill>
                  <a:srgbClr val="000000"/>
                </a:solidFill>
              </a:rPr>
              <a:t>th</a:t>
            </a:r>
            <a:r>
              <a:rPr lang="en-GB" altLang="en-US" dirty="0">
                <a:solidFill>
                  <a:srgbClr val="000000"/>
                </a:solidFill>
              </a:rPr>
              <a:t> Cycle.   Provisional results: subject to revision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57FA-CAF8-46A2-80B0-365AE312BEA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50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62F09D-E893-4F29-A5F4-5BE7343DEAD5}" type="datetime1">
              <a:rPr lang="en-GB" altLang="en-US">
                <a:solidFill>
                  <a:srgbClr val="000000"/>
                </a:solidFill>
              </a:rPr>
              <a:pPr/>
              <a:t>03/04/2017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>
                <a:solidFill>
                  <a:srgbClr val="000000"/>
                </a:solidFill>
              </a:rPr>
              <a:t>EBCTCG 5</a:t>
            </a:r>
            <a:r>
              <a:rPr lang="en-GB" altLang="en-US" baseline="30000" dirty="0">
                <a:solidFill>
                  <a:srgbClr val="000000"/>
                </a:solidFill>
              </a:rPr>
              <a:t>th</a:t>
            </a:r>
            <a:r>
              <a:rPr lang="en-GB" altLang="en-US" dirty="0">
                <a:solidFill>
                  <a:srgbClr val="000000"/>
                </a:solidFill>
              </a:rPr>
              <a:t> Cycle.   Provisional results: subject to revision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E8D5B-4ED5-4C3F-B8F5-8CA4ADFA9AF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378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FBBAA-8800-4E87-93A8-140C033E6A02}" type="datetime1">
              <a:rPr lang="en-GB" altLang="en-US">
                <a:solidFill>
                  <a:srgbClr val="000000"/>
                </a:solidFill>
              </a:rPr>
              <a:pPr/>
              <a:t>03/04/2017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>
                <a:solidFill>
                  <a:srgbClr val="000000"/>
                </a:solidFill>
              </a:rPr>
              <a:t>EBCTCG 5</a:t>
            </a:r>
            <a:r>
              <a:rPr lang="en-GB" altLang="en-US" baseline="30000" dirty="0">
                <a:solidFill>
                  <a:srgbClr val="000000"/>
                </a:solidFill>
              </a:rPr>
              <a:t>th</a:t>
            </a:r>
            <a:r>
              <a:rPr lang="en-GB" altLang="en-US" dirty="0">
                <a:solidFill>
                  <a:srgbClr val="000000"/>
                </a:solidFill>
              </a:rPr>
              <a:t> Cycle.   Provisional results: subject to revision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E8E4-EDF4-46B4-A4EF-387E30BBF15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02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5022FE-95B3-49F6-A61D-17FD9A949BF5}" type="datetime1">
              <a:rPr lang="en-GB" altLang="en-US">
                <a:solidFill>
                  <a:srgbClr val="000000"/>
                </a:solidFill>
              </a:rPr>
              <a:pPr/>
              <a:t>03/04/2017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>
                <a:solidFill>
                  <a:srgbClr val="000000"/>
                </a:solidFill>
              </a:rPr>
              <a:t>EBCTCG 5</a:t>
            </a:r>
            <a:r>
              <a:rPr lang="en-GB" altLang="en-US" baseline="30000" dirty="0">
                <a:solidFill>
                  <a:srgbClr val="000000"/>
                </a:solidFill>
              </a:rPr>
              <a:t>th</a:t>
            </a:r>
            <a:r>
              <a:rPr lang="en-GB" altLang="en-US" dirty="0">
                <a:solidFill>
                  <a:srgbClr val="000000"/>
                </a:solidFill>
              </a:rPr>
              <a:t> Cycle.   Provisional results: subject to revision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514B0-3C6B-4925-87AB-3031CDDA22B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665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C7D51A-2415-4825-B196-0C1B66C7F938}" type="datetime1">
              <a:rPr lang="en-GB" altLang="en-US">
                <a:solidFill>
                  <a:srgbClr val="000000"/>
                </a:solidFill>
              </a:rPr>
              <a:pPr/>
              <a:t>03/04/2017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>
                <a:solidFill>
                  <a:srgbClr val="000000"/>
                </a:solidFill>
              </a:rPr>
              <a:t>EBCTCG 5</a:t>
            </a:r>
            <a:r>
              <a:rPr lang="en-GB" altLang="en-US" baseline="30000" dirty="0">
                <a:solidFill>
                  <a:srgbClr val="000000"/>
                </a:solidFill>
              </a:rPr>
              <a:t>th</a:t>
            </a:r>
            <a:r>
              <a:rPr lang="en-GB" altLang="en-US" dirty="0">
                <a:solidFill>
                  <a:srgbClr val="000000"/>
                </a:solidFill>
              </a:rPr>
              <a:t> Cycle.   Provisional results: subject to revision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9EEC7-7449-497D-B33C-A6C48F40734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021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957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432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3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7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782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345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521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313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670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23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957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67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2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8602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143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600202"/>
            <a:ext cx="7315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6075" indent="-346075">
              <a:buClr>
                <a:srgbClr val="D40138"/>
              </a:buClr>
              <a:buFont typeface="Arial"/>
              <a:buChar char="•"/>
              <a:defRPr sz="2600" b="0">
                <a:solidFill>
                  <a:srgbClr val="000000"/>
                </a:solidFill>
              </a:defRPr>
            </a:lvl1pPr>
            <a:lvl2pPr marL="742950" indent="-285750">
              <a:spcBef>
                <a:spcPts val="600"/>
              </a:spcBef>
              <a:buFont typeface="Lucida Grande"/>
              <a:buChar char="-"/>
              <a:defRPr sz="2400" b="0"/>
            </a:lvl2pPr>
            <a:lvl3pPr marL="1143000" indent="-228600">
              <a:spcBef>
                <a:spcPts val="600"/>
              </a:spcBef>
              <a:buFont typeface="Arial"/>
              <a:buChar char="•"/>
              <a:defRPr sz="2000" b="0"/>
            </a:lvl3pPr>
            <a:lvl4pPr marL="1600200" indent="-228600">
              <a:spcBef>
                <a:spcPts val="600"/>
              </a:spcBef>
              <a:buFont typeface="Lucida Grande"/>
              <a:buChar char="−"/>
              <a:defRPr sz="1800" b="0"/>
            </a:lvl4pPr>
            <a:lvl5pPr marL="2057400" indent="-228600">
              <a:spcBef>
                <a:spcPts val="600"/>
              </a:spcBef>
              <a:buFont typeface="Arial"/>
              <a:buChar char="•"/>
              <a:defRPr sz="180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740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910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D3F1-9A71-487D-87C7-561E34FCD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51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D627-8390-4329-8F19-E7008AC3E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45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3DF7-10D1-4FE8-ADAA-BDFCCAF8F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322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574F-B653-4E09-ABCD-DEAB1501ED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955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2D559-F89C-4E1E-A326-AB87A7075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434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8D96-6BA6-452B-97B2-2D2EA8C722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072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D236-F294-4162-977A-F4E5D01D8B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613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72C8-940A-4F66-9B10-AAA286849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914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27A1-1B11-41CB-97C6-99EA057F81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633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4FA9-F81A-43E3-852D-A995EDB33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1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29.xml"/><Relationship Id="rId15" Type="http://schemas.openxmlformats.org/officeDocument/2006/relationships/theme" Target="../theme/theme10.xml"/><Relationship Id="rId1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46.xml"/><Relationship Id="rId18" Type="http://schemas.openxmlformats.org/officeDocument/2006/relationships/theme" Target="../theme/theme11.xml"/><Relationship Id="rId1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62.xml"/><Relationship Id="rId17" Type="http://schemas.openxmlformats.org/officeDocument/2006/relationships/theme" Target="../theme/theme12.xml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78.xml"/><Relationship Id="rId17" Type="http://schemas.openxmlformats.org/officeDocument/2006/relationships/theme" Target="../theme/theme13.xml"/><Relationship Id="rId1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193.xml"/><Relationship Id="rId16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5.xml"/><Relationship Id="rId18" Type="http://schemas.openxmlformats.org/officeDocument/2006/relationships/theme" Target="../theme/theme14.xml"/><Relationship Id="rId1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8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11.xml"/><Relationship Id="rId17" Type="http://schemas.openxmlformats.org/officeDocument/2006/relationships/theme" Target="../theme/theme15.xml"/><Relationship Id="rId1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27.xml"/><Relationship Id="rId17" Type="http://schemas.openxmlformats.org/officeDocument/2006/relationships/theme" Target="../theme/theme16.xml"/><Relationship Id="rId1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1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43.xml"/><Relationship Id="rId17" Type="http://schemas.openxmlformats.org/officeDocument/2006/relationships/theme" Target="../theme/theme17.xml"/><Relationship Id="rId1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4.xml"/><Relationship Id="rId8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56.xml"/><Relationship Id="rId14" Type="http://schemas.openxmlformats.org/officeDocument/2006/relationships/slideLayout" Target="../slideLayouts/slideLayout257.xml"/><Relationship Id="rId15" Type="http://schemas.openxmlformats.org/officeDocument/2006/relationships/slideLayout" Target="../slideLayouts/slideLayout258.xml"/><Relationship Id="rId16" Type="http://schemas.openxmlformats.org/officeDocument/2006/relationships/slideLayout" Target="../slideLayouts/slideLayout259.xml"/><Relationship Id="rId17" Type="http://schemas.openxmlformats.org/officeDocument/2006/relationships/theme" Target="../theme/theme18.xml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1.xml"/><Relationship Id="rId13" Type="http://schemas.openxmlformats.org/officeDocument/2006/relationships/theme" Target="../theme/theme19.xml"/><Relationship Id="rId14" Type="http://schemas.openxmlformats.org/officeDocument/2006/relationships/image" Target="../media/image24.png"/><Relationship Id="rId1" Type="http://schemas.openxmlformats.org/officeDocument/2006/relationships/slideLayout" Target="../slideLayouts/slideLayout260.xml"/><Relationship Id="rId2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6.xml"/><Relationship Id="rId8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6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3.xml"/><Relationship Id="rId13" Type="http://schemas.openxmlformats.org/officeDocument/2006/relationships/slideLayout" Target="../slideLayouts/slideLayout284.xml"/><Relationship Id="rId14" Type="http://schemas.openxmlformats.org/officeDocument/2006/relationships/slideLayout" Target="../slideLayouts/slideLayout285.xml"/><Relationship Id="rId15" Type="http://schemas.openxmlformats.org/officeDocument/2006/relationships/slideLayout" Target="../slideLayouts/slideLayout286.xml"/><Relationship Id="rId16" Type="http://schemas.openxmlformats.org/officeDocument/2006/relationships/slideLayout" Target="../slideLayouts/slideLayout287.xml"/><Relationship Id="rId17" Type="http://schemas.openxmlformats.org/officeDocument/2006/relationships/theme" Target="../theme/theme20.xml"/><Relationship Id="rId1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78.xml"/><Relationship Id="rId8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5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89.xml"/><Relationship Id="rId14" Type="http://schemas.openxmlformats.org/officeDocument/2006/relationships/theme" Target="../theme/theme7.xml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2.xml"/><Relationship Id="rId14" Type="http://schemas.openxmlformats.org/officeDocument/2006/relationships/theme" Target="../theme/theme8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5.xml"/><Relationship Id="rId14" Type="http://schemas.openxmlformats.org/officeDocument/2006/relationships/theme" Target="../theme/theme9.xml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600204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endParaRPr lang="en-US" dirty="0">
              <a:solidFill>
                <a:prstClr val="black">
                  <a:tint val="75000"/>
                </a:prstClr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endParaRPr lang="en-US" dirty="0">
              <a:solidFill>
                <a:prstClr val="black">
                  <a:tint val="75000"/>
                </a:prstClr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" pitchFamily="18" charset="0"/>
                <a:ea typeface="ＭＳ Ｐゴシック"/>
              </a:rPr>
              <a:pPr eaLnBrk="1" hangingPunct="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prstClr val="black"/>
              </a:solidFill>
              <a:latin typeface="Calibri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3577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2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2290" y="381000"/>
            <a:ext cx="8446911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343" tIns="40481" rIns="83343" bIns="404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290" y="1847850"/>
            <a:ext cx="8446911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343" tIns="40481" rIns="83343" bIns="404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28475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092" r:id="rId1"/>
    <p:sldLayoutId id="2147485093" r:id="rId2"/>
    <p:sldLayoutId id="2147485094" r:id="rId3"/>
    <p:sldLayoutId id="2147485095" r:id="rId4"/>
    <p:sldLayoutId id="2147485096" r:id="rId5"/>
    <p:sldLayoutId id="2147485097" r:id="rId6"/>
    <p:sldLayoutId id="2147485098" r:id="rId7"/>
    <p:sldLayoutId id="2147485099" r:id="rId8"/>
    <p:sldLayoutId id="2147485100" r:id="rId9"/>
    <p:sldLayoutId id="2147485101" r:id="rId10"/>
    <p:sldLayoutId id="2147485102" r:id="rId11"/>
    <p:sldLayoutId id="2147485103" r:id="rId12"/>
    <p:sldLayoutId id="2147485104" r:id="rId13"/>
    <p:sldLayoutId id="2147485105" r:id="rId14"/>
  </p:sldLayoutIdLst>
  <p:transition/>
  <p:txStyles>
    <p:titleStyle>
      <a:lvl1pPr algn="ctr" defTabSz="81915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915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2pPr>
      <a:lvl3pPr algn="ctr" defTabSz="81915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3pPr>
      <a:lvl4pPr algn="ctr" defTabSz="81915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4pPr>
      <a:lvl5pPr algn="ctr" defTabSz="81915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5pPr>
      <a:lvl6pPr marL="457200" algn="ctr" defTabSz="81915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6pPr>
      <a:lvl7pPr marL="914400" algn="ctr" defTabSz="81915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7pPr>
      <a:lvl8pPr marL="1371600" algn="ctr" defTabSz="81915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8pPr>
      <a:lvl9pPr marL="1828800" algn="ctr" defTabSz="81915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9pPr>
    </p:titleStyle>
    <p:bodyStyle>
      <a:lvl1pPr marL="307975" indent="-307975" algn="l" defTabSz="8191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33375" algn="l" defTabSz="8191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600" b="1">
          <a:solidFill>
            <a:schemeClr val="tx1"/>
          </a:solidFill>
          <a:latin typeface="+mn-lt"/>
        </a:defRPr>
      </a:lvl2pPr>
      <a:lvl3pPr marL="1123950" indent="-139700" algn="l" defTabSz="8191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600" b="1">
          <a:solidFill>
            <a:schemeClr val="tx1"/>
          </a:solidFill>
          <a:latin typeface="+mn-lt"/>
        </a:defRPr>
      </a:lvl3pPr>
      <a:lvl4pPr marL="1679575" indent="-371475" algn="l" defTabSz="8191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600" b="1">
          <a:solidFill>
            <a:schemeClr val="tx1"/>
          </a:solidFill>
          <a:latin typeface="+mn-lt"/>
        </a:defRPr>
      </a:lvl4pPr>
      <a:lvl5pPr marL="2146300" indent="-295275" algn="l" defTabSz="8191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600" b="1">
          <a:solidFill>
            <a:schemeClr val="tx1"/>
          </a:solidFill>
          <a:latin typeface="+mn-lt"/>
        </a:defRPr>
      </a:lvl5pPr>
      <a:lvl6pPr marL="2603500" indent="-295275" algn="l" defTabSz="8191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600" b="1">
          <a:solidFill>
            <a:schemeClr val="tx1"/>
          </a:solidFill>
          <a:latin typeface="+mn-lt"/>
        </a:defRPr>
      </a:lvl6pPr>
      <a:lvl7pPr marL="3060700" indent="-295275" algn="l" defTabSz="8191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600" b="1">
          <a:solidFill>
            <a:schemeClr val="tx1"/>
          </a:solidFill>
          <a:latin typeface="+mn-lt"/>
        </a:defRPr>
      </a:lvl7pPr>
      <a:lvl8pPr marL="3517900" indent="-295275" algn="l" defTabSz="8191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600" b="1">
          <a:solidFill>
            <a:schemeClr val="tx1"/>
          </a:solidFill>
          <a:latin typeface="+mn-lt"/>
        </a:defRPr>
      </a:lvl8pPr>
      <a:lvl9pPr marL="3975100" indent="-295275" algn="l" defTabSz="8191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353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 defTabSz="457200" eaLnBrk="1" hangingPunct="1">
              <a:defRPr/>
            </a:pPr>
            <a:fld id="{5697F6FF-5868-4487-9E0D-BBB79308241C}" type="datetime4">
              <a:rPr lang="en-US"/>
              <a:pPr defTabSz="457200" eaLnBrk="1" hangingPunct="1">
                <a:defRPr/>
              </a:pPr>
              <a:t>April 3, 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 defTabSz="457200" eaLnBrk="1" hangingPunct="1"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rgbClr val="7F7F7F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 defTabSz="457200" eaLnBrk="1" hangingPunct="1">
              <a:defRPr/>
            </a:pPr>
            <a:fld id="{2314D513-333A-4CF8-AC3C-33AE3F4BF4DB}" type="slidenum">
              <a:rPr lang="en-US"/>
              <a:pPr defTabSz="457200" eaLnBrk="1" hangingPunct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3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9" r:id="rId1"/>
    <p:sldLayoutId id="2147485140" r:id="rId2"/>
    <p:sldLayoutId id="2147485141" r:id="rId3"/>
    <p:sldLayoutId id="2147485142" r:id="rId4"/>
    <p:sldLayoutId id="2147485143" r:id="rId5"/>
    <p:sldLayoutId id="2147485144" r:id="rId6"/>
    <p:sldLayoutId id="2147485145" r:id="rId7"/>
    <p:sldLayoutId id="2147485146" r:id="rId8"/>
    <p:sldLayoutId id="2147485147" r:id="rId9"/>
    <p:sldLayoutId id="2147485148" r:id="rId10"/>
    <p:sldLayoutId id="2147485149" r:id="rId11"/>
    <p:sldLayoutId id="2147485150" r:id="rId12"/>
    <p:sldLayoutId id="2147485151" r:id="rId13"/>
    <p:sldLayoutId id="2147485152" r:id="rId14"/>
    <p:sldLayoutId id="2147485153" r:id="rId15"/>
    <p:sldLayoutId id="2147485154" r:id="rId16"/>
    <p:sldLayoutId id="2147485730" r:id="rId17"/>
  </p:sldLayoutIdLst>
  <p:hf sldNum="0" hdr="0" ftr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rgbClr val="123E57"/>
          </a:solidFill>
          <a:latin typeface="+mj-lt"/>
          <a:ea typeface="MS PGothic" pitchFamily="34" charset="-128"/>
          <a:cs typeface="SapientSansBold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MS PGothic" pitchFamily="34" charset="-128"/>
          <a:cs typeface="SapientSansBold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MS PGothic" pitchFamily="34" charset="-128"/>
          <a:cs typeface="SapientSansBold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MS PGothic" pitchFamily="34" charset="-128"/>
          <a:cs typeface="SapientSansBold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MS PGothic" pitchFamily="34" charset="-128"/>
          <a:cs typeface="SapientSansBol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fontAlgn="base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rgbClr val="000000"/>
          </a:solidFill>
          <a:latin typeface="+mn-lt"/>
          <a:ea typeface="MS PGothic" pitchFamily="34" charset="-128"/>
          <a:cs typeface="SapientCentroSlab-Light"/>
        </a:defRPr>
      </a:lvl1pPr>
      <a:lvl2pPr marL="457200" indent="-228600" algn="l" defTabSz="457200" rtl="0" fontAlgn="base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900" kern="1200">
          <a:solidFill>
            <a:srgbClr val="000000"/>
          </a:solidFill>
          <a:latin typeface="+mn-lt"/>
          <a:ea typeface="MS PGothic" pitchFamily="34" charset="-128"/>
          <a:cs typeface="SapientCentroSlab-Light"/>
        </a:defRPr>
      </a:lvl2pPr>
      <a:lvl3pPr marL="685800" indent="-228600" algn="l" defTabSz="457200" rtl="0" fontAlgn="base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kern="1200">
          <a:solidFill>
            <a:srgbClr val="000000"/>
          </a:solidFill>
          <a:latin typeface="+mn-lt"/>
          <a:ea typeface="MS PGothic" pitchFamily="34" charset="-128"/>
          <a:cs typeface="SapientCentroSlab-Light"/>
        </a:defRPr>
      </a:lvl3pPr>
      <a:lvl4pPr marL="914400" indent="-228600" algn="l" defTabSz="457200" rtl="0" fontAlgn="base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700" kern="1200">
          <a:solidFill>
            <a:srgbClr val="000000"/>
          </a:solidFill>
          <a:latin typeface="+mn-lt"/>
          <a:ea typeface="MS PGothic" pitchFamily="34" charset="-128"/>
          <a:cs typeface="SapientCentroSlab-Light"/>
        </a:defRPr>
      </a:lvl4pPr>
      <a:lvl5pPr marL="1143000" indent="-228600" algn="l" defTabSz="457200" rtl="0" fontAlgn="base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rgbClr val="000000"/>
          </a:solidFill>
          <a:latin typeface="+mn-lt"/>
          <a:ea typeface="MS PGothic" pitchFamily="34" charset="-128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353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 eaLnBrk="1" hangingPunct="1">
              <a:defRPr/>
            </a:pPr>
            <a:fld id="{ED093308-66A2-49C1-8F8B-30D28357B4B4}" type="datetimeFigureOut">
              <a:rPr lang="en-US"/>
              <a:pPr eaLnBrk="1" hangingPunct="1">
                <a:defRPr/>
              </a:pPr>
              <a:t>4/3/17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rgbClr val="7F7F7F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 eaLnBrk="1" hangingPunct="1">
              <a:defRPr/>
            </a:pPr>
            <a:fld id="{CE52208B-2A51-4A8F-951B-F4FD6D9F04E8}" type="slidenum">
              <a:rPr lang="en-US"/>
              <a:pPr eaLnBrk="1" hangingPunct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7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1" r:id="rId1"/>
    <p:sldLayoutId id="2147485322" r:id="rId2"/>
    <p:sldLayoutId id="2147485323" r:id="rId3"/>
    <p:sldLayoutId id="2147485324" r:id="rId4"/>
    <p:sldLayoutId id="2147485325" r:id="rId5"/>
    <p:sldLayoutId id="2147485326" r:id="rId6"/>
    <p:sldLayoutId id="2147485327" r:id="rId7"/>
    <p:sldLayoutId id="2147485328" r:id="rId8"/>
    <p:sldLayoutId id="2147485329" r:id="rId9"/>
    <p:sldLayoutId id="2147485330" r:id="rId10"/>
    <p:sldLayoutId id="2147485331" r:id="rId11"/>
    <p:sldLayoutId id="2147485332" r:id="rId12"/>
    <p:sldLayoutId id="2147485333" r:id="rId13"/>
    <p:sldLayoutId id="2147485334" r:id="rId14"/>
    <p:sldLayoutId id="2147485335" r:id="rId15"/>
    <p:sldLayoutId id="214748533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23E57"/>
          </a:solidFill>
          <a:latin typeface="+mj-lt"/>
          <a:ea typeface="MS PGothic" pitchFamily="34" charset="-128"/>
          <a:cs typeface="SapientSans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MS PGothic" pitchFamily="34" charset="-128"/>
          <a:cs typeface="SapientSansBold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MS PGothic" pitchFamily="34" charset="-128"/>
          <a:cs typeface="SapientSansBold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MS PGothic" pitchFamily="34" charset="-128"/>
          <a:cs typeface="SapientSansBold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MS PGothic" pitchFamily="34" charset="-128"/>
          <a:cs typeface="SapientSansBol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0" fontAlgn="base" hangingPunct="0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rgbClr val="000000"/>
          </a:solidFill>
          <a:latin typeface="+mn-lt"/>
          <a:ea typeface="MS PGothic" pitchFamily="34" charset="-128"/>
          <a:cs typeface="SapientCentroSlab-Light"/>
        </a:defRPr>
      </a:lvl1pPr>
      <a:lvl2pPr marL="457200" indent="-228600" algn="l" defTabSz="457200" rtl="0" eaLnBrk="0" fontAlgn="base" hangingPunct="0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900" kern="1200">
          <a:solidFill>
            <a:srgbClr val="000000"/>
          </a:solidFill>
          <a:latin typeface="+mn-lt"/>
          <a:ea typeface="MS PGothic" pitchFamily="34" charset="-128"/>
          <a:cs typeface="SapientCentroSlab-Light"/>
        </a:defRPr>
      </a:lvl2pPr>
      <a:lvl3pPr marL="685800" indent="-228600" algn="l" defTabSz="457200" rtl="0" eaLnBrk="0" fontAlgn="base" hangingPunct="0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kern="1200">
          <a:solidFill>
            <a:srgbClr val="000000"/>
          </a:solidFill>
          <a:latin typeface="+mn-lt"/>
          <a:ea typeface="MS PGothic" pitchFamily="34" charset="-128"/>
          <a:cs typeface="SapientCentroSlab-Light"/>
        </a:defRPr>
      </a:lvl3pPr>
      <a:lvl4pPr marL="914400" indent="-228600" algn="l" defTabSz="457200" rtl="0" eaLnBrk="0" fontAlgn="base" hangingPunct="0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700" kern="1200">
          <a:solidFill>
            <a:srgbClr val="000000"/>
          </a:solidFill>
          <a:latin typeface="+mn-lt"/>
          <a:ea typeface="MS PGothic" pitchFamily="34" charset="-128"/>
          <a:cs typeface="SapientCentroSlab-Light"/>
        </a:defRPr>
      </a:lvl4pPr>
      <a:lvl5pPr marL="1143000" indent="-228600" algn="l" defTabSz="457200" rtl="0" eaLnBrk="0" fontAlgn="base" hangingPunct="0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rgbClr val="000000"/>
          </a:solidFill>
          <a:latin typeface="+mn-lt"/>
          <a:ea typeface="MS PGothic" pitchFamily="34" charset="-128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353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 defTabSz="457200" eaLnBrk="1" hangingPunct="1">
              <a:defRPr/>
            </a:pPr>
            <a:fld id="{84FD9062-9A50-4558-B2CD-C77DBB3C7A6E}" type="datetime4">
              <a:rPr lang="en-US"/>
              <a:pPr defTabSz="457200" eaLnBrk="1" hangingPunct="1">
                <a:defRPr/>
              </a:pPr>
              <a:t>April 3, 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 defTabSz="457200" eaLnBrk="1" hangingPunct="1"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rgbClr val="7F7F7F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 defTabSz="457200" eaLnBrk="1" hangingPunct="1">
              <a:defRPr/>
            </a:pPr>
            <a:fld id="{AB9933E5-1D83-48FA-80C7-B6337979E866}" type="slidenum">
              <a:rPr lang="en-US"/>
              <a:pPr defTabSz="457200" eaLnBrk="1" hangingPunct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0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7" r:id="rId1"/>
    <p:sldLayoutId id="2147485408" r:id="rId2"/>
    <p:sldLayoutId id="2147485409" r:id="rId3"/>
    <p:sldLayoutId id="2147485410" r:id="rId4"/>
    <p:sldLayoutId id="2147485411" r:id="rId5"/>
    <p:sldLayoutId id="2147485412" r:id="rId6"/>
    <p:sldLayoutId id="2147485413" r:id="rId7"/>
    <p:sldLayoutId id="2147485414" r:id="rId8"/>
    <p:sldLayoutId id="2147485415" r:id="rId9"/>
    <p:sldLayoutId id="2147485416" r:id="rId10"/>
    <p:sldLayoutId id="2147485417" r:id="rId11"/>
    <p:sldLayoutId id="2147485418" r:id="rId12"/>
    <p:sldLayoutId id="2147485419" r:id="rId13"/>
    <p:sldLayoutId id="2147485420" r:id="rId14"/>
    <p:sldLayoutId id="2147485421" r:id="rId15"/>
    <p:sldLayoutId id="2147485422" r:id="rId16"/>
  </p:sldLayoutIdLst>
  <p:hf sldNum="0" hdr="0" ftr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ＭＳ Ｐゴシック" charset="0"/>
          <a:cs typeface="SapientSansBold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ＭＳ Ｐゴシック" charset="0"/>
          <a:cs typeface="SapientSansBold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ＭＳ Ｐゴシック" charset="0"/>
          <a:cs typeface="SapientSansBold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ＭＳ Ｐゴシック" charset="0"/>
          <a:cs typeface="SapientSansBol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fontAlgn="base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fontAlgn="base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fontAlgn="base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fontAlgn="base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fontAlgn="base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353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 defTabSz="457200" eaLnBrk="1" hangingPunct="1">
              <a:defRPr/>
            </a:pPr>
            <a:fld id="{84FD9062-9A50-4558-B2CD-C77DBB3C7A6E}" type="datetime4">
              <a:rPr lang="en-US"/>
              <a:pPr defTabSz="457200" eaLnBrk="1" hangingPunct="1">
                <a:defRPr/>
              </a:pPr>
              <a:t>April 3, 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 defTabSz="457200" eaLnBrk="1" hangingPunct="1"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rgbClr val="7F7F7F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 defTabSz="457200" eaLnBrk="1" hangingPunct="1">
              <a:defRPr/>
            </a:pPr>
            <a:fld id="{AB9933E5-1D83-48FA-80C7-B6337979E866}" type="slidenum">
              <a:rPr lang="en-US"/>
              <a:pPr defTabSz="457200" eaLnBrk="1" hangingPunct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5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5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7" r:id="rId13"/>
    <p:sldLayoutId id="2147485438" r:id="rId14"/>
    <p:sldLayoutId id="2147485439" r:id="rId15"/>
    <p:sldLayoutId id="2147485440" r:id="rId16"/>
    <p:sldLayoutId id="2147485441" r:id="rId17"/>
  </p:sldLayoutIdLst>
  <p:hf sldNum="0" hdr="0" ftr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ＭＳ Ｐゴシック" charset="0"/>
          <a:cs typeface="SapientSansBold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ＭＳ Ｐゴシック" charset="0"/>
          <a:cs typeface="SapientSansBold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ＭＳ Ｐゴシック" charset="0"/>
          <a:cs typeface="SapientSansBold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ＭＳ Ｐゴシック" charset="0"/>
          <a:cs typeface="SapientSansBol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fontAlgn="base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fontAlgn="base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fontAlgn="base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fontAlgn="base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fontAlgn="base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3538"/>
            <a:ext cx="82296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5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 defTabSz="457200" eaLnBrk="1" hangingPunct="1">
              <a:defRPr/>
            </a:pPr>
            <a:fld id="{63A80243-55C2-1C49-BA61-21AC8F55AA45}" type="datetime4">
              <a:rPr lang="en-US"/>
              <a:pPr defTabSz="457200" eaLnBrk="1" hangingPunct="1">
                <a:defRPr/>
              </a:pPr>
              <a:t>April 3, 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 defTabSz="457200" eaLnBrk="1" hangingPunct="1"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rgbClr val="7F7F7F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 defTabSz="457200" eaLnBrk="1" hangingPunct="1">
              <a:defRPr/>
            </a:pPr>
            <a:fld id="{4F8F9822-CE00-0B4F-ADB5-DBA954363B09}" type="slidenum">
              <a:rPr lang="en-US"/>
              <a:pPr defTabSz="457200" eaLnBrk="1" hangingPunct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2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  <p:sldLayoutId id="2147485469" r:id="rId2"/>
    <p:sldLayoutId id="2147485470" r:id="rId3"/>
    <p:sldLayoutId id="2147485471" r:id="rId4"/>
    <p:sldLayoutId id="2147485472" r:id="rId5"/>
    <p:sldLayoutId id="2147485473" r:id="rId6"/>
    <p:sldLayoutId id="2147485474" r:id="rId7"/>
    <p:sldLayoutId id="2147485475" r:id="rId8"/>
    <p:sldLayoutId id="2147485476" r:id="rId9"/>
    <p:sldLayoutId id="2147485477" r:id="rId10"/>
    <p:sldLayoutId id="2147485478" r:id="rId11"/>
    <p:sldLayoutId id="2147485479" r:id="rId12"/>
    <p:sldLayoutId id="2147485480" r:id="rId13"/>
    <p:sldLayoutId id="2147485481" r:id="rId14"/>
    <p:sldLayoutId id="2147485482" r:id="rId15"/>
    <p:sldLayoutId id="2147485483" r:id="rId16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3540"/>
            <a:ext cx="82296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50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 defTabSz="457200" eaLnBrk="1" hangingPunct="1">
              <a:defRPr/>
            </a:pPr>
            <a:fld id="{63A80243-55C2-1C49-BA61-21AC8F55AA45}" type="datetime4">
              <a:rPr lang="en-US"/>
              <a:pPr defTabSz="457200" eaLnBrk="1" hangingPunct="1">
                <a:defRPr/>
              </a:pPr>
              <a:t>April 3, 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 defTabSz="457200" eaLnBrk="1" hangingPunct="1"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rgbClr val="7F7F7F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 defTabSz="457200" eaLnBrk="1" hangingPunct="1">
              <a:defRPr/>
            </a:pPr>
            <a:fld id="{4F8F9822-CE00-0B4F-ADB5-DBA954363B09}" type="slidenum">
              <a:rPr lang="en-US"/>
              <a:pPr defTabSz="457200" eaLnBrk="1" hangingPunct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5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1" r:id="rId1"/>
    <p:sldLayoutId id="2147485552" r:id="rId2"/>
    <p:sldLayoutId id="2147485553" r:id="rId3"/>
    <p:sldLayoutId id="2147485554" r:id="rId4"/>
    <p:sldLayoutId id="2147485555" r:id="rId5"/>
    <p:sldLayoutId id="2147485556" r:id="rId6"/>
    <p:sldLayoutId id="2147485557" r:id="rId7"/>
    <p:sldLayoutId id="2147485558" r:id="rId8"/>
    <p:sldLayoutId id="2147485559" r:id="rId9"/>
    <p:sldLayoutId id="2147485560" r:id="rId10"/>
    <p:sldLayoutId id="2147485561" r:id="rId11"/>
    <p:sldLayoutId id="2147485562" r:id="rId12"/>
    <p:sldLayoutId id="2147485563" r:id="rId13"/>
    <p:sldLayoutId id="2147485564" r:id="rId14"/>
    <p:sldLayoutId id="2147485565" r:id="rId15"/>
    <p:sldLayoutId id="2147485566" r:id="rId16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3549"/>
            <a:ext cx="82296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5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 defTabSz="457200" eaLnBrk="1" hangingPunct="1">
              <a:defRPr/>
            </a:pPr>
            <a:fld id="{8767E79B-3863-C648-ACD5-D5A69BA31F7C}" type="datetime4">
              <a:rPr lang="en-US"/>
              <a:pPr defTabSz="457200" eaLnBrk="1" hangingPunct="1">
                <a:defRPr/>
              </a:pPr>
              <a:t>April 3, 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 defTabSz="457200" eaLnBrk="1" hangingPunct="1"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 defTabSz="457200" eaLnBrk="1" hangingPunct="1">
              <a:defRPr/>
            </a:pPr>
            <a:fld id="{4F8F9822-CE00-0B4F-ADB5-DBA954363B09}" type="slidenum">
              <a:rPr lang="en-US"/>
              <a:pPr defTabSz="457200" eaLnBrk="1" hangingPunct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2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1" r:id="rId1"/>
    <p:sldLayoutId id="2147485652" r:id="rId2"/>
    <p:sldLayoutId id="2147485653" r:id="rId3"/>
    <p:sldLayoutId id="2147485654" r:id="rId4"/>
    <p:sldLayoutId id="2147485655" r:id="rId5"/>
    <p:sldLayoutId id="2147485656" r:id="rId6"/>
    <p:sldLayoutId id="2147485657" r:id="rId7"/>
    <p:sldLayoutId id="2147485658" r:id="rId8"/>
    <p:sldLayoutId id="2147485659" r:id="rId9"/>
    <p:sldLayoutId id="2147485660" r:id="rId10"/>
    <p:sldLayoutId id="2147485661" r:id="rId11"/>
    <p:sldLayoutId id="2147485662" r:id="rId12"/>
    <p:sldLayoutId id="2147485663" r:id="rId13"/>
    <p:sldLayoutId id="2147485664" r:id="rId14"/>
    <p:sldLayoutId id="2147485665" r:id="rId15"/>
    <p:sldLayoutId id="2147485666" r:id="rId16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3538"/>
            <a:ext cx="82296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5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63A80243-55C2-1C49-BA61-21AC8F55AA45}" type="datetime4">
              <a:rPr lang="en-US" smtClean="0"/>
              <a:t>April 3, 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rgbClr val="7F7F7F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8" r:id="rId1"/>
    <p:sldLayoutId id="2147485669" r:id="rId2"/>
    <p:sldLayoutId id="2147485670" r:id="rId3"/>
    <p:sldLayoutId id="2147485671" r:id="rId4"/>
    <p:sldLayoutId id="2147485672" r:id="rId5"/>
    <p:sldLayoutId id="2147485673" r:id="rId6"/>
    <p:sldLayoutId id="2147485674" r:id="rId7"/>
    <p:sldLayoutId id="2147485675" r:id="rId8"/>
    <p:sldLayoutId id="2147485676" r:id="rId9"/>
    <p:sldLayoutId id="2147485677" r:id="rId10"/>
    <p:sldLayoutId id="2147485678" r:id="rId11"/>
    <p:sldLayoutId id="2147485679" r:id="rId12"/>
    <p:sldLayoutId id="2147485680" r:id="rId13"/>
    <p:sldLayoutId id="2147485681" r:id="rId14"/>
    <p:sldLayoutId id="2147485682" r:id="rId15"/>
    <p:sldLayoutId id="2147485683" r:id="rId16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ForPPGRAY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8" y="5780167"/>
            <a:ext cx="1307921" cy="753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5878"/>
            <a:ext cx="9144000" cy="25212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3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9" r:id="rId1"/>
    <p:sldLayoutId id="2147485700" r:id="rId2"/>
    <p:sldLayoutId id="2147485701" r:id="rId3"/>
    <p:sldLayoutId id="2147485702" r:id="rId4"/>
    <p:sldLayoutId id="2147485703" r:id="rId5"/>
    <p:sldLayoutId id="2147485704" r:id="rId6"/>
    <p:sldLayoutId id="2147485705" r:id="rId7"/>
    <p:sldLayoutId id="2147485706" r:id="rId8"/>
    <p:sldLayoutId id="2147485707" r:id="rId9"/>
    <p:sldLayoutId id="2147485708" r:id="rId10"/>
    <p:sldLayoutId id="2147485709" r:id="rId11"/>
    <p:sldLayoutId id="2147485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auto">
          <a:xfrm>
            <a:off x="2362200" y="274638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4600" y="1600204"/>
            <a:ext cx="6172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8F5A4AE3-7812-4229-A268-0C7295B866C8}" type="slidenum">
              <a:rPr lang="en-US">
                <a:solidFill>
                  <a:prstClr val="black">
                    <a:tint val="75000"/>
                  </a:prstClr>
                </a:solidFill>
                <a:latin typeface="Times" pitchFamily="18" charset="0"/>
                <a:ea typeface="ＭＳ Ｐゴシック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prstClr val="black"/>
              </a:solidFill>
              <a:latin typeface="Calibri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8532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76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3538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90F20B34-8876-42F0-A6F5-5AFF3E3B1914}" type="datetimeFigureOut">
              <a:rPr lang="en-US"/>
              <a:pPr>
                <a:defRPr/>
              </a:pPr>
              <a:t>4/3/17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F7F7F"/>
                </a:solidFill>
                <a:ea typeface="Sapient Centro Slab"/>
                <a:cs typeface="Sapient Centro Slab"/>
              </a:defRPr>
            </a:lvl1pPr>
          </a:lstStyle>
          <a:p>
            <a:fld id="{975D7E38-F591-42A8-A869-05B6C09D18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788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2" r:id="rId1"/>
    <p:sldLayoutId id="2147485713" r:id="rId2"/>
    <p:sldLayoutId id="2147485714" r:id="rId3"/>
    <p:sldLayoutId id="2147485715" r:id="rId4"/>
    <p:sldLayoutId id="2147485716" r:id="rId5"/>
    <p:sldLayoutId id="2147485717" r:id="rId6"/>
    <p:sldLayoutId id="2147485718" r:id="rId7"/>
    <p:sldLayoutId id="2147485719" r:id="rId8"/>
    <p:sldLayoutId id="2147485720" r:id="rId9"/>
    <p:sldLayoutId id="2147485721" r:id="rId10"/>
    <p:sldLayoutId id="2147485722" r:id="rId11"/>
    <p:sldLayoutId id="2147485723" r:id="rId12"/>
    <p:sldLayoutId id="2147485724" r:id="rId13"/>
    <p:sldLayoutId id="2147485725" r:id="rId14"/>
    <p:sldLayoutId id="2147485726" r:id="rId15"/>
    <p:sldLayoutId id="214748572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23E57"/>
          </a:solidFill>
          <a:latin typeface="+mj-lt"/>
          <a:ea typeface="MS PGothic" pitchFamily="34" charset="-128"/>
          <a:cs typeface="SapientSans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MS PGothic" pitchFamily="34" charset="-128"/>
          <a:cs typeface="SapientSansBold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MS PGothic" pitchFamily="34" charset="-128"/>
          <a:cs typeface="SapientSansBold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MS PGothic" pitchFamily="34" charset="-128"/>
          <a:cs typeface="SapientSansBold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123E57"/>
          </a:solidFill>
          <a:latin typeface="Arial" pitchFamily="34" charset="0"/>
          <a:ea typeface="MS PGothic" pitchFamily="34" charset="-128"/>
          <a:cs typeface="SapientSansBol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0" fontAlgn="base" hangingPunct="0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rgbClr val="000000"/>
          </a:solidFill>
          <a:latin typeface="+mn-lt"/>
          <a:ea typeface="MS PGothic" pitchFamily="34" charset="-128"/>
          <a:cs typeface="SapientCentroSlab-Light"/>
        </a:defRPr>
      </a:lvl1pPr>
      <a:lvl2pPr marL="457200" indent="-228600" algn="l" defTabSz="457200" rtl="0" eaLnBrk="0" fontAlgn="base" hangingPunct="0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900" kern="1200">
          <a:solidFill>
            <a:srgbClr val="000000"/>
          </a:solidFill>
          <a:latin typeface="+mn-lt"/>
          <a:ea typeface="MS PGothic" pitchFamily="34" charset="-128"/>
          <a:cs typeface="SapientCentroSlab-Light"/>
        </a:defRPr>
      </a:lvl2pPr>
      <a:lvl3pPr marL="685800" indent="-228600" algn="l" defTabSz="457200" rtl="0" eaLnBrk="0" fontAlgn="base" hangingPunct="0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kern="1200">
          <a:solidFill>
            <a:srgbClr val="000000"/>
          </a:solidFill>
          <a:latin typeface="+mn-lt"/>
          <a:ea typeface="MS PGothic" pitchFamily="34" charset="-128"/>
          <a:cs typeface="SapientCentroSlab-Light"/>
        </a:defRPr>
      </a:lvl3pPr>
      <a:lvl4pPr marL="914400" indent="-228600" algn="l" defTabSz="457200" rtl="0" eaLnBrk="0" fontAlgn="base" hangingPunct="0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700" kern="1200">
          <a:solidFill>
            <a:srgbClr val="000000"/>
          </a:solidFill>
          <a:latin typeface="+mn-lt"/>
          <a:ea typeface="MS PGothic" pitchFamily="34" charset="-128"/>
          <a:cs typeface="SapientCentroSlab-Light"/>
        </a:defRPr>
      </a:lvl4pPr>
      <a:lvl5pPr marL="1143000" indent="-228600" algn="l" defTabSz="457200" rtl="0" eaLnBrk="0" fontAlgn="base" hangingPunct="0">
        <a:spcBef>
          <a:spcPct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rgbClr val="000000"/>
          </a:solidFill>
          <a:latin typeface="+mn-lt"/>
          <a:ea typeface="MS PGothic" pitchFamily="34" charset="-128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Placeholder 1"/>
          <p:cNvSpPr>
            <a:spLocks noGrp="1"/>
          </p:cNvSpPr>
          <p:nvPr>
            <p:ph type="title"/>
          </p:nvPr>
        </p:nvSpPr>
        <p:spPr bwMode="auto">
          <a:xfrm>
            <a:off x="2362200" y="274638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7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4600" y="1600204"/>
            <a:ext cx="6172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1" hangingPunct="1">
              <a:defRPr/>
            </a:pPr>
            <a:endParaRPr lang="en-US" dirty="0">
              <a:latin typeface="Times" pitchFamily="18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1" hangingPunct="1">
              <a:defRPr/>
            </a:pPr>
            <a:endParaRPr lang="en-US" dirty="0">
              <a:latin typeface="Times" pitchFamily="18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1" hangingPunct="1">
              <a:defRPr/>
            </a:pPr>
            <a:fld id="{D932FDC1-32B6-4869-82C1-4569A333D68A}" type="slidenum">
              <a:rPr lang="en-US">
                <a:latin typeface="Times" pitchFamily="18" charset="0"/>
                <a:ea typeface="ＭＳ Ｐゴシック"/>
              </a:rPr>
              <a:pPr eaLnBrk="1" hangingPunct="1">
                <a:defRPr/>
              </a:pPr>
              <a:t>‹#›</a:t>
            </a:fld>
            <a:endParaRPr lang="en-US" dirty="0">
              <a:latin typeface="Times" pitchFamily="18" charset="0"/>
              <a:ea typeface="ＭＳ Ｐゴシック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prstClr val="black"/>
              </a:solidFill>
              <a:latin typeface="Calibri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0026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auto">
          <a:xfrm>
            <a:off x="2362200" y="274638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4600" y="1600206"/>
            <a:ext cx="6172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8F5A4AE3-7812-4229-A268-0C7295B866C8}" type="slidenum">
              <a:rPr lang="en-US">
                <a:solidFill>
                  <a:prstClr val="black">
                    <a:tint val="75000"/>
                  </a:prstClr>
                </a:solidFill>
                <a:latin typeface="Times" pitchFamily="18" charset="0"/>
                <a:ea typeface="ＭＳ Ｐゴシック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prstClr val="black"/>
              </a:solidFill>
              <a:latin typeface="Calibri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6005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7" r:id="rId12"/>
    <p:sldLayoutId id="2147484208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Placeholder 1"/>
          <p:cNvSpPr>
            <a:spLocks noGrp="1"/>
          </p:cNvSpPr>
          <p:nvPr>
            <p:ph type="title"/>
          </p:nvPr>
        </p:nvSpPr>
        <p:spPr bwMode="auto">
          <a:xfrm>
            <a:off x="2362200" y="274638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4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4600" y="1600204"/>
            <a:ext cx="6172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1" hangingPunct="1">
              <a:defRPr/>
            </a:pPr>
            <a:fld id="{603182BA-DB5B-4A74-A6AD-F33832CEF497}" type="datetimeFigureOut">
              <a:rPr lang="en-US">
                <a:latin typeface="Times" pitchFamily="18" charset="0"/>
                <a:ea typeface="ＭＳ Ｐゴシック"/>
              </a:rPr>
              <a:pPr eaLnBrk="1" hangingPunct="1">
                <a:defRPr/>
              </a:pPr>
              <a:t>4/3/17</a:t>
            </a:fld>
            <a:endParaRPr lang="en-US" dirty="0">
              <a:latin typeface="Times" pitchFamily="18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1" hangingPunct="1">
              <a:defRPr/>
            </a:pPr>
            <a:endParaRPr lang="en-US" dirty="0">
              <a:latin typeface="Times" pitchFamily="18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1" hangingPunct="1">
              <a:defRPr/>
            </a:pPr>
            <a:fld id="{060CEF16-4CA7-4A44-95F2-2BCE650EFAF9}" type="slidenum">
              <a:rPr lang="en-US">
                <a:latin typeface="Times" pitchFamily="18" charset="0"/>
                <a:ea typeface="ＭＳ Ｐゴシック"/>
              </a:rPr>
              <a:pPr eaLnBrk="1" hangingPunct="1">
                <a:defRPr/>
              </a:pPr>
              <a:t>‹#›</a:t>
            </a:fld>
            <a:endParaRPr lang="en-US" dirty="0">
              <a:latin typeface="Times" pitchFamily="18" charset="0"/>
              <a:ea typeface="ＭＳ Ｐゴシック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prstClr val="black"/>
              </a:solidFill>
              <a:latin typeface="Calibri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9550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  <p:sldLayoutId id="2147484277" r:id="rId12"/>
    <p:sldLayoutId id="21474842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/>
            </a:lvl1pPr>
          </a:lstStyle>
          <a:p>
            <a:pPr eaLnBrk="1" hangingPunct="1"/>
            <a:fld id="{1CFFBBB3-D0A2-4CB3-AEDB-F7AB9CB41FE3}" type="datetime1"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03/04/2017</a:t>
            </a:fld>
            <a:endParaRPr lang="en-GB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90"/>
            <a:ext cx="37528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 i="0"/>
            </a:lvl1pPr>
          </a:lstStyle>
          <a:p>
            <a:pPr algn="ctr" eaLnBrk="1" hangingPunct="1"/>
            <a:r>
              <a:rPr lang="en-GB" altLang="en-US" dirty="0">
                <a:solidFill>
                  <a:srgbClr val="000000"/>
                </a:solidFill>
                <a:latin typeface="Arial" pitchFamily="34" charset="0"/>
              </a:rPr>
              <a:t>EBCTCG 5</a:t>
            </a:r>
            <a:r>
              <a:rPr lang="en-GB" altLang="en-US" baseline="30000" dirty="0">
                <a:solidFill>
                  <a:srgbClr val="000000"/>
                </a:solidFill>
                <a:latin typeface="Arial" pitchFamily="34" charset="0"/>
              </a:rPr>
              <a:t>th</a:t>
            </a:r>
            <a:r>
              <a:rPr lang="en-GB" altLang="en-US" dirty="0">
                <a:solidFill>
                  <a:srgbClr val="000000"/>
                </a:solidFill>
                <a:latin typeface="Arial" pitchFamily="34" charset="0"/>
              </a:rPr>
              <a:t> Cycle.   Provisional results: subject to revision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 eaLnBrk="1" hangingPunct="1"/>
            <a:fld id="{525B0F9F-C154-4651-8708-BB4CB287FF8B}" type="slidenum"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‹#›</a:t>
            </a:fld>
            <a:endParaRPr lang="en-GB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600202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endParaRPr lang="en-US" dirty="0">
              <a:solidFill>
                <a:prstClr val="black">
                  <a:tint val="75000"/>
                </a:prstClr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endParaRPr lang="en-US" dirty="0">
              <a:solidFill>
                <a:prstClr val="black">
                  <a:tint val="75000"/>
                </a:prstClr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fld id="{C602EE7E-E1B7-433B-AF10-79BD79C94C5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" pitchFamily="18" charset="0"/>
                <a:ea typeface="ＭＳ Ｐゴシック"/>
              </a:rPr>
              <a:pPr eaLnBrk="1" hangingPunct="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prstClr val="black"/>
              </a:solidFill>
              <a:latin typeface="Calibri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1770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  <p:sldLayoutId id="2147484875" r:id="rId12"/>
    <p:sldLayoutId id="214748487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Placeholder 1"/>
          <p:cNvSpPr>
            <a:spLocks noGrp="1"/>
          </p:cNvSpPr>
          <p:nvPr>
            <p:ph type="title"/>
          </p:nvPr>
        </p:nvSpPr>
        <p:spPr bwMode="auto">
          <a:xfrm>
            <a:off x="2362200" y="274638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7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4600" y="1600202"/>
            <a:ext cx="6172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1" hangingPunct="1">
              <a:defRPr/>
            </a:pPr>
            <a:endParaRPr lang="en-US" dirty="0">
              <a:latin typeface="Times" pitchFamily="18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1" hangingPunct="1">
              <a:defRPr/>
            </a:pPr>
            <a:endParaRPr lang="en-US" dirty="0">
              <a:latin typeface="Times" pitchFamily="18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1" hangingPunct="1">
              <a:defRPr/>
            </a:pPr>
            <a:fld id="{D932FDC1-32B6-4869-82C1-4569A333D68A}" type="slidenum">
              <a:rPr lang="en-US">
                <a:latin typeface="Times" pitchFamily="18" charset="0"/>
                <a:ea typeface="ＭＳ Ｐゴシック"/>
              </a:rPr>
              <a:pPr eaLnBrk="1" hangingPunct="1">
                <a:defRPr/>
              </a:pPr>
              <a:t>‹#›</a:t>
            </a:fld>
            <a:endParaRPr lang="en-US" dirty="0">
              <a:latin typeface="Times" pitchFamily="18" charset="0"/>
              <a:ea typeface="ＭＳ Ｐゴシック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prstClr val="black"/>
              </a:solidFill>
              <a:latin typeface="Calibri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4159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4" r:id="rId1"/>
    <p:sldLayoutId id="2147484955" r:id="rId2"/>
    <p:sldLayoutId id="2147484956" r:id="rId3"/>
    <p:sldLayoutId id="2147484957" r:id="rId4"/>
    <p:sldLayoutId id="2147484958" r:id="rId5"/>
    <p:sldLayoutId id="2147484959" r:id="rId6"/>
    <p:sldLayoutId id="2147484960" r:id="rId7"/>
    <p:sldLayoutId id="2147484961" r:id="rId8"/>
    <p:sldLayoutId id="2147484962" r:id="rId9"/>
    <p:sldLayoutId id="2147484963" r:id="rId10"/>
    <p:sldLayoutId id="2147484964" r:id="rId11"/>
    <p:sldLayoutId id="2147484965" r:id="rId12"/>
    <p:sldLayoutId id="2147484966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Placeholder 1"/>
          <p:cNvSpPr>
            <a:spLocks noGrp="1"/>
          </p:cNvSpPr>
          <p:nvPr>
            <p:ph type="title"/>
          </p:nvPr>
        </p:nvSpPr>
        <p:spPr bwMode="auto">
          <a:xfrm>
            <a:off x="2362200" y="274638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4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4600" y="1600202"/>
            <a:ext cx="6172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1" hangingPunct="1">
              <a:defRPr/>
            </a:pPr>
            <a:fld id="{603182BA-DB5B-4A74-A6AD-F33832CEF497}" type="datetimeFigureOut">
              <a:rPr lang="en-US">
                <a:latin typeface="Times" pitchFamily="18" charset="0"/>
                <a:ea typeface="ＭＳ Ｐゴシック"/>
              </a:rPr>
              <a:pPr eaLnBrk="1" hangingPunct="1">
                <a:defRPr/>
              </a:pPr>
              <a:t>4/3/17</a:t>
            </a:fld>
            <a:endParaRPr lang="en-US" dirty="0">
              <a:latin typeface="Times" pitchFamily="18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1" hangingPunct="1">
              <a:defRPr/>
            </a:pPr>
            <a:endParaRPr lang="en-US" dirty="0">
              <a:latin typeface="Times" pitchFamily="18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1" hangingPunct="1">
              <a:defRPr/>
            </a:pPr>
            <a:fld id="{060CEF16-4CA7-4A44-95F2-2BCE650EFAF9}" type="slidenum">
              <a:rPr lang="en-US">
                <a:latin typeface="Times" pitchFamily="18" charset="0"/>
                <a:ea typeface="ＭＳ Ｐゴシック"/>
              </a:rPr>
              <a:pPr eaLnBrk="1" hangingPunct="1">
                <a:defRPr/>
              </a:pPr>
              <a:t>‹#›</a:t>
            </a:fld>
            <a:endParaRPr lang="en-US" dirty="0">
              <a:latin typeface="Times" pitchFamily="18" charset="0"/>
              <a:ea typeface="ＭＳ Ｐゴシック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prstClr val="black"/>
              </a:solidFill>
              <a:latin typeface="Calibri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6217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2" r:id="rId1"/>
    <p:sldLayoutId id="2147485033" r:id="rId2"/>
    <p:sldLayoutId id="2147485034" r:id="rId3"/>
    <p:sldLayoutId id="2147485035" r:id="rId4"/>
    <p:sldLayoutId id="2147485036" r:id="rId5"/>
    <p:sldLayoutId id="2147485037" r:id="rId6"/>
    <p:sldLayoutId id="2147485038" r:id="rId7"/>
    <p:sldLayoutId id="2147485039" r:id="rId8"/>
    <p:sldLayoutId id="2147485040" r:id="rId9"/>
    <p:sldLayoutId id="2147485041" r:id="rId10"/>
    <p:sldLayoutId id="2147485042" r:id="rId11"/>
    <p:sldLayoutId id="2147485044" r:id="rId12"/>
    <p:sldLayoutId id="21474850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Relationship Id="rId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pa-files/PA-16-036.html" TargetMode="External"/><Relationship Id="rId4" Type="http://schemas.openxmlformats.org/officeDocument/2006/relationships/hyperlink" Target="https://provocativequestions.nci.nih.gov/rfa/what-are-the-molecular-and-or-cellular-mechanis/mainquestions_viewdetails.html" TargetMode="External"/><Relationship Id="rId1" Type="http://schemas.openxmlformats.org/officeDocument/2006/relationships/slideLayout" Target="../slideLayouts/slideLayout14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Relationship Id="rId2" Type="http://schemas.openxmlformats.org/officeDocument/2006/relationships/image" Target="../media/image2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3058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ea typeface="ＭＳ Ｐゴシック"/>
                <a:cs typeface="ＭＳ Ｐゴシック"/>
              </a:rPr>
              <a:t>Ann O’Mara, PhD, RN, FAAN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ea typeface="ＭＳ Ｐゴシック"/>
                <a:cs typeface="ＭＳ Ｐゴシック"/>
              </a:rPr>
              <a:t>Head, Palliative Care Research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ea typeface="ＭＳ Ｐゴシック"/>
                <a:cs typeface="ＭＳ Ｐゴシック"/>
              </a:rPr>
              <a:t>Division of Cancer Prevention</a:t>
            </a:r>
          </a:p>
          <a:p>
            <a:pPr algn="ctr" fontAlgn="auto">
              <a:spcAft>
                <a:spcPts val="0"/>
              </a:spcAft>
              <a:defRPr/>
            </a:pPr>
            <a:endParaRPr lang="en-US" b="1" dirty="0">
              <a:ea typeface="ＭＳ Ｐゴシック"/>
              <a:cs typeface="ＭＳ Ｐゴシック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/>
            </a:r>
            <a:br>
              <a:rPr lang="en-US" sz="4400" b="1" dirty="0">
                <a:solidFill>
                  <a:schemeClr val="tx1"/>
                </a:solidFill>
                <a:ea typeface="ＭＳ Ｐゴシック"/>
                <a:cs typeface="ＭＳ Ｐゴシック"/>
              </a:rPr>
            </a:br>
            <a:endParaRPr lang="en-US" b="1" dirty="0">
              <a:ea typeface="ＭＳ Ｐゴシック"/>
              <a:cs typeface="ＭＳ Ｐゴシック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839200" cy="3505200"/>
          </a:xfrm>
        </p:spPr>
        <p:txBody>
          <a:bodyPr anchor="t"/>
          <a:lstStyle/>
          <a:p>
            <a:pPr algn="ctr"/>
            <a:r>
              <a:rPr lang="en-US" sz="4000" b="1" dirty="0"/>
              <a:t>NCI: Programmatic Overview of CIPN Portfolio</a:t>
            </a:r>
            <a:br>
              <a:rPr lang="en-US" sz="4000" b="1" dirty="0"/>
            </a:br>
            <a:r>
              <a:rPr lang="en-US" sz="4000" b="1" i="1" dirty="0">
                <a:ea typeface="ＭＳ Ｐゴシック"/>
                <a:cs typeface="ＭＳ Ｐゴシック"/>
              </a:rPr>
              <a:t/>
            </a:r>
            <a:br>
              <a:rPr lang="en-US" sz="4000" b="1" i="1" dirty="0">
                <a:ea typeface="ＭＳ Ｐゴシック"/>
                <a:cs typeface="ＭＳ Ｐゴシック"/>
              </a:rPr>
            </a:br>
            <a:r>
              <a:rPr lang="en-US" sz="4000" b="1" i="1" dirty="0">
                <a:ea typeface="ＭＳ Ｐゴシック"/>
                <a:cs typeface="ＭＳ Ｐゴシック"/>
              </a:rPr>
              <a:t> </a:t>
            </a:r>
            <a:br>
              <a:rPr lang="en-US" sz="4000" b="1" i="1" dirty="0">
                <a:ea typeface="ＭＳ Ｐゴシック"/>
                <a:cs typeface="ＭＳ Ｐゴシック"/>
              </a:rPr>
            </a:br>
            <a:r>
              <a:rPr lang="en-US" sz="2000" b="1" i="1" dirty="0">
                <a:ea typeface="ＭＳ Ｐゴシック"/>
                <a:cs typeface="ＭＳ Ｐゴシック"/>
              </a:rPr>
              <a:t>March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, 2017</a:t>
            </a:r>
            <a:r>
              <a:rPr lang="en-US" sz="2800" b="1" dirty="0">
                <a:solidFill>
                  <a:srgbClr val="C00000"/>
                </a:solidFill>
                <a:ea typeface="ＭＳ Ｐゴシック"/>
                <a:cs typeface="ＭＳ Ｐゴシック"/>
              </a:rPr>
              <a:t/>
            </a:r>
            <a:br>
              <a:rPr lang="en-US" sz="2800" b="1" dirty="0">
                <a:solidFill>
                  <a:srgbClr val="C00000"/>
                </a:solidFill>
                <a:ea typeface="ＭＳ Ｐゴシック"/>
                <a:cs typeface="ＭＳ Ｐゴシック"/>
              </a:rPr>
            </a:b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76400" y="3581400"/>
            <a:ext cx="60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35" y="5298601"/>
            <a:ext cx="15240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567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NIH Portfolio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2011-2016</a:t>
            </a:r>
          </a:p>
        </p:txBody>
      </p:sp>
    </p:spTree>
    <p:extLst>
      <p:ext uri="{BB962C8B-B14F-4D97-AF65-F5344CB8AC3E}">
        <p14:creationId xmlns:p14="http://schemas.microsoft.com/office/powerpoint/2010/main" val="73854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68675" y="1353078"/>
            <a:ext cx="8751571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</a:rPr>
              <a:t>Active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-"/>
              <a:defRPr/>
            </a:pPr>
            <a:r>
              <a:rPr lang="en-US" sz="1800" b="1" dirty="0">
                <a:solidFill>
                  <a:srgbClr val="000000"/>
                </a:solidFill>
              </a:rPr>
              <a:t>NCI Clinical and Translational Exploratory/Developmental Studies          (PAR-16-176, R21)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-"/>
              <a:defRPr/>
            </a:pPr>
            <a:r>
              <a:rPr lang="en-US" sz="1800" b="1" dirty="0">
                <a:solidFill>
                  <a:srgbClr val="000000"/>
                </a:solidFill>
              </a:rPr>
              <a:t>Mechanisms of Cancer and Treatment-related Symptoms and Toxicities   (PA-16-258, R21)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-"/>
              <a:defRPr/>
            </a:pPr>
            <a:r>
              <a:rPr lang="en-US" sz="1800" b="1" dirty="0">
                <a:solidFill>
                  <a:srgbClr val="000000"/>
                </a:solidFill>
              </a:rPr>
              <a:t>Improving Outcomes in Cancer Treatment-Related Cardiotoxicity              (PA-16-035, R01), (PA-16-036, R21)	</a:t>
            </a:r>
            <a:endParaRPr lang="en-US" sz="2000" b="1" u="sng" dirty="0">
              <a:solidFill>
                <a:srgbClr val="000000"/>
              </a:solidFill>
              <a:hlinkClick r:id="rId3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-"/>
              <a:defRPr/>
            </a:pPr>
            <a:r>
              <a:rPr lang="en-US" sz="1800" b="1" dirty="0">
                <a:solidFill>
                  <a:srgbClr val="000000"/>
                </a:solidFill>
              </a:rPr>
              <a:t>Mechanisms, Models, Measurement, &amp; Management in Pain Research  (PA-16-187, R21), (PA-16-188, R-01)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</a:rPr>
              <a:t>Expired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hlinkClick r:id="rId4"/>
              </a:rPr>
              <a:t>PQ –9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 What are the molecular and/or cellular mechanisms that underlie the development of cancer therapy-induced severe adverse sequelae?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Biomechanisms of Peripheral Nerve Damage by Anti-Cancer Therapy (R01)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1800" dirty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altLang="en-US" sz="2000" kern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65592" cy="423193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accent3"/>
                </a:solidFill>
                <a:ea typeface="ＭＳ Ｐゴシック" pitchFamily="34" charset="-128"/>
              </a:rPr>
              <a:t>Funding Opportunity Announcements</a:t>
            </a:r>
          </a:p>
        </p:txBody>
      </p:sp>
    </p:spTree>
    <p:extLst>
      <p:ext uri="{BB962C8B-B14F-4D97-AF65-F5344CB8AC3E}">
        <p14:creationId xmlns:p14="http://schemas.microsoft.com/office/powerpoint/2010/main" val="105117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42313" cy="8382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NIH Funded Grants in CIPN (2011-2016)</a:t>
            </a:r>
            <a:br>
              <a:rPr lang="en-US" sz="2800" b="1" dirty="0">
                <a:solidFill>
                  <a:schemeClr val="accent3"/>
                </a:solidFill>
              </a:rPr>
            </a:br>
            <a:r>
              <a:rPr lang="en-US" sz="2800" b="1" dirty="0">
                <a:solidFill>
                  <a:schemeClr val="accent3"/>
                </a:solidFill>
              </a:rPr>
              <a:t>(AI, AT, CA, DA, DE, GM, HD, NR, NS)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/>
              <a:t>61 grants among 81 researchers totaling $23,493,341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b="1" dirty="0"/>
              <a:t>35 pre-clinical grants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Biomarkers and pathways: cannabinoid receptors, NMDA receptor pathways, cytokine expression and mRNA levels, apoptotic pathways (Bclw, SARM1), epidural nerve innervation and axon structure, mitochondrial mechanisms and toll-like receptors (TLRs)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b="1" dirty="0"/>
              <a:t>2 grants involved research in both animal models and cancer patients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Biomarkers and pathways: cytokine expression, epidermal nerve density and TLR levels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b="1" dirty="0"/>
              <a:t>Only 4 (11%) of the 37 grants used tumor-bearing animals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b="1" dirty="0"/>
              <a:t>Biomarkers assessed typically at only one time point</a:t>
            </a:r>
          </a:p>
        </p:txBody>
      </p:sp>
    </p:spTree>
    <p:extLst>
      <p:ext uri="{BB962C8B-B14F-4D97-AF65-F5344CB8AC3E}">
        <p14:creationId xmlns:p14="http://schemas.microsoft.com/office/powerpoint/2010/main" val="69571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42313" cy="8382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NIH Funded Grants in CIPN (</a:t>
            </a:r>
            <a:r>
              <a:rPr lang="en-US" sz="2800" b="1">
                <a:solidFill>
                  <a:schemeClr val="accent3"/>
                </a:solidFill>
              </a:rPr>
              <a:t>2011-2016)</a:t>
            </a:r>
            <a:br>
              <a:rPr lang="en-US" sz="2800" b="1">
                <a:solidFill>
                  <a:schemeClr val="accent3"/>
                </a:solidFill>
              </a:rPr>
            </a:br>
            <a:r>
              <a:rPr lang="en-US" sz="2800" b="1">
                <a:solidFill>
                  <a:schemeClr val="accent3"/>
                </a:solidFill>
              </a:rPr>
              <a:t>(AI, AT, CA, DA, DE, GM, HD, NR, NS)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/>
              <a:t>26 Clinical grants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b="1" dirty="0"/>
              <a:t>Cohort/Longitudinal (n=20)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b="1" dirty="0"/>
              <a:t>Trajectory of CIPN 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b="1" dirty="0"/>
              <a:t>Genetic discovery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b="1" dirty="0"/>
              <a:t>Development/testing of new assays/test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b="1" dirty="0"/>
              <a:t>Clinical Trials (n=6) 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b="1" dirty="0"/>
              <a:t>Acupuncture 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b="1" dirty="0"/>
              <a:t>Exercise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b="1" dirty="0"/>
              <a:t>Photon therapy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b="1" dirty="0"/>
              <a:t>Nicotinamide Riboside </a:t>
            </a:r>
          </a:p>
          <a:p>
            <a:pPr lvl="1">
              <a:buFont typeface="Arial" panose="020B0604020202020204" pitchFamily="34" charset="0"/>
              <a:buChar char="-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1976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21" y="533400"/>
            <a:ext cx="8165592" cy="423193"/>
          </a:xfrm>
        </p:spPr>
        <p:txBody>
          <a:bodyPr/>
          <a:lstStyle/>
          <a:p>
            <a:r>
              <a:rPr lang="en-US" sz="2800" b="1" dirty="0">
                <a:solidFill>
                  <a:schemeClr val="accent3"/>
                </a:solidFill>
              </a:rPr>
              <a:t>NCI’s Interest in Mechanistic Studies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371600"/>
            <a:ext cx="8165592" cy="5084233"/>
          </a:xfrm>
        </p:spPr>
        <p:txBody>
          <a:bodyPr/>
          <a:lstStyle/>
          <a:p>
            <a:r>
              <a:rPr lang="en-US" b="1" dirty="0"/>
              <a:t>30 year history of funding cancer control/symptom science within the community oncology program (CCOP, NCORP)</a:t>
            </a:r>
          </a:p>
          <a:p>
            <a:r>
              <a:rPr lang="en-US" b="1" dirty="0"/>
              <a:t>Historically, studies based on empiric data &amp; anecdotal evidence</a:t>
            </a:r>
          </a:p>
          <a:p>
            <a:r>
              <a:rPr lang="en-US" b="1" dirty="0"/>
              <a:t>Repurposing of pharmacologic agents</a:t>
            </a:r>
          </a:p>
          <a:p>
            <a:r>
              <a:rPr lang="en-US" b="1" dirty="0"/>
              <a:t>Majority of studies negative-not mechanistically based</a:t>
            </a:r>
          </a:p>
          <a:p>
            <a:r>
              <a:rPr lang="en-US" b="1" dirty="0"/>
              <a:t>High interest in understanding: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2000" b="1" dirty="0"/>
              <a:t>mechanisms of symptom development to develop targeted interventions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2000" b="1" dirty="0"/>
              <a:t>the natural history of symptoms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2000" b="1" dirty="0"/>
              <a:t>the ability to predict who is at risk to develop certain symptoms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Conclusion of Literature Review and Grant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8600" y="914400"/>
            <a:ext cx="8610600" cy="5334000"/>
          </a:xfrm>
        </p:spPr>
        <p:txBody>
          <a:bodyPr/>
          <a:lstStyle/>
          <a:p>
            <a:pPr lvl="0"/>
            <a:endParaRPr lang="en-US" dirty="0"/>
          </a:p>
          <a:p>
            <a:pPr lvl="0"/>
            <a:r>
              <a:rPr lang="en-US" b="1" dirty="0"/>
              <a:t>Pre-clinical and clinical CIPN researchers operating in 2 different research planes.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b="1" dirty="0"/>
              <a:t>Pre-clinical researchers investigating a variety of biomarkers and pathways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b="1" dirty="0"/>
              <a:t>Clinical researchers examining many potential treatment methods</a:t>
            </a:r>
          </a:p>
          <a:p>
            <a:r>
              <a:rPr lang="en-US" b="1" dirty="0"/>
              <a:t>Researcher groups seem to rarely collaborate, leading to pre-clinical discoveries that are typically not adopted and adapted for clinical research in a timely manner, if they are discovered at all. </a:t>
            </a:r>
          </a:p>
          <a:p>
            <a:r>
              <a:rPr lang="en-US" b="1" dirty="0"/>
              <a:t>Collaboration, or at least frequent communication, should expedite clinically-relevant yet biologically-sound research</a:t>
            </a:r>
          </a:p>
          <a:p>
            <a:r>
              <a:rPr lang="en-US" b="1" dirty="0"/>
              <a:t>Establishing CIPN research teams with researchers from both groups could also serve this field well.</a:t>
            </a:r>
          </a:p>
          <a:p>
            <a:pPr marL="3657600" lvl="8" indent="0">
              <a:buNone/>
            </a:pPr>
            <a:r>
              <a:rPr lang="en-US" sz="1400" b="1" dirty="0"/>
              <a:t>				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Robert Korycinski</a:t>
            </a:r>
          </a:p>
          <a:p>
            <a:pPr marL="3657600" lvl="8" indent="0">
              <a:buNone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				Scientific Program Analyst</a:t>
            </a:r>
          </a:p>
          <a:p>
            <a:pPr marL="3657600" lvl="8" indent="0">
              <a:buNone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				NCI</a:t>
            </a:r>
          </a:p>
          <a:p>
            <a:pPr lvl="8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5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6172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3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Objectives</a:t>
            </a:r>
            <a:endParaRPr lang="en-US" sz="28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Provide an overview of the NCI Community Oncology Research Program (NCORP)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Discuss CIPN studies conducted within NCORP and the NIH grant portfolio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Discuss NCI perspectives on today’s meeting objectives </a:t>
            </a:r>
          </a:p>
        </p:txBody>
      </p:sp>
    </p:spTree>
    <p:extLst>
      <p:ext uri="{BB962C8B-B14F-4D97-AF65-F5344CB8AC3E}">
        <p14:creationId xmlns:p14="http://schemas.microsoft.com/office/powerpoint/2010/main" val="87091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  <a:ea typeface="ＭＳ Ｐゴシック"/>
                <a:cs typeface="ＭＳ Ｐゴシック"/>
              </a:rPr>
              <a:t>NCORP: A Single Community-Based </a:t>
            </a:r>
            <a:br>
              <a:rPr lang="en-US" sz="2800" b="1" dirty="0">
                <a:solidFill>
                  <a:schemeClr val="accent3"/>
                </a:solidFill>
                <a:latin typeface="+mn-lt"/>
                <a:ea typeface="ＭＳ Ｐゴシック"/>
                <a:cs typeface="ＭＳ Ｐゴシック"/>
              </a:rPr>
            </a:br>
            <a:r>
              <a:rPr lang="en-US" sz="2800" b="1" dirty="0">
                <a:solidFill>
                  <a:schemeClr val="accent3"/>
                </a:solidFill>
                <a:latin typeface="+mn-lt"/>
                <a:ea typeface="ＭＳ Ｐゴシック"/>
                <a:cs typeface="ＭＳ Ｐゴシック"/>
              </a:rPr>
              <a:t>National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000" b="1" dirty="0"/>
              <a:t>3 components:  Community  Sites, Minority/Underserved Community Sites, and Research Bases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000" b="1" dirty="0"/>
              <a:t>Clinical Trials:  prevention, symptom/toxicity management, health-related quality of life, comparative effectiveness, and screening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000" b="1" dirty="0"/>
              <a:t>Cancer care delivery research:  patient-provider and organization-level influences on cancer outcomes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000" b="1" dirty="0"/>
              <a:t>Incorporation of cancer disparities research into clinical trials and cancer care delivery research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000" b="1" dirty="0"/>
              <a:t>Accrual to National Clinical Trials Network (NCTN) treatment and imaging trials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000" b="1" dirty="0"/>
              <a:t>Community/academic partnerships</a:t>
            </a:r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lvl="1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endParaRPr lang="en-US" sz="20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1521" y="1066800"/>
            <a:ext cx="7315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7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03" y="859539"/>
            <a:ext cx="6743700" cy="582215"/>
          </a:xfrm>
        </p:spPr>
        <p:txBody>
          <a:bodyPr/>
          <a:lstStyle/>
          <a:p>
            <a:pPr algn="ctr"/>
            <a:r>
              <a:rPr lang="en-US" sz="2700" b="1">
                <a:latin typeface="Calibri" panose="020F0502020204030204" pitchFamily="34" charset="0"/>
                <a:cs typeface="Calibri" panose="020F0502020204030204" pitchFamily="34" charset="0"/>
              </a:rPr>
              <a:t>NCORP’s Three Components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64303" y="1828800"/>
            <a:ext cx="7403338" cy="4419600"/>
            <a:chOff x="-275010" y="914401"/>
            <a:chExt cx="9871118" cy="5513353"/>
          </a:xfrm>
        </p:grpSpPr>
        <p:grpSp>
          <p:nvGrpSpPr>
            <p:cNvPr id="4" name="Group 3"/>
            <p:cNvGrpSpPr/>
            <p:nvPr/>
          </p:nvGrpSpPr>
          <p:grpSpPr>
            <a:xfrm>
              <a:off x="-275010" y="4040407"/>
              <a:ext cx="9871118" cy="2387347"/>
              <a:chOff x="-275010" y="4274333"/>
              <a:chExt cx="9871118" cy="2387347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-275010" y="4290127"/>
                <a:ext cx="3762528" cy="2371553"/>
              </a:xfrm>
              <a:prstGeom prst="roundRect">
                <a:avLst/>
              </a:prstGeom>
              <a:solidFill>
                <a:schemeClr val="accent3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b="1" u="sng" dirty="0">
                    <a:solidFill>
                      <a:srgbClr val="000000"/>
                    </a:solidFill>
                    <a:ea typeface="ＭＳ Ｐゴシック"/>
                  </a:rPr>
                  <a:t>Community Sites     (Accrual Engine)</a:t>
                </a:r>
              </a:p>
              <a:p>
                <a:pPr marL="214313" indent="-214313">
                  <a:buClr>
                    <a:srgbClr val="005CB8"/>
                  </a:buClr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rgbClr val="000000"/>
                    </a:solidFill>
                    <a:ea typeface="ＭＳ Ｐゴシック"/>
                  </a:rPr>
                  <a:t>Accrue  participants to NCORP trials/studies (may include providers, organizations) and to NCTN treatment and imaging trials 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 bwMode="auto">
              <a:xfrm>
                <a:off x="4566907" y="4274333"/>
                <a:ext cx="5029201" cy="2387347"/>
              </a:xfrm>
              <a:prstGeom prst="roundRect">
                <a:avLst/>
              </a:prstGeom>
              <a:solidFill>
                <a:schemeClr val="accent3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400" b="1" u="sng" dirty="0">
                    <a:solidFill>
                      <a:srgbClr val="000000"/>
                    </a:solidFill>
                    <a:ea typeface="ＭＳ Ｐゴシック"/>
                  </a:rPr>
                  <a:t>Minority/Underserved Community Sites (Accrual Engine)</a:t>
                </a:r>
              </a:p>
              <a:p>
                <a:pPr marL="214313" indent="-214313">
                  <a:buClr>
                    <a:srgbClr val="005CB8"/>
                  </a:buClr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rgbClr val="000000"/>
                    </a:solidFill>
                    <a:ea typeface="ＭＳ Ｐゴシック"/>
                  </a:rPr>
                  <a:t>Accrue  participants to NCORP trials/studies (may include providers, organizations) and to NCTN treatment and imaging trials</a:t>
                </a:r>
              </a:p>
              <a:p>
                <a:pPr marL="214313" indent="-214313">
                  <a:buClr>
                    <a:srgbClr val="005CB8"/>
                  </a:buClr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rgbClr val="000000"/>
                    </a:solidFill>
                    <a:ea typeface="ＭＳ Ｐゴシック"/>
                  </a:rPr>
                  <a:t>Communities are composed of 30% Minority/Underserved  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15618" y="914401"/>
              <a:ext cx="7502583" cy="3136906"/>
              <a:chOff x="815618" y="914401"/>
              <a:chExt cx="7502583" cy="3136906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815618" y="914401"/>
                <a:ext cx="7502583" cy="2376444"/>
              </a:xfrm>
              <a:prstGeom prst="roundRect">
                <a:avLst/>
              </a:prstGeom>
              <a:solidFill>
                <a:schemeClr val="accent3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b="1" u="sng" dirty="0">
                    <a:solidFill>
                      <a:srgbClr val="000000"/>
                    </a:solidFill>
                    <a:ea typeface="ＭＳ Ｐゴシック"/>
                  </a:rPr>
                  <a:t>Research Bases (Scientific Engine)</a:t>
                </a:r>
              </a:p>
              <a:p>
                <a:pPr marL="214313" indent="-214313">
                  <a:buClr>
                    <a:srgbClr val="005CB8"/>
                  </a:buClr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rgbClr val="000000"/>
                    </a:solidFill>
                    <a:ea typeface="ＭＳ Ｐゴシック"/>
                  </a:rPr>
                  <a:t>Design and conduct multi-center trials in cancer prevention, control, screening and post-treatment surveillance clinical trials and cancer care delivery studies </a:t>
                </a:r>
              </a:p>
              <a:p>
                <a:pPr marL="214313" indent="-214313">
                  <a:buClr>
                    <a:srgbClr val="005CB8"/>
                  </a:buClr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rgbClr val="000000"/>
                    </a:solidFill>
                    <a:ea typeface="ＭＳ Ｐゴシック"/>
                  </a:rPr>
                  <a:t>Provide scientific and statistical leadership</a:t>
                </a:r>
              </a:p>
              <a:p>
                <a:pPr marL="214313" indent="-214313">
                  <a:buClr>
                    <a:srgbClr val="005CB8"/>
                  </a:buClr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rgbClr val="000000"/>
                    </a:solidFill>
                    <a:ea typeface="ＭＳ Ｐゴシック"/>
                  </a:rPr>
                  <a:t>Data management, administration, regulatory compliance </a:t>
                </a:r>
              </a:p>
              <a:p>
                <a:endParaRPr lang="en-US" dirty="0">
                  <a:solidFill>
                    <a:srgbClr val="000000"/>
                  </a:solidFill>
                  <a:ea typeface="ＭＳ Ｐゴシック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 flipH="1">
                <a:off x="1606254" y="3283364"/>
                <a:ext cx="568147" cy="66743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6952726" y="3291728"/>
                <a:ext cx="406400" cy="75957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1754"/>
            <a:ext cx="6362700" cy="6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 flipH="1" flipV="1">
            <a:off x="4116198" y="4876800"/>
            <a:ext cx="349544" cy="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82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 </a:t>
            </a:r>
            <a:r>
              <a:rPr lang="en-US" sz="2800" b="1" dirty="0">
                <a:solidFill>
                  <a:schemeClr val="accent3"/>
                </a:solidFill>
                <a:ea typeface="ＭＳ Ｐゴシック"/>
                <a:cs typeface="ＭＳ Ｐゴシック"/>
              </a:rPr>
              <a:t>NCORP Network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 rtlCol="0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/>
              <a:t>12 Research Bases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/>
              <a:t>46 sites (34 community; 12 MU community)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/>
              <a:t>947 Components and Subcomponents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/>
              <a:t>Health Care Systems Kaiser, </a:t>
            </a:r>
            <a:r>
              <a:rPr lang="en-US" b="1" dirty="0" err="1"/>
              <a:t>Essentia</a:t>
            </a:r>
            <a:r>
              <a:rPr lang="en-US" b="1" dirty="0"/>
              <a:t>, Aurora, Catholic Health Initiatives, </a:t>
            </a:r>
            <a:r>
              <a:rPr lang="en-US" b="1" dirty="0" err="1"/>
              <a:t>Geisinger</a:t>
            </a:r>
            <a:r>
              <a:rPr lang="en-US" b="1" dirty="0"/>
              <a:t>, Sanford &amp; Nemours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/>
              <a:t>7 Merged  Community Programs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b="1" dirty="0"/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/>
              <a:t>300+ CCDR Components within 46 Programs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b="1" dirty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b="1" dirty="0"/>
          </a:p>
          <a:p>
            <a:pPr fontAlgn="auto">
              <a:spcAft>
                <a:spcPts val="0"/>
              </a:spcAft>
              <a:defRPr/>
            </a:pPr>
            <a:endParaRPr lang="en-US" sz="900" b="1" dirty="0"/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14500" y="1057275"/>
            <a:ext cx="7086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55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6350" y="0"/>
            <a:ext cx="9137650" cy="6858000"/>
            <a:chOff x="-139700" y="-76200"/>
            <a:chExt cx="9137650" cy="6858000"/>
          </a:xfrm>
        </p:grpSpPr>
        <p:pic>
          <p:nvPicPr>
            <p:cNvPr id="3077" name="Picture 5" descr="ncorp geo distr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9700" y="-76200"/>
              <a:ext cx="91376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8" name="Group 3"/>
            <p:cNvGrpSpPr>
              <a:grpSpLocks/>
            </p:cNvGrpSpPr>
            <p:nvPr/>
          </p:nvGrpSpPr>
          <p:grpSpPr bwMode="auto">
            <a:xfrm>
              <a:off x="914400" y="914400"/>
              <a:ext cx="4068763" cy="1781175"/>
              <a:chOff x="914400" y="914400"/>
              <a:chExt cx="4068763" cy="1781175"/>
            </a:xfrm>
          </p:grpSpPr>
          <p:pic>
            <p:nvPicPr>
              <p:cNvPr id="307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350" y="1020763"/>
                <a:ext cx="3402013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Oval 1"/>
              <p:cNvSpPr/>
              <p:nvPr/>
            </p:nvSpPr>
            <p:spPr>
              <a:xfrm>
                <a:off x="914400" y="914400"/>
                <a:ext cx="2209800" cy="14478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429000" y="1141413"/>
                <a:ext cx="1554163" cy="1554162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150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3"/>
                </a:solidFill>
              </a:rPr>
              <a:t>CCOP/NCORP CIPN Clinical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/>
              <a:t>14 clinical trials; 1 natural history study (acute and chronic paclitaxel induced neuropathies)</a:t>
            </a:r>
          </a:p>
          <a:p>
            <a:r>
              <a:rPr lang="en-US" b="1" dirty="0"/>
              <a:t>All pharmacologic interventions </a:t>
            </a:r>
            <a:r>
              <a:rPr lang="en-US" b="1" dirty="0">
                <a:solidFill>
                  <a:srgbClr val="000099"/>
                </a:solidFill>
              </a:rPr>
              <a:t>(topical amitriptyline/ketamine, nortriptyline, </a:t>
            </a:r>
            <a:r>
              <a:rPr lang="en-US" b="1" dirty="0" err="1">
                <a:solidFill>
                  <a:srgbClr val="000099"/>
                </a:solidFill>
              </a:rPr>
              <a:t>amifostine</a:t>
            </a:r>
            <a:r>
              <a:rPr lang="en-US" b="1" dirty="0">
                <a:solidFill>
                  <a:srgbClr val="000099"/>
                </a:solidFill>
              </a:rPr>
              <a:t>, gabapentin, acetyl L-carnitine, </a:t>
            </a:r>
            <a:r>
              <a:rPr lang="en-US" b="1" dirty="0" err="1">
                <a:solidFill>
                  <a:srgbClr val="000099"/>
                </a:solidFill>
              </a:rPr>
              <a:t>levetiracetam</a:t>
            </a:r>
            <a:r>
              <a:rPr lang="en-US" b="1" dirty="0">
                <a:solidFill>
                  <a:srgbClr val="000099"/>
                </a:solidFill>
              </a:rPr>
              <a:t>, alpha-lipoic acid, lamotrigine, vitamin E, topical baclofen, amitriptyline </a:t>
            </a:r>
            <a:r>
              <a:rPr lang="en-US" b="1" dirty="0" err="1">
                <a:solidFill>
                  <a:srgbClr val="000099"/>
                </a:solidFill>
              </a:rPr>
              <a:t>HCl</a:t>
            </a:r>
            <a:r>
              <a:rPr lang="en-US" b="1" dirty="0">
                <a:solidFill>
                  <a:srgbClr val="000099"/>
                </a:solidFill>
              </a:rPr>
              <a:t>, and ketamine (BAK), glutathione, calcium/magnesium, duloxetine)</a:t>
            </a:r>
          </a:p>
          <a:p>
            <a:r>
              <a:rPr lang="en-US" b="1" dirty="0"/>
              <a:t>4 trials included different chemotherapies; others-targeted specific chemotherapies </a:t>
            </a:r>
            <a:r>
              <a:rPr lang="en-US" b="1" dirty="0">
                <a:solidFill>
                  <a:srgbClr val="000099"/>
                </a:solidFill>
              </a:rPr>
              <a:t>(</a:t>
            </a:r>
            <a:r>
              <a:rPr lang="en-US" b="1" dirty="0" err="1">
                <a:solidFill>
                  <a:srgbClr val="000099"/>
                </a:solidFill>
              </a:rPr>
              <a:t>taxanes</a:t>
            </a:r>
            <a:r>
              <a:rPr lang="en-US" b="1" dirty="0">
                <a:solidFill>
                  <a:srgbClr val="000099"/>
                </a:solidFill>
              </a:rPr>
              <a:t>, </a:t>
            </a:r>
            <a:r>
              <a:rPr lang="en-US" b="1" dirty="0" err="1">
                <a:solidFill>
                  <a:srgbClr val="000099"/>
                </a:solidFill>
              </a:rPr>
              <a:t>cisplatinum</a:t>
            </a:r>
            <a:r>
              <a:rPr lang="en-US" b="1" dirty="0">
                <a:solidFill>
                  <a:srgbClr val="000099"/>
                </a:solidFill>
              </a:rPr>
              <a:t>, </a:t>
            </a:r>
            <a:r>
              <a:rPr lang="en-US" b="1" dirty="0" err="1">
                <a:solidFill>
                  <a:srgbClr val="000099"/>
                </a:solidFill>
              </a:rPr>
              <a:t>oxaliplatin</a:t>
            </a:r>
            <a:r>
              <a:rPr lang="en-US" b="1" dirty="0">
                <a:solidFill>
                  <a:srgbClr val="000099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b="1" dirty="0"/>
              <a:t>Prevention (7); established CIPN (7)</a:t>
            </a:r>
          </a:p>
          <a:p>
            <a:r>
              <a:rPr lang="en-US" b="1" dirty="0"/>
              <a:t>All studies negative except for </a:t>
            </a:r>
            <a:r>
              <a:rPr lang="en-US" b="1" dirty="0">
                <a:solidFill>
                  <a:srgbClr val="000099"/>
                </a:solidFill>
              </a:rPr>
              <a:t>duloxetine</a:t>
            </a:r>
            <a:r>
              <a:rPr lang="en-US" b="1" dirty="0"/>
              <a:t>; </a:t>
            </a:r>
            <a:r>
              <a:rPr lang="en-US" b="1" dirty="0">
                <a:solidFill>
                  <a:srgbClr val="000099"/>
                </a:solidFill>
              </a:rPr>
              <a:t>acetyl L-carnitine </a:t>
            </a:r>
            <a:r>
              <a:rPr lang="en-US" b="1" dirty="0"/>
              <a:t>worsened CIPN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dirty="0" err="1"/>
              <a:t>Majithia</a:t>
            </a:r>
            <a:r>
              <a:rPr lang="en-US" sz="1400" b="1" dirty="0"/>
              <a:t> et al, Support Care Cancer, 2016 March, 24(3)   </a:t>
            </a:r>
          </a:p>
        </p:txBody>
      </p:sp>
    </p:spTree>
    <p:extLst>
      <p:ext uri="{BB962C8B-B14F-4D97-AF65-F5344CB8AC3E}">
        <p14:creationId xmlns:p14="http://schemas.microsoft.com/office/powerpoint/2010/main" val="206104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CCOP/NCORP CIPN Studies (2006-2011)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6200" y="990601"/>
          <a:ext cx="9067799" cy="5836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3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4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 marL="81661" marR="8166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Research Base</a:t>
                      </a:r>
                    </a:p>
                  </a:txBody>
                  <a:tcPr marL="81661" marR="8166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43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 of Topical Treatment Response with Amitriptyline and Ketamine: Combination Trial in Chemotherapy Peripheral Neuropathy (ATTRACT-CPN)</a:t>
                      </a:r>
                    </a:p>
                  </a:txBody>
                  <a:tcPr marL="81661" marR="8166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URCC</a:t>
                      </a:r>
                    </a:p>
                  </a:txBody>
                  <a:tcPr marL="81661" marR="8166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55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II Trial of Subcutaneous Amifostine for Reversal of Persistent Paclitaxel-Induced Peripheral Neuropathy.</a:t>
                      </a:r>
                    </a:p>
                  </a:txBody>
                  <a:tcPr marL="81661" marR="8166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MDA</a:t>
                      </a:r>
                    </a:p>
                  </a:txBody>
                  <a:tcPr marL="81661" marR="8166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34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Efficacy of Gabapentin in the Management of Chemotherapy-induced Peripheral Neuropathy: A Phase III Randomized, Double-Blind, Placebo-Controlled, Cross-Over Trial</a:t>
                      </a:r>
                    </a:p>
                  </a:txBody>
                  <a:tcPr marL="81661" marR="8166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NCCTG</a:t>
                      </a:r>
                    </a:p>
                  </a:txBody>
                  <a:tcPr marL="81661" marR="8166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48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Randomized Placebo-Controlled Trial Of Acetyl L-Carnitine For The Prevention Of Taxane Induced Neuropathy</a:t>
                      </a:r>
                    </a:p>
                  </a:txBody>
                  <a:tcPr marL="81661" marR="8166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SWOG</a:t>
                      </a:r>
                    </a:p>
                  </a:txBody>
                  <a:tcPr marL="81661" marR="8166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94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Randomized Phase III Trial of Amifostine vs. No Treatment for Platinum Induced Peripheral Neuropathy</a:t>
                      </a:r>
                    </a:p>
                  </a:txBody>
                  <a:tcPr marL="81661" marR="8166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GOG</a:t>
                      </a:r>
                    </a:p>
                  </a:txBody>
                  <a:tcPr marL="81661" marR="8166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519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Randomized, Double-Blind, Placebo Controlled Trial Using Acetyl-l-Carnitine (ALCAR) for the Prevention of Chemotherapy-Induced Peripheral Neuropathy in Patients with Recurrent Ovarian, Primary Peritoneal or Fallopian Tube Cancer</a:t>
                      </a:r>
                    </a:p>
                  </a:txBody>
                  <a:tcPr marL="81661" marR="8166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GOG</a:t>
                      </a:r>
                    </a:p>
                  </a:txBody>
                  <a:tcPr marL="81661" marR="8166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343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Efficacy of Levetiracetam in the Management of Chemotherapy-Induced Peripheral Neuropathy: A Phase III Randomized, Double-Blind, Placebo-Controlled, Clinical Trial</a:t>
                      </a:r>
                    </a:p>
                  </a:txBody>
                  <a:tcPr marL="81661" marR="8166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NCCTG</a:t>
                      </a:r>
                    </a:p>
                  </a:txBody>
                  <a:tcPr marL="81661" marR="8166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4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CCOP/NCORP CIPN Studies (2006-2011)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6200" y="1427163"/>
          <a:ext cx="9067799" cy="5126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72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0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Research</a:t>
                      </a:r>
                      <a:r>
                        <a:rPr lang="en-US" sz="1600" baseline="0" dirty="0"/>
                        <a:t> Base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Prevention of Cisplatin or Oxaliplatin-Induced Peripheral Neuropathy with Alpha-Lipoic Acid: A Placebo-Controlled Phase III Trial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Efficacy of Lamotrigine in the Management of Chemotherapy-Induced Peripheral Neuropathy: A Phase III Randomized, Double Blind, Placebo-Controlled Trial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NCCTG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Use of Vitamin E for Prevention of Chemotherapy Induced Peripheral Neuropathy: A Phase III Double-Blind Placebo Controlled Study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NCCTG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5677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23333"/>
                          </a:solidFill>
                          <a:effectLst/>
                          <a:latin typeface="Times" charset="0"/>
                        </a:rPr>
                        <a:t>The Use of Topical Baclofen, Amitriptyline HCl, and Ketamine (BAK) in a PLO Gel vs. Placebo for the Treatment of Chemotherapy Induced Peripheral Neuropathy: A Phase III Randomized Double-Blind Placebo Controlled Study</a:t>
                      </a: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323333"/>
                          </a:solidFill>
                          <a:effectLst/>
                          <a:latin typeface="Times" charset="0"/>
                        </a:rPr>
                        <a:t>NCCTG</a:t>
                      </a: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Topical Amitriptyline, Baclofen, and Ketamine in a PLO Gel for the Treatment of Chemotherapy Induced Peripheral Neuropathy: A Phase III Double-Blind Placebo Controlled Study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NCCTG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953678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untitled 2">
  <a:themeElements>
    <a:clrScheme name="untitled 2 8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CDEB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E3F3"/>
      </a:accent5>
      <a:accent6>
        <a:srgbClr val="00E7E7"/>
      </a:accent6>
      <a:hlink>
        <a:srgbClr val="99B8FF"/>
      </a:hlink>
      <a:folHlink>
        <a:srgbClr val="FFCC00"/>
      </a:folHlink>
    </a:clrScheme>
    <a:fontScheme name="untitled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cs typeface="Arial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8">
        <a:dk1>
          <a:srgbClr val="000000"/>
        </a:dk1>
        <a:lt1>
          <a:srgbClr val="FFFFFF"/>
        </a:lt1>
        <a:dk2>
          <a:srgbClr val="000099"/>
        </a:dk2>
        <a:lt2>
          <a:srgbClr val="FFFF00"/>
        </a:lt2>
        <a:accent1>
          <a:srgbClr val="FFCDEB"/>
        </a:accent1>
        <a:accent2>
          <a:srgbClr val="00FFFF"/>
        </a:accent2>
        <a:accent3>
          <a:srgbClr val="AAAACA"/>
        </a:accent3>
        <a:accent4>
          <a:srgbClr val="DADADA"/>
        </a:accent4>
        <a:accent5>
          <a:srgbClr val="FFE3F3"/>
        </a:accent5>
        <a:accent6>
          <a:srgbClr val="00E7E7"/>
        </a:accent6>
        <a:hlink>
          <a:srgbClr val="99B8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9">
        <a:dk1>
          <a:srgbClr val="000000"/>
        </a:dk1>
        <a:lt1>
          <a:srgbClr val="FFFFFF"/>
        </a:lt1>
        <a:dk2>
          <a:srgbClr val="000099"/>
        </a:dk2>
        <a:lt2>
          <a:srgbClr val="FAFD00"/>
        </a:lt2>
        <a:accent1>
          <a:srgbClr val="FFCC66"/>
        </a:accent1>
        <a:accent2>
          <a:srgbClr val="00FF00"/>
        </a:accent2>
        <a:accent3>
          <a:srgbClr val="AAAACA"/>
        </a:accent3>
        <a:accent4>
          <a:srgbClr val="DADADA"/>
        </a:accent4>
        <a:accent5>
          <a:srgbClr val="FFE2B8"/>
        </a:accent5>
        <a:accent6>
          <a:srgbClr val="00E700"/>
        </a:accent6>
        <a:hlink>
          <a:srgbClr val="87CEFF"/>
        </a:hlink>
        <a:folHlink>
          <a:srgbClr val="5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NCORP Audit Findings August 2014 - April 2015 (2)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NCI PPT Template 4x3 WHIT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2_NCORP Audit Findings August 2014 - April 2015 (2)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3_NCORP Audit Findings August 2014 - April 2015 (2)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NCI PPT Template 4x3 BLU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2_NCI PPT Template 4x3 BLU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5_NCI PPT Template 16x9 BLU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_NCI PPT Template 4x3 BLU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Graphics Slide">
  <a:themeElements>
    <a:clrScheme name="Custom 1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NCI PPT Template 4x3 WHIT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/>
          <a:srcRect/>
          <a:stretch>
            <a:fillRect r="-2147483648"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/>
          <a:srcRect/>
          <a:stretch>
            <a:fillRect r="-2147483648"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25641</TotalTime>
  <Words>1056</Words>
  <Application>Microsoft Macintosh PowerPoint</Application>
  <PresentationFormat>On-screen Show (4:3)</PresentationFormat>
  <Paragraphs>144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16</vt:i4>
      </vt:variant>
    </vt:vector>
  </HeadingPairs>
  <TitlesOfParts>
    <vt:vector size="50" baseType="lpstr">
      <vt:lpstr>Arial</vt:lpstr>
      <vt:lpstr>Calibri</vt:lpstr>
      <vt:lpstr>Courier New</vt:lpstr>
      <vt:lpstr>Lucida Grande</vt:lpstr>
      <vt:lpstr>MS PGothic</vt:lpstr>
      <vt:lpstr>ＭＳ Ｐゴシック</vt:lpstr>
      <vt:lpstr>Sapient Centro Slab</vt:lpstr>
      <vt:lpstr>SapientCentroSlab-Light</vt:lpstr>
      <vt:lpstr>SapientSansBold</vt:lpstr>
      <vt:lpstr>SapientSansRegular</vt:lpstr>
      <vt:lpstr>Tahoma</vt:lpstr>
      <vt:lpstr>Times</vt:lpstr>
      <vt:lpstr>Times New Roman</vt:lpstr>
      <vt:lpstr>Wingdings</vt:lpstr>
      <vt:lpstr>4_Custom Design</vt:lpstr>
      <vt:lpstr>29_Custom Design</vt:lpstr>
      <vt:lpstr>7_Custom Design</vt:lpstr>
      <vt:lpstr>10_Custom Design</vt:lpstr>
      <vt:lpstr>11_Custom Design</vt:lpstr>
      <vt:lpstr>7_Default Design</vt:lpstr>
      <vt:lpstr>12_Custom Design</vt:lpstr>
      <vt:lpstr>13_Custom Design</vt:lpstr>
      <vt:lpstr>14_Custom Design</vt:lpstr>
      <vt:lpstr>untitled 2</vt:lpstr>
      <vt:lpstr>NCORP Audit Findings August 2014 - April 2015 (2)</vt:lpstr>
      <vt:lpstr>NCI PPT Template 4x3 WHITE</vt:lpstr>
      <vt:lpstr>2_NCORP Audit Findings August 2014 - April 2015 (2)</vt:lpstr>
      <vt:lpstr>3_NCORP Audit Findings August 2014 - April 2015 (2)</vt:lpstr>
      <vt:lpstr>NCI PPT Template 4x3 BLUE</vt:lpstr>
      <vt:lpstr>2_NCI PPT Template 4x3 BLUE</vt:lpstr>
      <vt:lpstr>5_NCI PPT Template 16x9 BLUE</vt:lpstr>
      <vt:lpstr>1_NCI PPT Template 4x3 BLUE</vt:lpstr>
      <vt:lpstr>Graphics Slide</vt:lpstr>
      <vt:lpstr>1_NCI PPT Template 4x3 WHITE</vt:lpstr>
      <vt:lpstr>NCI: Programmatic Overview of CIPN Portfolio    March, 2017 </vt:lpstr>
      <vt:lpstr>Objectives</vt:lpstr>
      <vt:lpstr>NCORP: A Single Community-Based  National Network</vt:lpstr>
      <vt:lpstr>NCORP’s Three Components</vt:lpstr>
      <vt:lpstr> NCORP Network Characteristics</vt:lpstr>
      <vt:lpstr>PowerPoint Presentation</vt:lpstr>
      <vt:lpstr>CCOP/NCORP CIPN Clinical Trials</vt:lpstr>
      <vt:lpstr>CCOP/NCORP CIPN Studies (2006-2011)</vt:lpstr>
      <vt:lpstr>CCOP/NCORP CIPN Studies (2006-2011)</vt:lpstr>
      <vt:lpstr>NIH Portfolio</vt:lpstr>
      <vt:lpstr>Funding Opportunity Announcements</vt:lpstr>
      <vt:lpstr>NIH Funded Grants in CIPN (2011-2016) (AI, AT, CA, DA, DE, GM, HD, NR, NS)</vt:lpstr>
      <vt:lpstr>NIH Funded Grants in CIPN (2011-2016) (AI, AT, CA, DA, DE, GM, HD, NR, NS)</vt:lpstr>
      <vt:lpstr>NCI’s Interest in Mechanistic Studies </vt:lpstr>
      <vt:lpstr>Conclusion of Literature Review and Grant Review </vt:lpstr>
      <vt:lpstr>PowerPoint Presentation</vt:lpstr>
    </vt:vector>
  </TitlesOfParts>
  <Company>NCI/NIH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Chemoprevention of Tobacco-Related Cancers in Former Smokers:  Clinical Studies</dc:title>
  <dc:creator>Eva Szabo</dc:creator>
  <cp:lastModifiedBy>Valorie Thompson</cp:lastModifiedBy>
  <cp:revision>1503</cp:revision>
  <cp:lastPrinted>2017-01-31T16:48:42Z</cp:lastPrinted>
  <dcterms:created xsi:type="dcterms:W3CDTF">2001-02-07T14:19:26Z</dcterms:created>
  <dcterms:modified xsi:type="dcterms:W3CDTF">2017-04-03T14:26:49Z</dcterms:modified>
</cp:coreProperties>
</file>