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6" r:id="rId10"/>
    <p:sldId id="263" r:id="rId11"/>
    <p:sldId id="264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Methodological Challe</a:t>
            </a:r>
            <a:r>
              <a:rPr lang="en-US" dirty="0"/>
              <a:t>n</a:t>
            </a:r>
            <a:r>
              <a:rPr lang="en-US" dirty="0" smtClean="0"/>
              <a:t>ges in Clinical </a:t>
            </a:r>
            <a:r>
              <a:rPr lang="en-US" dirty="0"/>
              <a:t>T</a:t>
            </a:r>
            <a:r>
              <a:rPr lang="en-US" dirty="0" smtClean="0"/>
              <a:t>rials for CIPN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P. McDermott, Ph.D.</a:t>
            </a:r>
          </a:p>
          <a:p>
            <a:r>
              <a:rPr lang="en-US" dirty="0" smtClean="0"/>
              <a:t>University of Rochester Medical Center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oint rank analysis (Finkelstein and Schoenfeld, 1999)</a:t>
            </a:r>
          </a:p>
          <a:p>
            <a:pPr lvl="1"/>
            <a:r>
              <a:rPr lang="en-US" dirty="0" smtClean="0"/>
              <a:t>Commonly used in trials of amyotrophic lateral sclerosis (ALS)</a:t>
            </a:r>
          </a:p>
          <a:p>
            <a:pPr lvl="1"/>
            <a:r>
              <a:rPr lang="en-US" dirty="0" smtClean="0"/>
              <a:t>Useful for analyzing continuous outcomes that may be censored by a more important event</a:t>
            </a:r>
          </a:p>
          <a:p>
            <a:pPr lvl="2"/>
            <a:r>
              <a:rPr lang="en-US" dirty="0" smtClean="0"/>
              <a:t>Decline in function / mortality in ALS</a:t>
            </a:r>
          </a:p>
          <a:p>
            <a:pPr lvl="2"/>
            <a:r>
              <a:rPr lang="en-US" dirty="0" smtClean="0"/>
              <a:t>AUC / interruption/discontinuation of chemotherapy in CIPN</a:t>
            </a:r>
          </a:p>
          <a:p>
            <a:pPr lvl="2"/>
            <a:r>
              <a:rPr lang="en-US" dirty="0" smtClean="0"/>
              <a:t>Best if the treatment has effects on both outcomes</a:t>
            </a:r>
          </a:p>
          <a:p>
            <a:pPr lvl="3"/>
            <a:r>
              <a:rPr lang="en-US" dirty="0" smtClean="0"/>
              <a:t>Opposite effects on the two components could make the analysis very misleading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Statistical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rank analysis</a:t>
            </a:r>
          </a:p>
          <a:p>
            <a:pPr lvl="1"/>
            <a:r>
              <a:rPr lang="en-US" dirty="0" smtClean="0"/>
              <a:t>Rank all participants from worst to best outcome</a:t>
            </a:r>
          </a:p>
          <a:p>
            <a:pPr lvl="2"/>
            <a:r>
              <a:rPr lang="en-US" dirty="0" smtClean="0"/>
              <a:t>Assign worse ranks to those who discontinue (or interrupt?) chemotherapy due to neuropathy earlier</a:t>
            </a:r>
          </a:p>
          <a:p>
            <a:pPr lvl="2"/>
            <a:r>
              <a:rPr lang="en-US" dirty="0" smtClean="0"/>
              <a:t>Assign ranks to the remainder (those who complete chemotherapy on schedule) based on AUC</a:t>
            </a:r>
          </a:p>
          <a:p>
            <a:pPr lvl="1"/>
            <a:r>
              <a:rPr lang="en-US" dirty="0" smtClean="0"/>
              <a:t>Compare distribution of ranks between treatment groups</a:t>
            </a:r>
          </a:p>
          <a:p>
            <a:pPr lvl="1"/>
            <a:r>
              <a:rPr lang="en-US" dirty="0" smtClean="0"/>
              <a:t>Assumption here is that time to discontinuation of chemotherapy due to neuropathy is of greater importance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Statistical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ideally want to target those at higher risk of experiencing </a:t>
            </a:r>
            <a:r>
              <a:rPr lang="en-US" dirty="0" smtClean="0"/>
              <a:t>neuropathy due to chemotherapy</a:t>
            </a:r>
            <a:endParaRPr lang="en-US" dirty="0" smtClean="0"/>
          </a:p>
          <a:p>
            <a:r>
              <a:rPr lang="en-US" dirty="0" smtClean="0"/>
              <a:t>Heterogeneity in cancer type, chemotherapy type, chemotherapy dosage, and chemotherapy duration</a:t>
            </a:r>
          </a:p>
          <a:p>
            <a:pPr lvl="1"/>
            <a:r>
              <a:rPr lang="en-US" dirty="0" smtClean="0"/>
              <a:t>Cleaner to have within-study homogeneity, but recruitment may become difficult</a:t>
            </a:r>
          </a:p>
          <a:p>
            <a:pPr lvl="1"/>
            <a:r>
              <a:rPr lang="en-US" dirty="0" smtClean="0"/>
              <a:t>Stratification by some of these factors may be important if they are allowed to vary within the study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Study </a:t>
            </a:r>
            <a:r>
              <a:rPr lang="en-US" dirty="0"/>
              <a:t>P</a:t>
            </a:r>
            <a:r>
              <a:rPr lang="en-US" dirty="0" smtClean="0"/>
              <a:t>opulation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extensive natural history data (or even better, data from placebo groups in past trials)</a:t>
            </a:r>
          </a:p>
          <a:p>
            <a:pPr lvl="1"/>
            <a:r>
              <a:rPr lang="en-US" dirty="0" smtClean="0"/>
              <a:t>Allows one to tailor the planning to specifics of the study design</a:t>
            </a:r>
          </a:p>
          <a:p>
            <a:r>
              <a:rPr lang="en-US" dirty="0" smtClean="0"/>
              <a:t>Use of adaptive design for sample size re-estimation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Planning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size of importance to detect</a:t>
            </a:r>
          </a:p>
          <a:p>
            <a:pPr lvl="1"/>
            <a:r>
              <a:rPr lang="en-US" dirty="0" smtClean="0"/>
              <a:t>Depends on outcome variable</a:t>
            </a:r>
          </a:p>
          <a:p>
            <a:pPr lvl="1"/>
            <a:r>
              <a:rPr lang="en-US" dirty="0" smtClean="0"/>
              <a:t>For joint rank analysis, power depends on P(X &gt; Y), where X and Y are ranks of randomly selected participants in treatment and placebo groups, respectively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38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</a:p>
          <a:p>
            <a:r>
              <a:rPr lang="en-US" dirty="0" smtClean="0"/>
              <a:t>Strategies for statistical analysis</a:t>
            </a:r>
          </a:p>
          <a:p>
            <a:r>
              <a:rPr lang="en-US" dirty="0" smtClean="0"/>
              <a:t>Defining the study population</a:t>
            </a:r>
          </a:p>
          <a:p>
            <a:r>
              <a:rPr lang="en-US" dirty="0" smtClean="0"/>
              <a:t>Study planning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constitutes treatment success for an individual patient?</a:t>
            </a:r>
          </a:p>
          <a:p>
            <a:pPr lvl="1"/>
            <a:r>
              <a:rPr lang="en-US" dirty="0" smtClean="0"/>
              <a:t>Absence of neuropathy</a:t>
            </a:r>
          </a:p>
          <a:p>
            <a:pPr lvl="1"/>
            <a:r>
              <a:rPr lang="en-US" dirty="0" smtClean="0"/>
              <a:t>Less severe neuropathy</a:t>
            </a:r>
          </a:p>
          <a:p>
            <a:pPr lvl="1"/>
            <a:r>
              <a:rPr lang="en-US" dirty="0" smtClean="0"/>
              <a:t>Less time with neuropathy</a:t>
            </a:r>
          </a:p>
          <a:p>
            <a:pPr lvl="1"/>
            <a:r>
              <a:rPr lang="en-US" dirty="0" smtClean="0"/>
              <a:t>Less time with moderate/severe neuropathy</a:t>
            </a:r>
          </a:p>
          <a:p>
            <a:pPr lvl="1"/>
            <a:r>
              <a:rPr lang="en-US" dirty="0" smtClean="0"/>
              <a:t>Ability to complete chemotherapy regimen without interruption and with minimal discomfort</a:t>
            </a:r>
          </a:p>
          <a:p>
            <a:pPr lvl="1"/>
            <a:r>
              <a:rPr lang="en-US" dirty="0" smtClean="0"/>
              <a:t>“Good” response considering both cancer-related and neuropathy-related outcome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current measures of outcome largely ignore the dimension of chemotherapy success?</a:t>
            </a:r>
          </a:p>
          <a:p>
            <a:pPr lvl="1"/>
            <a:r>
              <a:rPr lang="en-US" dirty="0" smtClean="0"/>
              <a:t>Off-target effect</a:t>
            </a:r>
          </a:p>
          <a:p>
            <a:pPr lvl="1"/>
            <a:r>
              <a:rPr lang="en-US" dirty="0" smtClean="0"/>
              <a:t>Expectation of minimal effect on this dimension</a:t>
            </a:r>
          </a:p>
          <a:p>
            <a:r>
              <a:rPr lang="en-US" dirty="0" smtClean="0"/>
              <a:t>C</a:t>
            </a:r>
            <a:r>
              <a:rPr lang="en-US" dirty="0" smtClean="0"/>
              <a:t>hemotherapy </a:t>
            </a:r>
            <a:r>
              <a:rPr lang="en-US" dirty="0" smtClean="0"/>
              <a:t>success is more important to the individual patient than the management of neuropathy</a:t>
            </a:r>
          </a:p>
          <a:p>
            <a:r>
              <a:rPr lang="en-US" dirty="0" smtClean="0"/>
              <a:t>A composite that includes both dimensions may be useful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neuropathy (prevention trial) may </a:t>
            </a:r>
            <a:r>
              <a:rPr lang="en-US" dirty="0" smtClean="0"/>
              <a:t>or may not </a:t>
            </a:r>
            <a:r>
              <a:rPr lang="en-US" dirty="0" smtClean="0"/>
              <a:t>be a meaningful outcome</a:t>
            </a:r>
          </a:p>
          <a:p>
            <a:pPr lvl="1"/>
            <a:r>
              <a:rPr lang="en-US" dirty="0" smtClean="0"/>
              <a:t>If the neuropathy is mild and transient, preventing it is less important</a:t>
            </a:r>
          </a:p>
          <a:p>
            <a:r>
              <a:rPr lang="en-US" dirty="0" smtClean="0"/>
              <a:t>Presence or severity of neuropathy at a fixed time point (or at selected time points after chemotherapy) 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not </a:t>
            </a:r>
            <a:r>
              <a:rPr lang="en-US" dirty="0" smtClean="0"/>
              <a:t>adequately account </a:t>
            </a:r>
            <a:r>
              <a:rPr lang="en-US" dirty="0" smtClean="0"/>
              <a:t>for the duration of neuropathy </a:t>
            </a:r>
            <a:r>
              <a:rPr lang="en-US" dirty="0" smtClean="0"/>
              <a:t>symptoms or the overall severity throughout the course of chemotherapy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seem important to consider both severity and duration of neuropathy throughout the course of chemotherapy</a:t>
            </a:r>
          </a:p>
          <a:p>
            <a:pPr lvl="1"/>
            <a:r>
              <a:rPr lang="en-US" dirty="0" smtClean="0"/>
              <a:t>Applies to either prevention or acute treatment</a:t>
            </a:r>
          </a:p>
          <a:p>
            <a:r>
              <a:rPr lang="en-US" dirty="0" smtClean="0"/>
              <a:t>Area under the severity-time curve (AUC)</a:t>
            </a:r>
          </a:p>
          <a:p>
            <a:pPr lvl="1"/>
            <a:r>
              <a:rPr lang="en-US" dirty="0" smtClean="0"/>
              <a:t>Would still be useful even if neuropathy is transient</a:t>
            </a:r>
          </a:p>
          <a:p>
            <a:pPr lvl="2"/>
            <a:r>
              <a:rPr lang="en-US" dirty="0" smtClean="0"/>
              <a:t>Distribution may be zero-inflated in prevention studies</a:t>
            </a:r>
          </a:p>
          <a:p>
            <a:pPr lvl="1"/>
            <a:r>
              <a:rPr lang="en-US" dirty="0" smtClean="0"/>
              <a:t>Can be normalized to accommodate different durations of chemotherapy </a:t>
            </a:r>
            <a:r>
              <a:rPr lang="en-US" dirty="0" smtClean="0"/>
              <a:t>regimens</a:t>
            </a:r>
          </a:p>
          <a:p>
            <a:pPr lvl="1"/>
            <a:r>
              <a:rPr lang="en-US" dirty="0" smtClean="0"/>
              <a:t>How frequently can symptoms be measured?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Complication of interruption/discontinuation of chemotherapy</a:t>
            </a:r>
          </a:p>
          <a:p>
            <a:pPr lvl="1"/>
            <a:r>
              <a:rPr lang="en-US" dirty="0" smtClean="0"/>
              <a:t>For AUC, this may raise a missing data issue</a:t>
            </a:r>
          </a:p>
          <a:p>
            <a:pPr lvl="1"/>
            <a:r>
              <a:rPr lang="en-US" dirty="0" smtClean="0"/>
              <a:t>What is the </a:t>
            </a:r>
            <a:r>
              <a:rPr lang="en-US" dirty="0" err="1" smtClean="0"/>
              <a:t>estimand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AUC, regardless of interruption/discontinuation of chemotherapy</a:t>
            </a:r>
          </a:p>
          <a:p>
            <a:pPr lvl="2"/>
            <a:r>
              <a:rPr lang="en-US" dirty="0" smtClean="0"/>
              <a:t>AUC under the assumption that chemotherapy was not interrupted/discontinued</a:t>
            </a:r>
          </a:p>
          <a:p>
            <a:pPr lvl="1"/>
            <a:r>
              <a:rPr lang="en-US" dirty="0" smtClean="0"/>
              <a:t>Problems with </a:t>
            </a:r>
            <a:r>
              <a:rPr lang="en-US" dirty="0" smtClean="0"/>
              <a:t>“pro-rated” </a:t>
            </a:r>
            <a:r>
              <a:rPr lang="en-US" dirty="0" smtClean="0"/>
              <a:t>AUC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Complication of interruption/discontinuation of chemotherapy</a:t>
            </a:r>
          </a:p>
          <a:p>
            <a:pPr lvl="1"/>
            <a:r>
              <a:rPr lang="en-US" dirty="0" smtClean="0"/>
              <a:t>Reason for interruption/discontinuation</a:t>
            </a:r>
          </a:p>
          <a:p>
            <a:pPr lvl="2"/>
            <a:r>
              <a:rPr lang="en-US" dirty="0" smtClean="0"/>
              <a:t>Easy to ascertain?</a:t>
            </a:r>
          </a:p>
          <a:p>
            <a:pPr lvl="2"/>
            <a:r>
              <a:rPr lang="en-US" dirty="0" smtClean="0"/>
              <a:t>Not neuropathy-related</a:t>
            </a:r>
          </a:p>
          <a:p>
            <a:pPr lvl="3"/>
            <a:r>
              <a:rPr lang="en-US" dirty="0" smtClean="0"/>
              <a:t>Keep measuring neuropathy symptoms</a:t>
            </a:r>
          </a:p>
          <a:p>
            <a:pPr lvl="4"/>
            <a:r>
              <a:rPr lang="en-US" dirty="0" smtClean="0"/>
              <a:t>Interruptions/discontinuations will happen in both groups</a:t>
            </a:r>
          </a:p>
          <a:p>
            <a:pPr lvl="3"/>
            <a:r>
              <a:rPr lang="en-US" dirty="0" smtClean="0"/>
              <a:t>Stop measuring neuropathy symptoms</a:t>
            </a:r>
          </a:p>
          <a:p>
            <a:pPr lvl="4"/>
            <a:r>
              <a:rPr lang="en-US" dirty="0" smtClean="0"/>
              <a:t>(Multiple) imputation of missing portion of AUC</a:t>
            </a:r>
          </a:p>
          <a:p>
            <a:pPr lvl="4"/>
            <a:r>
              <a:rPr lang="en-US" dirty="0" smtClean="0"/>
              <a:t>Base imputation on severity trajectory in similar people who completed chemotherapy (missing-at-random)?</a:t>
            </a:r>
          </a:p>
          <a:p>
            <a:pPr lvl="2"/>
            <a:r>
              <a:rPr lang="en-US" dirty="0" smtClean="0"/>
              <a:t>Neuropathy-related</a:t>
            </a:r>
          </a:p>
          <a:p>
            <a:pPr lvl="3"/>
            <a:r>
              <a:rPr lang="en-US" dirty="0" smtClean="0"/>
              <a:t>Imputation becomes more complicated</a:t>
            </a:r>
          </a:p>
          <a:p>
            <a:pPr lvl="4"/>
            <a:r>
              <a:rPr lang="en-US" dirty="0" smtClean="0"/>
              <a:t>Worst-case imputation?</a:t>
            </a:r>
          </a:p>
          <a:p>
            <a:pPr lvl="4"/>
            <a:r>
              <a:rPr lang="en-US" dirty="0" smtClean="0"/>
              <a:t>Sensitivity analyses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58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include all randomized participants in the treatment groups to which they were originally assigned (ITT principle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Important to preserve the benefits of randomization</a:t>
            </a:r>
            <a:endParaRPr lang="en-US" dirty="0" smtClean="0"/>
          </a:p>
          <a:p>
            <a:r>
              <a:rPr lang="en-US" dirty="0" smtClean="0"/>
              <a:t>Should avoid attempting to adjust for post-randomization outcomes (e.g., cumulative dosage of chemotherapy)</a:t>
            </a:r>
          </a:p>
          <a:p>
            <a:pPr lvl="1"/>
            <a:r>
              <a:rPr lang="en-US" dirty="0" smtClean="0"/>
              <a:t>Incorporate interruption/discontinuation of chemotherapy into the outcome variable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Statistical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597</TotalTime>
  <Words>720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Comments on Methodological Challenges in Clinical Trials for CIPN</vt:lpstr>
      <vt:lpstr>Major Issues</vt:lpstr>
      <vt:lpstr>Measurement of Outcome</vt:lpstr>
      <vt:lpstr>Measurement of Outcome</vt:lpstr>
      <vt:lpstr>Measurement of Outcome</vt:lpstr>
      <vt:lpstr>Measurement of Outcome</vt:lpstr>
      <vt:lpstr>Measurement of Outcome</vt:lpstr>
      <vt:lpstr>Measurement of Outcome</vt:lpstr>
      <vt:lpstr>Strategies for Statistical Analysis</vt:lpstr>
      <vt:lpstr>Strategies for Statistical Analysis</vt:lpstr>
      <vt:lpstr>Strategies for Statistical Analysis</vt:lpstr>
      <vt:lpstr>Defining the Study Population</vt:lpstr>
      <vt:lpstr>Study Planning</vt:lpstr>
      <vt:lpstr>Study Planning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analysis of clinical trials for CIPN treatment and prevention</dc:title>
  <dc:creator>Mike</dc:creator>
  <cp:lastModifiedBy>Mike</cp:lastModifiedBy>
  <cp:revision>40</cp:revision>
  <dcterms:created xsi:type="dcterms:W3CDTF">2006-08-16T00:00:00Z</dcterms:created>
  <dcterms:modified xsi:type="dcterms:W3CDTF">2017-03-23T14:29:33Z</dcterms:modified>
</cp:coreProperties>
</file>