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7" r:id="rId1"/>
  </p:sldMasterIdLst>
  <p:notesMasterIdLst>
    <p:notesMasterId r:id="rId23"/>
  </p:notesMasterIdLst>
  <p:handoutMasterIdLst>
    <p:handoutMasterId r:id="rId24"/>
  </p:handoutMasterIdLst>
  <p:sldIdLst>
    <p:sldId id="383" r:id="rId2"/>
    <p:sldId id="384" r:id="rId3"/>
    <p:sldId id="385" r:id="rId4"/>
    <p:sldId id="386" r:id="rId5"/>
    <p:sldId id="387" r:id="rId6"/>
    <p:sldId id="388" r:id="rId7"/>
    <p:sldId id="389" r:id="rId8"/>
    <p:sldId id="390" r:id="rId9"/>
    <p:sldId id="391" r:id="rId10"/>
    <p:sldId id="392" r:id="rId11"/>
    <p:sldId id="393" r:id="rId12"/>
    <p:sldId id="394" r:id="rId13"/>
    <p:sldId id="395" r:id="rId14"/>
    <p:sldId id="396" r:id="rId15"/>
    <p:sldId id="397" r:id="rId16"/>
    <p:sldId id="398" r:id="rId17"/>
    <p:sldId id="399" r:id="rId18"/>
    <p:sldId id="400" r:id="rId19"/>
    <p:sldId id="401" r:id="rId20"/>
    <p:sldId id="402" r:id="rId21"/>
    <p:sldId id="403" r:id="rId2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098" autoAdjust="0"/>
    <p:restoredTop sz="94673" autoAdjust="0"/>
  </p:normalViewPr>
  <p:slideViewPr>
    <p:cSldViewPr snapToGrid="0">
      <p:cViewPr varScale="1">
        <p:scale>
          <a:sx n="121" d="100"/>
          <a:sy n="121" d="100"/>
        </p:scale>
        <p:origin x="192" y="520"/>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421F6C-DEC9-49D4-9292-794CF5D37FC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3516F362-F551-4D1F-8CB7-34964D8BD1F8}">
      <dgm:prSet phldrT="[Text]"/>
      <dgm:spPr/>
      <dgm:t>
        <a:bodyPr/>
        <a:lstStyle/>
        <a:p>
          <a:r>
            <a:rPr lang="en-US" dirty="0" smtClean="0"/>
            <a:t>Safety</a:t>
          </a:r>
          <a:endParaRPr lang="en-US" dirty="0"/>
        </a:p>
      </dgm:t>
    </dgm:pt>
    <dgm:pt modelId="{BA13B9F7-8F2C-4608-8EDA-117F6348539B}" type="parTrans" cxnId="{A5959FF9-C630-4FA3-9BB7-94F824ECE68E}">
      <dgm:prSet/>
      <dgm:spPr/>
      <dgm:t>
        <a:bodyPr/>
        <a:lstStyle/>
        <a:p>
          <a:endParaRPr lang="en-US"/>
        </a:p>
      </dgm:t>
    </dgm:pt>
    <dgm:pt modelId="{E9CB9CDE-10D1-4266-BC1C-E88508B8DEEF}" type="sibTrans" cxnId="{A5959FF9-C630-4FA3-9BB7-94F824ECE68E}">
      <dgm:prSet/>
      <dgm:spPr/>
      <dgm:t>
        <a:bodyPr/>
        <a:lstStyle/>
        <a:p>
          <a:endParaRPr lang="en-US"/>
        </a:p>
      </dgm:t>
    </dgm:pt>
    <dgm:pt modelId="{649652A9-E8BB-4FA8-AC80-12AAD8B0CE8B}">
      <dgm:prSet phldrT="[Text]"/>
      <dgm:spPr/>
      <dgm:t>
        <a:bodyPr/>
        <a:lstStyle/>
        <a:p>
          <a:r>
            <a:rPr lang="en-US" dirty="0" smtClean="0"/>
            <a:t>Evidence agents do not attenuate anti-cancer therapy and do not negatively effect tumor-related outcomes</a:t>
          </a:r>
          <a:endParaRPr lang="en-US" dirty="0"/>
        </a:p>
      </dgm:t>
    </dgm:pt>
    <dgm:pt modelId="{8138C6D6-1A3A-4E6D-9474-E64B502D74CD}" type="parTrans" cxnId="{E9B51365-BE25-400A-B535-10ED7B124CE9}">
      <dgm:prSet/>
      <dgm:spPr/>
      <dgm:t>
        <a:bodyPr/>
        <a:lstStyle/>
        <a:p>
          <a:endParaRPr lang="en-US"/>
        </a:p>
      </dgm:t>
    </dgm:pt>
    <dgm:pt modelId="{A30DEFC7-6434-42C1-B70C-48C3F1C7CBFC}" type="sibTrans" cxnId="{E9B51365-BE25-400A-B535-10ED7B124CE9}">
      <dgm:prSet/>
      <dgm:spPr/>
      <dgm:t>
        <a:bodyPr/>
        <a:lstStyle/>
        <a:p>
          <a:endParaRPr lang="en-US"/>
        </a:p>
      </dgm:t>
    </dgm:pt>
    <dgm:pt modelId="{6343A4C3-1A8E-4FEA-8FFA-A4A42DC53333}">
      <dgm:prSet phldrT="[Text]"/>
      <dgm:spPr/>
      <dgm:t>
        <a:bodyPr/>
        <a:lstStyle/>
        <a:p>
          <a:r>
            <a:rPr lang="en-US" dirty="0" smtClean="0"/>
            <a:t>Population</a:t>
          </a:r>
          <a:endParaRPr lang="en-US" dirty="0"/>
        </a:p>
      </dgm:t>
    </dgm:pt>
    <dgm:pt modelId="{C6ADC3EA-04B1-4B0C-8075-85CFE739977E}" type="parTrans" cxnId="{E5E664C5-0966-498A-83F0-1006A7FE5AA9}">
      <dgm:prSet/>
      <dgm:spPr/>
      <dgm:t>
        <a:bodyPr/>
        <a:lstStyle/>
        <a:p>
          <a:endParaRPr lang="en-US"/>
        </a:p>
      </dgm:t>
    </dgm:pt>
    <dgm:pt modelId="{62CC484E-228A-4264-B1F0-38B8DFFEA395}" type="sibTrans" cxnId="{E5E664C5-0966-498A-83F0-1006A7FE5AA9}">
      <dgm:prSet/>
      <dgm:spPr/>
      <dgm:t>
        <a:bodyPr/>
        <a:lstStyle/>
        <a:p>
          <a:endParaRPr lang="en-US"/>
        </a:p>
      </dgm:t>
    </dgm:pt>
    <dgm:pt modelId="{9FEEE6A2-3DFE-4BB7-B091-EA91EB503E17}">
      <dgm:prSet phldrT="[Text]"/>
      <dgm:spPr/>
      <dgm:t>
        <a:bodyPr/>
        <a:lstStyle/>
        <a:p>
          <a:r>
            <a:rPr lang="en-US" dirty="0" smtClean="0"/>
            <a:t>Endpoints</a:t>
          </a:r>
          <a:endParaRPr lang="en-US" dirty="0"/>
        </a:p>
      </dgm:t>
    </dgm:pt>
    <dgm:pt modelId="{5859C061-C9C5-4C01-AC8D-12EF88BF1D5F}" type="parTrans" cxnId="{BD42F000-37AD-4FF2-A6C3-2D867507FA54}">
      <dgm:prSet/>
      <dgm:spPr/>
      <dgm:t>
        <a:bodyPr/>
        <a:lstStyle/>
        <a:p>
          <a:endParaRPr lang="en-US"/>
        </a:p>
      </dgm:t>
    </dgm:pt>
    <dgm:pt modelId="{1845FEFD-D583-43D4-8DA7-52DC6B13483A}" type="sibTrans" cxnId="{BD42F000-37AD-4FF2-A6C3-2D867507FA54}">
      <dgm:prSet/>
      <dgm:spPr/>
      <dgm:t>
        <a:bodyPr/>
        <a:lstStyle/>
        <a:p>
          <a:endParaRPr lang="en-US"/>
        </a:p>
      </dgm:t>
    </dgm:pt>
    <dgm:pt modelId="{75BFA2E5-34F7-4F29-98BB-DC1A8F74BDB4}">
      <dgm:prSet phldrT="[Text]"/>
      <dgm:spPr/>
      <dgm:t>
        <a:bodyPr/>
        <a:lstStyle/>
        <a:p>
          <a:r>
            <a:rPr lang="en-US" dirty="0" smtClean="0"/>
            <a:t>Measure symptoms</a:t>
          </a:r>
          <a:endParaRPr lang="en-US" dirty="0"/>
        </a:p>
      </dgm:t>
    </dgm:pt>
    <dgm:pt modelId="{85D3A874-5FB1-4153-B026-65245D9948A1}" type="parTrans" cxnId="{EE6FFA15-B84E-4629-B061-FC29BCBF4DD0}">
      <dgm:prSet/>
      <dgm:spPr/>
      <dgm:t>
        <a:bodyPr/>
        <a:lstStyle/>
        <a:p>
          <a:endParaRPr lang="en-US"/>
        </a:p>
      </dgm:t>
    </dgm:pt>
    <dgm:pt modelId="{A12864BC-1109-4B19-B993-D11576CD796F}" type="sibTrans" cxnId="{EE6FFA15-B84E-4629-B061-FC29BCBF4DD0}">
      <dgm:prSet/>
      <dgm:spPr/>
      <dgm:t>
        <a:bodyPr/>
        <a:lstStyle/>
        <a:p>
          <a:endParaRPr lang="en-US"/>
        </a:p>
      </dgm:t>
    </dgm:pt>
    <dgm:pt modelId="{B2F7B34A-44F2-412E-93BA-FD7231FCCBEC}">
      <dgm:prSet phldrT="[Text]"/>
      <dgm:spPr/>
      <dgm:t>
        <a:bodyPr/>
        <a:lstStyle/>
        <a:p>
          <a:r>
            <a:rPr lang="en-US" dirty="0" smtClean="0"/>
            <a:t>Same anti-cancer therapy</a:t>
          </a:r>
          <a:endParaRPr lang="en-US" dirty="0"/>
        </a:p>
      </dgm:t>
    </dgm:pt>
    <dgm:pt modelId="{710241AD-BD5A-41A0-BC88-5D5EA17F9F35}" type="sibTrans" cxnId="{4D81A2F1-BDAF-420F-86EB-3B2180A2C5BA}">
      <dgm:prSet/>
      <dgm:spPr/>
      <dgm:t>
        <a:bodyPr/>
        <a:lstStyle/>
        <a:p>
          <a:endParaRPr lang="en-US"/>
        </a:p>
      </dgm:t>
    </dgm:pt>
    <dgm:pt modelId="{8BCBC598-C2F7-4E73-89A3-74FB9219DC2F}" type="parTrans" cxnId="{4D81A2F1-BDAF-420F-86EB-3B2180A2C5BA}">
      <dgm:prSet/>
      <dgm:spPr/>
      <dgm:t>
        <a:bodyPr/>
        <a:lstStyle/>
        <a:p>
          <a:endParaRPr lang="en-US"/>
        </a:p>
      </dgm:t>
    </dgm:pt>
    <dgm:pt modelId="{F0FEEFB8-0107-4E76-BBA8-AFB8D3240B5B}">
      <dgm:prSet phldrT="[Text]"/>
      <dgm:spPr/>
      <dgm:t>
        <a:bodyPr/>
        <a:lstStyle/>
        <a:p>
          <a:r>
            <a:rPr lang="en-US" dirty="0" smtClean="0"/>
            <a:t>Same underlying malignancy</a:t>
          </a:r>
          <a:endParaRPr lang="en-US" dirty="0"/>
        </a:p>
      </dgm:t>
    </dgm:pt>
    <dgm:pt modelId="{4DB4E54A-3DD0-4060-A2AE-567F0AFB926C}" type="sibTrans" cxnId="{BD1252A3-4904-473A-9C73-08318C99D3A0}">
      <dgm:prSet/>
      <dgm:spPr/>
      <dgm:t>
        <a:bodyPr/>
        <a:lstStyle/>
        <a:p>
          <a:endParaRPr lang="en-US"/>
        </a:p>
      </dgm:t>
    </dgm:pt>
    <dgm:pt modelId="{9931C673-3C31-4827-8494-65D628DF9520}" type="parTrans" cxnId="{BD1252A3-4904-473A-9C73-08318C99D3A0}">
      <dgm:prSet/>
      <dgm:spPr/>
      <dgm:t>
        <a:bodyPr/>
        <a:lstStyle/>
        <a:p>
          <a:endParaRPr lang="en-US"/>
        </a:p>
      </dgm:t>
    </dgm:pt>
    <dgm:pt modelId="{B5240625-BBB1-4776-8CE0-8BD75107155A}">
      <dgm:prSet phldrT="[Text]"/>
      <dgm:spPr/>
      <dgm:t>
        <a:bodyPr/>
        <a:lstStyle/>
        <a:p>
          <a:r>
            <a:rPr lang="en-US" dirty="0" smtClean="0"/>
            <a:t>Measure change in function		</a:t>
          </a:r>
          <a:endParaRPr lang="en-US" dirty="0"/>
        </a:p>
      </dgm:t>
    </dgm:pt>
    <dgm:pt modelId="{27B38288-1788-490D-9E1F-52565B73BCDB}" type="parTrans" cxnId="{01745ECA-C9D7-4931-9717-B90B9430748F}">
      <dgm:prSet/>
      <dgm:spPr/>
      <dgm:t>
        <a:bodyPr/>
        <a:lstStyle/>
        <a:p>
          <a:endParaRPr lang="en-US"/>
        </a:p>
      </dgm:t>
    </dgm:pt>
    <dgm:pt modelId="{3FB45CD5-D3F7-4501-B9E3-AA3A62D355A5}" type="sibTrans" cxnId="{01745ECA-C9D7-4931-9717-B90B9430748F}">
      <dgm:prSet/>
      <dgm:spPr/>
      <dgm:t>
        <a:bodyPr/>
        <a:lstStyle/>
        <a:p>
          <a:endParaRPr lang="en-US"/>
        </a:p>
      </dgm:t>
    </dgm:pt>
    <dgm:pt modelId="{42DD4541-9376-4B11-A312-E0059628018D}">
      <dgm:prSet phldrT="[Text]"/>
      <dgm:spPr/>
      <dgm:t>
        <a:bodyPr/>
        <a:lstStyle/>
        <a:p>
          <a:r>
            <a:rPr lang="en-US" dirty="0" smtClean="0"/>
            <a:t>Minimize patients with comorbidities with </a:t>
          </a:r>
          <a:r>
            <a:rPr lang="en-US" dirty="0" smtClean="0">
              <a:latin typeface="Calibri"/>
            </a:rPr>
            <a:t>↑risk</a:t>
          </a:r>
          <a:endParaRPr lang="en-US" dirty="0"/>
        </a:p>
      </dgm:t>
    </dgm:pt>
    <dgm:pt modelId="{EDDE6E18-E740-4DCB-B615-459BFAD6914C}" type="parTrans" cxnId="{61E5DB73-69CA-4DBC-8723-8C2662AE6BF7}">
      <dgm:prSet/>
      <dgm:spPr/>
      <dgm:t>
        <a:bodyPr/>
        <a:lstStyle/>
        <a:p>
          <a:endParaRPr lang="en-US"/>
        </a:p>
      </dgm:t>
    </dgm:pt>
    <dgm:pt modelId="{E3BC7388-E5E8-4D30-AB80-C607A47D6E4B}" type="sibTrans" cxnId="{61E5DB73-69CA-4DBC-8723-8C2662AE6BF7}">
      <dgm:prSet/>
      <dgm:spPr/>
      <dgm:t>
        <a:bodyPr/>
        <a:lstStyle/>
        <a:p>
          <a:endParaRPr lang="en-US"/>
        </a:p>
      </dgm:t>
    </dgm:pt>
    <dgm:pt modelId="{008EA4EC-974C-4D10-8388-9E9DB9BE753C}" type="pres">
      <dgm:prSet presAssocID="{41421F6C-DEC9-49D4-9292-794CF5D37FCC}" presName="Name0" presStyleCnt="0">
        <dgm:presLayoutVars>
          <dgm:dir/>
          <dgm:animLvl val="lvl"/>
          <dgm:resizeHandles val="exact"/>
        </dgm:presLayoutVars>
      </dgm:prSet>
      <dgm:spPr/>
      <dgm:t>
        <a:bodyPr/>
        <a:lstStyle/>
        <a:p>
          <a:endParaRPr lang="en-US"/>
        </a:p>
      </dgm:t>
    </dgm:pt>
    <dgm:pt modelId="{67BD406F-7A78-4100-A60A-4AF19EE5EA1F}" type="pres">
      <dgm:prSet presAssocID="{3516F362-F551-4D1F-8CB7-34964D8BD1F8}" presName="linNode" presStyleCnt="0"/>
      <dgm:spPr/>
    </dgm:pt>
    <dgm:pt modelId="{C2D4AD98-A868-466C-BD67-0A00F7C3D9DB}" type="pres">
      <dgm:prSet presAssocID="{3516F362-F551-4D1F-8CB7-34964D8BD1F8}" presName="parentText" presStyleLbl="node1" presStyleIdx="0" presStyleCnt="3">
        <dgm:presLayoutVars>
          <dgm:chMax val="1"/>
          <dgm:bulletEnabled val="1"/>
        </dgm:presLayoutVars>
      </dgm:prSet>
      <dgm:spPr/>
      <dgm:t>
        <a:bodyPr/>
        <a:lstStyle/>
        <a:p>
          <a:endParaRPr lang="en-US"/>
        </a:p>
      </dgm:t>
    </dgm:pt>
    <dgm:pt modelId="{AE505719-904B-4C7C-B560-9E139D275C99}" type="pres">
      <dgm:prSet presAssocID="{3516F362-F551-4D1F-8CB7-34964D8BD1F8}" presName="descendantText" presStyleLbl="alignAccFollowNode1" presStyleIdx="0" presStyleCnt="3">
        <dgm:presLayoutVars>
          <dgm:bulletEnabled val="1"/>
        </dgm:presLayoutVars>
      </dgm:prSet>
      <dgm:spPr/>
      <dgm:t>
        <a:bodyPr/>
        <a:lstStyle/>
        <a:p>
          <a:endParaRPr lang="en-US"/>
        </a:p>
      </dgm:t>
    </dgm:pt>
    <dgm:pt modelId="{64D33742-4298-42E0-AFE2-E99A5124197C}" type="pres">
      <dgm:prSet presAssocID="{E9CB9CDE-10D1-4266-BC1C-E88508B8DEEF}" presName="sp" presStyleCnt="0"/>
      <dgm:spPr/>
    </dgm:pt>
    <dgm:pt modelId="{27C80E22-48CB-434D-A321-336C812A5E02}" type="pres">
      <dgm:prSet presAssocID="{6343A4C3-1A8E-4FEA-8FFA-A4A42DC53333}" presName="linNode" presStyleCnt="0"/>
      <dgm:spPr/>
    </dgm:pt>
    <dgm:pt modelId="{859963D6-AA61-4359-BC1E-FBC7BA7D66B6}" type="pres">
      <dgm:prSet presAssocID="{6343A4C3-1A8E-4FEA-8FFA-A4A42DC53333}" presName="parentText" presStyleLbl="node1" presStyleIdx="1" presStyleCnt="3">
        <dgm:presLayoutVars>
          <dgm:chMax val="1"/>
          <dgm:bulletEnabled val="1"/>
        </dgm:presLayoutVars>
      </dgm:prSet>
      <dgm:spPr/>
      <dgm:t>
        <a:bodyPr/>
        <a:lstStyle/>
        <a:p>
          <a:endParaRPr lang="en-US"/>
        </a:p>
      </dgm:t>
    </dgm:pt>
    <dgm:pt modelId="{0D701CCD-EAE6-4FD9-B55C-406715F0E547}" type="pres">
      <dgm:prSet presAssocID="{6343A4C3-1A8E-4FEA-8FFA-A4A42DC53333}" presName="descendantText" presStyleLbl="alignAccFollowNode1" presStyleIdx="1" presStyleCnt="3" custLinFactNeighborY="0">
        <dgm:presLayoutVars>
          <dgm:bulletEnabled val="1"/>
        </dgm:presLayoutVars>
      </dgm:prSet>
      <dgm:spPr/>
      <dgm:t>
        <a:bodyPr/>
        <a:lstStyle/>
        <a:p>
          <a:endParaRPr lang="en-US"/>
        </a:p>
      </dgm:t>
    </dgm:pt>
    <dgm:pt modelId="{118151BF-66AF-462B-B4BA-413BB6275F25}" type="pres">
      <dgm:prSet presAssocID="{62CC484E-228A-4264-B1F0-38B8DFFEA395}" presName="sp" presStyleCnt="0"/>
      <dgm:spPr/>
    </dgm:pt>
    <dgm:pt modelId="{84463E6E-EFF2-465C-9EEF-E33472B9E011}" type="pres">
      <dgm:prSet presAssocID="{9FEEE6A2-3DFE-4BB7-B091-EA91EB503E17}" presName="linNode" presStyleCnt="0"/>
      <dgm:spPr/>
    </dgm:pt>
    <dgm:pt modelId="{44DB117D-CE73-4C9A-8DD0-6691BFA70956}" type="pres">
      <dgm:prSet presAssocID="{9FEEE6A2-3DFE-4BB7-B091-EA91EB503E17}" presName="parentText" presStyleLbl="node1" presStyleIdx="2" presStyleCnt="3">
        <dgm:presLayoutVars>
          <dgm:chMax val="1"/>
          <dgm:bulletEnabled val="1"/>
        </dgm:presLayoutVars>
      </dgm:prSet>
      <dgm:spPr/>
      <dgm:t>
        <a:bodyPr/>
        <a:lstStyle/>
        <a:p>
          <a:endParaRPr lang="en-US"/>
        </a:p>
      </dgm:t>
    </dgm:pt>
    <dgm:pt modelId="{41B4CDBB-96D1-44C5-8A8C-C1F013AB49D0}" type="pres">
      <dgm:prSet presAssocID="{9FEEE6A2-3DFE-4BB7-B091-EA91EB503E17}" presName="descendantText" presStyleLbl="alignAccFollowNode1" presStyleIdx="2" presStyleCnt="3">
        <dgm:presLayoutVars>
          <dgm:bulletEnabled val="1"/>
        </dgm:presLayoutVars>
      </dgm:prSet>
      <dgm:spPr/>
      <dgm:t>
        <a:bodyPr/>
        <a:lstStyle/>
        <a:p>
          <a:endParaRPr lang="en-US"/>
        </a:p>
      </dgm:t>
    </dgm:pt>
  </dgm:ptLst>
  <dgm:cxnLst>
    <dgm:cxn modelId="{D53DBCF8-90EE-4EE1-AFB1-70570C81A31F}" type="presOf" srcId="{6343A4C3-1A8E-4FEA-8FFA-A4A42DC53333}" destId="{859963D6-AA61-4359-BC1E-FBC7BA7D66B6}" srcOrd="0" destOrd="0" presId="urn:microsoft.com/office/officeart/2005/8/layout/vList5"/>
    <dgm:cxn modelId="{70A41674-1107-4FF3-A403-4A6FD16A3529}" type="presOf" srcId="{9FEEE6A2-3DFE-4BB7-B091-EA91EB503E17}" destId="{44DB117D-CE73-4C9A-8DD0-6691BFA70956}" srcOrd="0" destOrd="0" presId="urn:microsoft.com/office/officeart/2005/8/layout/vList5"/>
    <dgm:cxn modelId="{950FDCC9-B49A-4AB7-8946-0C28A005489C}" type="presOf" srcId="{F0FEEFB8-0107-4E76-BBA8-AFB8D3240B5B}" destId="{0D701CCD-EAE6-4FD9-B55C-406715F0E547}" srcOrd="0" destOrd="0" presId="urn:microsoft.com/office/officeart/2005/8/layout/vList5"/>
    <dgm:cxn modelId="{88F167A7-3527-4BCB-B42B-225563EE35DC}" type="presOf" srcId="{42DD4541-9376-4B11-A312-E0059628018D}" destId="{0D701CCD-EAE6-4FD9-B55C-406715F0E547}" srcOrd="0" destOrd="2" presId="urn:microsoft.com/office/officeart/2005/8/layout/vList5"/>
    <dgm:cxn modelId="{BD1252A3-4904-473A-9C73-08318C99D3A0}" srcId="{6343A4C3-1A8E-4FEA-8FFA-A4A42DC53333}" destId="{F0FEEFB8-0107-4E76-BBA8-AFB8D3240B5B}" srcOrd="0" destOrd="0" parTransId="{9931C673-3C31-4827-8494-65D628DF9520}" sibTransId="{4DB4E54A-3DD0-4060-A2AE-567F0AFB926C}"/>
    <dgm:cxn modelId="{34D92B80-562B-40B8-9846-3AED8B3DEEC9}" type="presOf" srcId="{B5240625-BBB1-4776-8CE0-8BD75107155A}" destId="{41B4CDBB-96D1-44C5-8A8C-C1F013AB49D0}" srcOrd="0" destOrd="1" presId="urn:microsoft.com/office/officeart/2005/8/layout/vList5"/>
    <dgm:cxn modelId="{4DB12630-58C3-490E-B0F6-0B5BEC1F9FF0}" type="presOf" srcId="{41421F6C-DEC9-49D4-9292-794CF5D37FCC}" destId="{008EA4EC-974C-4D10-8388-9E9DB9BE753C}" srcOrd="0" destOrd="0" presId="urn:microsoft.com/office/officeart/2005/8/layout/vList5"/>
    <dgm:cxn modelId="{EE2F0B80-2F48-4C9C-A912-A874329124CB}" type="presOf" srcId="{649652A9-E8BB-4FA8-AC80-12AAD8B0CE8B}" destId="{AE505719-904B-4C7C-B560-9E139D275C99}" srcOrd="0" destOrd="0" presId="urn:microsoft.com/office/officeart/2005/8/layout/vList5"/>
    <dgm:cxn modelId="{A5959FF9-C630-4FA3-9BB7-94F824ECE68E}" srcId="{41421F6C-DEC9-49D4-9292-794CF5D37FCC}" destId="{3516F362-F551-4D1F-8CB7-34964D8BD1F8}" srcOrd="0" destOrd="0" parTransId="{BA13B9F7-8F2C-4608-8EDA-117F6348539B}" sibTransId="{E9CB9CDE-10D1-4266-BC1C-E88508B8DEEF}"/>
    <dgm:cxn modelId="{143105AF-3E7B-4007-8F8F-FC8DA911FF11}" type="presOf" srcId="{75BFA2E5-34F7-4F29-98BB-DC1A8F74BDB4}" destId="{41B4CDBB-96D1-44C5-8A8C-C1F013AB49D0}" srcOrd="0" destOrd="0" presId="urn:microsoft.com/office/officeart/2005/8/layout/vList5"/>
    <dgm:cxn modelId="{E5E664C5-0966-498A-83F0-1006A7FE5AA9}" srcId="{41421F6C-DEC9-49D4-9292-794CF5D37FCC}" destId="{6343A4C3-1A8E-4FEA-8FFA-A4A42DC53333}" srcOrd="1" destOrd="0" parTransId="{C6ADC3EA-04B1-4B0C-8075-85CFE739977E}" sibTransId="{62CC484E-228A-4264-B1F0-38B8DFFEA395}"/>
    <dgm:cxn modelId="{61E5DB73-69CA-4DBC-8723-8C2662AE6BF7}" srcId="{6343A4C3-1A8E-4FEA-8FFA-A4A42DC53333}" destId="{42DD4541-9376-4B11-A312-E0059628018D}" srcOrd="2" destOrd="0" parTransId="{EDDE6E18-E740-4DCB-B615-459BFAD6914C}" sibTransId="{E3BC7388-E5E8-4D30-AB80-C607A47D6E4B}"/>
    <dgm:cxn modelId="{4D81A2F1-BDAF-420F-86EB-3B2180A2C5BA}" srcId="{6343A4C3-1A8E-4FEA-8FFA-A4A42DC53333}" destId="{B2F7B34A-44F2-412E-93BA-FD7231FCCBEC}" srcOrd="1" destOrd="0" parTransId="{8BCBC598-C2F7-4E73-89A3-74FB9219DC2F}" sibTransId="{710241AD-BD5A-41A0-BC88-5D5EA17F9F35}"/>
    <dgm:cxn modelId="{963E27A0-AEA7-4653-BF6B-462188905E7E}" type="presOf" srcId="{B2F7B34A-44F2-412E-93BA-FD7231FCCBEC}" destId="{0D701CCD-EAE6-4FD9-B55C-406715F0E547}" srcOrd="0" destOrd="1" presId="urn:microsoft.com/office/officeart/2005/8/layout/vList5"/>
    <dgm:cxn modelId="{D27E8EF8-B864-4E2B-9DE9-07F2784F5750}" type="presOf" srcId="{3516F362-F551-4D1F-8CB7-34964D8BD1F8}" destId="{C2D4AD98-A868-466C-BD67-0A00F7C3D9DB}" srcOrd="0" destOrd="0" presId="urn:microsoft.com/office/officeart/2005/8/layout/vList5"/>
    <dgm:cxn modelId="{BD42F000-37AD-4FF2-A6C3-2D867507FA54}" srcId="{41421F6C-DEC9-49D4-9292-794CF5D37FCC}" destId="{9FEEE6A2-3DFE-4BB7-B091-EA91EB503E17}" srcOrd="2" destOrd="0" parTransId="{5859C061-C9C5-4C01-AC8D-12EF88BF1D5F}" sibTransId="{1845FEFD-D583-43D4-8DA7-52DC6B13483A}"/>
    <dgm:cxn modelId="{EE6FFA15-B84E-4629-B061-FC29BCBF4DD0}" srcId="{9FEEE6A2-3DFE-4BB7-B091-EA91EB503E17}" destId="{75BFA2E5-34F7-4F29-98BB-DC1A8F74BDB4}" srcOrd="0" destOrd="0" parTransId="{85D3A874-5FB1-4153-B026-65245D9948A1}" sibTransId="{A12864BC-1109-4B19-B993-D11576CD796F}"/>
    <dgm:cxn modelId="{01745ECA-C9D7-4931-9717-B90B9430748F}" srcId="{9FEEE6A2-3DFE-4BB7-B091-EA91EB503E17}" destId="{B5240625-BBB1-4776-8CE0-8BD75107155A}" srcOrd="1" destOrd="0" parTransId="{27B38288-1788-490D-9E1F-52565B73BCDB}" sibTransId="{3FB45CD5-D3F7-4501-B9E3-AA3A62D355A5}"/>
    <dgm:cxn modelId="{E9B51365-BE25-400A-B535-10ED7B124CE9}" srcId="{3516F362-F551-4D1F-8CB7-34964D8BD1F8}" destId="{649652A9-E8BB-4FA8-AC80-12AAD8B0CE8B}" srcOrd="0" destOrd="0" parTransId="{8138C6D6-1A3A-4E6D-9474-E64B502D74CD}" sibTransId="{A30DEFC7-6434-42C1-B70C-48C3F1C7CBFC}"/>
    <dgm:cxn modelId="{3CCD334A-F9BA-466B-80E9-4D265061A40A}" type="presParOf" srcId="{008EA4EC-974C-4D10-8388-9E9DB9BE753C}" destId="{67BD406F-7A78-4100-A60A-4AF19EE5EA1F}" srcOrd="0" destOrd="0" presId="urn:microsoft.com/office/officeart/2005/8/layout/vList5"/>
    <dgm:cxn modelId="{5AB616FF-0532-448C-9ACF-FDA59D811CD9}" type="presParOf" srcId="{67BD406F-7A78-4100-A60A-4AF19EE5EA1F}" destId="{C2D4AD98-A868-466C-BD67-0A00F7C3D9DB}" srcOrd="0" destOrd="0" presId="urn:microsoft.com/office/officeart/2005/8/layout/vList5"/>
    <dgm:cxn modelId="{B24B1FEF-3E3A-4ED3-BB62-EF055540ADC8}" type="presParOf" srcId="{67BD406F-7A78-4100-A60A-4AF19EE5EA1F}" destId="{AE505719-904B-4C7C-B560-9E139D275C99}" srcOrd="1" destOrd="0" presId="urn:microsoft.com/office/officeart/2005/8/layout/vList5"/>
    <dgm:cxn modelId="{AB24E166-0418-4F27-BEAD-69272BF8E86B}" type="presParOf" srcId="{008EA4EC-974C-4D10-8388-9E9DB9BE753C}" destId="{64D33742-4298-42E0-AFE2-E99A5124197C}" srcOrd="1" destOrd="0" presId="urn:microsoft.com/office/officeart/2005/8/layout/vList5"/>
    <dgm:cxn modelId="{F04E7BDE-8441-4C01-BFFB-F2CF454016FA}" type="presParOf" srcId="{008EA4EC-974C-4D10-8388-9E9DB9BE753C}" destId="{27C80E22-48CB-434D-A321-336C812A5E02}" srcOrd="2" destOrd="0" presId="urn:microsoft.com/office/officeart/2005/8/layout/vList5"/>
    <dgm:cxn modelId="{D25564C2-95E8-4B1B-97ED-7FCBA467B208}" type="presParOf" srcId="{27C80E22-48CB-434D-A321-336C812A5E02}" destId="{859963D6-AA61-4359-BC1E-FBC7BA7D66B6}" srcOrd="0" destOrd="0" presId="urn:microsoft.com/office/officeart/2005/8/layout/vList5"/>
    <dgm:cxn modelId="{582A9766-3A33-4E32-91FC-058CD7BC0B4E}" type="presParOf" srcId="{27C80E22-48CB-434D-A321-336C812A5E02}" destId="{0D701CCD-EAE6-4FD9-B55C-406715F0E547}" srcOrd="1" destOrd="0" presId="urn:microsoft.com/office/officeart/2005/8/layout/vList5"/>
    <dgm:cxn modelId="{D679CCA5-4279-4D58-809F-0C131D66F7CD}" type="presParOf" srcId="{008EA4EC-974C-4D10-8388-9E9DB9BE753C}" destId="{118151BF-66AF-462B-B4BA-413BB6275F25}" srcOrd="3" destOrd="0" presId="urn:microsoft.com/office/officeart/2005/8/layout/vList5"/>
    <dgm:cxn modelId="{B3F69112-AFFF-42B5-926F-683FE5C528C4}" type="presParOf" srcId="{008EA4EC-974C-4D10-8388-9E9DB9BE753C}" destId="{84463E6E-EFF2-465C-9EEF-E33472B9E011}" srcOrd="4" destOrd="0" presId="urn:microsoft.com/office/officeart/2005/8/layout/vList5"/>
    <dgm:cxn modelId="{111B355C-B444-4EC8-8AFC-7190A80B4D6A}" type="presParOf" srcId="{84463E6E-EFF2-465C-9EEF-E33472B9E011}" destId="{44DB117D-CE73-4C9A-8DD0-6691BFA70956}" srcOrd="0" destOrd="0" presId="urn:microsoft.com/office/officeart/2005/8/layout/vList5"/>
    <dgm:cxn modelId="{019FE67E-E7ED-426E-A2C7-81D9FD9091F3}" type="presParOf" srcId="{84463E6E-EFF2-465C-9EEF-E33472B9E011}" destId="{41B4CDBB-96D1-44C5-8A8C-C1F013AB49D0}"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B3311635-1667-4884-931E-EB4A8E124580}" type="datetimeFigureOut">
              <a:rPr lang="en-US" smtClean="0"/>
              <a:t>4/18/2017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1A1D36B3-31B0-448E-9AF9-F352DA4FDB1F}" type="slidenum">
              <a:rPr lang="en-US" smtClean="0"/>
              <a:t>‹#›</a:t>
            </a:fld>
            <a:endParaRPr lang="en-US"/>
          </a:p>
        </p:txBody>
      </p:sp>
    </p:spTree>
    <p:extLst>
      <p:ext uri="{BB962C8B-B14F-4D97-AF65-F5344CB8AC3E}">
        <p14:creationId xmlns:p14="http://schemas.microsoft.com/office/powerpoint/2010/main" val="37973702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3A01A89-35D0-492E-B996-60130A5A1B90}" type="datetimeFigureOut">
              <a:rPr lang="en-US" smtClean="0"/>
              <a:t>4/18/2017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FE4073B-25C7-455E-9172-570CE940AFE6}" type="slidenum">
              <a:rPr lang="en-US" smtClean="0"/>
              <a:t>‹#›</a:t>
            </a:fld>
            <a:endParaRPr lang="en-US"/>
          </a:p>
        </p:txBody>
      </p:sp>
    </p:spTree>
    <p:extLst>
      <p:ext uri="{BB962C8B-B14F-4D97-AF65-F5344CB8AC3E}">
        <p14:creationId xmlns:p14="http://schemas.microsoft.com/office/powerpoint/2010/main" val="3193192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07E74A-3568-445B-85C1-B003F8D245FA}"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1691864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My point is there are </a:t>
            </a:r>
            <a:r>
              <a:rPr lang="en-US" dirty="0" err="1" smtClean="0"/>
              <a:t>intraclass</a:t>
            </a:r>
            <a:r>
              <a:rPr lang="en-US" baseline="0" dirty="0" smtClean="0"/>
              <a:t> variabilities and minimizing these in trial design will help to better understand the effect of the supportive therapy.</a:t>
            </a:r>
            <a:endParaRPr lang="en-US" dirty="0"/>
          </a:p>
        </p:txBody>
      </p:sp>
      <p:sp>
        <p:nvSpPr>
          <p:cNvPr id="4" name="Slide Number Placeholder 3"/>
          <p:cNvSpPr>
            <a:spLocks noGrp="1"/>
          </p:cNvSpPr>
          <p:nvPr>
            <p:ph type="sldNum" sz="quarter" idx="10"/>
          </p:nvPr>
        </p:nvSpPr>
        <p:spPr/>
        <p:txBody>
          <a:bodyPr/>
          <a:lstStyle/>
          <a:p>
            <a:fld id="{A507E74A-3568-445B-85C1-B003F8D245FA}"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41216312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I want to talk about the patient specific</a:t>
            </a:r>
            <a:r>
              <a:rPr lang="en-US" baseline="0" dirty="0" smtClean="0"/>
              <a:t> factors associated with the risk of development of CIPN</a:t>
            </a:r>
          </a:p>
          <a:p>
            <a:r>
              <a:rPr lang="en-US" baseline="0" dirty="0" smtClean="0"/>
              <a:t>These include increased age, diabetes mellitus, especially poorly controlled</a:t>
            </a:r>
          </a:p>
          <a:p>
            <a:endParaRPr lang="en-US" baseline="0" dirty="0" smtClean="0"/>
          </a:p>
          <a:p>
            <a:r>
              <a:rPr lang="en-US" baseline="0" dirty="0" smtClean="0"/>
              <a:t>Optimal trial design will work to minimize these factors in order to better understand treatment  effect.  These confound risk.</a:t>
            </a:r>
            <a:endParaRPr lang="en-US" dirty="0"/>
          </a:p>
        </p:txBody>
      </p:sp>
      <p:sp>
        <p:nvSpPr>
          <p:cNvPr id="4" name="Slide Number Placeholder 3"/>
          <p:cNvSpPr>
            <a:spLocks noGrp="1"/>
          </p:cNvSpPr>
          <p:nvPr>
            <p:ph type="sldNum" sz="quarter" idx="10"/>
          </p:nvPr>
        </p:nvSpPr>
        <p:spPr/>
        <p:txBody>
          <a:bodyPr/>
          <a:lstStyle/>
          <a:p>
            <a:fld id="{70488F4B-C8AB-4DED-82A3-6F6C06D43A36}"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12549051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a:t>
            </a:r>
            <a:r>
              <a:rPr lang="en-US" baseline="0" dirty="0" smtClean="0"/>
              <a:t> important for agents that are to be simultaneously administered with chemotherapy treatment.</a:t>
            </a:r>
          </a:p>
          <a:p>
            <a:endParaRPr lang="en-US" baseline="0" dirty="0" smtClean="0"/>
          </a:p>
          <a:p>
            <a:r>
              <a:rPr lang="en-US" baseline="0" dirty="0" smtClean="0"/>
              <a:t>Take for example </a:t>
            </a:r>
            <a:r>
              <a:rPr lang="en-US" baseline="0" dirty="0" err="1" smtClean="0"/>
              <a:t>palifermin</a:t>
            </a:r>
            <a:r>
              <a:rPr lang="en-US" baseline="0" dirty="0" smtClean="0"/>
              <a:t>, a keratinocyte growth factor.  As this was thought to have theoretical risk of tumor promotion in solid tumors of epithelial origin as the KGF receptor is on many of these tumors.  Due to this theoretical risk, there has not been significant development outside of hematological malignancies which do not express the receptor that would respond to KGF.</a:t>
            </a:r>
            <a:endParaRPr lang="en-US" dirty="0"/>
          </a:p>
        </p:txBody>
      </p:sp>
      <p:sp>
        <p:nvSpPr>
          <p:cNvPr id="4" name="Slide Number Placeholder 3"/>
          <p:cNvSpPr>
            <a:spLocks noGrp="1"/>
          </p:cNvSpPr>
          <p:nvPr>
            <p:ph type="sldNum" sz="quarter" idx="10"/>
          </p:nvPr>
        </p:nvSpPr>
        <p:spPr/>
        <p:txBody>
          <a:bodyPr/>
          <a:lstStyle/>
          <a:p>
            <a:fld id="{A507E74A-3568-445B-85C1-B003F8D245FA}"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13282740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addition to pain, need to evaluate sensation (numbness/tingling), function (buttoning, dropping objects, and </a:t>
            </a:r>
            <a:endParaRPr lang="en-US" dirty="0"/>
          </a:p>
        </p:txBody>
      </p:sp>
      <p:sp>
        <p:nvSpPr>
          <p:cNvPr id="4" name="Slide Number Placeholder 3"/>
          <p:cNvSpPr>
            <a:spLocks noGrp="1"/>
          </p:cNvSpPr>
          <p:nvPr>
            <p:ph type="sldNum" sz="quarter" idx="10"/>
          </p:nvPr>
        </p:nvSpPr>
        <p:spPr/>
        <p:txBody>
          <a:bodyPr/>
          <a:lstStyle/>
          <a:p>
            <a:fld id="{A507E74A-3568-445B-85C1-B003F8D245FA}"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19588965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 back and figure</a:t>
            </a:r>
            <a:r>
              <a:rPr lang="en-US" baseline="0" dirty="0" smtClean="0"/>
              <a:t> out how to clean up this slide to say same thing</a:t>
            </a:r>
            <a:endParaRPr lang="en-US" dirty="0"/>
          </a:p>
        </p:txBody>
      </p:sp>
      <p:sp>
        <p:nvSpPr>
          <p:cNvPr id="4" name="Slide Number Placeholder 3"/>
          <p:cNvSpPr>
            <a:spLocks noGrp="1"/>
          </p:cNvSpPr>
          <p:nvPr>
            <p:ph type="sldNum" sz="quarter" idx="10"/>
          </p:nvPr>
        </p:nvSpPr>
        <p:spPr/>
        <p:txBody>
          <a:bodyPr/>
          <a:lstStyle/>
          <a:p>
            <a:fld id="{70488F4B-C8AB-4DED-82A3-6F6C06D43A36}"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7938903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Symptom identification and measurement is the most difficult part of the development</a:t>
            </a:r>
          </a:p>
          <a:p>
            <a:endParaRPr lang="en-US" dirty="0"/>
          </a:p>
        </p:txBody>
      </p:sp>
      <p:sp>
        <p:nvSpPr>
          <p:cNvPr id="4" name="Slide Number Placeholder 3"/>
          <p:cNvSpPr>
            <a:spLocks noGrp="1"/>
          </p:cNvSpPr>
          <p:nvPr>
            <p:ph type="sldNum" sz="quarter" idx="10"/>
          </p:nvPr>
        </p:nvSpPr>
        <p:spPr/>
        <p:txBody>
          <a:bodyPr/>
          <a:lstStyle/>
          <a:p>
            <a:fld id="{70488F4B-C8AB-4DED-82A3-6F6C06D43A36}"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23288663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488F4B-C8AB-4DED-82A3-6F6C06D43A36}"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25372033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month,</a:t>
            </a:r>
            <a:r>
              <a:rPr lang="en-US" baseline="0" dirty="0" smtClean="0"/>
              <a:t> </a:t>
            </a:r>
            <a:r>
              <a:rPr lang="en-US" dirty="0" smtClean="0"/>
              <a:t>Prinsloo</a:t>
            </a:r>
            <a:r>
              <a:rPr lang="en-US" baseline="0" dirty="0" smtClean="0"/>
              <a:t> and colleagues reported a randomized study in patients with persistent grade 3 peripheral neuropathy (&gt;3 months out of treatment) for neurofeedback techniques in reducing the primary endpoint of worst pain by the clinically meaningful difference of 2 points on the Brief Pain Inventory (BPI).  They used a wait list control so as to try to minimize the effects of improvement with time.</a:t>
            </a:r>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507E74A-3568-445B-85C1-B003F8D245FA}"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30158762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multiple factors</a:t>
            </a:r>
            <a:r>
              <a:rPr lang="en-US" baseline="0" dirty="0" smtClean="0"/>
              <a:t> at play to consider:</a:t>
            </a:r>
          </a:p>
          <a:p>
            <a:pPr marL="228600" indent="-228600">
              <a:buAutoNum type="arabicParenR"/>
            </a:pPr>
            <a:r>
              <a:rPr lang="en-US" baseline="0" dirty="0" smtClean="0"/>
              <a:t>Dose reductions for chemotherapy for non CIPN related reasons (e.g. myelosuppression) may affect study results</a:t>
            </a:r>
          </a:p>
          <a:p>
            <a:pPr marL="228600" indent="-228600">
              <a:buAutoNum type="arabicParenR"/>
            </a:pPr>
            <a:r>
              <a:rPr lang="en-US" baseline="0" dirty="0" smtClean="0"/>
              <a:t>Differential progression (and hence differential duration of exposure to chemotherapy)</a:t>
            </a:r>
          </a:p>
          <a:p>
            <a:pPr marL="228600" indent="-228600">
              <a:buAutoNum type="arabicParenR"/>
            </a:pPr>
            <a:endParaRPr lang="en-US" baseline="0" dirty="0" smtClean="0"/>
          </a:p>
          <a:p>
            <a:pPr marL="0" indent="0">
              <a:buNone/>
            </a:pPr>
            <a:r>
              <a:rPr lang="en-US" baseline="0" dirty="0" smtClean="0"/>
              <a:t>Also, endpoints should be appropriate for this population.  For example, don’t use a rheumatology pain scale to try to capture CIPN associated pain</a:t>
            </a:r>
          </a:p>
          <a:p>
            <a:pPr marL="0" indent="0">
              <a:buNone/>
            </a:pPr>
            <a:endParaRPr lang="en-US" baseline="0" dirty="0" smtClean="0"/>
          </a:p>
          <a:p>
            <a:pPr marL="0" indent="0">
              <a:buNone/>
            </a:pPr>
            <a:r>
              <a:rPr lang="en-US" baseline="0" dirty="0" smtClean="0"/>
              <a:t>Come to us early in your development plan as we are </a:t>
            </a:r>
          </a:p>
          <a:p>
            <a:endParaRPr lang="en-US" dirty="0"/>
          </a:p>
        </p:txBody>
      </p:sp>
      <p:sp>
        <p:nvSpPr>
          <p:cNvPr id="4" name="Slide Number Placeholder 3"/>
          <p:cNvSpPr>
            <a:spLocks noGrp="1"/>
          </p:cNvSpPr>
          <p:nvPr>
            <p:ph type="sldNum" sz="quarter" idx="10"/>
          </p:nvPr>
        </p:nvSpPr>
        <p:spPr/>
        <p:txBody>
          <a:bodyPr/>
          <a:lstStyle/>
          <a:p>
            <a:fld id="{A507E74A-3568-445B-85C1-B003F8D245FA}"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22516128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ACCTTION for inviting me</a:t>
            </a:r>
          </a:p>
          <a:p>
            <a:endParaRPr lang="en-US" dirty="0"/>
          </a:p>
        </p:txBody>
      </p:sp>
      <p:sp>
        <p:nvSpPr>
          <p:cNvPr id="4" name="Slide Number Placeholder 3"/>
          <p:cNvSpPr>
            <a:spLocks noGrp="1"/>
          </p:cNvSpPr>
          <p:nvPr>
            <p:ph type="sldNum" sz="quarter" idx="10"/>
          </p:nvPr>
        </p:nvSpPr>
        <p:spPr/>
        <p:txBody>
          <a:bodyPr/>
          <a:lstStyle/>
          <a:p>
            <a:fld id="{A507E74A-3568-445B-85C1-B003F8D245FA}"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3046168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example,</a:t>
            </a:r>
            <a:r>
              <a:rPr lang="en-US" baseline="0" dirty="0" smtClean="0"/>
              <a:t> improvements in antiemetic regimens led to an increased ability to deliver </a:t>
            </a:r>
            <a:r>
              <a:rPr lang="en-US" baseline="0" dirty="0" err="1" smtClean="0"/>
              <a:t>cisplatinum</a:t>
            </a:r>
            <a:r>
              <a:rPr lang="en-US" baseline="0" dirty="0" smtClean="0"/>
              <a:t> and increased the numbers of patients willing to take curative chemotherapy (previous estimates were that as many as 20% of patients would forego curative chemotherapy for fear of nausea)</a:t>
            </a:r>
          </a:p>
          <a:p>
            <a:endParaRPr lang="en-US" baseline="0" dirty="0" smtClean="0"/>
          </a:p>
          <a:p>
            <a:r>
              <a:rPr lang="en-US" baseline="0" dirty="0" smtClean="0"/>
              <a:t>Growth factors such as </a:t>
            </a:r>
            <a:r>
              <a:rPr lang="en-US" baseline="0" dirty="0" err="1" smtClean="0"/>
              <a:t>filgrastim</a:t>
            </a:r>
            <a:r>
              <a:rPr lang="en-US" baseline="0" dirty="0" smtClean="0"/>
              <a:t> and peg-</a:t>
            </a:r>
            <a:r>
              <a:rPr lang="en-US" baseline="0" dirty="0" err="1" smtClean="0"/>
              <a:t>filgrastim</a:t>
            </a:r>
            <a:r>
              <a:rPr lang="en-US" baseline="0" dirty="0" smtClean="0"/>
              <a:t> allow for increased ability to deliver chemotherapy and reduce the incidence of infection</a:t>
            </a:r>
          </a:p>
          <a:p>
            <a:endParaRPr lang="en-US" baseline="0" dirty="0" smtClean="0"/>
          </a:p>
          <a:p>
            <a:r>
              <a:rPr lang="en-US" baseline="0" dirty="0" smtClean="0"/>
              <a:t>Agents such as </a:t>
            </a:r>
            <a:r>
              <a:rPr lang="en-US" baseline="0" dirty="0" err="1" smtClean="0"/>
              <a:t>palifermin</a:t>
            </a:r>
            <a:r>
              <a:rPr lang="en-US" baseline="0" dirty="0" smtClean="0"/>
              <a:t> have been approved to reduce the incidence and duration of severe mucositis in patients undergoing high dose chemotherapy with stem cell transplant in hematological malignancies</a:t>
            </a:r>
          </a:p>
          <a:p>
            <a:endParaRPr lang="en-US" baseline="0" dirty="0" smtClean="0"/>
          </a:p>
          <a:p>
            <a:r>
              <a:rPr lang="en-US" baseline="0" dirty="0" smtClean="0"/>
              <a:t>Drugs are being developed for chemotherapies associated with severe diarrhea</a:t>
            </a:r>
            <a:endParaRPr lang="en-US" dirty="0"/>
          </a:p>
        </p:txBody>
      </p:sp>
      <p:sp>
        <p:nvSpPr>
          <p:cNvPr id="4" name="Slide Number Placeholder 3"/>
          <p:cNvSpPr>
            <a:spLocks noGrp="1"/>
          </p:cNvSpPr>
          <p:nvPr>
            <p:ph type="sldNum" sz="quarter" idx="10"/>
          </p:nvPr>
        </p:nvSpPr>
        <p:spPr/>
        <p:txBody>
          <a:bodyPr/>
          <a:lstStyle/>
          <a:p>
            <a:fld id="{A507E74A-3568-445B-85C1-B003F8D245FA}"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98031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err="1" smtClean="0"/>
              <a:t>Oxaliplatin</a:t>
            </a:r>
            <a:r>
              <a:rPr lang="en-US" dirty="0" smtClean="0"/>
              <a:t>, an agent widely used for treatment of CRC, this number has been reported as high as 90%</a:t>
            </a:r>
          </a:p>
          <a:p>
            <a:endParaRPr lang="en-US" dirty="0"/>
          </a:p>
        </p:txBody>
      </p:sp>
      <p:sp>
        <p:nvSpPr>
          <p:cNvPr id="4" name="Slide Number Placeholder 3"/>
          <p:cNvSpPr>
            <a:spLocks noGrp="1"/>
          </p:cNvSpPr>
          <p:nvPr>
            <p:ph type="sldNum" sz="quarter" idx="10"/>
          </p:nvPr>
        </p:nvSpPr>
        <p:spPr/>
        <p:txBody>
          <a:bodyPr/>
          <a:lstStyle/>
          <a:p>
            <a:fld id="{A507E74A-3568-445B-85C1-B003F8D245FA}"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5478199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07E74A-3568-445B-85C1-B003F8D245FA}"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3757104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Only drug with some evidence of efficacy for the treatment of chronic CIPN is duloxetine, but this agent is not approved for this indication</a:t>
            </a:r>
          </a:p>
          <a:p>
            <a:endParaRPr lang="en-US" dirty="0"/>
          </a:p>
        </p:txBody>
      </p:sp>
      <p:sp>
        <p:nvSpPr>
          <p:cNvPr id="4" name="Slide Number Placeholder 3"/>
          <p:cNvSpPr>
            <a:spLocks noGrp="1"/>
          </p:cNvSpPr>
          <p:nvPr>
            <p:ph type="sldNum" sz="quarter" idx="10"/>
          </p:nvPr>
        </p:nvSpPr>
        <p:spPr/>
        <p:txBody>
          <a:bodyPr/>
          <a:lstStyle/>
          <a:p>
            <a:fld id="{70488F4B-C8AB-4DED-82A3-6F6C06D43A36}"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14783333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first</a:t>
            </a:r>
            <a:r>
              <a:rPr lang="en-US" baseline="0" dirty="0" smtClean="0"/>
              <a:t> bullet is essential in agents that are to be administered at the same time as chemotherapy treatment</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a:t>
            </a:r>
            <a:r>
              <a:rPr lang="en-US" baseline="0" dirty="0" smtClean="0"/>
              <a:t> last bullet is crucial so that the effect of the drug on CIPN can be detected</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Minimize variables that may confound the understanding of the effect of the CIPN therapy vs. other factors</a:t>
            </a:r>
            <a:endParaRPr lang="en-US" dirty="0"/>
          </a:p>
        </p:txBody>
      </p:sp>
      <p:sp>
        <p:nvSpPr>
          <p:cNvPr id="4" name="Slide Number Placeholder 3"/>
          <p:cNvSpPr>
            <a:spLocks noGrp="1"/>
          </p:cNvSpPr>
          <p:nvPr>
            <p:ph type="sldNum" sz="quarter" idx="10"/>
          </p:nvPr>
        </p:nvSpPr>
        <p:spPr/>
        <p:txBody>
          <a:bodyPr/>
          <a:lstStyle/>
          <a:p>
            <a:fld id="{A507E74A-3568-445B-85C1-B003F8D245FA}"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17384508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Within a class of drugs, there can be differences in mechanism and manifestation of neurotoxicity</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Common malignancies include breast</a:t>
            </a:r>
            <a:r>
              <a:rPr lang="en-US" baseline="0" dirty="0" smtClean="0"/>
              <a:t> cancer and colon cancer</a:t>
            </a:r>
            <a:endParaRPr lang="en-US" dirty="0" smtClean="0"/>
          </a:p>
          <a:p>
            <a:endParaRPr lang="en-US" dirty="0"/>
          </a:p>
        </p:txBody>
      </p:sp>
      <p:sp>
        <p:nvSpPr>
          <p:cNvPr id="4" name="Slide Number Placeholder 3"/>
          <p:cNvSpPr>
            <a:spLocks noGrp="1"/>
          </p:cNvSpPr>
          <p:nvPr>
            <p:ph type="sldNum" sz="quarter" idx="10"/>
          </p:nvPr>
        </p:nvSpPr>
        <p:spPr/>
        <p:txBody>
          <a:bodyPr/>
          <a:lstStyle/>
          <a:p>
            <a:fld id="{70488F4B-C8AB-4DED-82A3-6F6C06D43A36}"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30637825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Taxanes</a:t>
            </a:r>
            <a:r>
              <a:rPr lang="en-US" dirty="0" smtClean="0"/>
              <a:t> are widely used in curative intent (adjuvant) therapies for breast and lung cancer.  </a:t>
            </a:r>
          </a:p>
          <a:p>
            <a:endParaRPr lang="en-US" dirty="0" smtClean="0"/>
          </a:p>
          <a:p>
            <a:r>
              <a:rPr lang="en-US" dirty="0" err="1" smtClean="0"/>
              <a:t>Platinums</a:t>
            </a:r>
            <a:r>
              <a:rPr lang="en-US" baseline="0" dirty="0" smtClean="0"/>
              <a:t> widely used for curative intent therapy for H&amp;N, testicular cancer, and colorectal cancer.  Of this subcategory, </a:t>
            </a:r>
            <a:r>
              <a:rPr lang="en-US" baseline="0" dirty="0" err="1" smtClean="0"/>
              <a:t>Oxaliplatin</a:t>
            </a:r>
            <a:r>
              <a:rPr lang="en-US" baseline="0" dirty="0" smtClean="0"/>
              <a:t>&gt;Cisplatin&gt;Carboplatin with respect to incidence of CIPN</a:t>
            </a:r>
          </a:p>
          <a:p>
            <a:endParaRPr lang="en-US" baseline="0" dirty="0" smtClean="0"/>
          </a:p>
          <a:p>
            <a:r>
              <a:rPr lang="en-US" baseline="0" dirty="0" err="1" smtClean="0"/>
              <a:t>Vinca</a:t>
            </a:r>
            <a:r>
              <a:rPr lang="en-US" baseline="0" dirty="0" smtClean="0"/>
              <a:t> alkaloids are used in a wide variety of cancers including Hodgkin’s and Non-Hodgkin’s lymphoma and ALL, both of which are in curative setting.  </a:t>
            </a:r>
            <a:endParaRPr lang="en-US" dirty="0"/>
          </a:p>
        </p:txBody>
      </p:sp>
      <p:sp>
        <p:nvSpPr>
          <p:cNvPr id="4" name="Slide Number Placeholder 3"/>
          <p:cNvSpPr>
            <a:spLocks noGrp="1"/>
          </p:cNvSpPr>
          <p:nvPr>
            <p:ph type="sldNum" sz="quarter" idx="10"/>
          </p:nvPr>
        </p:nvSpPr>
        <p:spPr/>
        <p:txBody>
          <a:bodyPr/>
          <a:lstStyle/>
          <a:p>
            <a:fld id="{A507E74A-3568-445B-85C1-B003F8D245FA}"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32255365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Two of the</a:t>
            </a:r>
            <a:r>
              <a:rPr lang="en-US" baseline="0" dirty="0" smtClean="0"/>
              <a:t> most common classes of drugs that cause CIPN are </a:t>
            </a:r>
            <a:r>
              <a:rPr lang="en-US" baseline="0" dirty="0" err="1" smtClean="0"/>
              <a:t>platinums</a:t>
            </a:r>
            <a:r>
              <a:rPr lang="en-US" baseline="0" dirty="0" smtClean="0"/>
              <a:t> and </a:t>
            </a:r>
            <a:r>
              <a:rPr lang="en-US" baseline="0" dirty="0" err="1" smtClean="0"/>
              <a:t>taxanes</a:t>
            </a:r>
            <a:r>
              <a:rPr lang="en-US" baseline="0" dirty="0" smtClean="0"/>
              <a:t>. </a:t>
            </a:r>
          </a:p>
          <a:p>
            <a:r>
              <a:rPr lang="en-US" baseline="0" dirty="0" smtClean="0"/>
              <a:t>Within the </a:t>
            </a:r>
            <a:r>
              <a:rPr lang="en-US" baseline="0" dirty="0" err="1" smtClean="0"/>
              <a:t>platinums</a:t>
            </a:r>
            <a:r>
              <a:rPr lang="en-US" baseline="0" dirty="0" smtClean="0"/>
              <a:t> themselves, there are differences by drug in both the manifestations/symptoms of CIPN and also their likely mechanism of action</a:t>
            </a:r>
            <a:endParaRPr lang="en-US" dirty="0" smtClean="0"/>
          </a:p>
          <a:p>
            <a:endParaRPr lang="en-US" dirty="0" smtClean="0"/>
          </a:p>
          <a:p>
            <a:r>
              <a:rPr lang="en-US" dirty="0" smtClean="0"/>
              <a:t>The acute sensory neuropathy</a:t>
            </a:r>
            <a:r>
              <a:rPr lang="en-US" baseline="0" dirty="0" smtClean="0"/>
              <a:t> of </a:t>
            </a:r>
            <a:r>
              <a:rPr lang="en-US" baseline="0" dirty="0" err="1" smtClean="0"/>
              <a:t>oxaliplatin</a:t>
            </a:r>
            <a:r>
              <a:rPr lang="en-US" baseline="0" dirty="0" smtClean="0"/>
              <a:t> can lead to perioral and distal </a:t>
            </a:r>
            <a:r>
              <a:rPr lang="en-US" baseline="0" dirty="0" err="1" smtClean="0"/>
              <a:t>paresthesias</a:t>
            </a:r>
            <a:r>
              <a:rPr lang="en-US" baseline="0" dirty="0" smtClean="0"/>
              <a:t> and dysesthesias…1-2% report difficulty breathing</a:t>
            </a:r>
            <a:endParaRPr lang="en-US" dirty="0"/>
          </a:p>
        </p:txBody>
      </p:sp>
      <p:sp>
        <p:nvSpPr>
          <p:cNvPr id="4" name="Slide Number Placeholder 3"/>
          <p:cNvSpPr>
            <a:spLocks noGrp="1"/>
          </p:cNvSpPr>
          <p:nvPr>
            <p:ph type="sldNum" sz="quarter" idx="10"/>
          </p:nvPr>
        </p:nvSpPr>
        <p:spPr/>
        <p:txBody>
          <a:bodyPr/>
          <a:lstStyle/>
          <a:p>
            <a:fld id="{A507E74A-3568-445B-85C1-B003F8D245FA}"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42540930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5031475" y="6355261"/>
            <a:ext cx="2844800" cy="365125"/>
          </a:xfrm>
        </p:spPr>
        <p:txBody>
          <a:bodyPr/>
          <a:lstStyle/>
          <a:p>
            <a:fld id="{A349544A-F1CD-3844-BFB3-6D230A0137DD}" type="datetimeFigureOut">
              <a:rPr lang="en-US" smtClean="0">
                <a:solidFill>
                  <a:prstClr val="black">
                    <a:tint val="75000"/>
                  </a:prstClr>
                </a:solidFill>
              </a:rPr>
              <a:pPr/>
              <a:t>4/18/2017</a:t>
            </a:fld>
            <a:endParaRPr lang="en-US" dirty="0">
              <a:solidFill>
                <a:prstClr val="black">
                  <a:tint val="75000"/>
                </a:prstClr>
              </a:solidFill>
            </a:endParaRPr>
          </a:p>
        </p:txBody>
      </p:sp>
      <p:pic>
        <p:nvPicPr>
          <p:cNvPr id="8" name="Picture 7" descr="FDA_B&amp;W_Primary_logo.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61263" y="261425"/>
            <a:ext cx="3604563" cy="563312"/>
          </a:xfrm>
          <a:prstGeom prst="rect">
            <a:avLst/>
          </a:prstGeom>
        </p:spPr>
      </p:pic>
      <p:sp>
        <p:nvSpPr>
          <p:cNvPr id="9" name="Footer Placeholder 4"/>
          <p:cNvSpPr>
            <a:spLocks noGrp="1"/>
          </p:cNvSpPr>
          <p:nvPr>
            <p:ph type="ftr" sz="quarter" idx="11"/>
          </p:nvPr>
        </p:nvSpPr>
        <p:spPr>
          <a:xfrm>
            <a:off x="406400" y="6384926"/>
            <a:ext cx="3860800" cy="365125"/>
          </a:xfrm>
        </p:spPr>
        <p:txBody>
          <a:bodyPr/>
          <a:lstStyle/>
          <a:p>
            <a:pPr algn="l"/>
            <a:r>
              <a:rPr lang="en-US" b="1" dirty="0" smtClean="0">
                <a:solidFill>
                  <a:srgbClr val="1F497D">
                    <a:lumMod val="60000"/>
                    <a:lumOff val="40000"/>
                  </a:srgbClr>
                </a:solidFill>
                <a:latin typeface="Helvetica"/>
                <a:cs typeface="Helvetica"/>
              </a:rPr>
              <a:t>www.fda.gov</a:t>
            </a:r>
          </a:p>
        </p:txBody>
      </p:sp>
    </p:spTree>
    <p:extLst>
      <p:ext uri="{BB962C8B-B14F-4D97-AF65-F5344CB8AC3E}">
        <p14:creationId xmlns:p14="http://schemas.microsoft.com/office/powerpoint/2010/main" val="3541236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740321" y="6356351"/>
            <a:ext cx="2844800" cy="365125"/>
          </a:xfrm>
        </p:spPr>
        <p:txBody>
          <a:bodyPr/>
          <a:lstStyle/>
          <a:p>
            <a:fld id="{A349544A-F1CD-3844-BFB3-6D230A0137DD}" type="datetimeFigureOut">
              <a:rPr lang="en-US" smtClean="0">
                <a:solidFill>
                  <a:prstClr val="black">
                    <a:tint val="75000"/>
                  </a:prstClr>
                </a:solidFill>
              </a:rPr>
              <a:pPr/>
              <a:t>4/18/2017</a:t>
            </a:fld>
            <a:endParaRPr lang="en-US">
              <a:solidFill>
                <a:prstClr val="black">
                  <a:tint val="75000"/>
                </a:prstClr>
              </a:solidFill>
            </a:endParaRPr>
          </a:p>
        </p:txBody>
      </p:sp>
      <p:pic>
        <p:nvPicPr>
          <p:cNvPr id="7" name="Picture 6" descr="FDA_FullColor_Monogram.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5400000">
            <a:off x="11078718" y="5167321"/>
            <a:ext cx="620543" cy="990773"/>
          </a:xfrm>
          <a:prstGeom prst="rect">
            <a:avLst/>
          </a:prstGeom>
        </p:spPr>
      </p:pic>
      <p:sp>
        <p:nvSpPr>
          <p:cNvPr id="9" name="Footer Placeholder 4"/>
          <p:cNvSpPr>
            <a:spLocks noGrp="1"/>
          </p:cNvSpPr>
          <p:nvPr>
            <p:ph type="ftr" sz="quarter" idx="11"/>
          </p:nvPr>
        </p:nvSpPr>
        <p:spPr>
          <a:xfrm rot="5400000">
            <a:off x="-1066696" y="1390340"/>
            <a:ext cx="2895600" cy="486833"/>
          </a:xfrm>
        </p:spPr>
        <p:txBody>
          <a:bodyPr/>
          <a:lstStyle/>
          <a:p>
            <a:pPr algn="l"/>
            <a:r>
              <a:rPr lang="en-US" b="1" dirty="0" smtClean="0">
                <a:solidFill>
                  <a:srgbClr val="1F497D">
                    <a:lumMod val="60000"/>
                    <a:lumOff val="40000"/>
                  </a:srgbClr>
                </a:solidFill>
                <a:latin typeface="Helvetica"/>
                <a:cs typeface="Helvetica"/>
              </a:rPr>
              <a:t>www.fda.gov</a:t>
            </a:r>
          </a:p>
        </p:txBody>
      </p:sp>
      <p:sp>
        <p:nvSpPr>
          <p:cNvPr id="8" name="TextBox 7"/>
          <p:cNvSpPr txBox="1"/>
          <p:nvPr userDrawn="1"/>
        </p:nvSpPr>
        <p:spPr>
          <a:xfrm rot="5400000">
            <a:off x="218095" y="6376216"/>
            <a:ext cx="372218" cy="276999"/>
          </a:xfrm>
          <a:prstGeom prst="rect">
            <a:avLst/>
          </a:prstGeom>
          <a:noFill/>
        </p:spPr>
        <p:txBody>
          <a:bodyPr wrap="none" rtlCol="0">
            <a:spAutoFit/>
          </a:bodyPr>
          <a:lstStyle/>
          <a:p>
            <a:pPr algn="r"/>
            <a:fld id="{42D067E6-6582-4AD4-8521-F7089C370E58}" type="slidenum">
              <a:rPr lang="en-US" sz="1200" smtClean="0">
                <a:solidFill>
                  <a:srgbClr val="1F497D">
                    <a:lumMod val="60000"/>
                    <a:lumOff val="40000"/>
                  </a:srgbClr>
                </a:solidFill>
                <a:latin typeface="Helvetica"/>
                <a:cs typeface="Helvetica"/>
              </a:rPr>
              <a:pPr algn="r"/>
              <a:t>‹#›</a:t>
            </a:fld>
            <a:endParaRPr lang="en-US" sz="1200" dirty="0">
              <a:solidFill>
                <a:srgbClr val="1F497D">
                  <a:lumMod val="60000"/>
                  <a:lumOff val="40000"/>
                </a:srgbClr>
              </a:solidFill>
              <a:latin typeface="Helvetica"/>
              <a:cs typeface="Helvetica"/>
            </a:endParaRPr>
          </a:p>
        </p:txBody>
      </p:sp>
    </p:spTree>
    <p:extLst>
      <p:ext uri="{BB962C8B-B14F-4D97-AF65-F5344CB8AC3E}">
        <p14:creationId xmlns:p14="http://schemas.microsoft.com/office/powerpoint/2010/main" val="218243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667533" y="6354124"/>
            <a:ext cx="2844800" cy="365125"/>
          </a:xfrm>
        </p:spPr>
        <p:txBody>
          <a:bodyPr/>
          <a:lstStyle/>
          <a:p>
            <a:fld id="{A349544A-F1CD-3844-BFB3-6D230A0137DD}" type="datetimeFigureOut">
              <a:rPr lang="en-US" smtClean="0">
                <a:solidFill>
                  <a:prstClr val="black">
                    <a:tint val="75000"/>
                  </a:prstClr>
                </a:solidFill>
              </a:rPr>
              <a:pPr/>
              <a:t>4/18/2017</a:t>
            </a:fld>
            <a:endParaRPr lang="en-US">
              <a:solidFill>
                <a:prstClr val="black">
                  <a:tint val="75000"/>
                </a:prstClr>
              </a:solidFill>
            </a:endParaRPr>
          </a:p>
        </p:txBody>
      </p:sp>
      <p:sp>
        <p:nvSpPr>
          <p:cNvPr id="7" name="Footer Placeholder 4"/>
          <p:cNvSpPr>
            <a:spLocks noGrp="1"/>
          </p:cNvSpPr>
          <p:nvPr>
            <p:ph type="ftr" sz="quarter" idx="11"/>
          </p:nvPr>
        </p:nvSpPr>
        <p:spPr>
          <a:xfrm>
            <a:off x="406400" y="6384926"/>
            <a:ext cx="3860800" cy="365125"/>
          </a:xfrm>
        </p:spPr>
        <p:txBody>
          <a:bodyPr/>
          <a:lstStyle/>
          <a:p>
            <a:pPr algn="l"/>
            <a:r>
              <a:rPr lang="en-US" b="1" dirty="0" smtClean="0">
                <a:solidFill>
                  <a:srgbClr val="1F497D">
                    <a:lumMod val="60000"/>
                    <a:lumOff val="40000"/>
                  </a:srgbClr>
                </a:solidFill>
                <a:latin typeface="Helvetica"/>
                <a:cs typeface="Helvetica"/>
              </a:rPr>
              <a:t>www.fda.gov</a:t>
            </a:r>
          </a:p>
        </p:txBody>
      </p:sp>
      <p:pic>
        <p:nvPicPr>
          <p:cNvPr id="9" name="Picture 8" descr="FDA_FullColor_Monogram.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5400000">
            <a:off x="11061942" y="5184030"/>
            <a:ext cx="620543" cy="990773"/>
          </a:xfrm>
          <a:prstGeom prst="rect">
            <a:avLst/>
          </a:prstGeom>
        </p:spPr>
      </p:pic>
      <p:sp>
        <p:nvSpPr>
          <p:cNvPr id="10" name="TextBox 9"/>
          <p:cNvSpPr txBox="1"/>
          <p:nvPr userDrawn="1"/>
        </p:nvSpPr>
        <p:spPr>
          <a:xfrm>
            <a:off x="11521378" y="6409773"/>
            <a:ext cx="372218" cy="276999"/>
          </a:xfrm>
          <a:prstGeom prst="rect">
            <a:avLst/>
          </a:prstGeom>
          <a:noFill/>
        </p:spPr>
        <p:txBody>
          <a:bodyPr wrap="none" rtlCol="0">
            <a:spAutoFit/>
          </a:bodyPr>
          <a:lstStyle/>
          <a:p>
            <a:pPr algn="r"/>
            <a:fld id="{42D067E6-6582-4AD4-8521-F7089C370E58}" type="slidenum">
              <a:rPr lang="en-US" sz="1200" smtClean="0">
                <a:solidFill>
                  <a:srgbClr val="1F497D">
                    <a:lumMod val="60000"/>
                    <a:lumOff val="40000"/>
                  </a:srgbClr>
                </a:solidFill>
                <a:latin typeface="Helvetica"/>
                <a:cs typeface="Helvetica"/>
              </a:rPr>
              <a:pPr algn="r"/>
              <a:t>‹#›</a:t>
            </a:fld>
            <a:endParaRPr lang="en-US" sz="1200" dirty="0">
              <a:solidFill>
                <a:srgbClr val="1F497D">
                  <a:lumMod val="60000"/>
                  <a:lumOff val="40000"/>
                </a:srgbClr>
              </a:solidFill>
              <a:latin typeface="Helvetica"/>
              <a:cs typeface="Helvetica"/>
            </a:endParaRPr>
          </a:p>
        </p:txBody>
      </p:sp>
    </p:spTree>
    <p:extLst>
      <p:ext uri="{BB962C8B-B14F-4D97-AF65-F5344CB8AC3E}">
        <p14:creationId xmlns:p14="http://schemas.microsoft.com/office/powerpoint/2010/main" val="8438280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pic>
        <p:nvPicPr>
          <p:cNvPr id="6" name="Picture 5" descr="FDA_B&amp;W_Primary_logo.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38981" y="2648602"/>
            <a:ext cx="5598024" cy="874845"/>
          </a:xfrm>
          <a:prstGeom prst="rect">
            <a:avLst/>
          </a:prstGeom>
        </p:spPr>
      </p:pic>
    </p:spTree>
    <p:extLst>
      <p:ext uri="{BB962C8B-B14F-4D97-AF65-F5344CB8AC3E}">
        <p14:creationId xmlns:p14="http://schemas.microsoft.com/office/powerpoint/2010/main" val="2847954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31799" y="1023679"/>
            <a:ext cx="11345471" cy="926020"/>
          </a:xfrm>
        </p:spPr>
        <p:txBody>
          <a:bodyPr/>
          <a:lstStyle/>
          <a:p>
            <a:r>
              <a:rPr lang="en-US" smtClean="0"/>
              <a:t>Click to edit Master title style</a:t>
            </a:r>
            <a:endParaRPr lang="en-US"/>
          </a:p>
        </p:txBody>
      </p:sp>
      <p:sp>
        <p:nvSpPr>
          <p:cNvPr id="3" name="Content Placeholder 2"/>
          <p:cNvSpPr>
            <a:spLocks noGrp="1"/>
          </p:cNvSpPr>
          <p:nvPr>
            <p:ph idx="1"/>
          </p:nvPr>
        </p:nvSpPr>
        <p:spPr>
          <a:xfrm>
            <a:off x="431801" y="2009776"/>
            <a:ext cx="11345471" cy="428604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902200" y="6375401"/>
            <a:ext cx="2844800" cy="365125"/>
          </a:xfrm>
        </p:spPr>
        <p:txBody>
          <a:bodyPr/>
          <a:lstStyle>
            <a:lvl1pPr algn="ctr">
              <a:defRPr/>
            </a:lvl1pPr>
          </a:lstStyle>
          <a:p>
            <a:fld id="{A349544A-F1CD-3844-BFB3-6D230A0137DD}" type="datetimeFigureOut">
              <a:rPr lang="en-US" smtClean="0">
                <a:solidFill>
                  <a:prstClr val="black">
                    <a:tint val="75000"/>
                  </a:prstClr>
                </a:solidFill>
              </a:rPr>
              <a:pPr/>
              <a:t>4/18/2017</a:t>
            </a:fld>
            <a:endParaRPr lang="en-US" dirty="0">
              <a:solidFill>
                <a:prstClr val="black">
                  <a:tint val="75000"/>
                </a:prstClr>
              </a:solidFill>
            </a:endParaRPr>
          </a:p>
        </p:txBody>
      </p:sp>
      <p:sp>
        <p:nvSpPr>
          <p:cNvPr id="5" name="Footer Placeholder 4"/>
          <p:cNvSpPr>
            <a:spLocks noGrp="1"/>
          </p:cNvSpPr>
          <p:nvPr>
            <p:ph type="ftr" sz="quarter" idx="11"/>
          </p:nvPr>
        </p:nvSpPr>
        <p:spPr>
          <a:xfrm>
            <a:off x="330200" y="6384926"/>
            <a:ext cx="3860800" cy="365125"/>
          </a:xfrm>
        </p:spPr>
        <p:txBody>
          <a:bodyPr/>
          <a:lstStyle/>
          <a:p>
            <a:pPr algn="l"/>
            <a:r>
              <a:rPr lang="en-US" b="1" dirty="0" smtClean="0">
                <a:solidFill>
                  <a:srgbClr val="1F497D">
                    <a:lumMod val="60000"/>
                    <a:lumOff val="40000"/>
                  </a:srgbClr>
                </a:solidFill>
                <a:latin typeface="Helvetica"/>
                <a:cs typeface="Helvetica"/>
              </a:rPr>
              <a:t>www.fda.gov</a:t>
            </a:r>
          </a:p>
        </p:txBody>
      </p:sp>
      <p:pic>
        <p:nvPicPr>
          <p:cNvPr id="7" name="Picture 6" descr="FDA_FullColor_Monogram.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49881" y="242500"/>
            <a:ext cx="827391" cy="743080"/>
          </a:xfrm>
          <a:prstGeom prst="rect">
            <a:avLst/>
          </a:prstGeom>
        </p:spPr>
      </p:pic>
      <p:sp>
        <p:nvSpPr>
          <p:cNvPr id="9" name="TextBox 8"/>
          <p:cNvSpPr txBox="1"/>
          <p:nvPr userDrawn="1"/>
        </p:nvSpPr>
        <p:spPr>
          <a:xfrm>
            <a:off x="11521378" y="6409773"/>
            <a:ext cx="372218" cy="276999"/>
          </a:xfrm>
          <a:prstGeom prst="rect">
            <a:avLst/>
          </a:prstGeom>
          <a:noFill/>
        </p:spPr>
        <p:txBody>
          <a:bodyPr wrap="none" rtlCol="0">
            <a:spAutoFit/>
          </a:bodyPr>
          <a:lstStyle/>
          <a:p>
            <a:pPr algn="r"/>
            <a:fld id="{42D067E6-6582-4AD4-8521-F7089C370E58}" type="slidenum">
              <a:rPr lang="en-US" sz="1200" smtClean="0">
                <a:solidFill>
                  <a:srgbClr val="1F497D">
                    <a:lumMod val="60000"/>
                    <a:lumOff val="40000"/>
                  </a:srgbClr>
                </a:solidFill>
                <a:latin typeface="Helvetica"/>
                <a:cs typeface="Helvetica"/>
              </a:rPr>
              <a:pPr algn="r"/>
              <a:t>‹#›</a:t>
            </a:fld>
            <a:endParaRPr lang="en-US" sz="1200" dirty="0">
              <a:solidFill>
                <a:srgbClr val="1F497D">
                  <a:lumMod val="60000"/>
                  <a:lumOff val="40000"/>
                </a:srgbClr>
              </a:solidFill>
              <a:latin typeface="Helvetica"/>
              <a:cs typeface="Helvetica"/>
            </a:endParaRPr>
          </a:p>
        </p:txBody>
      </p:sp>
    </p:spTree>
    <p:extLst>
      <p:ext uri="{BB962C8B-B14F-4D97-AF65-F5344CB8AC3E}">
        <p14:creationId xmlns:p14="http://schemas.microsoft.com/office/powerpoint/2010/main" val="1353004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016500" y="6334126"/>
            <a:ext cx="2844800" cy="365125"/>
          </a:xfrm>
        </p:spPr>
        <p:txBody>
          <a:bodyPr/>
          <a:lstStyle/>
          <a:p>
            <a:fld id="{A349544A-F1CD-3844-BFB3-6D230A0137DD}" type="datetimeFigureOut">
              <a:rPr lang="en-US" smtClean="0">
                <a:solidFill>
                  <a:prstClr val="black">
                    <a:tint val="75000"/>
                  </a:prstClr>
                </a:solidFill>
              </a:rPr>
              <a:pPr/>
              <a:t>4/18/2017</a:t>
            </a:fld>
            <a:endParaRPr lang="en-US">
              <a:solidFill>
                <a:prstClr val="black">
                  <a:tint val="75000"/>
                </a:prstClr>
              </a:solidFill>
            </a:endParaRPr>
          </a:p>
        </p:txBody>
      </p:sp>
      <p:sp>
        <p:nvSpPr>
          <p:cNvPr id="6" name="Footer Placeholder 4"/>
          <p:cNvSpPr>
            <a:spLocks noGrp="1"/>
          </p:cNvSpPr>
          <p:nvPr>
            <p:ph type="ftr" sz="quarter" idx="11"/>
          </p:nvPr>
        </p:nvSpPr>
        <p:spPr>
          <a:xfrm>
            <a:off x="406400" y="6384926"/>
            <a:ext cx="3860800" cy="365125"/>
          </a:xfrm>
        </p:spPr>
        <p:txBody>
          <a:bodyPr/>
          <a:lstStyle/>
          <a:p>
            <a:pPr algn="l"/>
            <a:r>
              <a:rPr lang="en-US" b="1" dirty="0" smtClean="0">
                <a:solidFill>
                  <a:srgbClr val="1F497D">
                    <a:lumMod val="60000"/>
                    <a:lumOff val="40000"/>
                  </a:srgbClr>
                </a:solidFill>
                <a:latin typeface="Helvetica"/>
                <a:cs typeface="Helvetica"/>
              </a:rPr>
              <a:t>www.fda.gov</a:t>
            </a:r>
          </a:p>
        </p:txBody>
      </p:sp>
    </p:spTree>
    <p:extLst>
      <p:ext uri="{BB962C8B-B14F-4D97-AF65-F5344CB8AC3E}">
        <p14:creationId xmlns:p14="http://schemas.microsoft.com/office/powerpoint/2010/main" val="2990071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813112" y="6349337"/>
            <a:ext cx="2844800" cy="365125"/>
          </a:xfrm>
        </p:spPr>
        <p:txBody>
          <a:bodyPr/>
          <a:lstStyle/>
          <a:p>
            <a:fld id="{A349544A-F1CD-3844-BFB3-6D230A0137DD}" type="datetimeFigureOut">
              <a:rPr lang="en-US" smtClean="0">
                <a:solidFill>
                  <a:prstClr val="black">
                    <a:tint val="75000"/>
                  </a:prstClr>
                </a:solidFill>
              </a:rPr>
              <a:pPr/>
              <a:t>4/18/2017</a:t>
            </a:fld>
            <a:endParaRPr lang="en-US">
              <a:solidFill>
                <a:prstClr val="black">
                  <a:tint val="75000"/>
                </a:prstClr>
              </a:solidFill>
            </a:endParaRPr>
          </a:p>
        </p:txBody>
      </p:sp>
      <p:pic>
        <p:nvPicPr>
          <p:cNvPr id="7" name="Picture 6" descr="FDA_FullColor_Monogram.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49881" y="269796"/>
            <a:ext cx="827391" cy="743080"/>
          </a:xfrm>
          <a:prstGeom prst="rect">
            <a:avLst/>
          </a:prstGeom>
        </p:spPr>
      </p:pic>
      <p:sp>
        <p:nvSpPr>
          <p:cNvPr id="8" name="Footer Placeholder 4"/>
          <p:cNvSpPr>
            <a:spLocks noGrp="1"/>
          </p:cNvSpPr>
          <p:nvPr>
            <p:ph type="ftr" sz="quarter" idx="11"/>
          </p:nvPr>
        </p:nvSpPr>
        <p:spPr>
          <a:xfrm>
            <a:off x="406400" y="6384926"/>
            <a:ext cx="3860800" cy="365125"/>
          </a:xfrm>
        </p:spPr>
        <p:txBody>
          <a:bodyPr/>
          <a:lstStyle/>
          <a:p>
            <a:pPr algn="l"/>
            <a:r>
              <a:rPr lang="en-US" b="1" dirty="0" smtClean="0">
                <a:solidFill>
                  <a:srgbClr val="1F497D">
                    <a:lumMod val="60000"/>
                    <a:lumOff val="40000"/>
                  </a:srgbClr>
                </a:solidFill>
                <a:latin typeface="Helvetica"/>
                <a:cs typeface="Helvetica"/>
              </a:rPr>
              <a:t>www.fda.gov</a:t>
            </a:r>
          </a:p>
        </p:txBody>
      </p:sp>
      <p:sp>
        <p:nvSpPr>
          <p:cNvPr id="10" name="TextBox 9"/>
          <p:cNvSpPr txBox="1"/>
          <p:nvPr userDrawn="1"/>
        </p:nvSpPr>
        <p:spPr>
          <a:xfrm>
            <a:off x="11521378" y="6409773"/>
            <a:ext cx="372218" cy="276999"/>
          </a:xfrm>
          <a:prstGeom prst="rect">
            <a:avLst/>
          </a:prstGeom>
          <a:noFill/>
        </p:spPr>
        <p:txBody>
          <a:bodyPr wrap="none" rtlCol="0">
            <a:spAutoFit/>
          </a:bodyPr>
          <a:lstStyle/>
          <a:p>
            <a:pPr algn="r"/>
            <a:fld id="{42D067E6-6582-4AD4-8521-F7089C370E58}" type="slidenum">
              <a:rPr lang="en-US" sz="1200" smtClean="0">
                <a:solidFill>
                  <a:srgbClr val="1F497D">
                    <a:lumMod val="60000"/>
                    <a:lumOff val="40000"/>
                  </a:srgbClr>
                </a:solidFill>
                <a:latin typeface="Helvetica"/>
                <a:cs typeface="Helvetica"/>
              </a:rPr>
              <a:pPr algn="r"/>
              <a:t>‹#›</a:t>
            </a:fld>
            <a:endParaRPr lang="en-US" sz="1200" dirty="0">
              <a:solidFill>
                <a:srgbClr val="1F497D">
                  <a:lumMod val="60000"/>
                  <a:lumOff val="40000"/>
                </a:srgbClr>
              </a:solidFill>
              <a:latin typeface="Helvetica"/>
              <a:cs typeface="Helvetica"/>
            </a:endParaRPr>
          </a:p>
        </p:txBody>
      </p:sp>
    </p:spTree>
    <p:extLst>
      <p:ext uri="{BB962C8B-B14F-4D97-AF65-F5344CB8AC3E}">
        <p14:creationId xmlns:p14="http://schemas.microsoft.com/office/powerpoint/2010/main" val="2438097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685743" y="6380337"/>
            <a:ext cx="2844800" cy="365125"/>
          </a:xfrm>
        </p:spPr>
        <p:txBody>
          <a:bodyPr/>
          <a:lstStyle/>
          <a:p>
            <a:fld id="{A349544A-F1CD-3844-BFB3-6D230A0137DD}" type="datetimeFigureOut">
              <a:rPr lang="en-US" smtClean="0">
                <a:solidFill>
                  <a:prstClr val="black">
                    <a:tint val="75000"/>
                  </a:prstClr>
                </a:solidFill>
              </a:rPr>
              <a:pPr/>
              <a:t>4/18/2017</a:t>
            </a:fld>
            <a:endParaRPr lang="en-US">
              <a:solidFill>
                <a:prstClr val="black">
                  <a:tint val="75000"/>
                </a:prstClr>
              </a:solidFill>
            </a:endParaRPr>
          </a:p>
        </p:txBody>
      </p:sp>
      <p:pic>
        <p:nvPicPr>
          <p:cNvPr id="8" name="Picture 7" descr="FDA_FullColor_Monogram.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49881" y="242500"/>
            <a:ext cx="827391" cy="743080"/>
          </a:xfrm>
          <a:prstGeom prst="rect">
            <a:avLst/>
          </a:prstGeom>
        </p:spPr>
      </p:pic>
      <p:sp>
        <p:nvSpPr>
          <p:cNvPr id="9" name="Footer Placeholder 4"/>
          <p:cNvSpPr>
            <a:spLocks noGrp="1"/>
          </p:cNvSpPr>
          <p:nvPr>
            <p:ph type="ftr" sz="quarter" idx="11"/>
          </p:nvPr>
        </p:nvSpPr>
        <p:spPr>
          <a:xfrm>
            <a:off x="406400" y="6384926"/>
            <a:ext cx="3860800" cy="365125"/>
          </a:xfrm>
        </p:spPr>
        <p:txBody>
          <a:bodyPr/>
          <a:lstStyle/>
          <a:p>
            <a:pPr algn="l"/>
            <a:r>
              <a:rPr lang="en-US" b="1" dirty="0" smtClean="0">
                <a:solidFill>
                  <a:srgbClr val="1F497D">
                    <a:lumMod val="60000"/>
                    <a:lumOff val="40000"/>
                  </a:srgbClr>
                </a:solidFill>
                <a:latin typeface="Helvetica"/>
                <a:cs typeface="Helvetica"/>
              </a:rPr>
              <a:t>www.fda.gov</a:t>
            </a:r>
          </a:p>
        </p:txBody>
      </p:sp>
      <p:sp>
        <p:nvSpPr>
          <p:cNvPr id="11" name="TextBox 10"/>
          <p:cNvSpPr txBox="1"/>
          <p:nvPr userDrawn="1"/>
        </p:nvSpPr>
        <p:spPr>
          <a:xfrm>
            <a:off x="11521378" y="6409773"/>
            <a:ext cx="372218" cy="276999"/>
          </a:xfrm>
          <a:prstGeom prst="rect">
            <a:avLst/>
          </a:prstGeom>
          <a:noFill/>
        </p:spPr>
        <p:txBody>
          <a:bodyPr wrap="none" rtlCol="0">
            <a:spAutoFit/>
          </a:bodyPr>
          <a:lstStyle/>
          <a:p>
            <a:pPr algn="r"/>
            <a:fld id="{42D067E6-6582-4AD4-8521-F7089C370E58}" type="slidenum">
              <a:rPr lang="en-US" sz="1200" smtClean="0">
                <a:solidFill>
                  <a:srgbClr val="1F497D">
                    <a:lumMod val="60000"/>
                    <a:lumOff val="40000"/>
                  </a:srgbClr>
                </a:solidFill>
                <a:latin typeface="Helvetica"/>
                <a:cs typeface="Helvetica"/>
              </a:rPr>
              <a:pPr algn="r"/>
              <a:t>‹#›</a:t>
            </a:fld>
            <a:endParaRPr lang="en-US" sz="1200" dirty="0">
              <a:solidFill>
                <a:srgbClr val="1F497D">
                  <a:lumMod val="60000"/>
                  <a:lumOff val="40000"/>
                </a:srgbClr>
              </a:solidFill>
              <a:latin typeface="Helvetica"/>
              <a:cs typeface="Helvetica"/>
            </a:endParaRPr>
          </a:p>
        </p:txBody>
      </p:sp>
    </p:spTree>
    <p:extLst>
      <p:ext uri="{BB962C8B-B14F-4D97-AF65-F5344CB8AC3E}">
        <p14:creationId xmlns:p14="http://schemas.microsoft.com/office/powerpoint/2010/main" val="2095586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5181600" y="6384926"/>
            <a:ext cx="2844800" cy="365125"/>
          </a:xfrm>
        </p:spPr>
        <p:txBody>
          <a:bodyPr/>
          <a:lstStyle/>
          <a:p>
            <a:fld id="{A349544A-F1CD-3844-BFB3-6D230A0137DD}" type="datetimeFigureOut">
              <a:rPr lang="en-US" smtClean="0">
                <a:solidFill>
                  <a:prstClr val="black">
                    <a:tint val="75000"/>
                  </a:prstClr>
                </a:solidFill>
              </a:rPr>
              <a:pPr/>
              <a:t>4/18/2017</a:t>
            </a:fld>
            <a:endParaRPr lang="en-US" dirty="0">
              <a:solidFill>
                <a:prstClr val="black">
                  <a:tint val="75000"/>
                </a:prstClr>
              </a:solidFill>
            </a:endParaRPr>
          </a:p>
        </p:txBody>
      </p:sp>
      <p:pic>
        <p:nvPicPr>
          <p:cNvPr id="10" name="Picture 9" descr="FDA_FullColor_Monogram.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49881" y="242500"/>
            <a:ext cx="827391" cy="743080"/>
          </a:xfrm>
          <a:prstGeom prst="rect">
            <a:avLst/>
          </a:prstGeom>
        </p:spPr>
      </p:pic>
      <p:sp>
        <p:nvSpPr>
          <p:cNvPr id="11" name="Footer Placeholder 4"/>
          <p:cNvSpPr>
            <a:spLocks noGrp="1"/>
          </p:cNvSpPr>
          <p:nvPr>
            <p:ph type="ftr" sz="quarter" idx="11"/>
          </p:nvPr>
        </p:nvSpPr>
        <p:spPr>
          <a:xfrm>
            <a:off x="406400" y="6384926"/>
            <a:ext cx="3860800" cy="365125"/>
          </a:xfrm>
        </p:spPr>
        <p:txBody>
          <a:bodyPr/>
          <a:lstStyle/>
          <a:p>
            <a:pPr algn="l"/>
            <a:r>
              <a:rPr lang="en-US" b="1" dirty="0" smtClean="0">
                <a:solidFill>
                  <a:srgbClr val="1F497D">
                    <a:lumMod val="60000"/>
                    <a:lumOff val="40000"/>
                  </a:srgbClr>
                </a:solidFill>
                <a:latin typeface="Helvetica"/>
                <a:cs typeface="Helvetica"/>
              </a:rPr>
              <a:t>www.fda.gov</a:t>
            </a:r>
          </a:p>
        </p:txBody>
      </p:sp>
      <p:sp>
        <p:nvSpPr>
          <p:cNvPr id="13" name="TextBox 12"/>
          <p:cNvSpPr txBox="1"/>
          <p:nvPr userDrawn="1"/>
        </p:nvSpPr>
        <p:spPr>
          <a:xfrm>
            <a:off x="11521378" y="6409773"/>
            <a:ext cx="372218" cy="276999"/>
          </a:xfrm>
          <a:prstGeom prst="rect">
            <a:avLst/>
          </a:prstGeom>
          <a:noFill/>
        </p:spPr>
        <p:txBody>
          <a:bodyPr wrap="none" rtlCol="0">
            <a:spAutoFit/>
          </a:bodyPr>
          <a:lstStyle/>
          <a:p>
            <a:pPr algn="r"/>
            <a:fld id="{42D067E6-6582-4AD4-8521-F7089C370E58}" type="slidenum">
              <a:rPr lang="en-US" sz="1200" smtClean="0">
                <a:solidFill>
                  <a:srgbClr val="1F497D">
                    <a:lumMod val="60000"/>
                    <a:lumOff val="40000"/>
                  </a:srgbClr>
                </a:solidFill>
                <a:latin typeface="Helvetica"/>
                <a:cs typeface="Helvetica"/>
              </a:rPr>
              <a:pPr algn="r"/>
              <a:t>‹#›</a:t>
            </a:fld>
            <a:endParaRPr lang="en-US" sz="1200" dirty="0">
              <a:solidFill>
                <a:srgbClr val="1F497D">
                  <a:lumMod val="60000"/>
                  <a:lumOff val="40000"/>
                </a:srgbClr>
              </a:solidFill>
              <a:latin typeface="Helvetica"/>
              <a:cs typeface="Helvetica"/>
            </a:endParaRPr>
          </a:p>
        </p:txBody>
      </p:sp>
    </p:spTree>
    <p:extLst>
      <p:ext uri="{BB962C8B-B14F-4D97-AF65-F5344CB8AC3E}">
        <p14:creationId xmlns:p14="http://schemas.microsoft.com/office/powerpoint/2010/main" val="82097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794913" y="6391750"/>
            <a:ext cx="2844800" cy="365125"/>
          </a:xfrm>
        </p:spPr>
        <p:txBody>
          <a:bodyPr/>
          <a:lstStyle/>
          <a:p>
            <a:fld id="{A349544A-F1CD-3844-BFB3-6D230A0137DD}" type="datetimeFigureOut">
              <a:rPr lang="en-US" smtClean="0">
                <a:solidFill>
                  <a:prstClr val="black">
                    <a:tint val="75000"/>
                  </a:prstClr>
                </a:solidFill>
              </a:rPr>
              <a:pPr/>
              <a:t>4/18/2017</a:t>
            </a:fld>
            <a:endParaRPr lang="en-US">
              <a:solidFill>
                <a:prstClr val="black">
                  <a:tint val="75000"/>
                </a:prstClr>
              </a:solidFill>
            </a:endParaRPr>
          </a:p>
        </p:txBody>
      </p:sp>
      <p:pic>
        <p:nvPicPr>
          <p:cNvPr id="6" name="Picture 5" descr="FDA_FullColor_Monogram.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49881" y="242500"/>
            <a:ext cx="827391" cy="743080"/>
          </a:xfrm>
          <a:prstGeom prst="rect">
            <a:avLst/>
          </a:prstGeom>
        </p:spPr>
      </p:pic>
      <p:sp>
        <p:nvSpPr>
          <p:cNvPr id="7" name="Footer Placeholder 4"/>
          <p:cNvSpPr>
            <a:spLocks noGrp="1"/>
          </p:cNvSpPr>
          <p:nvPr>
            <p:ph type="ftr" sz="quarter" idx="11"/>
          </p:nvPr>
        </p:nvSpPr>
        <p:spPr>
          <a:xfrm>
            <a:off x="406400" y="6384926"/>
            <a:ext cx="3860800" cy="365125"/>
          </a:xfrm>
        </p:spPr>
        <p:txBody>
          <a:bodyPr/>
          <a:lstStyle/>
          <a:p>
            <a:pPr algn="l"/>
            <a:r>
              <a:rPr lang="en-US" b="1" dirty="0" smtClean="0">
                <a:solidFill>
                  <a:srgbClr val="1F497D">
                    <a:lumMod val="60000"/>
                    <a:lumOff val="40000"/>
                  </a:srgbClr>
                </a:solidFill>
                <a:latin typeface="Helvetica"/>
                <a:cs typeface="Helvetica"/>
              </a:rPr>
              <a:t>www.fda.gov</a:t>
            </a:r>
          </a:p>
        </p:txBody>
      </p:sp>
      <p:sp>
        <p:nvSpPr>
          <p:cNvPr id="9" name="TextBox 8"/>
          <p:cNvSpPr txBox="1"/>
          <p:nvPr userDrawn="1"/>
        </p:nvSpPr>
        <p:spPr>
          <a:xfrm>
            <a:off x="11521378" y="6409773"/>
            <a:ext cx="372218" cy="276999"/>
          </a:xfrm>
          <a:prstGeom prst="rect">
            <a:avLst/>
          </a:prstGeom>
          <a:noFill/>
        </p:spPr>
        <p:txBody>
          <a:bodyPr wrap="none" rtlCol="0">
            <a:spAutoFit/>
          </a:bodyPr>
          <a:lstStyle/>
          <a:p>
            <a:pPr algn="r"/>
            <a:fld id="{42D067E6-6582-4AD4-8521-F7089C370E58}" type="slidenum">
              <a:rPr lang="en-US" sz="1200" smtClean="0">
                <a:solidFill>
                  <a:srgbClr val="1F497D">
                    <a:lumMod val="60000"/>
                    <a:lumOff val="40000"/>
                  </a:srgbClr>
                </a:solidFill>
                <a:latin typeface="Helvetica"/>
                <a:cs typeface="Helvetica"/>
              </a:rPr>
              <a:pPr algn="r"/>
              <a:t>‹#›</a:t>
            </a:fld>
            <a:endParaRPr lang="en-US" sz="1200" dirty="0">
              <a:solidFill>
                <a:srgbClr val="1F497D">
                  <a:lumMod val="60000"/>
                  <a:lumOff val="40000"/>
                </a:srgbClr>
              </a:solidFill>
              <a:latin typeface="Helvetica"/>
              <a:cs typeface="Helvetica"/>
            </a:endParaRPr>
          </a:p>
        </p:txBody>
      </p:sp>
    </p:spTree>
    <p:extLst>
      <p:ext uri="{BB962C8B-B14F-4D97-AF65-F5344CB8AC3E}">
        <p14:creationId xmlns:p14="http://schemas.microsoft.com/office/powerpoint/2010/main" val="1334918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20684" y="6349338"/>
            <a:ext cx="2844800" cy="365125"/>
          </a:xfrm>
        </p:spPr>
        <p:txBody>
          <a:bodyPr/>
          <a:lstStyle/>
          <a:p>
            <a:fld id="{A349544A-F1CD-3844-BFB3-6D230A0137DD}" type="datetimeFigureOut">
              <a:rPr lang="en-US" smtClean="0">
                <a:solidFill>
                  <a:prstClr val="black">
                    <a:tint val="75000"/>
                  </a:prstClr>
                </a:solidFill>
              </a:rPr>
              <a:pPr/>
              <a:t>4/18/2017</a:t>
            </a:fld>
            <a:endParaRPr lang="en-US">
              <a:solidFill>
                <a:prstClr val="black">
                  <a:tint val="75000"/>
                </a:prstClr>
              </a:solidFill>
            </a:endParaRPr>
          </a:p>
        </p:txBody>
      </p:sp>
      <p:pic>
        <p:nvPicPr>
          <p:cNvPr id="8" name="Picture 7" descr="FDA_FullColor_Monogram.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49881" y="242500"/>
            <a:ext cx="827391" cy="743080"/>
          </a:xfrm>
          <a:prstGeom prst="rect">
            <a:avLst/>
          </a:prstGeom>
        </p:spPr>
      </p:pic>
      <p:sp>
        <p:nvSpPr>
          <p:cNvPr id="9" name="Footer Placeholder 4"/>
          <p:cNvSpPr>
            <a:spLocks noGrp="1"/>
          </p:cNvSpPr>
          <p:nvPr>
            <p:ph type="ftr" sz="quarter" idx="11"/>
          </p:nvPr>
        </p:nvSpPr>
        <p:spPr>
          <a:xfrm>
            <a:off x="406400" y="6384926"/>
            <a:ext cx="3860800" cy="365125"/>
          </a:xfrm>
        </p:spPr>
        <p:txBody>
          <a:bodyPr/>
          <a:lstStyle/>
          <a:p>
            <a:pPr algn="l"/>
            <a:r>
              <a:rPr lang="en-US" b="1" dirty="0" smtClean="0">
                <a:solidFill>
                  <a:srgbClr val="1F497D">
                    <a:lumMod val="60000"/>
                    <a:lumOff val="40000"/>
                  </a:srgbClr>
                </a:solidFill>
                <a:latin typeface="Helvetica"/>
                <a:cs typeface="Helvetica"/>
              </a:rPr>
              <a:t>www.fda.gov</a:t>
            </a:r>
          </a:p>
        </p:txBody>
      </p:sp>
      <p:sp>
        <p:nvSpPr>
          <p:cNvPr id="11" name="TextBox 10"/>
          <p:cNvSpPr txBox="1"/>
          <p:nvPr userDrawn="1"/>
        </p:nvSpPr>
        <p:spPr>
          <a:xfrm>
            <a:off x="11521378" y="6409773"/>
            <a:ext cx="372218" cy="276999"/>
          </a:xfrm>
          <a:prstGeom prst="rect">
            <a:avLst/>
          </a:prstGeom>
          <a:noFill/>
        </p:spPr>
        <p:txBody>
          <a:bodyPr wrap="none" rtlCol="0">
            <a:spAutoFit/>
          </a:bodyPr>
          <a:lstStyle/>
          <a:p>
            <a:pPr algn="r"/>
            <a:fld id="{42D067E6-6582-4AD4-8521-F7089C370E58}" type="slidenum">
              <a:rPr lang="en-US" sz="1200" smtClean="0">
                <a:solidFill>
                  <a:srgbClr val="1F497D">
                    <a:lumMod val="60000"/>
                    <a:lumOff val="40000"/>
                  </a:srgbClr>
                </a:solidFill>
                <a:latin typeface="Helvetica"/>
                <a:cs typeface="Helvetica"/>
              </a:rPr>
              <a:pPr algn="r"/>
              <a:t>‹#›</a:t>
            </a:fld>
            <a:endParaRPr lang="en-US" sz="1200" dirty="0">
              <a:solidFill>
                <a:srgbClr val="1F497D">
                  <a:lumMod val="60000"/>
                  <a:lumOff val="40000"/>
                </a:srgbClr>
              </a:solidFill>
              <a:latin typeface="Helvetica"/>
              <a:cs typeface="Helvetica"/>
            </a:endParaRPr>
          </a:p>
        </p:txBody>
      </p:sp>
    </p:spTree>
    <p:extLst>
      <p:ext uri="{BB962C8B-B14F-4D97-AF65-F5344CB8AC3E}">
        <p14:creationId xmlns:p14="http://schemas.microsoft.com/office/powerpoint/2010/main" val="241045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958685" y="6384926"/>
            <a:ext cx="2844800" cy="365125"/>
          </a:xfrm>
        </p:spPr>
        <p:txBody>
          <a:bodyPr/>
          <a:lstStyle/>
          <a:p>
            <a:fld id="{A349544A-F1CD-3844-BFB3-6D230A0137DD}" type="datetimeFigureOut">
              <a:rPr lang="en-US" smtClean="0">
                <a:solidFill>
                  <a:prstClr val="black">
                    <a:tint val="75000"/>
                  </a:prstClr>
                </a:solidFill>
              </a:rPr>
              <a:pPr/>
              <a:t>4/18/2017</a:t>
            </a:fld>
            <a:endParaRPr lang="en-US">
              <a:solidFill>
                <a:prstClr val="black">
                  <a:tint val="75000"/>
                </a:prstClr>
              </a:solidFill>
            </a:endParaRPr>
          </a:p>
        </p:txBody>
      </p:sp>
      <p:pic>
        <p:nvPicPr>
          <p:cNvPr id="8" name="Picture 7" descr="FDA_FullColor_Monogram.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49881" y="242500"/>
            <a:ext cx="827391" cy="743080"/>
          </a:xfrm>
          <a:prstGeom prst="rect">
            <a:avLst/>
          </a:prstGeom>
        </p:spPr>
      </p:pic>
      <p:sp>
        <p:nvSpPr>
          <p:cNvPr id="9" name="Footer Placeholder 4"/>
          <p:cNvSpPr>
            <a:spLocks noGrp="1"/>
          </p:cNvSpPr>
          <p:nvPr>
            <p:ph type="ftr" sz="quarter" idx="11"/>
          </p:nvPr>
        </p:nvSpPr>
        <p:spPr>
          <a:xfrm>
            <a:off x="406400" y="6384926"/>
            <a:ext cx="3860800" cy="365125"/>
          </a:xfrm>
        </p:spPr>
        <p:txBody>
          <a:bodyPr/>
          <a:lstStyle/>
          <a:p>
            <a:pPr algn="l"/>
            <a:r>
              <a:rPr lang="en-US" b="1" dirty="0" smtClean="0">
                <a:solidFill>
                  <a:srgbClr val="1F497D">
                    <a:lumMod val="60000"/>
                    <a:lumOff val="40000"/>
                  </a:srgbClr>
                </a:solidFill>
                <a:latin typeface="Helvetica"/>
                <a:cs typeface="Helvetica"/>
              </a:rPr>
              <a:t>www.fda.gov</a:t>
            </a:r>
          </a:p>
        </p:txBody>
      </p:sp>
      <p:sp>
        <p:nvSpPr>
          <p:cNvPr id="11" name="TextBox 10"/>
          <p:cNvSpPr txBox="1"/>
          <p:nvPr userDrawn="1"/>
        </p:nvSpPr>
        <p:spPr>
          <a:xfrm>
            <a:off x="11521378" y="6409773"/>
            <a:ext cx="372218" cy="276999"/>
          </a:xfrm>
          <a:prstGeom prst="rect">
            <a:avLst/>
          </a:prstGeom>
          <a:noFill/>
        </p:spPr>
        <p:txBody>
          <a:bodyPr wrap="none" rtlCol="0">
            <a:spAutoFit/>
          </a:bodyPr>
          <a:lstStyle/>
          <a:p>
            <a:pPr algn="r"/>
            <a:fld id="{42D067E6-6582-4AD4-8521-F7089C370E58}" type="slidenum">
              <a:rPr lang="en-US" sz="1200" smtClean="0">
                <a:solidFill>
                  <a:srgbClr val="1F497D">
                    <a:lumMod val="60000"/>
                    <a:lumOff val="40000"/>
                  </a:srgbClr>
                </a:solidFill>
                <a:latin typeface="Helvetica"/>
                <a:cs typeface="Helvetica"/>
              </a:rPr>
              <a:pPr algn="r"/>
              <a:t>‹#›</a:t>
            </a:fld>
            <a:endParaRPr lang="en-US" sz="1200" dirty="0">
              <a:solidFill>
                <a:srgbClr val="1F497D">
                  <a:lumMod val="60000"/>
                  <a:lumOff val="40000"/>
                </a:srgbClr>
              </a:solidFill>
              <a:latin typeface="Helvetica"/>
              <a:cs typeface="Helvetica"/>
            </a:endParaRPr>
          </a:p>
        </p:txBody>
      </p:sp>
    </p:spTree>
    <p:extLst>
      <p:ext uri="{BB962C8B-B14F-4D97-AF65-F5344CB8AC3E}">
        <p14:creationId xmlns:p14="http://schemas.microsoft.com/office/powerpoint/2010/main" val="520986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49544A-F1CD-3844-BFB3-6D230A0137DD}" type="datetimeFigureOut">
              <a:rPr lang="en-US" smtClean="0">
                <a:solidFill>
                  <a:prstClr val="black">
                    <a:tint val="75000"/>
                  </a:prstClr>
                </a:solidFill>
              </a:rPr>
              <a:pPr/>
              <a:t>4/18/2017</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871F5F-C8AF-484B-B19A-A0CBCE8C776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51157873"/>
      </p:ext>
    </p:extLst>
  </p:cSld>
  <p:clrMap bg1="lt1" tx1="dk1" bg2="lt2" tx2="dk2" accent1="accent1" accent2="accent2" accent3="accent3" accent4="accent4" accent5="accent5" accent6="accent6" hlink="hlink" folHlink="folHlink"/>
  <p:sldLayoutIdLst>
    <p:sldLayoutId id="2147483928" r:id="rId1"/>
    <p:sldLayoutId id="2147483929" r:id="rId2"/>
    <p:sldLayoutId id="2147483930" r:id="rId3"/>
    <p:sldLayoutId id="2147483931" r:id="rId4"/>
    <p:sldLayoutId id="2147483932" r:id="rId5"/>
    <p:sldLayoutId id="2147483933" r:id="rId6"/>
    <p:sldLayoutId id="2147483934" r:id="rId7"/>
    <p:sldLayoutId id="2147483935" r:id="rId8"/>
    <p:sldLayoutId id="2147483936" r:id="rId9"/>
    <p:sldLayoutId id="2147483937" r:id="rId10"/>
    <p:sldLayoutId id="2147483938" r:id="rId11"/>
    <p:sldLayoutId id="2147483939"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2209800" y="990601"/>
            <a:ext cx="7924800" cy="3276601"/>
          </a:xfrm>
        </p:spPr>
        <p:txBody>
          <a:bodyPr/>
          <a:lstStyle/>
          <a:p>
            <a:r>
              <a:rPr lang="en-US" altLang="en-US" b="1" dirty="0" smtClean="0"/>
              <a:t>Striking the Balance: </a:t>
            </a:r>
            <a:br>
              <a:rPr lang="en-US" altLang="en-US" b="1" dirty="0" smtClean="0"/>
            </a:br>
            <a:r>
              <a:rPr lang="en-US" b="1" dirty="0" smtClean="0"/>
              <a:t>FDA Oncology’s Regulatory Perspective on Development of Agents for CIPN</a:t>
            </a:r>
            <a:endParaRPr lang="en-US" altLang="en-US" b="1" dirty="0" smtClean="0"/>
          </a:p>
        </p:txBody>
      </p:sp>
      <p:sp>
        <p:nvSpPr>
          <p:cNvPr id="3" name="Subtitle 2"/>
          <p:cNvSpPr>
            <a:spLocks noGrp="1"/>
          </p:cNvSpPr>
          <p:nvPr>
            <p:ph type="subTitle" idx="1"/>
          </p:nvPr>
        </p:nvSpPr>
        <p:spPr>
          <a:xfrm>
            <a:off x="2667000" y="4800600"/>
            <a:ext cx="6781800" cy="1752600"/>
          </a:xfrm>
        </p:spPr>
        <p:txBody>
          <a:bodyPr rtlCol="0">
            <a:normAutofit/>
          </a:bodyPr>
          <a:lstStyle/>
          <a:p>
            <a:pPr>
              <a:defRPr/>
            </a:pPr>
            <a:r>
              <a:rPr lang="en-US" dirty="0" smtClean="0"/>
              <a:t>Lynn Howie, MD, Medical Officer, DOP1</a:t>
            </a:r>
          </a:p>
        </p:txBody>
      </p:sp>
    </p:spTree>
    <p:extLst>
      <p:ext uri="{BB962C8B-B14F-4D97-AF65-F5344CB8AC3E}">
        <p14:creationId xmlns:p14="http://schemas.microsoft.com/office/powerpoint/2010/main" val="3217686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187" y="462455"/>
            <a:ext cx="11319641" cy="1137746"/>
          </a:xfrm>
        </p:spPr>
        <p:txBody>
          <a:bodyPr>
            <a:normAutofit/>
          </a:bodyPr>
          <a:lstStyle/>
          <a:p>
            <a:r>
              <a:rPr lang="en-US" b="1" dirty="0" smtClean="0"/>
              <a:t>Chemotherapy and Neurotoxicity </a:t>
            </a:r>
            <a:r>
              <a:rPr lang="en-US" dirty="0" smtClean="0"/>
              <a:t>Symptoms</a:t>
            </a:r>
            <a:endParaRPr lang="en-US" dirty="0"/>
          </a:p>
        </p:txBody>
      </p:sp>
      <p:graphicFrame>
        <p:nvGraphicFramePr>
          <p:cNvPr id="4" name="Content Placeholder 3"/>
          <p:cNvGraphicFramePr>
            <a:graphicFrameLocks noGrp="1"/>
          </p:cNvGraphicFramePr>
          <p:nvPr>
            <p:ph idx="1"/>
            <p:extLst/>
          </p:nvPr>
        </p:nvGraphicFramePr>
        <p:xfrm>
          <a:off x="1981200" y="1600201"/>
          <a:ext cx="8229600" cy="493776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Drug</a:t>
                      </a:r>
                      <a:endParaRPr lang="en-US" dirty="0"/>
                    </a:p>
                  </a:txBody>
                  <a:tcPr/>
                </a:tc>
                <a:tc>
                  <a:txBody>
                    <a:bodyPr/>
                    <a:lstStyle/>
                    <a:p>
                      <a:r>
                        <a:rPr lang="en-US" dirty="0" smtClean="0"/>
                        <a:t>Manifestations of CIPN</a:t>
                      </a:r>
                      <a:endParaRPr lang="en-US" dirty="0"/>
                    </a:p>
                  </a:txBody>
                  <a:tcPr/>
                </a:tc>
                <a:tc>
                  <a:txBody>
                    <a:bodyPr/>
                    <a:lstStyle/>
                    <a:p>
                      <a:r>
                        <a:rPr lang="en-US" dirty="0" smtClean="0"/>
                        <a:t>Possible Mechanism of Action</a:t>
                      </a:r>
                      <a:endParaRPr lang="en-US" dirty="0"/>
                    </a:p>
                  </a:txBody>
                  <a:tcPr/>
                </a:tc>
              </a:tr>
              <a:tr h="370840">
                <a:tc>
                  <a:txBody>
                    <a:bodyPr/>
                    <a:lstStyle/>
                    <a:p>
                      <a:r>
                        <a:rPr lang="en-US" dirty="0" smtClean="0"/>
                        <a:t>Paclitaxel</a:t>
                      </a:r>
                      <a:endParaRPr lang="en-US" dirty="0"/>
                    </a:p>
                  </a:txBody>
                  <a:tcPr/>
                </a:tc>
                <a:tc>
                  <a:txBody>
                    <a:bodyPr/>
                    <a:lstStyle/>
                    <a:p>
                      <a:pPr marL="285750" indent="-285750">
                        <a:buFont typeface="Arial" panose="020B0604020202020204" pitchFamily="34" charset="0"/>
                        <a:buChar char="•"/>
                      </a:pPr>
                      <a:r>
                        <a:rPr lang="en-US" dirty="0" smtClean="0"/>
                        <a:t>Acute neuropathy</a:t>
                      </a:r>
                      <a:r>
                        <a:rPr lang="en-US" baseline="0" dirty="0" smtClean="0"/>
                        <a:t> manifested as pain syndrome with </a:t>
                      </a:r>
                      <a:r>
                        <a:rPr lang="en-US" baseline="0" dirty="0" err="1" smtClean="0"/>
                        <a:t>myalgias</a:t>
                      </a:r>
                      <a:r>
                        <a:rPr lang="en-US" baseline="0" dirty="0" smtClean="0"/>
                        <a:t> and </a:t>
                      </a:r>
                      <a:r>
                        <a:rPr lang="en-US" baseline="0" dirty="0" err="1" smtClean="0"/>
                        <a:t>arthralgias</a:t>
                      </a:r>
                      <a:r>
                        <a:rPr lang="en-US" baseline="0" dirty="0" smtClean="0"/>
                        <a:t>—dose dependent</a:t>
                      </a:r>
                    </a:p>
                    <a:p>
                      <a:pPr marL="285750" indent="-285750">
                        <a:buFont typeface="Arial" panose="020B0604020202020204" pitchFamily="34" charset="0"/>
                        <a:buChar char="•"/>
                      </a:pPr>
                      <a:r>
                        <a:rPr lang="en-US" baseline="0" dirty="0" smtClean="0"/>
                        <a:t>Chronic neuropathy characterized by numbness/tingling rather than pain</a:t>
                      </a:r>
                      <a:endParaRPr lang="en-US" dirty="0"/>
                    </a:p>
                  </a:txBody>
                  <a:tcPr/>
                </a:tc>
                <a:tc>
                  <a:txBody>
                    <a:bodyPr/>
                    <a:lstStyle/>
                    <a:p>
                      <a:pPr marL="285750" indent="-285750">
                        <a:buFont typeface="Arial" panose="020B0604020202020204" pitchFamily="34" charset="0"/>
                        <a:buChar char="•"/>
                      </a:pPr>
                      <a:r>
                        <a:rPr lang="en-US" dirty="0" smtClean="0"/>
                        <a:t>Microtubule</a:t>
                      </a:r>
                      <a:r>
                        <a:rPr lang="en-US" baseline="0" dirty="0" smtClean="0"/>
                        <a:t> inhibition</a:t>
                      </a:r>
                    </a:p>
                    <a:p>
                      <a:pPr marL="285750" indent="-285750">
                        <a:buFont typeface="Arial" panose="020B0604020202020204" pitchFamily="34" charset="0"/>
                        <a:buChar char="•"/>
                      </a:pPr>
                      <a:r>
                        <a:rPr lang="en-US" baseline="0" dirty="0" smtClean="0"/>
                        <a:t>Possibly the </a:t>
                      </a:r>
                      <a:r>
                        <a:rPr lang="en-US" baseline="0" dirty="0" err="1" smtClean="0"/>
                        <a:t>Cremophor</a:t>
                      </a:r>
                      <a:r>
                        <a:rPr lang="en-US" baseline="0" dirty="0" smtClean="0"/>
                        <a:t>-ethanol drug vehicle</a:t>
                      </a:r>
                    </a:p>
                    <a:p>
                      <a:pPr marL="0" indent="0">
                        <a:buFont typeface="Arial" panose="020B0604020202020204" pitchFamily="34" charset="0"/>
                        <a:buNone/>
                      </a:pPr>
                      <a:endParaRPr lang="en-US" dirty="0"/>
                    </a:p>
                  </a:txBody>
                  <a:tcPr/>
                </a:tc>
              </a:tr>
              <a:tr h="370840">
                <a:tc>
                  <a:txBody>
                    <a:bodyPr/>
                    <a:lstStyle/>
                    <a:p>
                      <a:r>
                        <a:rPr lang="en-US" dirty="0" smtClean="0"/>
                        <a:t>Docetaxel</a:t>
                      </a:r>
                      <a:endParaRPr lang="en-US" dirty="0"/>
                    </a:p>
                  </a:txBody>
                  <a:tcPr/>
                </a:tc>
                <a:tc>
                  <a:txBody>
                    <a:bodyPr/>
                    <a:lstStyle/>
                    <a:p>
                      <a:pPr marL="285750" indent="-285750">
                        <a:buFont typeface="Arial" panose="020B0604020202020204" pitchFamily="34" charset="0"/>
                        <a:buChar char="•"/>
                      </a:pPr>
                      <a:r>
                        <a:rPr lang="en-US" dirty="0" smtClean="0"/>
                        <a:t>Generally less</a:t>
                      </a:r>
                      <a:r>
                        <a:rPr lang="en-US" baseline="0" dirty="0" smtClean="0"/>
                        <a:t> neurotoxic than paclitaxel</a:t>
                      </a:r>
                    </a:p>
                    <a:p>
                      <a:pPr marL="285750" indent="-285750">
                        <a:buFont typeface="Arial" panose="020B0604020202020204" pitchFamily="34" charset="0"/>
                        <a:buChar char="•"/>
                      </a:pPr>
                      <a:r>
                        <a:rPr lang="en-US" baseline="0" dirty="0" smtClean="0"/>
                        <a:t>Generally </a:t>
                      </a:r>
                      <a:r>
                        <a:rPr lang="en-US" baseline="0" dirty="0" err="1" smtClean="0"/>
                        <a:t>parasthesias</a:t>
                      </a:r>
                      <a:r>
                        <a:rPr lang="en-US" baseline="0" dirty="0" smtClean="0"/>
                        <a:t>, numbness or pain in hands/feet</a:t>
                      </a:r>
                      <a:endParaRPr lang="en-US" dirty="0"/>
                    </a:p>
                  </a:txBody>
                  <a:tcPr/>
                </a:tc>
                <a:tc>
                  <a:txBody>
                    <a:bodyPr/>
                    <a:lstStyle/>
                    <a:p>
                      <a:pPr marL="285750" indent="-285750">
                        <a:buFont typeface="Arial" panose="020B0604020202020204" pitchFamily="34" charset="0"/>
                        <a:buChar char="•"/>
                      </a:pPr>
                      <a:r>
                        <a:rPr lang="en-US" dirty="0" smtClean="0"/>
                        <a:t>Microtubule</a:t>
                      </a:r>
                      <a:r>
                        <a:rPr lang="en-US" baseline="0" dirty="0" smtClean="0"/>
                        <a:t> inhibition</a:t>
                      </a:r>
                      <a:endParaRPr lang="en-US" dirty="0"/>
                    </a:p>
                  </a:txBody>
                  <a:tcPr/>
                </a:tc>
              </a:tr>
            </a:tbl>
          </a:graphicData>
        </a:graphic>
      </p:graphicFrame>
    </p:spTree>
    <p:extLst>
      <p:ext uri="{BB962C8B-B14F-4D97-AF65-F5344CB8AC3E}">
        <p14:creationId xmlns:p14="http://schemas.microsoft.com/office/powerpoint/2010/main" val="914784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2667000" y="677884"/>
          <a:ext cx="7010400" cy="5364480"/>
        </p:xfrm>
        <a:graphic>
          <a:graphicData uri="http://schemas.openxmlformats.org/drawingml/2006/table">
            <a:tbl>
              <a:tblPr firstRow="1" bandRow="1">
                <a:tableStyleId>{5C22544A-7EE6-4342-B048-85BDC9FD1C3A}</a:tableStyleId>
              </a:tblPr>
              <a:tblGrid>
                <a:gridCol w="7010400"/>
              </a:tblGrid>
              <a:tr h="637309">
                <a:tc>
                  <a:txBody>
                    <a:bodyPr/>
                    <a:lstStyle/>
                    <a:p>
                      <a:pPr algn="ctr"/>
                      <a:r>
                        <a:rPr lang="en-US" sz="4000" dirty="0" smtClean="0"/>
                        <a:t>Risk Factors for</a:t>
                      </a:r>
                      <a:r>
                        <a:rPr lang="en-US" sz="4000" baseline="0" dirty="0" smtClean="0"/>
                        <a:t> </a:t>
                      </a:r>
                    </a:p>
                    <a:p>
                      <a:pPr algn="ctr"/>
                      <a:r>
                        <a:rPr lang="en-US" sz="4000" baseline="0" dirty="0" smtClean="0"/>
                        <a:t>Development  of CIPN</a:t>
                      </a:r>
                      <a:endParaRPr lang="en-US" sz="4000" dirty="0"/>
                    </a:p>
                  </a:txBody>
                  <a:tcPr/>
                </a:tc>
              </a:tr>
              <a:tr h="526473">
                <a:tc>
                  <a:txBody>
                    <a:bodyPr/>
                    <a:lstStyle/>
                    <a:p>
                      <a:r>
                        <a:rPr lang="en-US" sz="3200" dirty="0" smtClean="0"/>
                        <a:t>Age ≥65</a:t>
                      </a:r>
                      <a:endParaRPr lang="en-US" sz="3200" dirty="0"/>
                    </a:p>
                  </a:txBody>
                  <a:tcPr/>
                </a:tc>
              </a:tr>
              <a:tr h="526473">
                <a:tc>
                  <a:txBody>
                    <a:bodyPr/>
                    <a:lstStyle/>
                    <a:p>
                      <a:r>
                        <a:rPr lang="en-US" sz="3200" baseline="0" dirty="0" smtClean="0"/>
                        <a:t>Diabetes mellitus</a:t>
                      </a:r>
                      <a:endParaRPr lang="en-US" sz="3200" dirty="0"/>
                    </a:p>
                  </a:txBody>
                  <a:tcPr/>
                </a:tc>
              </a:tr>
              <a:tr h="526473">
                <a:tc>
                  <a:txBody>
                    <a:bodyPr/>
                    <a:lstStyle/>
                    <a:p>
                      <a:r>
                        <a:rPr lang="en-US" sz="3200" baseline="0" dirty="0" smtClean="0"/>
                        <a:t>Prior Chemotherapy</a:t>
                      </a:r>
                      <a:endParaRPr lang="en-US" sz="3200" dirty="0" smtClean="0"/>
                    </a:p>
                  </a:txBody>
                  <a:tcPr/>
                </a:tc>
              </a:tr>
              <a:tr h="52647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3200" dirty="0" smtClean="0"/>
                        <a:t>Obesity</a:t>
                      </a:r>
                    </a:p>
                  </a:txBody>
                  <a:tcPr/>
                </a:tc>
              </a:tr>
              <a:tr h="526473">
                <a:tc>
                  <a:txBody>
                    <a:bodyPr/>
                    <a:lstStyle/>
                    <a:p>
                      <a:r>
                        <a:rPr lang="en-US" sz="3200" dirty="0" smtClean="0"/>
                        <a:t>Smoking</a:t>
                      </a:r>
                      <a:r>
                        <a:rPr lang="en-US" sz="3200" baseline="0" dirty="0" smtClean="0"/>
                        <a:t> history</a:t>
                      </a:r>
                    </a:p>
                  </a:txBody>
                  <a:tcPr/>
                </a:tc>
              </a:tr>
              <a:tr h="52647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3200" baseline="0" dirty="0" smtClean="0"/>
                        <a:t>Vitamin deficiencies</a:t>
                      </a:r>
                      <a:endParaRPr lang="en-US" sz="3200" dirty="0" smtClean="0"/>
                    </a:p>
                  </a:txBody>
                  <a:tcPr/>
                </a:tc>
              </a:tr>
              <a:tr h="52647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3200" dirty="0" smtClean="0"/>
                        <a:t>Decreased</a:t>
                      </a:r>
                      <a:r>
                        <a:rPr lang="en-US" sz="3200" baseline="0" dirty="0" smtClean="0"/>
                        <a:t> creatinine clearance</a:t>
                      </a:r>
                      <a:endParaRPr lang="en-US" sz="3200" dirty="0" smtClean="0"/>
                    </a:p>
                  </a:txBody>
                  <a:tcPr/>
                </a:tc>
              </a:tr>
            </a:tbl>
          </a:graphicData>
        </a:graphic>
      </p:graphicFrame>
    </p:spTree>
    <p:extLst>
      <p:ext uri="{BB962C8B-B14F-4D97-AF65-F5344CB8AC3E}">
        <p14:creationId xmlns:p14="http://schemas.microsoft.com/office/powerpoint/2010/main" val="3507949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7850" y="560669"/>
            <a:ext cx="8509103" cy="926020"/>
          </a:xfrm>
        </p:spPr>
        <p:txBody>
          <a:bodyPr/>
          <a:lstStyle/>
          <a:p>
            <a:r>
              <a:rPr lang="en-US" b="1" dirty="0" smtClean="0"/>
              <a:t>Pre-clinical Drug Development</a:t>
            </a:r>
            <a:endParaRPr lang="en-US" b="1" dirty="0"/>
          </a:p>
        </p:txBody>
      </p:sp>
      <p:sp>
        <p:nvSpPr>
          <p:cNvPr id="3" name="Content Placeholder 2"/>
          <p:cNvSpPr>
            <a:spLocks noGrp="1"/>
          </p:cNvSpPr>
          <p:nvPr>
            <p:ph idx="1"/>
          </p:nvPr>
        </p:nvSpPr>
        <p:spPr>
          <a:xfrm>
            <a:off x="1981200" y="1419807"/>
            <a:ext cx="8305800" cy="5257800"/>
          </a:xfrm>
        </p:spPr>
        <p:txBody>
          <a:bodyPr>
            <a:normAutofit fontScale="92500" lnSpcReduction="20000"/>
          </a:bodyPr>
          <a:lstStyle/>
          <a:p>
            <a:r>
              <a:rPr lang="en-US" dirty="0" smtClean="0"/>
              <a:t>Preclinical evidence the drug does not interfere </a:t>
            </a:r>
            <a:r>
              <a:rPr lang="en-US" dirty="0"/>
              <a:t>with </a:t>
            </a:r>
            <a:r>
              <a:rPr lang="en-US" dirty="0" smtClean="0"/>
              <a:t>anti-tumor </a:t>
            </a:r>
            <a:r>
              <a:rPr lang="en-US" dirty="0"/>
              <a:t>activity of </a:t>
            </a:r>
            <a:r>
              <a:rPr lang="en-US" dirty="0" smtClean="0"/>
              <a:t>chemotherapy:</a:t>
            </a:r>
          </a:p>
          <a:p>
            <a:pPr marL="0" indent="0">
              <a:buNone/>
            </a:pPr>
            <a:endParaRPr lang="en-US" dirty="0" smtClean="0"/>
          </a:p>
          <a:p>
            <a:pPr lvl="1"/>
            <a:r>
              <a:rPr lang="en-US" dirty="0" smtClean="0"/>
              <a:t>Data </a:t>
            </a:r>
            <a:r>
              <a:rPr lang="en-US" dirty="0"/>
              <a:t>characterizing the mechanism of action of the drug and a scientific rationale which supports </a:t>
            </a:r>
            <a:r>
              <a:rPr lang="en-US" dirty="0" smtClean="0"/>
              <a:t>the </a:t>
            </a:r>
            <a:r>
              <a:rPr lang="en-US" dirty="0"/>
              <a:t>postulate </a:t>
            </a:r>
            <a:r>
              <a:rPr lang="en-US" dirty="0" smtClean="0"/>
              <a:t>there is </a:t>
            </a:r>
            <a:r>
              <a:rPr lang="en-US" dirty="0"/>
              <a:t>no interference with the mechanism of action of </a:t>
            </a:r>
            <a:r>
              <a:rPr lang="en-US" dirty="0" smtClean="0"/>
              <a:t>the investigation product and the chemotherapy agents used</a:t>
            </a:r>
          </a:p>
          <a:p>
            <a:pPr lvl="1"/>
            <a:endParaRPr lang="en-US" dirty="0"/>
          </a:p>
          <a:p>
            <a:pPr lvl="1"/>
            <a:r>
              <a:rPr lang="en-US" dirty="0" smtClean="0"/>
              <a:t>Pharmacology studies with </a:t>
            </a:r>
            <a:r>
              <a:rPr lang="en-US" dirty="0"/>
              <a:t>the </a:t>
            </a:r>
            <a:r>
              <a:rPr lang="en-US" dirty="0" smtClean="0"/>
              <a:t>investigational agent </a:t>
            </a:r>
            <a:r>
              <a:rPr lang="en-US" dirty="0"/>
              <a:t>in combination with </a:t>
            </a:r>
            <a:r>
              <a:rPr lang="en-US" dirty="0" smtClean="0"/>
              <a:t>chemotherapy </a:t>
            </a:r>
            <a:r>
              <a:rPr lang="en-US" dirty="0"/>
              <a:t>(e.g., </a:t>
            </a:r>
            <a:r>
              <a:rPr lang="en-US" i="1" dirty="0"/>
              <a:t>in vitro </a:t>
            </a:r>
            <a:r>
              <a:rPr lang="en-US" dirty="0"/>
              <a:t>proliferation, murine xenograft </a:t>
            </a:r>
            <a:r>
              <a:rPr lang="en-US" dirty="0" smtClean="0"/>
              <a:t>models) demonstrating no impairment of </a:t>
            </a:r>
            <a:r>
              <a:rPr lang="en-US" dirty="0"/>
              <a:t> </a:t>
            </a:r>
            <a:r>
              <a:rPr lang="en-US" dirty="0" smtClean="0"/>
              <a:t>chemotherapy-related antitumor activity</a:t>
            </a:r>
          </a:p>
          <a:p>
            <a:endParaRPr lang="en-US" dirty="0"/>
          </a:p>
        </p:txBody>
      </p:sp>
    </p:spTree>
    <p:extLst>
      <p:ext uri="{BB962C8B-B14F-4D97-AF65-F5344CB8AC3E}">
        <p14:creationId xmlns:p14="http://schemas.microsoft.com/office/powerpoint/2010/main" val="1240760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7850" y="172122"/>
            <a:ext cx="7851963" cy="978946"/>
          </a:xfrm>
        </p:spPr>
        <p:txBody>
          <a:bodyPr>
            <a:normAutofit/>
          </a:bodyPr>
          <a:lstStyle/>
          <a:p>
            <a:r>
              <a:rPr lang="en-US" b="1" dirty="0" smtClean="0"/>
              <a:t>Clinical Studies</a:t>
            </a:r>
            <a:endParaRPr lang="en-US" b="1" dirty="0"/>
          </a:p>
        </p:txBody>
      </p:sp>
      <p:sp>
        <p:nvSpPr>
          <p:cNvPr id="3" name="Content Placeholder 2"/>
          <p:cNvSpPr>
            <a:spLocks noGrp="1"/>
          </p:cNvSpPr>
          <p:nvPr>
            <p:ph idx="1"/>
          </p:nvPr>
        </p:nvSpPr>
        <p:spPr>
          <a:xfrm>
            <a:off x="1847851" y="1151069"/>
            <a:ext cx="8509103" cy="5507917"/>
          </a:xfrm>
        </p:spPr>
        <p:txBody>
          <a:bodyPr>
            <a:normAutofit lnSpcReduction="10000"/>
          </a:bodyPr>
          <a:lstStyle/>
          <a:p>
            <a:r>
              <a:rPr lang="en-US" sz="2800" dirty="0"/>
              <a:t>Initial trials must be performed in patients with metastatic disease as the outcome on tumor related endpoints (i.e. survival, PFS)  is unknown </a:t>
            </a:r>
          </a:p>
          <a:p>
            <a:r>
              <a:rPr lang="en-US" sz="2800" dirty="0"/>
              <a:t>Important to consider comorbidities with increased risk of neuropathy in the trial design</a:t>
            </a:r>
          </a:p>
          <a:p>
            <a:r>
              <a:rPr lang="en-US" sz="2800" dirty="0"/>
              <a:t>Well-designed, randomized, placebo controlled trials with a homogeneous patient population (same tumor type, same stage of disease, same treatment) and with appropriate endpoints </a:t>
            </a:r>
          </a:p>
          <a:p>
            <a:pPr lvl="1"/>
            <a:r>
              <a:rPr lang="en-US" sz="2400" b="1" dirty="0"/>
              <a:t>Symptom assessment and severity</a:t>
            </a:r>
          </a:p>
          <a:p>
            <a:pPr lvl="1"/>
            <a:r>
              <a:rPr lang="en-US" sz="2400" b="1" dirty="0"/>
              <a:t>Objective measure(s) of functional loss</a:t>
            </a:r>
          </a:p>
          <a:p>
            <a:r>
              <a:rPr lang="en-US" sz="2800" dirty="0"/>
              <a:t>More than one trial necessary to confirm safety and  efficacy</a:t>
            </a:r>
          </a:p>
          <a:p>
            <a:endParaRPr lang="en-US" dirty="0" smtClean="0"/>
          </a:p>
        </p:txBody>
      </p:sp>
    </p:spTree>
    <p:extLst>
      <p:ext uri="{BB962C8B-B14F-4D97-AF65-F5344CB8AC3E}">
        <p14:creationId xmlns:p14="http://schemas.microsoft.com/office/powerpoint/2010/main" val="27954934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1" y="193639"/>
            <a:ext cx="8132781" cy="1204856"/>
          </a:xfrm>
        </p:spPr>
        <p:txBody>
          <a:bodyPr>
            <a:normAutofit fontScale="90000"/>
          </a:bodyPr>
          <a:lstStyle/>
          <a:p>
            <a:r>
              <a:rPr lang="en-US" b="1" dirty="0" smtClean="0"/>
              <a:t>Clinical Studies: Additional Caveats</a:t>
            </a:r>
            <a:endParaRPr lang="en-US" b="1" dirty="0"/>
          </a:p>
        </p:txBody>
      </p:sp>
      <p:sp>
        <p:nvSpPr>
          <p:cNvPr id="3" name="Content Placeholder 2"/>
          <p:cNvSpPr>
            <a:spLocks noGrp="1"/>
          </p:cNvSpPr>
          <p:nvPr>
            <p:ph idx="1"/>
          </p:nvPr>
        </p:nvSpPr>
        <p:spPr>
          <a:xfrm>
            <a:off x="1696122" y="1226373"/>
            <a:ext cx="8788998" cy="3119997"/>
          </a:xfrm>
        </p:spPr>
        <p:txBody>
          <a:bodyPr>
            <a:normAutofit fontScale="92500" lnSpcReduction="10000"/>
          </a:bodyPr>
          <a:lstStyle/>
          <a:p>
            <a:r>
              <a:rPr lang="en-US" dirty="0" smtClean="0"/>
              <a:t>Efficacy: Symptom and functional assessment are required</a:t>
            </a:r>
          </a:p>
          <a:p>
            <a:pPr marL="857250" lvl="1" indent="-457200"/>
            <a:r>
              <a:rPr lang="en-US" dirty="0" smtClean="0"/>
              <a:t>Seek early advice from FDA Clinical Outcomes Assessment group regarding appropriate measures</a:t>
            </a:r>
          </a:p>
          <a:p>
            <a:r>
              <a:rPr lang="en-US" dirty="0" smtClean="0"/>
              <a:t>Safety: Evaluation of adverse events (CTCAE) </a:t>
            </a:r>
            <a:r>
              <a:rPr lang="en-US" b="1" dirty="0" smtClean="0"/>
              <a:t>and</a:t>
            </a:r>
            <a:r>
              <a:rPr lang="en-US" dirty="0" smtClean="0"/>
              <a:t> demonstration there is no decrement in tumor-related outcomes (i.e. overall survival, PFS)</a:t>
            </a:r>
          </a:p>
          <a:p>
            <a:pPr marL="0" indent="0">
              <a:buNone/>
            </a:pPr>
            <a:endParaRPr lang="en-US" dirty="0" smtClean="0"/>
          </a:p>
          <a:p>
            <a:pPr marL="0" indent="0">
              <a:buNone/>
            </a:pPr>
            <a:endParaRPr lang="en-US" dirty="0" smtClean="0"/>
          </a:p>
          <a:p>
            <a:pPr marL="0" indent="0">
              <a:buNone/>
            </a:pPr>
            <a:endParaRPr lang="en-US" dirty="0" smtClean="0"/>
          </a:p>
          <a:p>
            <a:pPr marL="457200" lvl="1" indent="0">
              <a:buNone/>
            </a:pPr>
            <a:endParaRPr lang="en-US" dirty="0"/>
          </a:p>
        </p:txBody>
      </p:sp>
      <p:sp>
        <p:nvSpPr>
          <p:cNvPr id="5" name="TextBox 4"/>
          <p:cNvSpPr txBox="1"/>
          <p:nvPr/>
        </p:nvSpPr>
        <p:spPr>
          <a:xfrm>
            <a:off x="1798250" y="4678879"/>
            <a:ext cx="8686870" cy="1323439"/>
          </a:xfrm>
          <a:prstGeom prst="rect">
            <a:avLst/>
          </a:prstGeom>
          <a:solidFill>
            <a:schemeClr val="tx2">
              <a:lumMod val="60000"/>
              <a:lumOff val="40000"/>
            </a:schemeClr>
          </a:solidFill>
        </p:spPr>
        <p:txBody>
          <a:bodyPr wrap="square" rtlCol="0">
            <a:spAutoFit/>
          </a:bodyPr>
          <a:lstStyle/>
          <a:p>
            <a:pPr algn="ctr"/>
            <a:r>
              <a:rPr lang="en-US" sz="4000" b="1" i="1" dirty="0">
                <a:solidFill>
                  <a:prstClr val="white"/>
                </a:solidFill>
              </a:rPr>
              <a:t>Balance of safety and efficacy is key for successful development</a:t>
            </a:r>
          </a:p>
        </p:txBody>
      </p:sp>
    </p:spTree>
    <p:extLst>
      <p:ext uri="{BB962C8B-B14F-4D97-AF65-F5344CB8AC3E}">
        <p14:creationId xmlns:p14="http://schemas.microsoft.com/office/powerpoint/2010/main" val="3516701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7850" y="215154"/>
            <a:ext cx="7894993" cy="946673"/>
          </a:xfrm>
        </p:spPr>
        <p:txBody>
          <a:bodyPr/>
          <a:lstStyle/>
          <a:p>
            <a:r>
              <a:rPr lang="en-US" b="1" dirty="0" smtClean="0"/>
              <a:t>Symptom-Measurement Scales</a:t>
            </a:r>
            <a:endParaRPr lang="en-US" b="1" dirty="0"/>
          </a:p>
        </p:txBody>
      </p:sp>
      <p:sp>
        <p:nvSpPr>
          <p:cNvPr id="3" name="Content Placeholder 2"/>
          <p:cNvSpPr>
            <a:spLocks noGrp="1"/>
          </p:cNvSpPr>
          <p:nvPr>
            <p:ph idx="1"/>
          </p:nvPr>
        </p:nvSpPr>
        <p:spPr>
          <a:xfrm>
            <a:off x="1685366" y="1258646"/>
            <a:ext cx="8788996" cy="5389581"/>
          </a:xfrm>
        </p:spPr>
        <p:txBody>
          <a:bodyPr>
            <a:normAutofit lnSpcReduction="10000"/>
          </a:bodyPr>
          <a:lstStyle/>
          <a:p>
            <a:r>
              <a:rPr lang="en-US" dirty="0" smtClean="0"/>
              <a:t>The symptom(s) which are selected for study must be validated using the chemotherapy regimen in the disease studied</a:t>
            </a:r>
          </a:p>
          <a:p>
            <a:pPr lvl="1"/>
            <a:r>
              <a:rPr lang="en-US" dirty="0" smtClean="0"/>
              <a:t>Focus group(s) of patients (same disease and stage, same chemotherapy) to determine the most bothersome symptoms</a:t>
            </a:r>
          </a:p>
          <a:p>
            <a:pPr lvl="1"/>
            <a:r>
              <a:rPr lang="en-US" dirty="0" smtClean="0"/>
              <a:t>Testing symptom assessment in a new larger group (same disease, same chemotherapy) </a:t>
            </a:r>
          </a:p>
          <a:p>
            <a:pPr lvl="2"/>
            <a:r>
              <a:rPr lang="en-US" dirty="0"/>
              <a:t>D</a:t>
            </a:r>
            <a:r>
              <a:rPr lang="en-US" dirty="0" smtClean="0"/>
              <a:t>emonstrate that symptoms selected occur at a frequency that allows study</a:t>
            </a:r>
          </a:p>
          <a:p>
            <a:pPr lvl="2"/>
            <a:r>
              <a:rPr lang="en-US" dirty="0" smtClean="0"/>
              <a:t>Demonstrate that scales used detect the severity of the symptoms can be validated statistically</a:t>
            </a:r>
          </a:p>
          <a:p>
            <a:pPr lvl="1"/>
            <a:endParaRPr lang="en-US" dirty="0"/>
          </a:p>
        </p:txBody>
      </p:sp>
    </p:spTree>
    <p:extLst>
      <p:ext uri="{BB962C8B-B14F-4D97-AF65-F5344CB8AC3E}">
        <p14:creationId xmlns:p14="http://schemas.microsoft.com/office/powerpoint/2010/main" val="36924230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2759" y="129791"/>
            <a:ext cx="7906871" cy="1035299"/>
          </a:xfrm>
        </p:spPr>
        <p:txBody>
          <a:bodyPr/>
          <a:lstStyle/>
          <a:p>
            <a:r>
              <a:rPr lang="en-US" b="1" dirty="0" smtClean="0"/>
              <a:t>Functional Evaluation</a:t>
            </a:r>
            <a:endParaRPr lang="en-US" b="1" dirty="0"/>
          </a:p>
        </p:txBody>
      </p:sp>
      <p:sp>
        <p:nvSpPr>
          <p:cNvPr id="3" name="Content Placeholder 2"/>
          <p:cNvSpPr>
            <a:spLocks noGrp="1"/>
          </p:cNvSpPr>
          <p:nvPr>
            <p:ph idx="1"/>
          </p:nvPr>
        </p:nvSpPr>
        <p:spPr>
          <a:xfrm>
            <a:off x="1832759" y="1258784"/>
            <a:ext cx="8383421" cy="5249592"/>
          </a:xfrm>
        </p:spPr>
        <p:txBody>
          <a:bodyPr>
            <a:normAutofit/>
          </a:bodyPr>
          <a:lstStyle/>
          <a:p>
            <a:r>
              <a:rPr lang="en-US" dirty="0" smtClean="0"/>
              <a:t>Objective measure of the impact on the functional impairment</a:t>
            </a:r>
          </a:p>
          <a:p>
            <a:r>
              <a:rPr lang="en-US" dirty="0" smtClean="0"/>
              <a:t>Measure(s) have to be sensitive enough to detect differences between arms</a:t>
            </a:r>
          </a:p>
          <a:p>
            <a:r>
              <a:rPr lang="en-US" dirty="0" smtClean="0"/>
              <a:t>Functional assessment must be validated</a:t>
            </a:r>
          </a:p>
          <a:p>
            <a:r>
              <a:rPr lang="en-US" dirty="0" smtClean="0"/>
              <a:t>Challenge is to develop a group of functional assessments that can be used in clinical trials with different chemotherapies or across different classes of chemotherapy drugs</a:t>
            </a:r>
          </a:p>
        </p:txBody>
      </p:sp>
    </p:spTree>
    <p:extLst>
      <p:ext uri="{BB962C8B-B14F-4D97-AF65-F5344CB8AC3E}">
        <p14:creationId xmlns:p14="http://schemas.microsoft.com/office/powerpoint/2010/main" val="30614741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1" y="120877"/>
            <a:ext cx="8509103" cy="926020"/>
          </a:xfrm>
        </p:spPr>
        <p:txBody>
          <a:bodyPr/>
          <a:lstStyle/>
          <a:p>
            <a:r>
              <a:rPr lang="en-US" dirty="0"/>
              <a:t>Trial </a:t>
            </a:r>
            <a:r>
              <a:rPr lang="en-US" dirty="0" smtClean="0"/>
              <a:t>Design: </a:t>
            </a:r>
            <a:r>
              <a:rPr lang="en-US" dirty="0"/>
              <a:t>Other Considerations</a:t>
            </a:r>
          </a:p>
        </p:txBody>
      </p:sp>
      <p:sp>
        <p:nvSpPr>
          <p:cNvPr id="3" name="Content Placeholder 2"/>
          <p:cNvSpPr>
            <a:spLocks noGrp="1"/>
          </p:cNvSpPr>
          <p:nvPr>
            <p:ph idx="1"/>
          </p:nvPr>
        </p:nvSpPr>
        <p:spPr>
          <a:xfrm>
            <a:off x="1847850" y="1280160"/>
            <a:ext cx="8637270" cy="5486400"/>
          </a:xfrm>
        </p:spPr>
        <p:txBody>
          <a:bodyPr>
            <a:normAutofit fontScale="92500"/>
          </a:bodyPr>
          <a:lstStyle/>
          <a:p>
            <a:r>
              <a:rPr lang="en-US" dirty="0" smtClean="0"/>
              <a:t>Trial duration</a:t>
            </a:r>
          </a:p>
          <a:p>
            <a:pPr lvl="1"/>
            <a:r>
              <a:rPr lang="en-US" dirty="0" smtClean="0"/>
              <a:t>Long enough to detect the onset, the progression, and the possible improvement in the chronic  neuropathy</a:t>
            </a:r>
          </a:p>
          <a:p>
            <a:pPr lvl="1"/>
            <a:r>
              <a:rPr lang="en-US" dirty="0"/>
              <a:t>L</a:t>
            </a:r>
            <a:r>
              <a:rPr lang="en-US" dirty="0" smtClean="0"/>
              <a:t>ong enough to ensure adequate information about tumor-related endpoints (i.e. </a:t>
            </a:r>
            <a:r>
              <a:rPr lang="en-US" i="1" dirty="0" smtClean="0"/>
              <a:t>safety)</a:t>
            </a:r>
            <a:r>
              <a:rPr lang="en-US" dirty="0" smtClean="0"/>
              <a:t> is available</a:t>
            </a:r>
          </a:p>
          <a:p>
            <a:r>
              <a:rPr lang="en-US" dirty="0" smtClean="0"/>
              <a:t>Functional and symptom assessments should be validated in cancer population</a:t>
            </a:r>
          </a:p>
          <a:p>
            <a:r>
              <a:rPr lang="en-US" dirty="0" smtClean="0"/>
              <a:t>Given lack of clarity of relationship between acute neuropathic syndromes and chronic syndromes, targeting acute neuropathic syndromes is not clear surrogate for clinical benefit</a:t>
            </a:r>
            <a:endParaRPr lang="en-US" dirty="0"/>
          </a:p>
        </p:txBody>
      </p:sp>
    </p:spTree>
    <p:extLst>
      <p:ext uri="{BB962C8B-B14F-4D97-AF65-F5344CB8AC3E}">
        <p14:creationId xmlns:p14="http://schemas.microsoft.com/office/powerpoint/2010/main" val="38835662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7850" y="521780"/>
            <a:ext cx="8509103" cy="926020"/>
          </a:xfrm>
        </p:spPr>
        <p:txBody>
          <a:bodyPr/>
          <a:lstStyle/>
          <a:p>
            <a:r>
              <a:rPr lang="en-US" b="1" dirty="0" smtClean="0"/>
              <a:t>Non-Drug Modalities</a:t>
            </a:r>
            <a:endParaRPr lang="en-US" b="1" dirty="0"/>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620471" y="1600201"/>
            <a:ext cx="1464658" cy="2136297"/>
          </a:xfrm>
        </p:spPr>
      </p:pic>
      <p:pic>
        <p:nvPicPr>
          <p:cNvPr id="7" name="Content Placeholder 6"/>
          <p:cNvPicPr>
            <a:picLocks noGrp="1" noChangeAspect="1"/>
          </p:cNvPicPr>
          <p:nvPr>
            <p:ph sz="half" idx="4294967295"/>
          </p:nvPr>
        </p:nvPicPr>
        <p:blipFill>
          <a:blip r:embed="rId4" cstate="print">
            <a:extLst>
              <a:ext uri="{28A0092B-C50C-407E-A947-70E740481C1C}">
                <a14:useLocalDpi xmlns:a14="http://schemas.microsoft.com/office/drawing/2010/main" val="0"/>
              </a:ext>
            </a:extLst>
          </a:blip>
          <a:stretch>
            <a:fillRect/>
          </a:stretch>
        </p:blipFill>
        <p:spPr>
          <a:xfrm>
            <a:off x="6629400" y="1447800"/>
            <a:ext cx="3352800" cy="2514600"/>
          </a:xfrm>
        </p:spPr>
      </p:pic>
      <p:sp>
        <p:nvSpPr>
          <p:cNvPr id="8" name="TextBox 7"/>
          <p:cNvSpPr txBox="1"/>
          <p:nvPr/>
        </p:nvSpPr>
        <p:spPr>
          <a:xfrm>
            <a:off x="2514600" y="3859014"/>
            <a:ext cx="1676400" cy="369332"/>
          </a:xfrm>
          <a:prstGeom prst="rect">
            <a:avLst/>
          </a:prstGeom>
          <a:noFill/>
        </p:spPr>
        <p:txBody>
          <a:bodyPr wrap="square" rtlCol="0">
            <a:spAutoFit/>
          </a:bodyPr>
          <a:lstStyle/>
          <a:p>
            <a:r>
              <a:rPr lang="en-US" dirty="0">
                <a:solidFill>
                  <a:prstClr val="black"/>
                </a:solidFill>
              </a:rPr>
              <a:t>Neurofeedback</a:t>
            </a:r>
          </a:p>
        </p:txBody>
      </p:sp>
      <p:sp>
        <p:nvSpPr>
          <p:cNvPr id="9" name="TextBox 8"/>
          <p:cNvSpPr txBox="1"/>
          <p:nvPr/>
        </p:nvSpPr>
        <p:spPr>
          <a:xfrm>
            <a:off x="7124700" y="4648200"/>
            <a:ext cx="1905000" cy="369332"/>
          </a:xfrm>
          <a:prstGeom prst="rect">
            <a:avLst/>
          </a:prstGeom>
          <a:noFill/>
        </p:spPr>
        <p:txBody>
          <a:bodyPr wrap="square" rtlCol="0">
            <a:spAutoFit/>
          </a:bodyPr>
          <a:lstStyle/>
          <a:p>
            <a:r>
              <a:rPr lang="en-US" dirty="0">
                <a:solidFill>
                  <a:prstClr val="black"/>
                </a:solidFill>
              </a:rPr>
              <a:t>Scrambler Device</a:t>
            </a:r>
          </a:p>
        </p:txBody>
      </p:sp>
      <p:sp>
        <p:nvSpPr>
          <p:cNvPr id="10" name="TextBox 9"/>
          <p:cNvSpPr txBox="1"/>
          <p:nvPr/>
        </p:nvSpPr>
        <p:spPr>
          <a:xfrm>
            <a:off x="2286000" y="5017533"/>
            <a:ext cx="7543800" cy="1200329"/>
          </a:xfrm>
          <a:prstGeom prst="rect">
            <a:avLst/>
          </a:prstGeom>
          <a:solidFill>
            <a:schemeClr val="tx2">
              <a:lumMod val="60000"/>
              <a:lumOff val="40000"/>
            </a:schemeClr>
          </a:solidFill>
        </p:spPr>
        <p:txBody>
          <a:bodyPr wrap="square" rtlCol="0">
            <a:spAutoFit/>
          </a:bodyPr>
          <a:lstStyle/>
          <a:p>
            <a:pPr algn="ctr"/>
            <a:r>
              <a:rPr lang="en-US" sz="2400" i="1" dirty="0">
                <a:solidFill>
                  <a:prstClr val="white"/>
                </a:solidFill>
              </a:rPr>
              <a:t>We encourage early work with the </a:t>
            </a:r>
          </a:p>
          <a:p>
            <a:pPr algn="ctr"/>
            <a:r>
              <a:rPr lang="en-US" sz="2400" i="1" dirty="0">
                <a:solidFill>
                  <a:prstClr val="white"/>
                </a:solidFill>
              </a:rPr>
              <a:t>Center for Devices and Radiologic Health (CDRH) for the development of devices for CIPN</a:t>
            </a:r>
          </a:p>
        </p:txBody>
      </p:sp>
      <p:sp>
        <p:nvSpPr>
          <p:cNvPr id="11" name="TextBox 10"/>
          <p:cNvSpPr txBox="1"/>
          <p:nvPr/>
        </p:nvSpPr>
        <p:spPr>
          <a:xfrm>
            <a:off x="1772920" y="6381096"/>
            <a:ext cx="8458200" cy="461665"/>
          </a:xfrm>
          <a:prstGeom prst="rect">
            <a:avLst/>
          </a:prstGeom>
          <a:noFill/>
        </p:spPr>
        <p:txBody>
          <a:bodyPr wrap="square" rtlCol="0">
            <a:spAutoFit/>
          </a:bodyPr>
          <a:lstStyle/>
          <a:p>
            <a:r>
              <a:rPr lang="en-US" sz="1200" dirty="0">
                <a:solidFill>
                  <a:prstClr val="black"/>
                </a:solidFill>
              </a:rPr>
              <a:t>Neurofeedback: (Das 2017);  Scrambler: http://nationalpainreport.com/scrambler-therapy-%E2%88%92-a-new-way-to-treat-chronic-pain-without-drugs-or-invasive-devices-8827467.html</a:t>
            </a:r>
          </a:p>
        </p:txBody>
      </p:sp>
    </p:spTree>
    <p:extLst>
      <p:ext uri="{BB962C8B-B14F-4D97-AF65-F5344CB8AC3E}">
        <p14:creationId xmlns:p14="http://schemas.microsoft.com/office/powerpoint/2010/main" val="7770872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7850" y="674180"/>
            <a:ext cx="8509103" cy="926020"/>
          </a:xfrm>
        </p:spPr>
        <p:txBody>
          <a:bodyPr/>
          <a:lstStyle/>
          <a:p>
            <a:r>
              <a:rPr lang="en-US" b="1" dirty="0" smtClean="0"/>
              <a:t>Take Home Messages</a:t>
            </a:r>
            <a:endParaRPr lang="en-US" b="1" dirty="0"/>
          </a:p>
        </p:txBody>
      </p:sp>
      <p:graphicFrame>
        <p:nvGraphicFramePr>
          <p:cNvPr id="5" name="Content Placeholder 4"/>
          <p:cNvGraphicFramePr>
            <a:graphicFrameLocks noGrp="1"/>
          </p:cNvGraphicFramePr>
          <p:nvPr>
            <p:ph idx="1"/>
            <p:extLst/>
          </p:nvPr>
        </p:nvGraphicFramePr>
        <p:xfrm>
          <a:off x="1981200" y="1600201"/>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59938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193638"/>
            <a:ext cx="7969624" cy="1269402"/>
          </a:xfrm>
        </p:spPr>
        <p:txBody>
          <a:bodyPr>
            <a:normAutofit/>
          </a:bodyPr>
          <a:lstStyle/>
          <a:p>
            <a:r>
              <a:rPr lang="en-US" sz="3600" b="1" dirty="0"/>
              <a:t>Supportive Care is Crucial for </a:t>
            </a:r>
            <a:br>
              <a:rPr lang="en-US" sz="3600" b="1" dirty="0"/>
            </a:br>
            <a:r>
              <a:rPr lang="en-US" sz="3600" b="1" dirty="0"/>
              <a:t>Cancer Treatment</a:t>
            </a:r>
          </a:p>
        </p:txBody>
      </p:sp>
      <p:sp>
        <p:nvSpPr>
          <p:cNvPr id="3" name="Content Placeholder 2"/>
          <p:cNvSpPr>
            <a:spLocks noGrp="1"/>
          </p:cNvSpPr>
          <p:nvPr>
            <p:ph idx="1"/>
          </p:nvPr>
        </p:nvSpPr>
        <p:spPr>
          <a:xfrm>
            <a:off x="1847851" y="1463041"/>
            <a:ext cx="8509103" cy="5152912"/>
          </a:xfrm>
        </p:spPr>
        <p:txBody>
          <a:bodyPr/>
          <a:lstStyle/>
          <a:p>
            <a:r>
              <a:rPr lang="en-US" dirty="0" smtClean="0"/>
              <a:t>Antiemetics</a:t>
            </a:r>
            <a:endParaRPr lang="en-US" dirty="0"/>
          </a:p>
          <a:p>
            <a:r>
              <a:rPr lang="en-US" dirty="0" smtClean="0"/>
              <a:t>Growth factors</a:t>
            </a:r>
          </a:p>
          <a:p>
            <a:r>
              <a:rPr lang="en-US" dirty="0" smtClean="0"/>
              <a:t>Bone health agents</a:t>
            </a:r>
          </a:p>
          <a:p>
            <a:r>
              <a:rPr lang="en-US" dirty="0" smtClean="0"/>
              <a:t>Agents to reduce mucositis</a:t>
            </a:r>
          </a:p>
          <a:p>
            <a:r>
              <a:rPr lang="en-US" dirty="0" smtClean="0"/>
              <a:t>Anti-diarrheals</a:t>
            </a:r>
          </a:p>
          <a:p>
            <a:endParaRPr lang="en-US" dirty="0" smtClean="0"/>
          </a:p>
          <a:p>
            <a:endParaRPr lang="en-US" dirty="0" smtClean="0"/>
          </a:p>
          <a:p>
            <a:endParaRPr lang="en-US" dirty="0"/>
          </a:p>
        </p:txBody>
      </p:sp>
      <p:sp>
        <p:nvSpPr>
          <p:cNvPr id="4" name="TextBox 3"/>
          <p:cNvSpPr txBox="1"/>
          <p:nvPr/>
        </p:nvSpPr>
        <p:spPr>
          <a:xfrm>
            <a:off x="1985554" y="4571246"/>
            <a:ext cx="8153400" cy="1938992"/>
          </a:xfrm>
          <a:prstGeom prst="rect">
            <a:avLst/>
          </a:prstGeom>
          <a:solidFill>
            <a:schemeClr val="tx2">
              <a:lumMod val="60000"/>
              <a:lumOff val="40000"/>
            </a:schemeClr>
          </a:solidFill>
        </p:spPr>
        <p:txBody>
          <a:bodyPr wrap="square" rtlCol="0">
            <a:spAutoFit/>
          </a:bodyPr>
          <a:lstStyle/>
          <a:p>
            <a:pPr algn="ctr"/>
            <a:r>
              <a:rPr lang="en-US" sz="2400" i="1" dirty="0">
                <a:solidFill>
                  <a:prstClr val="white"/>
                </a:solidFill>
              </a:rPr>
              <a:t>Supportive care therapies reduce symptoms and side effects allowing for improved delivery of chemotherapy agents, many of which are given with curative intent </a:t>
            </a:r>
          </a:p>
          <a:p>
            <a:pPr algn="ctr"/>
            <a:r>
              <a:rPr lang="en-US" sz="2400" i="1" dirty="0">
                <a:solidFill>
                  <a:prstClr val="white"/>
                </a:solidFill>
              </a:rPr>
              <a:t>(e.g. adjuvant chemotherapy, stem cell transplant, </a:t>
            </a:r>
          </a:p>
          <a:p>
            <a:pPr algn="ctr"/>
            <a:r>
              <a:rPr lang="en-US" sz="2400" i="1" dirty="0">
                <a:solidFill>
                  <a:prstClr val="white"/>
                </a:solidFill>
              </a:rPr>
              <a:t>and treatment of leukemia/lymphoma)</a:t>
            </a:r>
          </a:p>
        </p:txBody>
      </p:sp>
    </p:spTree>
    <p:extLst>
      <p:ext uri="{BB962C8B-B14F-4D97-AF65-F5344CB8AC3E}">
        <p14:creationId xmlns:p14="http://schemas.microsoft.com/office/powerpoint/2010/main" val="28682409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sp>
        <p:nvSpPr>
          <p:cNvPr id="4" name="Content Placeholder 3"/>
          <p:cNvSpPr>
            <a:spLocks noGrp="1"/>
          </p:cNvSpPr>
          <p:nvPr>
            <p:ph sz="half" idx="1"/>
          </p:nvPr>
        </p:nvSpPr>
        <p:spPr/>
        <p:txBody>
          <a:bodyPr/>
          <a:lstStyle/>
          <a:p>
            <a:pPr marL="0" indent="0">
              <a:buNone/>
            </a:pPr>
            <a:r>
              <a:rPr lang="en-US" sz="2400" b="1" i="1" dirty="0"/>
              <a:t>ACTTION</a:t>
            </a:r>
          </a:p>
          <a:p>
            <a:pPr marL="0" indent="0">
              <a:buNone/>
            </a:pPr>
            <a:r>
              <a:rPr lang="en-US" sz="2400" dirty="0"/>
              <a:t>Jennifer Gewandter, PhD</a:t>
            </a:r>
          </a:p>
          <a:p>
            <a:pPr marL="0" indent="0">
              <a:buNone/>
            </a:pPr>
            <a:r>
              <a:rPr lang="en-US" sz="2400" dirty="0"/>
              <a:t>Roy Freeman, MD</a:t>
            </a:r>
          </a:p>
          <a:p>
            <a:pPr marL="0" indent="0">
              <a:buNone/>
            </a:pPr>
            <a:endParaRPr lang="en-US" sz="2400" b="1" i="1" dirty="0"/>
          </a:p>
          <a:p>
            <a:pPr marL="0" indent="0">
              <a:buNone/>
            </a:pPr>
            <a:r>
              <a:rPr lang="en-US" sz="2400" b="1" i="1" dirty="0"/>
              <a:t>FDA DOP 1</a:t>
            </a:r>
          </a:p>
          <a:p>
            <a:pPr marL="0" indent="0">
              <a:buNone/>
            </a:pPr>
            <a:r>
              <a:rPr lang="en-US" sz="2400" dirty="0"/>
              <a:t>Geoffrey Kim, MD</a:t>
            </a:r>
          </a:p>
          <a:p>
            <a:pPr marL="0" indent="0">
              <a:buNone/>
            </a:pPr>
            <a:r>
              <a:rPr lang="en-US" sz="2400" dirty="0"/>
              <a:t>Laleh Amiri-Kordestani, MD</a:t>
            </a:r>
          </a:p>
          <a:p>
            <a:pPr marL="0" indent="0">
              <a:buNone/>
            </a:pPr>
            <a:r>
              <a:rPr lang="en-US" sz="2400" dirty="0"/>
              <a:t>Julia Beaver, MD</a:t>
            </a:r>
          </a:p>
          <a:p>
            <a:pPr marL="0" indent="0">
              <a:buNone/>
            </a:pPr>
            <a:r>
              <a:rPr lang="en-US" sz="2400" dirty="0"/>
              <a:t>Genevieve Schechter, MD</a:t>
            </a:r>
          </a:p>
          <a:p>
            <a:pPr marL="0" indent="0">
              <a:buNone/>
            </a:pPr>
            <a:r>
              <a:rPr lang="en-US" sz="2400" dirty="0"/>
              <a:t>Todd Palmby, PhD</a:t>
            </a:r>
          </a:p>
          <a:p>
            <a:pPr marL="0" indent="0">
              <a:buNone/>
            </a:pPr>
            <a:endParaRPr lang="en-US" sz="2400" dirty="0"/>
          </a:p>
          <a:p>
            <a:pPr marL="0" indent="0">
              <a:buNone/>
            </a:pPr>
            <a:endParaRPr lang="en-US" dirty="0"/>
          </a:p>
        </p:txBody>
      </p:sp>
      <p:sp>
        <p:nvSpPr>
          <p:cNvPr id="5" name="Content Placeholder 4"/>
          <p:cNvSpPr>
            <a:spLocks noGrp="1"/>
          </p:cNvSpPr>
          <p:nvPr>
            <p:ph sz="half" idx="2"/>
          </p:nvPr>
        </p:nvSpPr>
        <p:spPr>
          <a:xfrm>
            <a:off x="6172200" y="1600201"/>
            <a:ext cx="4343400" cy="4525963"/>
          </a:xfrm>
        </p:spPr>
        <p:txBody>
          <a:bodyPr/>
          <a:lstStyle/>
          <a:p>
            <a:pPr marL="0" indent="0">
              <a:buNone/>
            </a:pPr>
            <a:r>
              <a:rPr lang="en-US" sz="2400" b="1" i="1" dirty="0"/>
              <a:t>FDA OCE PFDD</a:t>
            </a:r>
          </a:p>
          <a:p>
            <a:pPr marL="0" indent="0">
              <a:buNone/>
            </a:pPr>
            <a:r>
              <a:rPr lang="en-US" sz="2400" dirty="0"/>
              <a:t>Paul Kluetz, MD</a:t>
            </a:r>
          </a:p>
          <a:p>
            <a:pPr marL="0" indent="0">
              <a:buNone/>
            </a:pPr>
            <a:endParaRPr lang="en-US" dirty="0" smtClean="0"/>
          </a:p>
          <a:p>
            <a:pPr marL="0" indent="0">
              <a:buNone/>
            </a:pPr>
            <a:r>
              <a:rPr lang="en-US" sz="2400" b="1" i="1" dirty="0"/>
              <a:t>FDA COA</a:t>
            </a:r>
          </a:p>
          <a:p>
            <a:pPr marL="0" indent="0">
              <a:buNone/>
            </a:pPr>
            <a:r>
              <a:rPr lang="en-US" sz="2400" dirty="0"/>
              <a:t>Selena Daniels, </a:t>
            </a:r>
            <a:r>
              <a:rPr lang="en-US" sz="2400" dirty="0" err="1"/>
              <a:t>PharmD</a:t>
            </a:r>
            <a:endParaRPr lang="en-US" sz="2400" dirty="0"/>
          </a:p>
          <a:p>
            <a:pPr marL="0" indent="0">
              <a:buNone/>
            </a:pPr>
            <a:r>
              <a:rPr lang="en-US" sz="2400" dirty="0"/>
              <a:t>Elektra Papadopoulos, MD, MPH</a:t>
            </a:r>
          </a:p>
        </p:txBody>
      </p:sp>
    </p:spTree>
    <p:extLst>
      <p:ext uri="{BB962C8B-B14F-4D97-AF65-F5344CB8AC3E}">
        <p14:creationId xmlns:p14="http://schemas.microsoft.com/office/powerpoint/2010/main" val="27645913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0835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CIPN: Scope of the Problem</a:t>
            </a:r>
            <a:endParaRPr lang="en-US" b="1" dirty="0"/>
          </a:p>
        </p:txBody>
      </p:sp>
      <p:sp>
        <p:nvSpPr>
          <p:cNvPr id="3" name="Content Placeholder 2"/>
          <p:cNvSpPr>
            <a:spLocks noGrp="1"/>
          </p:cNvSpPr>
          <p:nvPr>
            <p:ph idx="1"/>
          </p:nvPr>
        </p:nvSpPr>
        <p:spPr/>
        <p:txBody>
          <a:bodyPr/>
          <a:lstStyle/>
          <a:p>
            <a:r>
              <a:rPr lang="en-US" dirty="0" smtClean="0"/>
              <a:t>Incidence: approximately 40%</a:t>
            </a:r>
          </a:p>
          <a:p>
            <a:pPr lvl="1"/>
            <a:r>
              <a:rPr lang="en-US" dirty="0" smtClean="0"/>
              <a:t>Variable based on anti-cancer agent and method of assessment</a:t>
            </a:r>
          </a:p>
          <a:p>
            <a:pPr lvl="1"/>
            <a:r>
              <a:rPr lang="en-US" dirty="0" err="1"/>
              <a:t>O</a:t>
            </a:r>
            <a:r>
              <a:rPr lang="en-US" dirty="0" err="1" smtClean="0"/>
              <a:t>xaliplatin</a:t>
            </a:r>
            <a:r>
              <a:rPr lang="en-US" dirty="0" smtClean="0"/>
              <a:t>, an agent widely used for treatment of CRC, may have an incidence as high as 90%</a:t>
            </a:r>
          </a:p>
          <a:p>
            <a:r>
              <a:rPr lang="en-US" dirty="0" smtClean="0"/>
              <a:t>Symptoms can lead to chemotherapy dose reductions, delays and/or early discontinuation</a:t>
            </a:r>
          </a:p>
        </p:txBody>
      </p:sp>
      <p:sp>
        <p:nvSpPr>
          <p:cNvPr id="4" name="TextBox 3"/>
          <p:cNvSpPr txBox="1"/>
          <p:nvPr/>
        </p:nvSpPr>
        <p:spPr>
          <a:xfrm>
            <a:off x="1676400" y="6019800"/>
            <a:ext cx="8686800" cy="707886"/>
          </a:xfrm>
          <a:prstGeom prst="rect">
            <a:avLst/>
          </a:prstGeom>
          <a:noFill/>
        </p:spPr>
        <p:txBody>
          <a:bodyPr wrap="square" rtlCol="0">
            <a:spAutoFit/>
          </a:bodyPr>
          <a:lstStyle/>
          <a:p>
            <a:r>
              <a:rPr lang="en-US" sz="1000" dirty="0" err="1">
                <a:solidFill>
                  <a:prstClr val="black"/>
                </a:solidFill>
              </a:rPr>
              <a:t>Hershman</a:t>
            </a:r>
            <a:r>
              <a:rPr lang="en-US" sz="1000" dirty="0">
                <a:solidFill>
                  <a:prstClr val="black"/>
                </a:solidFill>
              </a:rPr>
              <a:t>, D. L., et al. (2014). "Prevention and management of chemotherapy-induced peripheral neuropathy in survivors of adult cancers: American Society of Clinical Oncology clinical practice guideline." </a:t>
            </a:r>
            <a:r>
              <a:rPr lang="en-US" sz="1000" u="sng" dirty="0">
                <a:solidFill>
                  <a:prstClr val="black"/>
                </a:solidFill>
              </a:rPr>
              <a:t>J </a:t>
            </a:r>
            <a:r>
              <a:rPr lang="en-US" sz="1000" u="sng" dirty="0" err="1">
                <a:solidFill>
                  <a:prstClr val="black"/>
                </a:solidFill>
              </a:rPr>
              <a:t>Clin</a:t>
            </a:r>
            <a:r>
              <a:rPr lang="en-US" sz="1000" u="sng" dirty="0">
                <a:solidFill>
                  <a:prstClr val="black"/>
                </a:solidFill>
              </a:rPr>
              <a:t> </a:t>
            </a:r>
            <a:r>
              <a:rPr lang="en-US" sz="1000" u="sng" dirty="0" err="1">
                <a:solidFill>
                  <a:prstClr val="black"/>
                </a:solidFill>
              </a:rPr>
              <a:t>Oncol</a:t>
            </a:r>
            <a:r>
              <a:rPr lang="en-US" sz="1000" dirty="0">
                <a:solidFill>
                  <a:prstClr val="black"/>
                </a:solidFill>
              </a:rPr>
              <a:t> </a:t>
            </a:r>
            <a:r>
              <a:rPr lang="en-US" sz="1000" b="1" dirty="0">
                <a:solidFill>
                  <a:prstClr val="black"/>
                </a:solidFill>
              </a:rPr>
              <a:t>32</a:t>
            </a:r>
            <a:r>
              <a:rPr lang="en-US" sz="1000" dirty="0">
                <a:solidFill>
                  <a:prstClr val="black"/>
                </a:solidFill>
              </a:rPr>
              <a:t>(18): 1941-1967.</a:t>
            </a:r>
          </a:p>
          <a:p>
            <a:endParaRPr lang="en-US" sz="1000" dirty="0">
              <a:solidFill>
                <a:prstClr val="black"/>
              </a:solidFill>
            </a:endParaRPr>
          </a:p>
          <a:p>
            <a:r>
              <a:rPr lang="en-US" sz="1000" dirty="0">
                <a:solidFill>
                  <a:prstClr val="black"/>
                </a:solidFill>
              </a:rPr>
              <a:t>Attal, N., et al. (2009). "Thermal hyperalgesia as a marker of </a:t>
            </a:r>
            <a:r>
              <a:rPr lang="en-US" sz="1000" dirty="0" err="1">
                <a:solidFill>
                  <a:prstClr val="black"/>
                </a:solidFill>
              </a:rPr>
              <a:t>oxaliplatin</a:t>
            </a:r>
            <a:r>
              <a:rPr lang="en-US" sz="1000" dirty="0">
                <a:solidFill>
                  <a:prstClr val="black"/>
                </a:solidFill>
              </a:rPr>
              <a:t> neurotoxicity: a prospective quantified sensory assessment study." </a:t>
            </a:r>
            <a:r>
              <a:rPr lang="en-US" sz="1000" u="sng" dirty="0">
                <a:solidFill>
                  <a:prstClr val="black"/>
                </a:solidFill>
              </a:rPr>
              <a:t>Pain</a:t>
            </a:r>
            <a:r>
              <a:rPr lang="en-US" sz="1000" dirty="0">
                <a:solidFill>
                  <a:prstClr val="black"/>
                </a:solidFill>
              </a:rPr>
              <a:t> </a:t>
            </a:r>
            <a:r>
              <a:rPr lang="en-US" sz="1000" b="1" dirty="0">
                <a:solidFill>
                  <a:prstClr val="black"/>
                </a:solidFill>
              </a:rPr>
              <a:t>144</a:t>
            </a:r>
            <a:r>
              <a:rPr lang="en-US" sz="1000" dirty="0">
                <a:solidFill>
                  <a:prstClr val="black"/>
                </a:solidFill>
              </a:rPr>
              <a:t>(3): 245-252.</a:t>
            </a:r>
            <a:endParaRPr lang="en-US" b="1" dirty="0">
              <a:solidFill>
                <a:prstClr val="black"/>
              </a:solidFill>
            </a:endParaRPr>
          </a:p>
        </p:txBody>
      </p:sp>
    </p:spTree>
    <p:extLst>
      <p:ext uri="{BB962C8B-B14F-4D97-AF65-F5344CB8AC3E}">
        <p14:creationId xmlns:p14="http://schemas.microsoft.com/office/powerpoint/2010/main" val="1606940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CIPN: Scope of the Problem</a:t>
            </a:r>
            <a:endParaRPr lang="en-US" b="1" dirty="0"/>
          </a:p>
        </p:txBody>
      </p:sp>
      <p:sp>
        <p:nvSpPr>
          <p:cNvPr id="3" name="Content Placeholder 2"/>
          <p:cNvSpPr>
            <a:spLocks noGrp="1"/>
          </p:cNvSpPr>
          <p:nvPr>
            <p:ph idx="1"/>
          </p:nvPr>
        </p:nvSpPr>
        <p:spPr>
          <a:xfrm>
            <a:off x="2148689" y="1949699"/>
            <a:ext cx="7985911" cy="3947864"/>
          </a:xfrm>
        </p:spPr>
        <p:txBody>
          <a:bodyPr>
            <a:normAutofit/>
          </a:bodyPr>
          <a:lstStyle/>
          <a:p>
            <a:r>
              <a:rPr lang="en-US" dirty="0" smtClean="0"/>
              <a:t>Manifestations of CIPN: </a:t>
            </a:r>
          </a:p>
          <a:p>
            <a:pPr lvl="1"/>
            <a:r>
              <a:rPr lang="en-US" dirty="0" smtClean="0"/>
              <a:t>Pain, numbness</a:t>
            </a:r>
          </a:p>
          <a:p>
            <a:pPr lvl="1"/>
            <a:r>
              <a:rPr lang="en-US" dirty="0" smtClean="0"/>
              <a:t>Difficulty with proprioception/balance</a:t>
            </a:r>
          </a:p>
          <a:p>
            <a:pPr lvl="1"/>
            <a:r>
              <a:rPr lang="en-US" dirty="0" smtClean="0"/>
              <a:t>Motor symptoms</a:t>
            </a:r>
          </a:p>
          <a:p>
            <a:pPr lvl="1"/>
            <a:r>
              <a:rPr lang="en-US" dirty="0" smtClean="0"/>
              <a:t>Autonomic symptoms</a:t>
            </a:r>
          </a:p>
          <a:p>
            <a:r>
              <a:rPr lang="en-US" dirty="0" smtClean="0"/>
              <a:t>Chronic neuropathy can be detrimental to function and quality of life</a:t>
            </a:r>
            <a:endParaRPr lang="en-US" dirty="0"/>
          </a:p>
        </p:txBody>
      </p:sp>
      <p:sp>
        <p:nvSpPr>
          <p:cNvPr id="5" name="TextBox 4"/>
          <p:cNvSpPr txBox="1"/>
          <p:nvPr/>
        </p:nvSpPr>
        <p:spPr>
          <a:xfrm>
            <a:off x="1905000" y="6248400"/>
            <a:ext cx="8229600" cy="400110"/>
          </a:xfrm>
          <a:prstGeom prst="rect">
            <a:avLst/>
          </a:prstGeom>
          <a:noFill/>
        </p:spPr>
        <p:txBody>
          <a:bodyPr wrap="square" rtlCol="0">
            <a:spAutoFit/>
          </a:bodyPr>
          <a:lstStyle/>
          <a:p>
            <a:r>
              <a:rPr lang="en-US" sz="1000" dirty="0" err="1">
                <a:solidFill>
                  <a:prstClr val="black"/>
                </a:solidFill>
              </a:rPr>
              <a:t>Hershman</a:t>
            </a:r>
            <a:r>
              <a:rPr lang="en-US" sz="1000" dirty="0">
                <a:solidFill>
                  <a:prstClr val="black"/>
                </a:solidFill>
              </a:rPr>
              <a:t>, D. L., et al. (2011). "Association between patient reported outcomes and quantitative sensory tests for measuring long-term neurotoxicity in breast cancer survivors treated with adjuvant paclitaxel chemotherapy." </a:t>
            </a:r>
            <a:r>
              <a:rPr lang="en-US" sz="1000" u="sng" dirty="0">
                <a:solidFill>
                  <a:prstClr val="black"/>
                </a:solidFill>
              </a:rPr>
              <a:t>Breast Cancer Res Treat</a:t>
            </a:r>
            <a:r>
              <a:rPr lang="en-US" sz="1000" dirty="0">
                <a:solidFill>
                  <a:prstClr val="black"/>
                </a:solidFill>
              </a:rPr>
              <a:t> </a:t>
            </a:r>
            <a:r>
              <a:rPr lang="en-US" sz="1000" b="1" dirty="0">
                <a:solidFill>
                  <a:prstClr val="black"/>
                </a:solidFill>
              </a:rPr>
              <a:t>125</a:t>
            </a:r>
            <a:r>
              <a:rPr lang="en-US" sz="1000" dirty="0">
                <a:solidFill>
                  <a:prstClr val="black"/>
                </a:solidFill>
              </a:rPr>
              <a:t>(3): 767-774.</a:t>
            </a:r>
          </a:p>
        </p:txBody>
      </p:sp>
    </p:spTree>
    <p:extLst>
      <p:ext uri="{BB962C8B-B14F-4D97-AF65-F5344CB8AC3E}">
        <p14:creationId xmlns:p14="http://schemas.microsoft.com/office/powerpoint/2010/main" val="1967819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Paucity of Evidence</a:t>
            </a:r>
            <a:endParaRPr lang="en-US" b="1" dirty="0"/>
          </a:p>
        </p:txBody>
      </p:sp>
      <p:sp>
        <p:nvSpPr>
          <p:cNvPr id="3" name="Content Placeholder 2"/>
          <p:cNvSpPr>
            <a:spLocks noGrp="1"/>
          </p:cNvSpPr>
          <p:nvPr>
            <p:ph idx="1"/>
          </p:nvPr>
        </p:nvSpPr>
        <p:spPr>
          <a:xfrm>
            <a:off x="1847851" y="2009776"/>
            <a:ext cx="8509103" cy="4573905"/>
          </a:xfrm>
        </p:spPr>
        <p:txBody>
          <a:bodyPr>
            <a:normAutofit/>
          </a:bodyPr>
          <a:lstStyle/>
          <a:p>
            <a:r>
              <a:rPr lang="en-US" dirty="0" smtClean="0"/>
              <a:t>Multiple agents for prevention of CIPN have been studied, but none have been approved based on review of the clinical data provided to support the indication 	</a:t>
            </a:r>
          </a:p>
          <a:p>
            <a:r>
              <a:rPr lang="en-US" dirty="0"/>
              <a:t>As a practicing physician, I have few evidence- based options for preventing or treating CIPN making this an unmet medical need</a:t>
            </a:r>
          </a:p>
        </p:txBody>
      </p:sp>
    </p:spTree>
    <p:extLst>
      <p:ext uri="{BB962C8B-B14F-4D97-AF65-F5344CB8AC3E}">
        <p14:creationId xmlns:p14="http://schemas.microsoft.com/office/powerpoint/2010/main" val="1326165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7850" y="452388"/>
            <a:ext cx="7751747" cy="1068405"/>
          </a:xfrm>
        </p:spPr>
        <p:txBody>
          <a:bodyPr>
            <a:noAutofit/>
          </a:bodyPr>
          <a:lstStyle/>
          <a:p>
            <a:r>
              <a:rPr lang="en-US" sz="3800" b="1" dirty="0"/>
              <a:t>What is important to FDA Oncology?</a:t>
            </a:r>
          </a:p>
        </p:txBody>
      </p:sp>
      <p:sp>
        <p:nvSpPr>
          <p:cNvPr id="3" name="Content Placeholder 2"/>
          <p:cNvSpPr>
            <a:spLocks noGrp="1"/>
          </p:cNvSpPr>
          <p:nvPr>
            <p:ph idx="1"/>
          </p:nvPr>
        </p:nvSpPr>
        <p:spPr>
          <a:xfrm>
            <a:off x="1847851" y="1520793"/>
            <a:ext cx="8509103" cy="5072512"/>
          </a:xfrm>
        </p:spPr>
        <p:txBody>
          <a:bodyPr>
            <a:normAutofit/>
          </a:bodyPr>
          <a:lstStyle/>
          <a:p>
            <a:r>
              <a:rPr lang="en-US" dirty="0" smtClean="0"/>
              <a:t>Evidence that supportive therapies do not attenuate or interfere with anti-cancer therapies</a:t>
            </a:r>
          </a:p>
          <a:p>
            <a:r>
              <a:rPr lang="en-US" dirty="0" smtClean="0"/>
              <a:t>Awareness of the variability of chemotherapy agents used that cause CIPN</a:t>
            </a:r>
          </a:p>
          <a:p>
            <a:r>
              <a:rPr lang="en-US" dirty="0" smtClean="0"/>
              <a:t>Trial design and patient selection</a:t>
            </a:r>
            <a:endParaRPr lang="en-US" dirty="0"/>
          </a:p>
        </p:txBody>
      </p:sp>
    </p:spTree>
    <p:extLst>
      <p:ext uri="{BB962C8B-B14F-4D97-AF65-F5344CB8AC3E}">
        <p14:creationId xmlns:p14="http://schemas.microsoft.com/office/powerpoint/2010/main" val="2550441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9503" y="346509"/>
            <a:ext cx="8017844" cy="972152"/>
          </a:xfrm>
        </p:spPr>
        <p:txBody>
          <a:bodyPr>
            <a:normAutofit fontScale="90000"/>
          </a:bodyPr>
          <a:lstStyle/>
          <a:p>
            <a:r>
              <a:rPr lang="en-US" b="1" dirty="0"/>
              <a:t>What is important to FDA Oncology?</a:t>
            </a:r>
          </a:p>
        </p:txBody>
      </p:sp>
      <p:sp>
        <p:nvSpPr>
          <p:cNvPr id="3" name="Content Placeholder 2"/>
          <p:cNvSpPr>
            <a:spLocks noGrp="1"/>
          </p:cNvSpPr>
          <p:nvPr>
            <p:ph idx="1"/>
          </p:nvPr>
        </p:nvSpPr>
        <p:spPr>
          <a:xfrm>
            <a:off x="1847851" y="1395664"/>
            <a:ext cx="8509103" cy="5245769"/>
          </a:xfrm>
        </p:spPr>
        <p:txBody>
          <a:bodyPr>
            <a:normAutofit/>
          </a:bodyPr>
          <a:lstStyle/>
          <a:p>
            <a:r>
              <a:rPr lang="en-US" dirty="0"/>
              <a:t>Different agents have different mechanisms of </a:t>
            </a:r>
            <a:r>
              <a:rPr lang="en-US" dirty="0" smtClean="0"/>
              <a:t>neurotoxicity   </a:t>
            </a:r>
          </a:p>
          <a:p>
            <a:r>
              <a:rPr lang="en-US" dirty="0" smtClean="0"/>
              <a:t>Approval </a:t>
            </a:r>
            <a:r>
              <a:rPr lang="en-US" dirty="0"/>
              <a:t>with one chemotherapy or chemotherapy  regimen does not automatically mean approval for use with all chemotherapies/ chemotherapy </a:t>
            </a:r>
            <a:r>
              <a:rPr lang="en-US" dirty="0" smtClean="0"/>
              <a:t>regimens</a:t>
            </a:r>
          </a:p>
          <a:p>
            <a:r>
              <a:rPr lang="en-US" dirty="0" smtClean="0"/>
              <a:t>Development should be focused on agents that prevent and/or </a:t>
            </a:r>
            <a:r>
              <a:rPr lang="en-US" dirty="0"/>
              <a:t>treat peripheral neuropathy for </a:t>
            </a:r>
            <a:r>
              <a:rPr lang="en-US" dirty="0" smtClean="0"/>
              <a:t>commonly used chemotherapies in common malignancies </a:t>
            </a:r>
            <a:endParaRPr lang="en-US" dirty="0"/>
          </a:p>
          <a:p>
            <a:endParaRPr lang="en-US" dirty="0"/>
          </a:p>
        </p:txBody>
      </p:sp>
    </p:spTree>
    <p:extLst>
      <p:ext uri="{BB962C8B-B14F-4D97-AF65-F5344CB8AC3E}">
        <p14:creationId xmlns:p14="http://schemas.microsoft.com/office/powerpoint/2010/main" val="1668518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847850" y="418038"/>
            <a:ext cx="8509103" cy="926020"/>
          </a:xfrm>
        </p:spPr>
        <p:txBody>
          <a:bodyPr/>
          <a:lstStyle/>
          <a:p>
            <a:r>
              <a:rPr lang="en-US" altLang="en-US" b="1" dirty="0" smtClean="0"/>
              <a:t>Agents Associated with CIPN</a:t>
            </a:r>
          </a:p>
        </p:txBody>
      </p:sp>
      <p:graphicFrame>
        <p:nvGraphicFramePr>
          <p:cNvPr id="6" name="Content Placeholder 5"/>
          <p:cNvGraphicFramePr>
            <a:graphicFrameLocks noGrp="1"/>
          </p:cNvGraphicFramePr>
          <p:nvPr>
            <p:ph idx="1"/>
            <p:extLst/>
          </p:nvPr>
        </p:nvGraphicFramePr>
        <p:xfrm>
          <a:off x="1981200" y="1360607"/>
          <a:ext cx="8229600" cy="5217086"/>
        </p:xfrm>
        <a:graphic>
          <a:graphicData uri="http://schemas.openxmlformats.org/drawingml/2006/table">
            <a:tbl>
              <a:tblPr firstRow="1" bandRow="1">
                <a:tableStyleId>{5C22544A-7EE6-4342-B048-85BDC9FD1C3A}</a:tableStyleId>
              </a:tblPr>
              <a:tblGrid>
                <a:gridCol w="2743200"/>
                <a:gridCol w="2743200"/>
                <a:gridCol w="2743200"/>
              </a:tblGrid>
              <a:tr h="370806">
                <a:tc>
                  <a:txBody>
                    <a:bodyPr/>
                    <a:lstStyle/>
                    <a:p>
                      <a:r>
                        <a:rPr lang="en-US" sz="1800" dirty="0" smtClean="0"/>
                        <a:t>Class</a:t>
                      </a:r>
                      <a:endParaRPr lang="en-US" sz="1800" dirty="0"/>
                    </a:p>
                  </a:txBody>
                  <a:tcPr marT="45716" marB="45716"/>
                </a:tc>
                <a:tc>
                  <a:txBody>
                    <a:bodyPr/>
                    <a:lstStyle/>
                    <a:p>
                      <a:r>
                        <a:rPr lang="en-US" sz="1800" dirty="0" smtClean="0"/>
                        <a:t>Examples</a:t>
                      </a:r>
                      <a:endParaRPr lang="en-US" sz="1800" dirty="0"/>
                    </a:p>
                  </a:txBody>
                  <a:tcPr marT="45716" marB="45716"/>
                </a:tc>
                <a:tc>
                  <a:txBody>
                    <a:bodyPr/>
                    <a:lstStyle/>
                    <a:p>
                      <a:r>
                        <a:rPr lang="en-US" sz="1800" dirty="0" smtClean="0"/>
                        <a:t>Diseases</a:t>
                      </a:r>
                      <a:r>
                        <a:rPr lang="en-US" sz="1800" baseline="0" dirty="0" smtClean="0"/>
                        <a:t> Treated</a:t>
                      </a:r>
                      <a:endParaRPr lang="en-US" sz="1800" dirty="0"/>
                    </a:p>
                  </a:txBody>
                  <a:tcPr marT="45716" marB="45716"/>
                </a:tc>
              </a:tr>
              <a:tr h="1188612">
                <a:tc>
                  <a:txBody>
                    <a:bodyPr/>
                    <a:lstStyle/>
                    <a:p>
                      <a:r>
                        <a:rPr lang="en-US" sz="1800" dirty="0" smtClean="0"/>
                        <a:t>Microtubule inhibitors (</a:t>
                      </a:r>
                      <a:r>
                        <a:rPr lang="en-US" sz="1800" dirty="0" err="1" smtClean="0"/>
                        <a:t>taxanes</a:t>
                      </a:r>
                      <a:r>
                        <a:rPr lang="en-US" sz="1800" dirty="0" smtClean="0"/>
                        <a:t>, </a:t>
                      </a:r>
                      <a:r>
                        <a:rPr lang="en-US" sz="1800" baseline="0" dirty="0" err="1" smtClean="0"/>
                        <a:t>eribulin</a:t>
                      </a:r>
                      <a:r>
                        <a:rPr lang="en-US" sz="1800" baseline="0" dirty="0" smtClean="0"/>
                        <a:t>)</a:t>
                      </a:r>
                      <a:endParaRPr lang="en-US" sz="1800" dirty="0"/>
                    </a:p>
                  </a:txBody>
                  <a:tcPr marT="45716" marB="45716"/>
                </a:tc>
                <a:tc>
                  <a:txBody>
                    <a:bodyPr/>
                    <a:lstStyle/>
                    <a:p>
                      <a:r>
                        <a:rPr lang="en-US" sz="1800" dirty="0" smtClean="0"/>
                        <a:t>Paclitaxel, docetaxel,</a:t>
                      </a:r>
                      <a:r>
                        <a:rPr lang="en-US" sz="1800" baseline="0" dirty="0" smtClean="0"/>
                        <a:t> </a:t>
                      </a:r>
                      <a:r>
                        <a:rPr lang="en-US" sz="1800" baseline="0" dirty="0" err="1" smtClean="0"/>
                        <a:t>eribulin</a:t>
                      </a:r>
                      <a:endParaRPr lang="en-US" sz="1800" dirty="0"/>
                    </a:p>
                  </a:txBody>
                  <a:tcPr marT="45716" marB="45716"/>
                </a:tc>
                <a:tc>
                  <a:txBody>
                    <a:bodyPr/>
                    <a:lstStyle/>
                    <a:p>
                      <a:r>
                        <a:rPr lang="en-US" sz="1800" baseline="0" dirty="0" smtClean="0"/>
                        <a:t>Breast, ovarian, uterine, gastric, lung, head and neck (H&amp;N), esophageal cancer, sarcoma</a:t>
                      </a:r>
                      <a:endParaRPr lang="en-US" sz="1800" dirty="0"/>
                    </a:p>
                  </a:txBody>
                  <a:tcPr marT="45716" marB="45716"/>
                </a:tc>
              </a:tr>
              <a:tr h="914317">
                <a:tc>
                  <a:txBody>
                    <a:bodyPr/>
                    <a:lstStyle/>
                    <a:p>
                      <a:r>
                        <a:rPr lang="en-US" sz="1800" dirty="0" smtClean="0"/>
                        <a:t>Platinum</a:t>
                      </a:r>
                      <a:r>
                        <a:rPr lang="en-US" sz="1800" baseline="0" dirty="0" smtClean="0"/>
                        <a:t> agents</a:t>
                      </a:r>
                      <a:endParaRPr lang="en-US" sz="1800" dirty="0"/>
                    </a:p>
                  </a:txBody>
                  <a:tcPr marT="45716" marB="45716"/>
                </a:tc>
                <a:tc>
                  <a:txBody>
                    <a:bodyPr/>
                    <a:lstStyle/>
                    <a:p>
                      <a:r>
                        <a:rPr lang="en-US" sz="1800" dirty="0" smtClean="0"/>
                        <a:t>Cisplatin, carboplatin,</a:t>
                      </a:r>
                      <a:r>
                        <a:rPr lang="en-US" sz="1800" baseline="0" dirty="0" smtClean="0"/>
                        <a:t> </a:t>
                      </a:r>
                      <a:r>
                        <a:rPr lang="en-US" sz="1800" baseline="0" dirty="0" err="1" smtClean="0"/>
                        <a:t>oxaliplatin</a:t>
                      </a:r>
                      <a:endParaRPr lang="en-US" sz="1800" dirty="0"/>
                    </a:p>
                  </a:txBody>
                  <a:tcPr marT="45716" marB="45716"/>
                </a:tc>
                <a:tc>
                  <a:txBody>
                    <a:bodyPr/>
                    <a:lstStyle/>
                    <a:p>
                      <a:r>
                        <a:rPr lang="en-US" sz="1800" dirty="0" smtClean="0"/>
                        <a:t>Ovarian, uterine, H&amp;N, gastric,</a:t>
                      </a:r>
                      <a:r>
                        <a:rPr lang="en-US" sz="1800" baseline="0" dirty="0" smtClean="0"/>
                        <a:t> lung, esophageal, testicular, bladder, colorectal cancers</a:t>
                      </a:r>
                      <a:endParaRPr lang="en-US" sz="1800" dirty="0"/>
                    </a:p>
                  </a:txBody>
                  <a:tcPr marT="45716" marB="45716"/>
                </a:tc>
              </a:tr>
              <a:tr h="640022">
                <a:tc>
                  <a:txBody>
                    <a:bodyPr/>
                    <a:lstStyle/>
                    <a:p>
                      <a:r>
                        <a:rPr lang="en-US" sz="1800" dirty="0" smtClean="0"/>
                        <a:t>Proteasome</a:t>
                      </a:r>
                      <a:r>
                        <a:rPr lang="en-US" sz="1800" baseline="0" dirty="0" smtClean="0"/>
                        <a:t> inhibitors</a:t>
                      </a:r>
                      <a:endParaRPr lang="en-US" sz="1800" dirty="0"/>
                    </a:p>
                  </a:txBody>
                  <a:tcPr marT="45716" marB="45716"/>
                </a:tc>
                <a:tc>
                  <a:txBody>
                    <a:bodyPr/>
                    <a:lstStyle/>
                    <a:p>
                      <a:r>
                        <a:rPr lang="en-US" sz="1800" dirty="0" smtClean="0"/>
                        <a:t>Bortezomib, carfilzomib</a:t>
                      </a:r>
                      <a:endParaRPr lang="en-US" sz="1800" dirty="0"/>
                    </a:p>
                  </a:txBody>
                  <a:tcPr marT="45716" marB="45716"/>
                </a:tc>
                <a:tc>
                  <a:txBody>
                    <a:bodyPr/>
                    <a:lstStyle/>
                    <a:p>
                      <a:r>
                        <a:rPr lang="en-US" sz="1800" dirty="0" smtClean="0"/>
                        <a:t>Multiple</a:t>
                      </a:r>
                      <a:r>
                        <a:rPr lang="en-US" sz="1800" baseline="0" dirty="0" smtClean="0"/>
                        <a:t> myeloma, mantle cell lymphoma</a:t>
                      </a:r>
                      <a:endParaRPr lang="en-US" sz="1800" dirty="0"/>
                    </a:p>
                  </a:txBody>
                  <a:tcPr marT="45716" marB="45716"/>
                </a:tc>
              </a:tr>
              <a:tr h="370806">
                <a:tc>
                  <a:txBody>
                    <a:bodyPr/>
                    <a:lstStyle/>
                    <a:p>
                      <a:r>
                        <a:rPr lang="en-US" sz="1800" dirty="0" err="1" smtClean="0"/>
                        <a:t>Vinca</a:t>
                      </a:r>
                      <a:r>
                        <a:rPr lang="en-US" sz="1800" dirty="0" smtClean="0"/>
                        <a:t> alkaloids</a:t>
                      </a:r>
                      <a:endParaRPr lang="en-US" sz="1800" dirty="0"/>
                    </a:p>
                  </a:txBody>
                  <a:tcPr marT="45716" marB="4571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t>vincristine, </a:t>
                      </a:r>
                      <a:r>
                        <a:rPr lang="en-US" sz="1800" baseline="0" dirty="0" err="1" smtClean="0"/>
                        <a:t>vinorelbine</a:t>
                      </a:r>
                      <a:r>
                        <a:rPr lang="en-US" sz="1800" baseline="0" dirty="0" smtClean="0"/>
                        <a:t>, vinblastine</a:t>
                      </a:r>
                      <a:endParaRPr lang="en-US" sz="1800" dirty="0" smtClean="0"/>
                    </a:p>
                  </a:txBody>
                  <a:tcPr marT="45716" marB="45716"/>
                </a:tc>
                <a:tc>
                  <a:txBody>
                    <a:bodyPr/>
                    <a:lstStyle/>
                    <a:p>
                      <a:r>
                        <a:rPr lang="en-US" sz="1800" dirty="0" smtClean="0"/>
                        <a:t>Lymphoma, breast cancer, acute lymphocytic</a:t>
                      </a:r>
                      <a:r>
                        <a:rPr lang="en-US" sz="1800" baseline="0" dirty="0" smtClean="0"/>
                        <a:t> leukemia (ALL)</a:t>
                      </a:r>
                      <a:endParaRPr lang="en-US" sz="1800" dirty="0"/>
                    </a:p>
                  </a:txBody>
                  <a:tcPr marT="45716" marB="45716"/>
                </a:tc>
              </a:tr>
              <a:tr h="370806">
                <a:tc>
                  <a:txBody>
                    <a:bodyPr/>
                    <a:lstStyle/>
                    <a:p>
                      <a:r>
                        <a:rPr lang="en-US" sz="1800" dirty="0" err="1" smtClean="0"/>
                        <a:t>Immunomodulators</a:t>
                      </a:r>
                      <a:endParaRPr lang="en-US" sz="1800" dirty="0"/>
                    </a:p>
                  </a:txBody>
                  <a:tcPr marT="45716" marB="4571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Ipilimumab,</a:t>
                      </a:r>
                      <a:r>
                        <a:rPr lang="en-US" sz="1800" baseline="0" dirty="0" smtClean="0"/>
                        <a:t> </a:t>
                      </a:r>
                      <a:r>
                        <a:rPr lang="en-US" sz="1800" baseline="0" dirty="0" err="1" smtClean="0"/>
                        <a:t>pembrolizumab</a:t>
                      </a:r>
                      <a:r>
                        <a:rPr lang="en-US" sz="1800" baseline="0" dirty="0" smtClean="0"/>
                        <a:t>, </a:t>
                      </a:r>
                      <a:r>
                        <a:rPr lang="en-US" sz="1800" baseline="0" dirty="0" err="1" smtClean="0"/>
                        <a:t>nivolumab</a:t>
                      </a:r>
                      <a:r>
                        <a:rPr lang="en-US" sz="1800" baseline="0" dirty="0" smtClean="0"/>
                        <a:t>, </a:t>
                      </a:r>
                      <a:r>
                        <a:rPr lang="en-US" sz="1800" baseline="0" dirty="0" err="1" smtClean="0"/>
                        <a:t>atezolizumab</a:t>
                      </a:r>
                      <a:endParaRPr lang="en-US" sz="1800" dirty="0" smtClean="0"/>
                    </a:p>
                  </a:txBody>
                  <a:tcPr marT="45716" marB="45716"/>
                </a:tc>
                <a:tc>
                  <a:txBody>
                    <a:bodyPr/>
                    <a:lstStyle/>
                    <a:p>
                      <a:r>
                        <a:rPr lang="en-US" sz="1800" dirty="0" smtClean="0"/>
                        <a:t>Melanoma, lymphoma, lung</a:t>
                      </a:r>
                      <a:r>
                        <a:rPr lang="en-US" sz="1800" baseline="0" dirty="0" smtClean="0"/>
                        <a:t>, H&amp;N, bladder cancer </a:t>
                      </a:r>
                      <a:endParaRPr lang="en-US" sz="1800" dirty="0"/>
                    </a:p>
                  </a:txBody>
                  <a:tcPr marT="45716" marB="45716"/>
                </a:tc>
              </a:tr>
            </a:tbl>
          </a:graphicData>
        </a:graphic>
      </p:graphicFrame>
    </p:spTree>
    <p:extLst>
      <p:ext uri="{BB962C8B-B14F-4D97-AF65-F5344CB8AC3E}">
        <p14:creationId xmlns:p14="http://schemas.microsoft.com/office/powerpoint/2010/main" val="3538737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Chemotherapy and Neurotoxicity </a:t>
            </a:r>
            <a:r>
              <a:rPr lang="en-US" dirty="0" smtClean="0"/>
              <a:t>Symptoms</a:t>
            </a:r>
            <a:endParaRPr lang="en-US" dirty="0"/>
          </a:p>
        </p:txBody>
      </p:sp>
      <p:graphicFrame>
        <p:nvGraphicFramePr>
          <p:cNvPr id="4" name="Content Placeholder 3"/>
          <p:cNvGraphicFramePr>
            <a:graphicFrameLocks noGrp="1"/>
          </p:cNvGraphicFramePr>
          <p:nvPr>
            <p:ph idx="1"/>
            <p:extLst/>
          </p:nvPr>
        </p:nvGraphicFramePr>
        <p:xfrm>
          <a:off x="1981200" y="1478281"/>
          <a:ext cx="8229600" cy="530352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Drug</a:t>
                      </a:r>
                      <a:endParaRPr lang="en-US" dirty="0"/>
                    </a:p>
                  </a:txBody>
                  <a:tcPr/>
                </a:tc>
                <a:tc>
                  <a:txBody>
                    <a:bodyPr/>
                    <a:lstStyle/>
                    <a:p>
                      <a:r>
                        <a:rPr lang="en-US" dirty="0" smtClean="0"/>
                        <a:t>Manifestations</a:t>
                      </a:r>
                      <a:r>
                        <a:rPr lang="en-US" baseline="0" dirty="0" smtClean="0"/>
                        <a:t> of CIPN</a:t>
                      </a:r>
                      <a:endParaRPr lang="en-US" dirty="0"/>
                    </a:p>
                  </a:txBody>
                  <a:tcPr/>
                </a:tc>
                <a:tc>
                  <a:txBody>
                    <a:bodyPr/>
                    <a:lstStyle/>
                    <a:p>
                      <a:r>
                        <a:rPr lang="en-US" dirty="0" smtClean="0"/>
                        <a:t>Possible</a:t>
                      </a:r>
                      <a:r>
                        <a:rPr lang="en-US" baseline="0" dirty="0" smtClean="0"/>
                        <a:t> Mechanism of Action</a:t>
                      </a:r>
                      <a:endParaRPr lang="en-US" dirty="0"/>
                    </a:p>
                  </a:txBody>
                  <a:tcPr/>
                </a:tc>
              </a:tr>
              <a:tr h="370840">
                <a:tc>
                  <a:txBody>
                    <a:bodyPr/>
                    <a:lstStyle/>
                    <a:p>
                      <a:r>
                        <a:rPr lang="en-US" dirty="0" err="1" smtClean="0"/>
                        <a:t>Oxaliplatin</a:t>
                      </a:r>
                      <a:endParaRPr lang="en-US" dirty="0"/>
                    </a:p>
                  </a:txBody>
                  <a:tcPr/>
                </a:tc>
                <a:tc>
                  <a:txBody>
                    <a:bodyPr/>
                    <a:lstStyle/>
                    <a:p>
                      <a:pPr marL="285750" indent="-285750">
                        <a:buFont typeface="Arial" panose="020B0604020202020204" pitchFamily="34" charset="0"/>
                        <a:buChar char="•"/>
                      </a:pPr>
                      <a:r>
                        <a:rPr lang="en-US" dirty="0" smtClean="0"/>
                        <a:t>Acute</a:t>
                      </a:r>
                      <a:r>
                        <a:rPr lang="en-US" baseline="0" dirty="0" smtClean="0"/>
                        <a:t> neurosensory neuropathy associated with cold (transient)</a:t>
                      </a:r>
                    </a:p>
                    <a:p>
                      <a:pPr marL="285750" indent="-285750">
                        <a:buFont typeface="Arial" panose="020B0604020202020204" pitchFamily="34" charset="0"/>
                        <a:buChar char="•"/>
                      </a:pPr>
                      <a:r>
                        <a:rPr lang="en-US" baseline="0" dirty="0" smtClean="0"/>
                        <a:t>Cumulative Sensory Polyneuropathy (chronic)</a:t>
                      </a:r>
                    </a:p>
                    <a:p>
                      <a:pPr marL="285750" indent="-285750">
                        <a:buFont typeface="Arial" panose="020B0604020202020204" pitchFamily="34" charset="0"/>
                        <a:buChar char="•"/>
                      </a:pPr>
                      <a:r>
                        <a:rPr lang="en-US" baseline="0" dirty="0" smtClean="0"/>
                        <a:t>Sensory loss and ataxia</a:t>
                      </a:r>
                      <a:endParaRPr lang="en-US" dirty="0"/>
                    </a:p>
                  </a:txBody>
                  <a:tcPr/>
                </a:tc>
                <a:tc>
                  <a:txBody>
                    <a:bodyPr/>
                    <a:lstStyle/>
                    <a:p>
                      <a:pPr marL="285750" indent="-285750">
                        <a:buFont typeface="Arial" panose="020B0604020202020204" pitchFamily="34" charset="0"/>
                        <a:buChar char="•"/>
                      </a:pPr>
                      <a:r>
                        <a:rPr lang="en-US" dirty="0" smtClean="0"/>
                        <a:t>Thought to be interaction with sodium</a:t>
                      </a:r>
                      <a:r>
                        <a:rPr lang="en-US" baseline="0" dirty="0" smtClean="0"/>
                        <a:t> (Na+) gated voltage channels</a:t>
                      </a:r>
                      <a:endParaRPr lang="en-US" dirty="0"/>
                    </a:p>
                  </a:txBody>
                  <a:tcPr/>
                </a:tc>
              </a:tr>
              <a:tr h="370840">
                <a:tc>
                  <a:txBody>
                    <a:bodyPr/>
                    <a:lstStyle/>
                    <a:p>
                      <a:r>
                        <a:rPr lang="en-US" dirty="0" smtClean="0"/>
                        <a:t>Cisplatin</a:t>
                      </a:r>
                      <a:endParaRPr lang="en-US" dirty="0"/>
                    </a:p>
                  </a:txBody>
                  <a:tcPr/>
                </a:tc>
                <a:tc>
                  <a:txBody>
                    <a:bodyPr/>
                    <a:lstStyle/>
                    <a:p>
                      <a:pPr marL="285750" indent="-285750">
                        <a:buFont typeface="Arial" panose="020B0604020202020204" pitchFamily="34" charset="0"/>
                        <a:buChar char="•"/>
                      </a:pPr>
                      <a:r>
                        <a:rPr lang="en-US" dirty="0" smtClean="0"/>
                        <a:t>Peripheral neuropathy</a:t>
                      </a:r>
                    </a:p>
                    <a:p>
                      <a:pPr marL="285750" indent="-285750">
                        <a:buFont typeface="Arial" panose="020B0604020202020204" pitchFamily="34" charset="0"/>
                        <a:buChar char="•"/>
                      </a:pPr>
                      <a:r>
                        <a:rPr lang="en-US" dirty="0" smtClean="0"/>
                        <a:t>Ototoxicity</a:t>
                      </a:r>
                    </a:p>
                    <a:p>
                      <a:pPr marL="285750" indent="-285750">
                        <a:buFont typeface="Arial" panose="020B0604020202020204" pitchFamily="34" charset="0"/>
                        <a:buChar char="•"/>
                      </a:pPr>
                      <a:r>
                        <a:rPr lang="en-US" dirty="0" smtClean="0"/>
                        <a:t>Tremor</a:t>
                      </a:r>
                    </a:p>
                    <a:p>
                      <a:pPr marL="285750" indent="-285750">
                        <a:buFont typeface="Arial" panose="020B0604020202020204" pitchFamily="34" charset="0"/>
                        <a:buChar char="•"/>
                      </a:pPr>
                      <a:r>
                        <a:rPr lang="en-US" dirty="0" smtClean="0"/>
                        <a:t>Loss</a:t>
                      </a:r>
                      <a:r>
                        <a:rPr lang="en-US" baseline="0" dirty="0" smtClean="0"/>
                        <a:t> of position sense</a:t>
                      </a:r>
                      <a:endParaRPr lang="en-US" dirty="0"/>
                    </a:p>
                  </a:txBody>
                  <a:tcPr/>
                </a:tc>
                <a:tc>
                  <a:txBody>
                    <a:bodyPr/>
                    <a:lstStyle/>
                    <a:p>
                      <a:pPr marL="285750" indent="-285750">
                        <a:buFont typeface="Arial" panose="020B0604020202020204" pitchFamily="34" charset="0"/>
                        <a:buChar char="•"/>
                      </a:pPr>
                      <a:r>
                        <a:rPr lang="en-US" dirty="0" smtClean="0"/>
                        <a:t>Thought to be related to neuronal</a:t>
                      </a:r>
                      <a:r>
                        <a:rPr lang="en-US" baseline="0" dirty="0" smtClean="0"/>
                        <a:t> apoptosis related to mitochondrial </a:t>
                      </a:r>
                      <a:r>
                        <a:rPr lang="en-US" baseline="0" dirty="0" err="1" smtClean="0"/>
                        <a:t>dyusfunction</a:t>
                      </a:r>
                      <a:endParaRPr lang="en-US" dirty="0"/>
                    </a:p>
                  </a:txBody>
                  <a:tcPr/>
                </a:tc>
              </a:tr>
              <a:tr h="1341120">
                <a:tc>
                  <a:txBody>
                    <a:bodyPr/>
                    <a:lstStyle/>
                    <a:p>
                      <a:r>
                        <a:rPr lang="en-US" dirty="0" smtClean="0"/>
                        <a:t>Carboplatin</a:t>
                      </a:r>
                    </a:p>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Least</a:t>
                      </a:r>
                      <a:r>
                        <a:rPr lang="en-US" i="1" baseline="0" dirty="0" smtClean="0"/>
                        <a:t> incidence of platinum agents—most dose dependent</a:t>
                      </a:r>
                      <a:endParaRPr lang="en-US" i="1" dirty="0" smtClean="0"/>
                    </a:p>
                    <a:p>
                      <a:endParaRPr lang="en-US" dirty="0"/>
                    </a:p>
                  </a:txBody>
                  <a:tcPr/>
                </a:tc>
                <a:tc>
                  <a:txBody>
                    <a:bodyPr/>
                    <a:lstStyle/>
                    <a:p>
                      <a:pPr marL="285750" indent="-285750">
                        <a:buFont typeface="Arial" panose="020B0604020202020204" pitchFamily="34" charset="0"/>
                        <a:buChar char="•"/>
                      </a:pPr>
                      <a:r>
                        <a:rPr lang="en-US" dirty="0" smtClean="0"/>
                        <a:t>Peripheral neuropathy</a:t>
                      </a:r>
                    </a:p>
                  </a:txBody>
                  <a:tcPr/>
                </a:tc>
                <a:tc>
                  <a:txBody>
                    <a:bodyPr/>
                    <a:lstStyle/>
                    <a:p>
                      <a:pPr marL="285750" indent="-285750">
                        <a:buFont typeface="Arial" panose="020B0604020202020204" pitchFamily="34" charset="0"/>
                        <a:buChar char="•"/>
                      </a:pPr>
                      <a:r>
                        <a:rPr lang="en-US" dirty="0" smtClean="0"/>
                        <a:t>Thought to be related to neuronal</a:t>
                      </a:r>
                      <a:r>
                        <a:rPr lang="en-US" baseline="0" dirty="0" smtClean="0"/>
                        <a:t> apoptosis</a:t>
                      </a:r>
                      <a:endParaRPr lang="en-US" dirty="0"/>
                    </a:p>
                  </a:txBody>
                  <a:tcPr/>
                </a:tc>
              </a:tr>
            </a:tbl>
          </a:graphicData>
        </a:graphic>
      </p:graphicFrame>
    </p:spTree>
    <p:extLst>
      <p:ext uri="{BB962C8B-B14F-4D97-AF65-F5344CB8AC3E}">
        <p14:creationId xmlns:p14="http://schemas.microsoft.com/office/powerpoint/2010/main" val="149880604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TM04033919[[fn=Circuit]]</Template>
  <TotalTime>2383</TotalTime>
  <Words>1961</Words>
  <Application>Microsoft Office PowerPoint</Application>
  <PresentationFormat>Widescreen</PresentationFormat>
  <Paragraphs>233</Paragraphs>
  <Slides>21</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Helvetica</vt:lpstr>
      <vt:lpstr>1_Office Theme</vt:lpstr>
      <vt:lpstr>Striking the Balance:  FDA Oncology’s Regulatory Perspective on Development of Agents for CIPN</vt:lpstr>
      <vt:lpstr>Supportive Care is Crucial for  Cancer Treatment</vt:lpstr>
      <vt:lpstr>CIPN: Scope of the Problem</vt:lpstr>
      <vt:lpstr>CIPN: Scope of the Problem</vt:lpstr>
      <vt:lpstr>Paucity of Evidence</vt:lpstr>
      <vt:lpstr>What is important to FDA Oncology?</vt:lpstr>
      <vt:lpstr>What is important to FDA Oncology?</vt:lpstr>
      <vt:lpstr>Agents Associated with CIPN</vt:lpstr>
      <vt:lpstr>Chemotherapy and Neurotoxicity Symptoms</vt:lpstr>
      <vt:lpstr>Chemotherapy and Neurotoxicity Symptoms</vt:lpstr>
      <vt:lpstr>PowerPoint Presentation</vt:lpstr>
      <vt:lpstr>Pre-clinical Drug Development</vt:lpstr>
      <vt:lpstr>Clinical Studies</vt:lpstr>
      <vt:lpstr>Clinical Studies: Additional Caveats</vt:lpstr>
      <vt:lpstr>Symptom-Measurement Scales</vt:lpstr>
      <vt:lpstr>Functional Evaluation</vt:lpstr>
      <vt:lpstr>Trial Design: Other Considerations</vt:lpstr>
      <vt:lpstr>Non-Drug Modalities</vt:lpstr>
      <vt:lpstr>Take Home Messages</vt:lpstr>
      <vt:lpstr>Acknowledgements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Joanna Brell</dc:creator>
  <cp:lastModifiedBy>Dworkin, Robert</cp:lastModifiedBy>
  <cp:revision>156</cp:revision>
  <cp:lastPrinted>2017-03-21T11:48:20Z</cp:lastPrinted>
  <dcterms:created xsi:type="dcterms:W3CDTF">2017-03-17T13:54:43Z</dcterms:created>
  <dcterms:modified xsi:type="dcterms:W3CDTF">2017-04-18T19:32:10Z</dcterms:modified>
</cp:coreProperties>
</file>