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2" r:id="rId3"/>
    <p:sldId id="257" r:id="rId4"/>
    <p:sldId id="267" r:id="rId5"/>
    <p:sldId id="268" r:id="rId6"/>
    <p:sldId id="258" r:id="rId7"/>
    <p:sldId id="269" r:id="rId8"/>
    <p:sldId id="266" r:id="rId9"/>
    <p:sldId id="265" r:id="rId10"/>
    <p:sldId id="270" r:id="rId11"/>
    <p:sldId id="273" r:id="rId12"/>
    <p:sldId id="263" r:id="rId13"/>
    <p:sldId id="274" r:id="rId14"/>
    <p:sldId id="277" r:id="rId15"/>
    <p:sldId id="278" r:id="rId16"/>
    <p:sldId id="280" r:id="rId17"/>
    <p:sldId id="281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62662" autoAdjust="0"/>
  </p:normalViewPr>
  <p:slideViewPr>
    <p:cSldViewPr>
      <p:cViewPr varScale="1">
        <p:scale>
          <a:sx n="30" d="100"/>
          <a:sy n="30" d="100"/>
        </p:scale>
        <p:origin x="25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FED956-60ED-4A89-8A9D-141DB7888571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5BDA6-F151-462D-B924-4011D7EC48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1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9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53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85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QLQ</a:t>
            </a:r>
            <a:r>
              <a:rPr lang="en-US" baseline="0" dirty="0" smtClean="0"/>
              <a:t> is a quality of life questionnaire with 3 subscales: a sensory, motor, and autonomic subscale</a:t>
            </a:r>
            <a:endParaRPr lang="en-US" dirty="0" smtClean="0"/>
          </a:p>
          <a:p>
            <a:r>
              <a:rPr lang="en-US" dirty="0" smtClean="0"/>
              <a:t>No objective measures have</a:t>
            </a:r>
            <a:r>
              <a:rPr lang="en-US" baseline="0" dirty="0" smtClean="0"/>
              <a:t> been proposed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53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30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41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6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4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9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CIPN patients noted hands and feet as most affected, Some CIPN patients said that they had recovered sensation after a couple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9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CIPN</a:t>
            </a:r>
            <a:r>
              <a:rPr lang="en-US" baseline="0" dirty="0" smtClean="0"/>
              <a:t> patient reported Lyrica to be very helpful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7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requirements for</a:t>
            </a:r>
            <a:r>
              <a:rPr lang="en-US" baseline="0" dirty="0" smtClean="0"/>
              <a:t> approval still apply in this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33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</a:t>
            </a:r>
            <a:r>
              <a:rPr lang="en-US" baseline="0" dirty="0" smtClean="0"/>
              <a:t> no approved drugs that include an indication for CIPN or for non-painful aspects or manifestations for any peripheral neuropathy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0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99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BDA6-F151-462D-B924-4011D7EC48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3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A_B&amp;W_Primary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61938"/>
            <a:ext cx="27035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488" y="6354763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B99990-E15D-4E9A-9619-10D27CA546FE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424924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5353050"/>
            <a:ext cx="7429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 rot="5400000">
            <a:off x="117475" y="637698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0C8DB36-5AFF-40DB-AAAF-B13E877FD065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0" y="6356350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C66DE7-ED9B-4AB8-ADE6-C9A6A9BEC757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162049" y="145097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46717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5368925"/>
            <a:ext cx="7429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D264EE7-DB6B-4619-846C-D63206105002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00438" y="6354763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3E371E-30AC-4069-8684-86A6E025ED6C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15455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DA_B&amp;W_Primary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2647950"/>
            <a:ext cx="419893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24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263B9DB-A199-440D-9F17-B2382CE1AC0E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1023679"/>
            <a:ext cx="8509103" cy="92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009775"/>
            <a:ext cx="8509103" cy="42860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6375400"/>
            <a:ext cx="2133600" cy="3651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679BF8-C61E-43A2-9915-A43A21377469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3858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62375" y="6334125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E2794DE-59E6-462A-B6DC-2CE92A3A8CDB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90904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69875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0CE3574-6C5A-4087-A1AF-1A8D9828DC9F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609975" y="6350000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818D19-F05C-40FA-A3B5-A103652AB651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3472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ADEA232-B5EE-48F8-966D-E53D770E503E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514725" y="6380163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6E743D-8374-46E6-BD96-063C2CCD814E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699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C86CF38-652A-4F31-A0BE-211BE3751501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3886200" y="6384925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57B079-42AB-4311-8092-86DE00F7FA73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41605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5EF6299-B2BF-4DD6-89D0-3BB6521B6CB1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3595688" y="6391275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6BA34E-69F2-40BC-9733-3F24F93FBACC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8388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1BE4E9C-F249-4A2A-8645-6794CCA39EB6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513" y="6350000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A06E0F-EF21-4F52-AB15-2FE9B6B9577C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74910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242888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57036A0-9E7C-4615-BDC5-A57B9F58DD21}" type="slidenum">
              <a:rPr lang="en-US" altLang="en-US" sz="1200" smtClean="0">
                <a:solidFill>
                  <a:srgbClr val="558ED5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 smtClean="0">
              <a:solidFill>
                <a:srgbClr val="558ED5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719513" y="6384925"/>
            <a:ext cx="2133600" cy="365125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311A14-9662-424A-83BF-A5472009E032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80416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3F1C4C5-BA08-460E-8140-F82F2883542A}" type="datetimeFigureOut">
              <a:rPr lang="en-US"/>
              <a:pPr>
                <a:defRPr/>
              </a:pPr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3BBF956-FC96-40B2-A1F3-8D06A5AD5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0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fda.gov/downloads/ForIndustry/UserFees/PrescriptionDrugUserFee/UCM542169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CIPN: Considerations for Drug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Pamela Horn, MD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Clinical Reviewer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DAAAP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04801"/>
            <a:ext cx="8509103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Population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43001"/>
            <a:ext cx="8509103" cy="5152818"/>
          </a:xfrm>
        </p:spPr>
        <p:txBody>
          <a:bodyPr/>
          <a:lstStyle/>
          <a:p>
            <a:r>
              <a:rPr lang="en-US" sz="2400" dirty="0" smtClean="0"/>
              <a:t>Number of different chemotherapy agents to include in one study</a:t>
            </a:r>
          </a:p>
          <a:p>
            <a:pPr lvl="1"/>
            <a:r>
              <a:rPr lang="en-US" sz="2000" dirty="0" smtClean="0"/>
              <a:t>Single agent</a:t>
            </a:r>
          </a:p>
          <a:p>
            <a:pPr lvl="1"/>
            <a:r>
              <a:rPr lang="en-US" sz="2000" dirty="0" smtClean="0"/>
              <a:t>Single class (taxane, platinum)</a:t>
            </a:r>
          </a:p>
          <a:p>
            <a:pPr lvl="1"/>
            <a:r>
              <a:rPr lang="en-US" sz="2000" dirty="0" smtClean="0"/>
              <a:t>Multiple classes</a:t>
            </a:r>
          </a:p>
          <a:p>
            <a:r>
              <a:rPr lang="en-US" sz="2400" dirty="0" smtClean="0"/>
              <a:t>Entry criteria for prevention</a:t>
            </a:r>
          </a:p>
          <a:p>
            <a:pPr lvl="1"/>
            <a:r>
              <a:rPr lang="en-US" sz="2000" dirty="0" smtClean="0"/>
              <a:t>Cancer diagnosis (e.g. colon cancer),  and life expectancy (e.g. 12 weeks)</a:t>
            </a:r>
          </a:p>
          <a:p>
            <a:pPr lvl="1"/>
            <a:r>
              <a:rPr lang="en-US" sz="2000" dirty="0" smtClean="0"/>
              <a:t>Planned chemotherapy regimen(s) </a:t>
            </a:r>
          </a:p>
          <a:p>
            <a:r>
              <a:rPr lang="en-US" sz="2400" dirty="0" smtClean="0"/>
              <a:t>Entry criteria for treatment</a:t>
            </a:r>
          </a:p>
          <a:p>
            <a:pPr lvl="1"/>
            <a:r>
              <a:rPr lang="en-US" sz="2000" dirty="0" smtClean="0"/>
              <a:t>Baseline pain (avg NRS 5-9, &gt; 4) </a:t>
            </a:r>
          </a:p>
          <a:p>
            <a:pPr lvl="1"/>
            <a:r>
              <a:rPr lang="en-US" sz="2000" dirty="0" smtClean="0"/>
              <a:t>NCI CTCAE (e.g. &gt; Grade I)</a:t>
            </a:r>
          </a:p>
          <a:p>
            <a:pPr lvl="1"/>
            <a:r>
              <a:rPr lang="en-US" sz="2000" dirty="0" smtClean="0"/>
              <a:t>Clinical diagnosis of CIPN based on symptoms and neurological signs</a:t>
            </a:r>
          </a:p>
          <a:p>
            <a:pPr lvl="1"/>
            <a:r>
              <a:rPr lang="en-US" sz="2000" dirty="0" smtClean="0"/>
              <a:t>Completed or concurrent chemotherapy regimen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5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457201"/>
            <a:ext cx="8509103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Dose and Dosing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24001"/>
            <a:ext cx="8509103" cy="4771818"/>
          </a:xfrm>
        </p:spPr>
        <p:txBody>
          <a:bodyPr/>
          <a:lstStyle/>
          <a:p>
            <a:r>
              <a:rPr lang="en-US" dirty="0" smtClean="0"/>
              <a:t>Dose selection</a:t>
            </a:r>
          </a:p>
          <a:p>
            <a:pPr lvl="1"/>
            <a:r>
              <a:rPr lang="en-US" dirty="0" smtClean="0"/>
              <a:t>Dose same as dosing for chemotherapy treatment</a:t>
            </a:r>
          </a:p>
          <a:p>
            <a:pPr lvl="1"/>
            <a:r>
              <a:rPr lang="en-US" dirty="0" smtClean="0"/>
              <a:t>Dose </a:t>
            </a:r>
            <a:r>
              <a:rPr lang="en-US" dirty="0"/>
              <a:t>selection based on Phase 2 </a:t>
            </a:r>
            <a:r>
              <a:rPr lang="en-US" dirty="0" smtClean="0"/>
              <a:t>work in a pain or neuropathy endpoint</a:t>
            </a:r>
          </a:p>
          <a:p>
            <a:r>
              <a:rPr lang="en-US" dirty="0" smtClean="0"/>
              <a:t>Placebo control</a:t>
            </a:r>
          </a:p>
          <a:p>
            <a:r>
              <a:rPr lang="en-US" dirty="0" smtClean="0"/>
              <a:t>Double-blind</a:t>
            </a:r>
          </a:p>
          <a:p>
            <a:r>
              <a:rPr lang="en-US" dirty="0" smtClean="0"/>
              <a:t>Fixed dosing interval</a:t>
            </a:r>
          </a:p>
          <a:p>
            <a:r>
              <a:rPr lang="en-US" dirty="0" smtClean="0"/>
              <a:t>Fixed and flexible dosing</a:t>
            </a:r>
          </a:p>
          <a:p>
            <a:r>
              <a:rPr lang="en-US" dirty="0" smtClean="0"/>
              <a:t>Patient-administered and clinician-administered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1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Concomitant and Rescue Medication Use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standardized concurrent use of stable dose of analgesics</a:t>
            </a:r>
          </a:p>
          <a:p>
            <a:r>
              <a:rPr lang="en-US" dirty="0" smtClean="0"/>
              <a:t>Allow limited rescue medications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96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81001"/>
            <a:ext cx="8509103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Outcome Measures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47801"/>
            <a:ext cx="8509103" cy="4848018"/>
          </a:xfrm>
        </p:spPr>
        <p:txBody>
          <a:bodyPr/>
          <a:lstStyle/>
          <a:p>
            <a:r>
              <a:rPr lang="en-US" dirty="0"/>
              <a:t>Pain </a:t>
            </a:r>
            <a:r>
              <a:rPr lang="en-US" dirty="0" smtClean="0"/>
              <a:t>only (11-point NPRS/ BPI-SF)</a:t>
            </a:r>
            <a:endParaRPr lang="en-US" dirty="0"/>
          </a:p>
          <a:p>
            <a:r>
              <a:rPr lang="en-US" dirty="0" smtClean="0"/>
              <a:t>PRO with composite/ multiple </a:t>
            </a:r>
            <a:r>
              <a:rPr lang="en-US" dirty="0"/>
              <a:t>manifestations of disease in one instrument (EORTC </a:t>
            </a:r>
            <a:r>
              <a:rPr lang="en-US" dirty="0" smtClean="0"/>
              <a:t>QLQ-CIPN20, </a:t>
            </a:r>
            <a:r>
              <a:rPr lang="en-US" dirty="0"/>
              <a:t>FACT/GOG-Ntx-4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Novel PRO</a:t>
            </a:r>
          </a:p>
          <a:p>
            <a:r>
              <a:rPr lang="en-US" dirty="0" smtClean="0"/>
              <a:t>Clinician-reported (Sanofi-NCI)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09103" cy="92602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11-point NPRS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2004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http</a:t>
            </a:r>
            <a:r>
              <a:rPr lang="en-US" sz="1000" dirty="0"/>
              <a:t>://www.physio-pedia.com/Numeric_Pain_Rating_Scale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799" y="6189821"/>
            <a:ext cx="5506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http://www.wikidoc.org/index.php/Pain_physical_examination</a:t>
            </a:r>
          </a:p>
        </p:txBody>
      </p:sp>
      <p:pic>
        <p:nvPicPr>
          <p:cNvPr id="3074" name="Picture 2" descr="C:\Users\HORNP\Documents\ACTTION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743" y="1187071"/>
            <a:ext cx="5335885" cy="20229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ORNP\Documents\ACTTION\NRS with faces 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4114800"/>
            <a:ext cx="4299774" cy="1968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79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152401"/>
            <a:ext cx="8509103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BPI SF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HORNP\Documents\ACTTION\pmn585568_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86" y="975804"/>
            <a:ext cx="4114800" cy="580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1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FACT/GOG-Ntx-4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82" y="2009775"/>
            <a:ext cx="732813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096000"/>
            <a:ext cx="693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www.facit.org/LiteratureRetrieve.aspx?ID=42412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3367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Sanofi-NCI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94" y="2362200"/>
            <a:ext cx="83304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8674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 smtClean="0"/>
              <a:t>Eloxatin</a:t>
            </a:r>
            <a:r>
              <a:rPr lang="en-US" sz="1000" dirty="0" smtClean="0"/>
              <a:t> Prescribing Information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73975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81001"/>
            <a:ext cx="8509103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47801"/>
            <a:ext cx="8509103" cy="4848018"/>
          </a:xfrm>
        </p:spPr>
        <p:txBody>
          <a:bodyPr/>
          <a:lstStyle/>
          <a:p>
            <a:r>
              <a:rPr lang="en-US" dirty="0" smtClean="0"/>
              <a:t>CIPN not adequately managed with available therapies for many patients; efficacious prevention and treatment options are needed</a:t>
            </a:r>
          </a:p>
          <a:p>
            <a:r>
              <a:rPr lang="en-US" dirty="0" smtClean="0"/>
              <a:t>Range of proposals have been made</a:t>
            </a:r>
          </a:p>
          <a:p>
            <a:r>
              <a:rPr lang="en-US" dirty="0" smtClean="0"/>
              <a:t>CIPN is a distinct peripheral neuropathy and  there are study design issues unique to CIPN </a:t>
            </a:r>
          </a:p>
        </p:txBody>
      </p:sp>
    </p:spTree>
    <p:extLst>
      <p:ext uri="{BB962C8B-B14F-4D97-AF65-F5344CB8AC3E}">
        <p14:creationId xmlns:p14="http://schemas.microsoft.com/office/powerpoint/2010/main" val="41916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04801"/>
            <a:ext cx="8509103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66800"/>
            <a:ext cx="8509103" cy="5229019"/>
          </a:xfrm>
        </p:spPr>
        <p:txBody>
          <a:bodyPr/>
          <a:lstStyle/>
          <a:p>
            <a:r>
              <a:rPr lang="en-US" sz="2800" dirty="0" smtClean="0"/>
              <a:t>Patient Perspective from PFDD Public Meeting</a:t>
            </a:r>
          </a:p>
          <a:p>
            <a:r>
              <a:rPr lang="en-US" sz="2800" dirty="0" smtClean="0"/>
              <a:t>Drug Approval Standards</a:t>
            </a:r>
          </a:p>
          <a:p>
            <a:r>
              <a:rPr lang="en-US" sz="2800" dirty="0" smtClean="0"/>
              <a:t>Approved Therapies</a:t>
            </a:r>
          </a:p>
          <a:p>
            <a:r>
              <a:rPr lang="en-US" sz="2800" dirty="0" smtClean="0"/>
              <a:t>Possible CIPN Indications</a:t>
            </a:r>
          </a:p>
          <a:p>
            <a:r>
              <a:rPr lang="en-US" sz="2800" dirty="0" smtClean="0"/>
              <a:t>FDA Review Division Roles</a:t>
            </a:r>
          </a:p>
          <a:p>
            <a:r>
              <a:rPr lang="en-US" sz="2800" dirty="0" smtClean="0"/>
              <a:t>Study Design Issues Raised by Sponsors</a:t>
            </a:r>
          </a:p>
          <a:p>
            <a:pPr lvl="1"/>
            <a:r>
              <a:rPr lang="en-US" sz="2400" i="1" dirty="0" smtClean="0"/>
              <a:t>Population</a:t>
            </a:r>
          </a:p>
          <a:p>
            <a:pPr lvl="1"/>
            <a:r>
              <a:rPr lang="en-US" sz="2400" i="1" dirty="0" smtClean="0"/>
              <a:t>Dose and Dosing</a:t>
            </a:r>
          </a:p>
          <a:p>
            <a:pPr lvl="1"/>
            <a:r>
              <a:rPr lang="en-US" sz="2400" i="1" dirty="0" smtClean="0"/>
              <a:t>Concomitant and Rescue Medication Use</a:t>
            </a:r>
          </a:p>
          <a:p>
            <a:pPr lvl="1"/>
            <a:r>
              <a:rPr lang="en-US" sz="2400" i="1" dirty="0" smtClean="0"/>
              <a:t>Outcome Measures</a:t>
            </a:r>
          </a:p>
          <a:p>
            <a:pPr lvl="1"/>
            <a:r>
              <a:rPr lang="en-US" sz="2400" i="1" dirty="0" smtClean="0"/>
              <a:t>Endpoints</a:t>
            </a:r>
          </a:p>
          <a:p>
            <a:pPr lvl="1"/>
            <a:r>
              <a:rPr lang="en-US" sz="2400" i="1" dirty="0" smtClean="0"/>
              <a:t>Safety Assessment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4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09103" cy="9260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Patient-Focused Drug Development Meeting on Peripheral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europathy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52601"/>
            <a:ext cx="8509103" cy="4543218"/>
          </a:xfrm>
        </p:spPr>
        <p:txBody>
          <a:bodyPr/>
          <a:lstStyle/>
          <a:p>
            <a:r>
              <a:rPr lang="en-US" dirty="0" smtClean="0"/>
              <a:t>FDA held a public meeting attended by patients caregivers and advocates on June 10, 2016</a:t>
            </a:r>
          </a:p>
          <a:p>
            <a:r>
              <a:rPr lang="en-US" dirty="0" smtClean="0"/>
              <a:t>37 patients attended in-person and 54 participants contributed through live webcast</a:t>
            </a:r>
          </a:p>
          <a:p>
            <a:r>
              <a:rPr lang="en-US" dirty="0" smtClean="0"/>
              <a:t>CIPN well-represented</a:t>
            </a:r>
          </a:p>
          <a:p>
            <a:r>
              <a:rPr lang="en-US" dirty="0" smtClean="0"/>
              <a:t>Summary report posted February 2017 at  </a:t>
            </a:r>
            <a:r>
              <a:rPr lang="en-US" dirty="0" smtClean="0">
                <a:hlinkClick r:id="rId3"/>
              </a:rPr>
              <a:t>https://www.fda.gov/downloads/ForIndustry/UserFees/PrescriptionDrugUserFee/UCM542169.pdf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7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685801"/>
            <a:ext cx="8509103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Summary of Patient Symptoms and Impact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47801"/>
            <a:ext cx="8509103" cy="4848018"/>
          </a:xfrm>
        </p:spPr>
        <p:txBody>
          <a:bodyPr/>
          <a:lstStyle/>
          <a:p>
            <a:r>
              <a:rPr lang="en-US" dirty="0" smtClean="0"/>
              <a:t>Pain sensations most commonly described as numbness, tingling, burning, and stabbing particularly in hands and feet</a:t>
            </a:r>
          </a:p>
          <a:p>
            <a:r>
              <a:rPr lang="en-US" dirty="0" smtClean="0"/>
              <a:t>In addition to painful sensations, numbness identified as having high impact due to functional consequences (e.g. loss of balance and falls)</a:t>
            </a:r>
          </a:p>
          <a:p>
            <a:r>
              <a:rPr lang="en-US" dirty="0" smtClean="0"/>
              <a:t>Participants described impact as daily on activities, work, and relationships</a:t>
            </a:r>
          </a:p>
          <a:p>
            <a:r>
              <a:rPr lang="en-US" dirty="0" smtClean="0"/>
              <a:t>Not well-managed currently for nearly all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7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09103" cy="92602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Summary of Treatment Discussion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24001"/>
            <a:ext cx="8509103" cy="4771818"/>
          </a:xfrm>
        </p:spPr>
        <p:txBody>
          <a:bodyPr/>
          <a:lstStyle/>
          <a:p>
            <a:r>
              <a:rPr lang="en-US" dirty="0" smtClean="0"/>
              <a:t>Pregabalin and gabapentin, wide range of effectiveness reported, adverse reactions noted frequently were dizziness, somnolence, dry mouth, edema, blurred vision, weight gain, difficulty with concentration/attention</a:t>
            </a:r>
          </a:p>
          <a:p>
            <a:r>
              <a:rPr lang="en-US" dirty="0" smtClean="0"/>
              <a:t>NSAIDS, opioids, drugs by epidural and topical ROA also reported</a:t>
            </a:r>
          </a:p>
          <a:p>
            <a:r>
              <a:rPr lang="en-US" dirty="0" smtClean="0"/>
              <a:t>Massage, PT, acupuncture, vitamin supplements</a:t>
            </a:r>
          </a:p>
          <a:p>
            <a:r>
              <a:rPr lang="en-US" dirty="0" smtClean="0"/>
              <a:t>Diet,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18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09103" cy="92602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Drug Approval Standards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71601"/>
            <a:ext cx="8509103" cy="4924218"/>
          </a:xfrm>
        </p:spPr>
        <p:txBody>
          <a:bodyPr/>
          <a:lstStyle/>
          <a:p>
            <a:r>
              <a:rPr lang="en-US" dirty="0" smtClean="0"/>
              <a:t>Approval requires: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ubstantial evidence of efficacy </a:t>
            </a:r>
          </a:p>
          <a:p>
            <a:pPr lvl="2"/>
            <a:r>
              <a:rPr lang="en-US" i="1" dirty="0" smtClean="0"/>
              <a:t>Two adequate and well-controlled trials or equivalent for a specific peripheral neuropathic pain indication </a:t>
            </a:r>
          </a:p>
          <a:p>
            <a:pPr lvl="2"/>
            <a:r>
              <a:rPr lang="en-US" i="1" dirty="0" smtClean="0"/>
              <a:t>Three successful trials in three separate neuropathic pain conditions for a general peripheral neuropathic pain indication</a:t>
            </a:r>
          </a:p>
          <a:p>
            <a:pPr lvl="1"/>
            <a:r>
              <a:rPr lang="en-US" dirty="0" smtClean="0"/>
              <a:t>Adequate assessment of safety in a sufficient number of individuals for an adequate duration of exposure </a:t>
            </a:r>
            <a:endParaRPr lang="en-US" dirty="0"/>
          </a:p>
          <a:p>
            <a:pPr lvl="1"/>
            <a:r>
              <a:rPr lang="en-US" dirty="0" smtClean="0"/>
              <a:t>Favorable risk-benefit balance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2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7772400" cy="92602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Approved Drugs for Peripheral Neuropathic Pain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09103" cy="4390818"/>
          </a:xfrm>
        </p:spPr>
        <p:txBody>
          <a:bodyPr/>
          <a:lstStyle/>
          <a:p>
            <a:pPr lvl="0"/>
            <a:r>
              <a:rPr lang="en-US" sz="2800" b="1" dirty="0" smtClean="0"/>
              <a:t>Diabetic </a:t>
            </a:r>
            <a:r>
              <a:rPr lang="en-US" sz="2800" b="1" dirty="0"/>
              <a:t>Peripheral Neuropathy (DPN)</a:t>
            </a:r>
            <a:r>
              <a:rPr lang="en-US" sz="2800" dirty="0"/>
              <a:t>: </a:t>
            </a:r>
            <a:endParaRPr lang="en-US" sz="2800" dirty="0" smtClean="0"/>
          </a:p>
          <a:p>
            <a:pPr lvl="1"/>
            <a:r>
              <a:rPr lang="en-US" sz="2400" i="1" dirty="0" smtClean="0"/>
              <a:t>Nucynta ER </a:t>
            </a:r>
            <a:r>
              <a:rPr lang="en-US" sz="2400" dirty="0" smtClean="0"/>
              <a:t>(Tapentadol) </a:t>
            </a:r>
          </a:p>
          <a:p>
            <a:pPr lvl="1"/>
            <a:r>
              <a:rPr lang="en-US" sz="2400" i="1" dirty="0" smtClean="0"/>
              <a:t>Lyrica </a:t>
            </a:r>
            <a:r>
              <a:rPr lang="en-US" sz="2400" dirty="0" smtClean="0"/>
              <a:t>(Pregabalin) </a:t>
            </a:r>
          </a:p>
          <a:p>
            <a:pPr lvl="1"/>
            <a:r>
              <a:rPr lang="en-US" sz="2400" i="1" dirty="0" smtClean="0"/>
              <a:t>Cymbalta </a:t>
            </a:r>
            <a:r>
              <a:rPr lang="en-US" sz="2400" dirty="0" smtClean="0"/>
              <a:t>(Duloxetine)</a:t>
            </a:r>
            <a:r>
              <a:rPr lang="en-US" dirty="0" smtClean="0"/>
              <a:t> </a:t>
            </a:r>
          </a:p>
          <a:p>
            <a:pPr lvl="0"/>
            <a:r>
              <a:rPr lang="en-US" sz="2800" b="1" dirty="0" smtClean="0"/>
              <a:t>Postherpetic Neuralgia (PHN):</a:t>
            </a:r>
          </a:p>
          <a:p>
            <a:pPr lvl="1"/>
            <a:r>
              <a:rPr lang="en-US" sz="2400" i="1" dirty="0" smtClean="0"/>
              <a:t>Lyrica (Pregabalin) </a:t>
            </a:r>
          </a:p>
          <a:p>
            <a:pPr lvl="1"/>
            <a:r>
              <a:rPr lang="en-US" sz="2400" i="1" dirty="0" smtClean="0"/>
              <a:t>Neurontin (Gabapentin) </a:t>
            </a:r>
          </a:p>
          <a:p>
            <a:pPr lvl="1"/>
            <a:r>
              <a:rPr lang="it-IT" sz="2400" i="1" dirty="0" smtClean="0"/>
              <a:t>Transdermal lidocaine </a:t>
            </a:r>
          </a:p>
          <a:p>
            <a:pPr lvl="1"/>
            <a:r>
              <a:rPr lang="it-IT" sz="2400" i="1" dirty="0" smtClean="0"/>
              <a:t>Capsaicin 8% patch </a:t>
            </a:r>
            <a:endParaRPr lang="en-US" sz="2400" i="1" dirty="0" smtClean="0"/>
          </a:p>
          <a:p>
            <a:pPr lvl="0"/>
            <a:r>
              <a:rPr lang="en-US" sz="2800" b="1" dirty="0" smtClean="0"/>
              <a:t>Trigeminal Neuralgia:</a:t>
            </a:r>
          </a:p>
          <a:p>
            <a:pPr lvl="1"/>
            <a:r>
              <a:rPr lang="en-US" sz="2400" i="1" dirty="0" smtClean="0"/>
              <a:t>Tegretol </a:t>
            </a:r>
            <a:r>
              <a:rPr lang="en-US" sz="2400" i="1" dirty="0"/>
              <a:t>(Carbamazepine) 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7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81001"/>
            <a:ext cx="8509103" cy="76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Division roles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95401"/>
            <a:ext cx="8509103" cy="5000418"/>
          </a:xfrm>
        </p:spPr>
        <p:txBody>
          <a:bodyPr/>
          <a:lstStyle/>
          <a:p>
            <a:r>
              <a:rPr lang="en-US" b="1" dirty="0" smtClean="0"/>
              <a:t>DAAAP</a:t>
            </a:r>
            <a:r>
              <a:rPr lang="en-US" dirty="0" smtClean="0"/>
              <a:t> reviews and provides advice pertaining to development of drugs for the treatment of pain and peripheral neuropathies, including CIPN</a:t>
            </a:r>
          </a:p>
          <a:p>
            <a:r>
              <a:rPr lang="en-US" b="1" dirty="0" smtClean="0"/>
              <a:t>DAAAP</a:t>
            </a:r>
            <a:r>
              <a:rPr lang="en-US" dirty="0" smtClean="0"/>
              <a:t> consults </a:t>
            </a:r>
          </a:p>
          <a:p>
            <a:pPr lvl="1"/>
            <a:r>
              <a:rPr lang="en-US" b="1" dirty="0" smtClean="0"/>
              <a:t>DOP1</a:t>
            </a:r>
            <a:r>
              <a:rPr lang="en-US" dirty="0" smtClean="0"/>
              <a:t> to gain input on clinical considerations in studying oncology patients and managing possible impact of interventions on cancer treatment</a:t>
            </a:r>
          </a:p>
          <a:p>
            <a:pPr lvl="1"/>
            <a:r>
              <a:rPr lang="en-US" b="1" dirty="0" smtClean="0"/>
              <a:t>COA </a:t>
            </a:r>
            <a:r>
              <a:rPr lang="en-US" dirty="0" smtClean="0"/>
              <a:t>regarding validity and testing of PRO instruments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9264" y="1907505"/>
            <a:ext cx="4282736" cy="4455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887" y="762000"/>
            <a:ext cx="8509103" cy="926020"/>
          </a:xfrm>
        </p:spPr>
        <p:txBody>
          <a:bodyPr/>
          <a:lstStyle/>
          <a:p>
            <a:r>
              <a:rPr lang="en-US" dirty="0" smtClean="0"/>
              <a:t>Possible CIPN Indications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7944" y="3048000"/>
            <a:ext cx="24524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7944" y="3573261"/>
            <a:ext cx="7634056" cy="4512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048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Chemotherapy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33330" y="3614236"/>
            <a:ext cx="407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CIPN: </a:t>
            </a:r>
            <a:r>
              <a:rPr lang="en-US" dirty="0" smtClean="0">
                <a:solidFill>
                  <a:srgbClr val="FF0000"/>
                </a:solidFill>
              </a:rPr>
              <a:t>pain, other symptoms or 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016" y="1983705"/>
            <a:ext cx="433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Prevention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7944" y="2514600"/>
            <a:ext cx="7634056" cy="4455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230" y="25527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47944" y="1905000"/>
            <a:ext cx="7028" cy="533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6439" y="1905000"/>
            <a:ext cx="0" cy="533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57192" y="4191000"/>
            <a:ext cx="0" cy="685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4876800"/>
            <a:ext cx="136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Symptoms appear with first dose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572000" y="4092834"/>
            <a:ext cx="0" cy="70776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4876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Symptoms appear after last dose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04800" y="2168371"/>
            <a:ext cx="1447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9" idx="3"/>
          </p:cNvCxnSpPr>
          <p:nvPr/>
        </p:nvCxnSpPr>
        <p:spPr>
          <a:xfrm>
            <a:off x="2933330" y="2168371"/>
            <a:ext cx="1562469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0" idx="1"/>
          </p:cNvCxnSpPr>
          <p:nvPr/>
        </p:nvCxnSpPr>
        <p:spPr>
          <a:xfrm flipH="1">
            <a:off x="747944" y="2737366"/>
            <a:ext cx="2871186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0" idx="3"/>
          </p:cNvCxnSpPr>
          <p:nvPr/>
        </p:nvCxnSpPr>
        <p:spPr>
          <a:xfrm>
            <a:off x="4800600" y="2737366"/>
            <a:ext cx="35814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4439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753</Words>
  <Application>Microsoft Macintosh PowerPoint</Application>
  <PresentationFormat>On-screen Show (4:3)</PresentationFormat>
  <Paragraphs>135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</vt:lpstr>
      <vt:lpstr>1_Office Theme</vt:lpstr>
      <vt:lpstr>CIPN: Considerations for Drug Development</vt:lpstr>
      <vt:lpstr>Outline</vt:lpstr>
      <vt:lpstr>Patient-Focused Drug Development Meeting on Peripheral Neuropathy</vt:lpstr>
      <vt:lpstr>Summary of Patient Symptoms and Impact</vt:lpstr>
      <vt:lpstr>Summary of Treatment Discussion</vt:lpstr>
      <vt:lpstr>Drug Approval Standards</vt:lpstr>
      <vt:lpstr>Approved Drugs for Peripheral Neuropathic Pain</vt:lpstr>
      <vt:lpstr>Division roles</vt:lpstr>
      <vt:lpstr>Possible CIPN Indications</vt:lpstr>
      <vt:lpstr>Population</vt:lpstr>
      <vt:lpstr>Dose and Dosing</vt:lpstr>
      <vt:lpstr>Concomitant and Rescue Medication Use</vt:lpstr>
      <vt:lpstr>Outcome Measures</vt:lpstr>
      <vt:lpstr>11-point NPRS</vt:lpstr>
      <vt:lpstr>BPI SF</vt:lpstr>
      <vt:lpstr>FACT/GOG-Ntx-4</vt:lpstr>
      <vt:lpstr>Sanofi-NCI</vt:lpstr>
      <vt:lpstr>Summary</vt:lpstr>
    </vt:vector>
  </TitlesOfParts>
  <Company>US FDA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CIPN: Considerations for Drug Development</dc:title>
  <dc:creator>Horn, Pamela</dc:creator>
  <cp:lastModifiedBy>Valorie Thompson</cp:lastModifiedBy>
  <cp:revision>66</cp:revision>
  <cp:lastPrinted>2017-03-22T20:39:21Z</cp:lastPrinted>
  <dcterms:created xsi:type="dcterms:W3CDTF">2017-02-09T16:20:44Z</dcterms:created>
  <dcterms:modified xsi:type="dcterms:W3CDTF">2017-04-03T14:37:04Z</dcterms:modified>
</cp:coreProperties>
</file>