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2" r:id="rId1"/>
  </p:sldMasterIdLst>
  <p:sldIdLst>
    <p:sldId id="256" r:id="rId2"/>
    <p:sldId id="310" r:id="rId3"/>
    <p:sldId id="330" r:id="rId4"/>
    <p:sldId id="331" r:id="rId5"/>
    <p:sldId id="290" r:id="rId6"/>
    <p:sldId id="308" r:id="rId7"/>
    <p:sldId id="332" r:id="rId8"/>
    <p:sldId id="291" r:id="rId9"/>
    <p:sldId id="302" r:id="rId10"/>
    <p:sldId id="303" r:id="rId11"/>
    <p:sldId id="304" r:id="rId12"/>
    <p:sldId id="337" r:id="rId13"/>
    <p:sldId id="312" r:id="rId14"/>
    <p:sldId id="333" r:id="rId15"/>
    <p:sldId id="292" r:id="rId16"/>
    <p:sldId id="311" r:id="rId17"/>
    <p:sldId id="307" r:id="rId18"/>
    <p:sldId id="309" r:id="rId19"/>
    <p:sldId id="334" r:id="rId20"/>
    <p:sldId id="313" r:id="rId21"/>
    <p:sldId id="339" r:id="rId22"/>
    <p:sldId id="329" r:id="rId23"/>
    <p:sldId id="335" r:id="rId24"/>
    <p:sldId id="306" r:id="rId25"/>
    <p:sldId id="336" r:id="rId26"/>
    <p:sldId id="294" r:id="rId27"/>
    <p:sldId id="268" r:id="rId28"/>
    <p:sldId id="338" r:id="rId29"/>
    <p:sldId id="326" r:id="rId30"/>
    <p:sldId id="328" r:id="rId31"/>
    <p:sldId id="279" r:id="rId32"/>
    <p:sldId id="301" r:id="rId33"/>
    <p:sldId id="271" r:id="rId34"/>
    <p:sldId id="265" r:id="rId35"/>
    <p:sldId id="305" r:id="rId36"/>
    <p:sldId id="284" r:id="rId37"/>
    <p:sldId id="327" r:id="rId38"/>
    <p:sldId id="266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515">
          <p15:clr>
            <a:srgbClr val="A4A3A4"/>
          </p15:clr>
        </p15:guide>
        <p15:guide id="4" pos="560">
          <p15:clr>
            <a:srgbClr val="A4A3A4"/>
          </p15:clr>
        </p15:guide>
        <p15:guide id="5" orient="horz" pos="1901">
          <p15:clr>
            <a:srgbClr val="A4A3A4"/>
          </p15:clr>
        </p15:guide>
        <p15:guide id="6" pos="5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wandter, Jennifer" initials="GJ" lastIdx="5" clrIdx="0">
    <p:extLst/>
  </p:cmAuthor>
  <p:cmAuthor id="2" name="Jennifer Gewandter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3E72"/>
    <a:srgbClr val="CC0099"/>
    <a:srgbClr val="990000"/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80" y="168"/>
      </p:cViewPr>
      <p:guideLst>
        <p:guide orient="horz" pos="2160"/>
        <p:guide pos="3840"/>
        <p:guide orient="horz" pos="2515"/>
        <p:guide pos="560"/>
        <p:guide orient="horz" pos="1901"/>
        <p:guide pos="5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commentAuthors" Target="commentAuthors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ISDImage:Users:jennifer_gewandter:Dropbox:Conceppt%20(1):CIPN%20March%20Meeting: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/C:\Users\jennifer_gewandter\Dropbox\Conceppt%20(1)\CIPN%20March%20Meeting\Talk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GI</c:v>
                </c:pt>
                <c:pt idx="1">
                  <c:v>Ovarian</c:v>
                </c:pt>
                <c:pt idx="2">
                  <c:v>Hematologic</c:v>
                </c:pt>
                <c:pt idx="3">
                  <c:v>Breast</c:v>
                </c:pt>
                <c:pt idx="4">
                  <c:v>Two cancer types</c:v>
                </c:pt>
                <c:pt idx="5">
                  <c:v>Various solid tumors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34.0</c:v>
                </c:pt>
                <c:pt idx="1">
                  <c:v>16.0</c:v>
                </c:pt>
                <c:pt idx="2">
                  <c:v>11.0</c:v>
                </c:pt>
                <c:pt idx="3">
                  <c:v>5.0</c:v>
                </c:pt>
                <c:pt idx="4">
                  <c:v>11.0</c:v>
                </c:pt>
                <c:pt idx="5">
                  <c:v>24.0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9589024"/>
        <c:axId val="1201983520"/>
      </c:barChart>
      <c:catAx>
        <c:axId val="119958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1983520"/>
        <c:crosses val="autoZero"/>
        <c:auto val="1"/>
        <c:lblAlgn val="ctr"/>
        <c:lblOffset val="100"/>
        <c:noMultiLvlLbl val="0"/>
      </c:catAx>
      <c:valAx>
        <c:axId val="120198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958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Sheet2!$A$3:$A$9</c:f>
              <c:strCache>
                <c:ptCount val="7"/>
                <c:pt idx="0">
                  <c:v>Platinum</c:v>
                </c:pt>
                <c:pt idx="1">
                  <c:v>Platinum or taxane</c:v>
                </c:pt>
                <c:pt idx="2">
                  <c:v>Taxane</c:v>
                </c:pt>
                <c:pt idx="3">
                  <c:v>Vinca alkaloid</c:v>
                </c:pt>
                <c:pt idx="4">
                  <c:v>Platinum, taxane, or vinca alkaloid</c:v>
                </c:pt>
                <c:pt idx="5">
                  <c:v>Bortezomib</c:v>
                </c:pt>
                <c:pt idx="6">
                  <c:v>Sagopilone</c:v>
                </c:pt>
              </c:strCache>
            </c:strRef>
          </c:cat>
          <c:val>
            <c:numRef>
              <c:f>Sheet2!$B$3:$B$9</c:f>
              <c:numCache>
                <c:formatCode>General</c:formatCode>
                <c:ptCount val="7"/>
                <c:pt idx="0">
                  <c:v>61.0</c:v>
                </c:pt>
                <c:pt idx="1">
                  <c:v>13.0</c:v>
                </c:pt>
                <c:pt idx="2">
                  <c:v>8.0</c:v>
                </c:pt>
                <c:pt idx="3">
                  <c:v>8.0</c:v>
                </c:pt>
                <c:pt idx="4">
                  <c:v>5.0</c:v>
                </c:pt>
                <c:pt idx="5">
                  <c:v>3.0</c:v>
                </c:pt>
                <c:pt idx="6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2499024"/>
        <c:axId val="1202502272"/>
      </c:barChart>
      <c:catAx>
        <c:axId val="120249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2502272"/>
        <c:crosses val="autoZero"/>
        <c:auto val="1"/>
        <c:lblAlgn val="ctr"/>
        <c:lblOffset val="100"/>
        <c:noMultiLvlLbl val="0"/>
      </c:catAx>
      <c:valAx>
        <c:axId val="120250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249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72483933335494"/>
          <c:y val="0.0526305079530625"/>
          <c:w val="0.94519330762667"/>
          <c:h val="0.76966664490155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Sheet3!$A$3:$A$10</c:f>
              <c:strCache>
                <c:ptCount val="8"/>
                <c:pt idx="0">
                  <c:v>Pre-existing neuropathy</c:v>
                </c:pt>
                <c:pt idx="1">
                  <c:v>Diabetes</c:v>
                </c:pt>
                <c:pt idx="2">
                  <c:v>"Neuropathy treatments"</c:v>
                </c:pt>
                <c:pt idx="3">
                  <c:v>Previous neurotoxic chemo</c:v>
                </c:pt>
                <c:pt idx="4">
                  <c:v>Previous chemo</c:v>
                </c:pt>
                <c:pt idx="5">
                  <c:v>Alcoholism</c:v>
                </c:pt>
                <c:pt idx="6">
                  <c:v>Minimum life expectancy</c:v>
                </c:pt>
                <c:pt idx="7">
                  <c:v>Previous radiation therapy</c:v>
                </c:pt>
              </c:strCache>
            </c:strRef>
          </c:cat>
          <c:val>
            <c:numRef>
              <c:f>Sheet3!$B$3:$B$10</c:f>
              <c:numCache>
                <c:formatCode>General</c:formatCode>
                <c:ptCount val="8"/>
                <c:pt idx="0">
                  <c:v>84.0</c:v>
                </c:pt>
                <c:pt idx="1">
                  <c:v>55.0</c:v>
                </c:pt>
                <c:pt idx="2">
                  <c:v>42.0</c:v>
                </c:pt>
                <c:pt idx="3">
                  <c:v>37.0</c:v>
                </c:pt>
                <c:pt idx="4">
                  <c:v>29.0</c:v>
                </c:pt>
                <c:pt idx="5">
                  <c:v>26.0</c:v>
                </c:pt>
                <c:pt idx="6">
                  <c:v>26.0</c:v>
                </c:pt>
                <c:pt idx="7">
                  <c:v>13.0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0462736"/>
        <c:axId val="1199592512"/>
      </c:barChart>
      <c:catAx>
        <c:axId val="120046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9592512"/>
        <c:crosses val="autoZero"/>
        <c:auto val="1"/>
        <c:lblAlgn val="ctr"/>
        <c:lblOffset val="100"/>
        <c:noMultiLvlLbl val="0"/>
      </c:catAx>
      <c:valAx>
        <c:axId val="119959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0462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3138727205585"/>
          <c:y val="0.0648588561666553"/>
          <c:w val="0.923890380813377"/>
          <c:h val="0.6581273063114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Sheet4!$A$1:$A$8</c:f>
              <c:strCache>
                <c:ptCount val="8"/>
                <c:pt idx="0">
                  <c:v>Occurrence</c:v>
                </c:pt>
                <c:pt idx="1">
                  <c:v>Time to Occurrence</c:v>
                </c:pt>
                <c:pt idx="2">
                  <c:v>At completion of chemo</c:v>
                </c:pt>
                <c:pt idx="3">
                  <c:v>Specific cycle</c:v>
                </c:pt>
                <c:pt idx="4">
                  <c:v>Summary of multiple time points </c:v>
                </c:pt>
                <c:pt idx="5">
                  <c:v>Specific time point after chemo initiation</c:v>
                </c:pt>
                <c:pt idx="6">
                  <c:v>Specific time point after chemo completion</c:v>
                </c:pt>
                <c:pt idx="7">
                  <c:v>Received 6 cycles (Y/N)</c:v>
                </c:pt>
              </c:strCache>
            </c:strRef>
          </c:cat>
          <c:val>
            <c:numRef>
              <c:f>Sheet4!$B$1:$B$8</c:f>
              <c:numCache>
                <c:formatCode>0%</c:formatCode>
                <c:ptCount val="8"/>
                <c:pt idx="0">
                  <c:v>0.388888888888889</c:v>
                </c:pt>
                <c:pt idx="1">
                  <c:v>0.0555555555555555</c:v>
                </c:pt>
                <c:pt idx="2">
                  <c:v>0.166666666666667</c:v>
                </c:pt>
                <c:pt idx="3">
                  <c:v>0.111111111111111</c:v>
                </c:pt>
                <c:pt idx="4">
                  <c:v>0.111111111111111</c:v>
                </c:pt>
                <c:pt idx="5">
                  <c:v>0.0555555555555555</c:v>
                </c:pt>
                <c:pt idx="6">
                  <c:v>0.0555555555555555</c:v>
                </c:pt>
                <c:pt idx="7">
                  <c:v>0.0555555555555555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3902464"/>
        <c:axId val="1203971776"/>
      </c:barChart>
      <c:catAx>
        <c:axId val="1203902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03971776"/>
        <c:crosses val="autoZero"/>
        <c:auto val="1"/>
        <c:lblAlgn val="ctr"/>
        <c:lblOffset val="100"/>
        <c:noMultiLvlLbl val="0"/>
      </c:catAx>
      <c:valAx>
        <c:axId val="12039717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03902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'reporting of disposition'!$A$3:$A$5</c:f>
              <c:strCache>
                <c:ptCount val="3"/>
                <c:pt idx="0">
                  <c:v># completed the study</c:v>
                </c:pt>
                <c:pt idx="1">
                  <c:v># discontinued chemo 
(neuropathy)</c:v>
                </c:pt>
                <c:pt idx="2">
                  <c:v># discontinued chemo 
(other reasons of unspecified)</c:v>
                </c:pt>
              </c:strCache>
            </c:strRef>
          </c:cat>
          <c:val>
            <c:numRef>
              <c:f>'reporting of disposition'!$B$3:$B$5</c:f>
              <c:numCache>
                <c:formatCode>General</c:formatCode>
                <c:ptCount val="3"/>
                <c:pt idx="0">
                  <c:v>58.0</c:v>
                </c:pt>
                <c:pt idx="1">
                  <c:v>21.0</c:v>
                </c:pt>
                <c:pt idx="2">
                  <c:v>29.0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02329904"/>
        <c:axId val="1202332224"/>
      </c:barChart>
      <c:catAx>
        <c:axId val="12023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202332224"/>
        <c:crosses val="autoZero"/>
        <c:auto val="1"/>
        <c:lblAlgn val="ctr"/>
        <c:lblOffset val="100"/>
        <c:noMultiLvlLbl val="0"/>
      </c:catAx>
      <c:valAx>
        <c:axId val="1202332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2023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2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08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68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775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35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48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28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6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7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59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7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48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6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2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9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96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68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8701" y="2209800"/>
            <a:ext cx="8788400" cy="22627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Methodological challenges of studying CIPN during chemotherapy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23, 2017</a:t>
            </a:r>
          </a:p>
          <a:p>
            <a:r>
              <a:rPr lang="en-US" dirty="0" smtClean="0"/>
              <a:t>Jennifer Gewandter, PhD, MPH</a:t>
            </a:r>
          </a:p>
        </p:txBody>
      </p:sp>
    </p:spTree>
    <p:extLst>
      <p:ext uri="{BB962C8B-B14F-4D97-AF65-F5344CB8AC3E}">
        <p14:creationId xmlns:p14="http://schemas.microsoft.com/office/powerpoint/2010/main" val="26242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 noGrp="1"/>
          </p:cNvSpPr>
          <p:nvPr>
            <p:ph type="title"/>
          </p:nvPr>
        </p:nvSpPr>
        <p:spPr bwMode="gray">
          <a:xfrm>
            <a:off x="1171630" y="1139418"/>
            <a:ext cx="9608276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Published RCTs -  Chemotherapy characteristics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680856" y="3585511"/>
            <a:ext cx="3274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Percentage of Trials (of 38)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9503" y="6335802"/>
            <a:ext cx="772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15 (40%) specifically stated that they included only 1 regimen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7659499"/>
              </p:ext>
            </p:extLst>
          </p:nvPr>
        </p:nvGraphicFramePr>
        <p:xfrm>
          <a:off x="1171630" y="2361589"/>
          <a:ext cx="10186988" cy="390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35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 noGrp="1"/>
          </p:cNvSpPr>
          <p:nvPr>
            <p:ph type="title"/>
          </p:nvPr>
        </p:nvSpPr>
        <p:spPr>
          <a:xfrm>
            <a:off x="1154954" y="788541"/>
            <a:ext cx="87614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Published RCTs -  Common exclusion criteria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222464" y="4027531"/>
            <a:ext cx="3234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Percentage of Trials (of 38)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220939"/>
              </p:ext>
            </p:extLst>
          </p:nvPr>
        </p:nvGraphicFramePr>
        <p:xfrm>
          <a:off x="693611" y="2295049"/>
          <a:ext cx="11572875" cy="4471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04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Challenges: Eligibility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7083898" y="3922203"/>
            <a:ext cx="4888645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prstClr val="black"/>
                </a:solidFill>
                <a:cs typeface="Arial" panose="020B0604020202020204" pitchFamily="34" charset="0"/>
              </a:rPr>
              <a:t>  Definition of CIPN</a:t>
            </a:r>
            <a:endParaRPr lang="en-US" dirty="0" smtClean="0">
              <a:cs typeface="Arial" panose="020B0604020202020204" pitchFamily="34" charset="0"/>
            </a:endParaRPr>
          </a:p>
          <a:p>
            <a:pPr marL="393700" indent="-2190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A</a:t>
            </a:r>
            <a:r>
              <a:rPr lang="en-US" dirty="0" smtClean="0">
                <a:cs typeface="Arial" panose="020B0604020202020204" pitchFamily="34" charset="0"/>
              </a:rPr>
              <a:t>ssessment tool vs. clinician diagnosis?</a:t>
            </a:r>
          </a:p>
          <a:p>
            <a:pPr marL="393700" indent="-2190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Who can administer assessment tool?</a:t>
            </a:r>
            <a:endParaRPr lang="en-US" dirty="0">
              <a:cs typeface="Arial" panose="020B0604020202020204" pitchFamily="34" charset="0"/>
            </a:endParaRPr>
          </a:p>
          <a:p>
            <a:pPr marL="393700" indent="-2190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When to assess CIPN in relation to:</a:t>
            </a:r>
          </a:p>
          <a:p>
            <a:pPr marL="850900" lvl="2" indent="-219075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Chemotherapy treatments</a:t>
            </a:r>
          </a:p>
          <a:p>
            <a:pPr marL="850900" lvl="2" indent="-219075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Enrollment in the study</a:t>
            </a:r>
          </a:p>
          <a:p>
            <a:pPr marL="393700" indent="-2190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Minimum severity required?</a:t>
            </a:r>
          </a:p>
          <a:p>
            <a:pPr marL="854075" indent="-2206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Which symptom(s), sign(s</a:t>
            </a:r>
            <a:r>
              <a:rPr lang="en-US" dirty="0" smtClean="0">
                <a:cs typeface="Arial" panose="020B0604020202020204" pitchFamily="34" charset="0"/>
              </a:rPr>
              <a:t>)?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3898" y="3526336"/>
            <a:ext cx="3812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Symptomatic treatment trials</a:t>
            </a:r>
            <a:endParaRPr lang="en-US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681723" y="2574029"/>
            <a:ext cx="9431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B0B0B0"/>
                </a:solidFill>
              </a:rPr>
              <a:t>Balance feasibility and generalizability with internal validity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7781" y="3907433"/>
            <a:ext cx="62650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BFBFBF"/>
                </a:solidFill>
                <a:cs typeface="Arial" panose="020B0604020202020204" pitchFamily="34" charset="0"/>
              </a:rPr>
              <a:t>Patient </a:t>
            </a:r>
            <a:r>
              <a:rPr lang="en-US" b="1" dirty="0">
                <a:solidFill>
                  <a:srgbClr val="BFBFBF"/>
                </a:solidFill>
                <a:cs typeface="Arial" panose="020B0604020202020204" pitchFamily="34" charset="0"/>
              </a:rPr>
              <a:t>characteristics</a:t>
            </a:r>
          </a:p>
          <a:p>
            <a:pPr marL="46355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FBFBF"/>
                </a:solidFill>
                <a:cs typeface="Arial" panose="020B0604020202020204" pitchFamily="34" charset="0"/>
              </a:rPr>
              <a:t>Multiple cancer types</a:t>
            </a:r>
          </a:p>
          <a:p>
            <a:pPr marL="46355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FBFBF"/>
                </a:solidFill>
                <a:cs typeface="Arial" panose="020B0604020202020204" pitchFamily="34" charset="0"/>
              </a:rPr>
              <a:t>Multiple chemotherapy types / agents / regimens</a:t>
            </a:r>
          </a:p>
          <a:p>
            <a:pPr marL="46355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FBFBF"/>
                </a:solidFill>
                <a:cs typeface="Arial" panose="020B0604020202020204" pitchFamily="34" charset="0"/>
              </a:rPr>
              <a:t>Early stage vs. metastatic</a:t>
            </a:r>
          </a:p>
          <a:p>
            <a:pPr marL="46355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FBFBF"/>
                </a:solidFill>
                <a:cs typeface="Arial" panose="020B0604020202020204" pitchFamily="34" charset="0"/>
              </a:rPr>
              <a:t>Diabetic / Alcoholic / HIV+ </a:t>
            </a:r>
            <a:r>
              <a:rPr lang="en-US" dirty="0" smtClean="0">
                <a:solidFill>
                  <a:srgbClr val="BFBFBF"/>
                </a:solidFill>
                <a:cs typeface="Arial" panose="020B0604020202020204" pitchFamily="34" charset="0"/>
              </a:rPr>
              <a:t>patients</a:t>
            </a:r>
            <a:endParaRPr lang="en-US" dirty="0">
              <a:solidFill>
                <a:srgbClr val="BFBFBF"/>
              </a:solidFill>
              <a:cs typeface="Arial" panose="020B0604020202020204" pitchFamily="34" charset="0"/>
            </a:endParaRPr>
          </a:p>
          <a:p>
            <a:pPr marL="46355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FBFBF"/>
                </a:solidFill>
                <a:cs typeface="Arial" panose="020B0604020202020204" pitchFamily="34" charset="0"/>
              </a:rPr>
              <a:t>Prior exposure to neurotoxic treatments</a:t>
            </a:r>
          </a:p>
          <a:p>
            <a:pPr marL="46355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FBFBF"/>
                </a:solidFill>
                <a:cs typeface="Arial" panose="020B0604020202020204" pitchFamily="34" charset="0"/>
              </a:rPr>
              <a:t>Concomitant treatments for neuropathy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7781" y="3552524"/>
            <a:ext cx="290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B0B0B0"/>
                </a:solidFill>
              </a:rPr>
              <a:t>All trials</a:t>
            </a:r>
            <a:endParaRPr lang="en-US" b="1" u="sng" dirty="0">
              <a:solidFill>
                <a:srgbClr val="B0B0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Published RCTs - Treatment trials: Inclusion criteria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71067" y="3738932"/>
            <a:ext cx="949195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Symptomatic treatment trial 1</a:t>
            </a:r>
          </a:p>
          <a:p>
            <a:pPr marL="519113" indent="-287338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“Patients reporting a distressing acute neurotoxicity after administration of their </a:t>
            </a:r>
            <a:r>
              <a:rPr lang="en-US" dirty="0" err="1" smtClean="0"/>
              <a:t>oxaliplatin</a:t>
            </a:r>
            <a:r>
              <a:rPr lang="en-US" dirty="0"/>
              <a:t>-</a:t>
            </a:r>
            <a:r>
              <a:rPr lang="en-US" dirty="0" smtClean="0"/>
              <a:t>based chemotherapy”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6797" y="4880879"/>
            <a:ext cx="903601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Symptomatic treatment trial 2</a:t>
            </a:r>
          </a:p>
          <a:p>
            <a:pPr marL="519113" indent="-341313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≥ 3 out of 10 pain, numbness, or tingling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6247" y="3210702"/>
            <a:ext cx="8968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b="1" dirty="0" smtClean="0"/>
              <a:t>CIPN-related inclusion criteria for the 2 symptomatic treatment trials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99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7365" y="2906875"/>
            <a:ext cx="6244645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Trial objectives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Eligibility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/>
              <a:t>Measurement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Endpoints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Limited epidemiology and natural history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Analyses</a:t>
            </a:r>
            <a:endParaRPr lang="en-US" sz="2000" dirty="0">
              <a:solidFill>
                <a:srgbClr val="B0B0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8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Challenges: Measurement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569762" y="3526666"/>
            <a:ext cx="4073509" cy="2939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cs typeface="Arial" panose="020B0604020202020204" pitchFamily="34" charset="0"/>
              </a:rPr>
              <a:t>Variability in between-patient </a:t>
            </a:r>
            <a:r>
              <a:rPr lang="en-US" b="1" dirty="0" smtClean="0">
                <a:cs typeface="Arial" panose="020B0604020202020204" pitchFamily="34" charset="0"/>
              </a:rPr>
              <a:t>symptom / sign </a:t>
            </a:r>
            <a:r>
              <a:rPr lang="en-US" b="1" dirty="0">
                <a:cs typeface="Arial" panose="020B0604020202020204" pitchFamily="34" charset="0"/>
              </a:rPr>
              <a:t>presentation </a:t>
            </a:r>
          </a:p>
          <a:p>
            <a:pPr marL="395288" indent="-2174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Pain  </a:t>
            </a:r>
          </a:p>
          <a:p>
            <a:pPr marL="395288" indent="-217488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Tingling</a:t>
            </a:r>
          </a:p>
          <a:p>
            <a:pPr marL="395288" indent="-217488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Cramping</a:t>
            </a:r>
          </a:p>
          <a:p>
            <a:pPr marL="395288" indent="-217488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Weakness</a:t>
            </a:r>
          </a:p>
          <a:p>
            <a:pPr marL="395288" indent="-217488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Numbness</a:t>
            </a:r>
          </a:p>
          <a:p>
            <a:pPr marL="395288" indent="-217488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Burning</a:t>
            </a:r>
          </a:p>
          <a:p>
            <a:pPr marL="395288" indent="-217488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Cold-induced symptoms</a:t>
            </a:r>
          </a:p>
          <a:p>
            <a:pPr marL="395288" indent="-217488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Impaired </a:t>
            </a:r>
            <a:r>
              <a:rPr lang="en-US" dirty="0" smtClean="0">
                <a:cs typeface="Arial" panose="020B0604020202020204" pitchFamily="34" charset="0"/>
              </a:rPr>
              <a:t>balance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5117" y="3113243"/>
            <a:ext cx="290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All trials</a:t>
            </a:r>
            <a:endParaRPr lang="en-US" b="1" u="sng" dirty="0"/>
          </a:p>
        </p:txBody>
      </p:sp>
      <p:sp>
        <p:nvSpPr>
          <p:cNvPr id="29" name="TextBox 28"/>
          <p:cNvSpPr txBox="1"/>
          <p:nvPr/>
        </p:nvSpPr>
        <p:spPr>
          <a:xfrm>
            <a:off x="6598408" y="3666329"/>
            <a:ext cx="5383385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smtClean="0"/>
              <a:t>Primary outcome measure</a:t>
            </a:r>
          </a:p>
          <a:p>
            <a:pPr marL="573088" indent="-285750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Clinically meaningful</a:t>
            </a:r>
          </a:p>
          <a:p>
            <a:pPr marL="573088" indent="-285750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Sensitive to change </a:t>
            </a:r>
          </a:p>
          <a:p>
            <a:pPr marL="573088" indent="-285750">
              <a:spcBef>
                <a:spcPts val="600"/>
              </a:spcBef>
              <a:buFont typeface="Arial"/>
              <a:buChar char="•"/>
            </a:pPr>
            <a:r>
              <a:rPr lang="en-US" dirty="0"/>
              <a:t>Symptoms, signs, both?</a:t>
            </a:r>
          </a:p>
          <a:p>
            <a:pPr marL="860425" lvl="1" indent="-287338">
              <a:buFont typeface="Arial"/>
              <a:buChar char="•"/>
            </a:pPr>
            <a:r>
              <a:rPr lang="en-US" dirty="0"/>
              <a:t>Does the treatment target specific symptoms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0" name="Right Brace 29"/>
          <p:cNvSpPr/>
          <p:nvPr/>
        </p:nvSpPr>
        <p:spPr>
          <a:xfrm>
            <a:off x="4149526" y="4179411"/>
            <a:ext cx="206737" cy="221523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814040" y="3943119"/>
            <a:ext cx="1639137" cy="1048545"/>
          </a:xfrm>
          <a:prstGeom prst="straightConnector1">
            <a:avLst/>
          </a:prstGeom>
          <a:ln w="31750"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97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1062" y="3818567"/>
            <a:ext cx="626541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b="1" dirty="0" smtClean="0"/>
              <a:t>Clinician reported symptom and sign composite</a:t>
            </a:r>
          </a:p>
          <a:p>
            <a:pPr marL="393700" indent="-219075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TNS (n= 3; 14%)</a:t>
            </a:r>
          </a:p>
          <a:p>
            <a:pPr marL="393700" indent="-219075">
              <a:buFont typeface="Arial"/>
              <a:buChar char="•"/>
            </a:pPr>
            <a:r>
              <a:rPr lang="en-US" dirty="0" smtClean="0"/>
              <a:t>Other (n=2; 10%)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5686" y="2401273"/>
            <a:ext cx="939156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b="1" dirty="0" smtClean="0"/>
              <a:t>Clinician or patient reported symptom and/or function interference measure</a:t>
            </a:r>
          </a:p>
          <a:p>
            <a:pPr marL="393700" indent="-219075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NCI-CTCAE (n=4; 18%)</a:t>
            </a:r>
          </a:p>
          <a:p>
            <a:pPr marL="393700" indent="-219075">
              <a:buFont typeface="Arial"/>
              <a:buChar char="•"/>
            </a:pPr>
            <a:r>
              <a:rPr lang="en-US" dirty="0" smtClean="0"/>
              <a:t>EORTC-CIPN20 </a:t>
            </a:r>
            <a:r>
              <a:rPr lang="en-US" dirty="0"/>
              <a:t>(n=2; 9%</a:t>
            </a:r>
            <a:r>
              <a:rPr lang="en-US" dirty="0" smtClean="0"/>
              <a:t>)</a:t>
            </a:r>
          </a:p>
          <a:p>
            <a:pPr marL="393700" indent="-219075">
              <a:buFont typeface="Arial"/>
              <a:buChar char="•"/>
            </a:pPr>
            <a:r>
              <a:rPr lang="en-US" dirty="0" smtClean="0"/>
              <a:t>Other (n=6; 26%)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6014" y="4898444"/>
            <a:ext cx="7168151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b="1" dirty="0" smtClean="0"/>
              <a:t>Sign measure</a:t>
            </a:r>
          </a:p>
          <a:p>
            <a:pPr marL="393700" indent="-219075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Vibration test (n=3; 14%)</a:t>
            </a:r>
          </a:p>
          <a:p>
            <a:pPr marL="393700" indent="-219075">
              <a:buFont typeface="Arial"/>
              <a:buChar char="•"/>
            </a:pPr>
            <a:r>
              <a:rPr lang="en-US" dirty="0" smtClean="0"/>
              <a:t>Composite of electrophysiology outcomes (n=1; 5%) </a:t>
            </a:r>
          </a:p>
        </p:txBody>
      </p:sp>
      <p:sp>
        <p:nvSpPr>
          <p:cNvPr id="10" name="Title 5"/>
          <p:cNvSpPr txBox="1">
            <a:spLocks noGrp="1"/>
          </p:cNvSpPr>
          <p:nvPr>
            <p:ph type="title"/>
          </p:nvPr>
        </p:nvSpPr>
        <p:spPr>
          <a:xfrm>
            <a:off x="1154954" y="850097"/>
            <a:ext cx="93109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Published RCTs - Primary outcome measures </a:t>
            </a:r>
            <a:r>
              <a:rPr lang="en-US" sz="2400" dirty="0" smtClean="0"/>
              <a:t>(22 identified)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498435" y="6005872"/>
            <a:ext cx="10137554" cy="722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</a:pPr>
            <a:r>
              <a:rPr lang="en-US" dirty="0" smtClean="0"/>
              <a:t>Receipt </a:t>
            </a:r>
            <a:r>
              <a:rPr lang="en-US" dirty="0"/>
              <a:t>of 6 cycles of chemotherapy without significant peripheral </a:t>
            </a:r>
            <a:r>
              <a:rPr lang="en-US" dirty="0" smtClean="0"/>
              <a:t>neuropathy or impairments </a:t>
            </a:r>
            <a:r>
              <a:rPr lang="en-US" dirty="0"/>
              <a:t>in electrophysiology </a:t>
            </a:r>
            <a:r>
              <a:rPr lang="en-US" dirty="0" smtClean="0"/>
              <a:t> (n=1; 5%)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7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Challenges: Measurement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154324" y="3454408"/>
            <a:ext cx="3524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cs typeface="Arial" panose="020B0604020202020204" pitchFamily="34" charset="0"/>
              </a:rPr>
              <a:t># of different chemotherapy regimens included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3116" y="3039162"/>
            <a:ext cx="491740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Severity of CIPN is dependent on</a:t>
            </a:r>
          </a:p>
          <a:p>
            <a:pPr marL="395288" indent="-163513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Type of chemotherapy</a:t>
            </a:r>
          </a:p>
          <a:p>
            <a:pPr marL="395288" indent="-163513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Cumulative dosage of chemotherapy</a:t>
            </a:r>
          </a:p>
          <a:p>
            <a:pPr marL="395288" indent="-163513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Timing of the dosing regimen</a:t>
            </a:r>
          </a:p>
          <a:p>
            <a:pPr marL="395288" indent="-163513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Time since last dose of chemotherapy</a:t>
            </a:r>
          </a:p>
          <a:p>
            <a:pPr marL="804863" lvl="1" indent="-285750">
              <a:spcBef>
                <a:spcPts val="600"/>
              </a:spcBef>
              <a:buFont typeface="Arial"/>
              <a:buChar char="•"/>
            </a:pPr>
            <a:r>
              <a:rPr lang="en-US" dirty="0"/>
              <a:t>D</a:t>
            </a:r>
            <a:r>
              <a:rPr lang="en-US" dirty="0" smtClean="0"/>
              <a:t>ose delays and discontinuations</a:t>
            </a:r>
          </a:p>
          <a:p>
            <a:pPr marL="804863" lvl="1" indent="-285750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Scheduling of assessments</a:t>
            </a:r>
          </a:p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571314" y="3777574"/>
            <a:ext cx="1181358" cy="14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80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Published RCTs – Timing of assessments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2014" y="2992852"/>
            <a:ext cx="5015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u="sng" dirty="0" smtClean="0"/>
              <a:t>Prevention </a:t>
            </a:r>
            <a:r>
              <a:rPr lang="en-US" sz="2000" b="1" u="sng" dirty="0"/>
              <a:t>t</a:t>
            </a:r>
            <a:r>
              <a:rPr lang="en-US" sz="2000" b="1" u="sng" dirty="0" smtClean="0"/>
              <a:t>rials</a:t>
            </a:r>
            <a:r>
              <a:rPr lang="en-US" sz="2000" b="1" dirty="0" smtClean="0"/>
              <a:t> (9 reported timing)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2013" y="4571780"/>
            <a:ext cx="7054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u="sng" dirty="0" smtClean="0"/>
              <a:t>Symptomatic treatment trial</a:t>
            </a:r>
            <a:r>
              <a:rPr lang="en-US" sz="2000" b="1" dirty="0" smtClean="0"/>
              <a:t> (1 reported timing)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49011" y="3393437"/>
            <a:ext cx="10362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Assessments made prior to chemotherapy doses (n=7; 78%)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Assessments made on specified days after chemotherapy doses (n=2; 12%)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983634" y="4959512"/>
            <a:ext cx="77536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Assessments made on specified days after chemotherapy doses </a:t>
            </a:r>
          </a:p>
        </p:txBody>
      </p:sp>
    </p:spTree>
    <p:extLst>
      <p:ext uri="{BB962C8B-B14F-4D97-AF65-F5344CB8AC3E}">
        <p14:creationId xmlns:p14="http://schemas.microsoft.com/office/powerpoint/2010/main" val="193896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7366" y="2906875"/>
            <a:ext cx="671555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Trial objectives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Eligibility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Measurement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/>
              <a:t>Endpoints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Limited epidemiology and natural history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Analyses</a:t>
            </a:r>
            <a:endParaRPr lang="en-US" sz="2000" dirty="0">
              <a:solidFill>
                <a:srgbClr val="B0B0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8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objectives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7438" y="3202985"/>
            <a:ext cx="77610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Outline the design challenges and issues to consider when designing a CIPN study during chemotherapy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Summarize how published RCTs have addressed these design challenges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000" dirty="0" smtClean="0"/>
              <a:t>Propose topics for design discussion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287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4881" y="2241516"/>
            <a:ext cx="410687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 smtClean="0"/>
              <a:t>Neuropathy occurrence:</a:t>
            </a:r>
          </a:p>
          <a:p>
            <a:pPr marL="46355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By end of chemo (Y/N)</a:t>
            </a:r>
          </a:p>
          <a:p>
            <a:pPr marL="463550" indent="-231775">
              <a:buFont typeface="Arial" panose="020B0604020202020204" pitchFamily="34" charset="0"/>
              <a:buChar char="•"/>
            </a:pPr>
            <a:r>
              <a:rPr lang="en-US" dirty="0" smtClean="0"/>
              <a:t>Time to</a:t>
            </a:r>
          </a:p>
          <a:p>
            <a:pPr marL="463550" indent="-231775">
              <a:buFont typeface="Arial" panose="020B0604020202020204" pitchFamily="34" charset="0"/>
              <a:buChar char="•"/>
            </a:pPr>
            <a:r>
              <a:rPr lang="en-US" dirty="0" smtClean="0"/>
              <a:t>Cumulative dosage to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4880" y="3719725"/>
            <a:ext cx="600427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 smtClean="0"/>
              <a:t>Neuropathy severity:</a:t>
            </a:r>
          </a:p>
          <a:p>
            <a:pPr marL="46355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At specified cycle </a:t>
            </a:r>
            <a:r>
              <a:rPr lang="en-US" dirty="0" smtClean="0"/>
              <a:t>number</a:t>
            </a:r>
          </a:p>
          <a:p>
            <a:pPr marL="463550" indent="-231775">
              <a:buFont typeface="Arial" panose="020B0604020202020204" pitchFamily="34" charset="0"/>
              <a:buChar char="•"/>
            </a:pPr>
            <a:r>
              <a:rPr lang="en-US" dirty="0" smtClean="0"/>
              <a:t>At specified time point after chemo </a:t>
            </a:r>
            <a:r>
              <a:rPr lang="en-US" i="1" dirty="0" smtClean="0"/>
              <a:t>initiation</a:t>
            </a:r>
          </a:p>
          <a:p>
            <a:pPr marL="463550" indent="-231775">
              <a:buFont typeface="Arial" panose="020B0604020202020204" pitchFamily="34" charset="0"/>
              <a:buChar char="•"/>
            </a:pPr>
            <a:r>
              <a:rPr lang="en-US" dirty="0"/>
              <a:t>At specified time point after </a:t>
            </a:r>
            <a:r>
              <a:rPr lang="en-US" dirty="0" smtClean="0"/>
              <a:t>chemo </a:t>
            </a:r>
            <a:r>
              <a:rPr lang="en-US" i="1" dirty="0" smtClean="0"/>
              <a:t>completion</a:t>
            </a:r>
          </a:p>
          <a:p>
            <a:pPr marL="463550" indent="-231775">
              <a:buFont typeface="Arial" panose="020B0604020202020204" pitchFamily="34" charset="0"/>
              <a:buChar char="•"/>
            </a:pPr>
            <a:r>
              <a:rPr lang="en-US" dirty="0" smtClean="0"/>
              <a:t>Summary of multiple time points during chemo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6774" y="5578229"/>
            <a:ext cx="4642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 smtClean="0"/>
              <a:t>Chemotherapy received:</a:t>
            </a:r>
          </a:p>
          <a:p>
            <a:pPr marL="461963" indent="-288925">
              <a:buFont typeface="Arial"/>
              <a:buChar char="•"/>
            </a:pPr>
            <a:r>
              <a:rPr lang="en-US" dirty="0" smtClean="0"/>
              <a:t>Full course (Y/N)</a:t>
            </a:r>
          </a:p>
          <a:p>
            <a:pPr marL="461963" indent="-288925">
              <a:buFont typeface="Arial"/>
              <a:buChar char="•"/>
            </a:pPr>
            <a:r>
              <a:rPr lang="en-US" dirty="0" smtClean="0"/>
              <a:t>Percentage of full course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88124" y="4946853"/>
            <a:ext cx="492104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 smtClean="0"/>
              <a:t>Chemotherapy discontinuation: </a:t>
            </a:r>
          </a:p>
          <a:p>
            <a:pPr marL="573088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Due to other </a:t>
            </a:r>
            <a:r>
              <a:rPr lang="en-US" dirty="0" smtClean="0"/>
              <a:t>causes</a:t>
            </a:r>
          </a:p>
          <a:p>
            <a:pPr marL="573088" indent="-231775">
              <a:buFont typeface="Arial" panose="020B0604020202020204" pitchFamily="34" charset="0"/>
              <a:buChar char="•"/>
            </a:pPr>
            <a:r>
              <a:rPr lang="en-US" dirty="0" smtClean="0"/>
              <a:t>Due to neuropathy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31422" y="2659111"/>
            <a:ext cx="492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Variability in timing of chemotherapy dosing (if multiple regimens allowed)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088125" y="3791077"/>
            <a:ext cx="492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Dichotomous endpoint; potentially has lower power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57719" y="1790362"/>
            <a:ext cx="1582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Endpoints</a:t>
            </a:r>
            <a:endParaRPr lang="en-US" b="1" u="sng" dirty="0"/>
          </a:p>
        </p:txBody>
      </p:sp>
      <p:sp>
        <p:nvSpPr>
          <p:cNvPr id="45" name="TextBox 44"/>
          <p:cNvSpPr txBox="1"/>
          <p:nvPr/>
        </p:nvSpPr>
        <p:spPr>
          <a:xfrm>
            <a:off x="7124119" y="1791662"/>
            <a:ext cx="4318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</a:t>
            </a:r>
            <a:r>
              <a:rPr lang="en-US" b="1" u="sng" dirty="0" smtClean="0"/>
              <a:t>onsiderations</a:t>
            </a:r>
            <a:endParaRPr lang="en-US" b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8225" y="386954"/>
            <a:ext cx="8761413" cy="708025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Challenges: Primary endpoints - Prevention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476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30" grpId="0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856604" y="707879"/>
            <a:ext cx="941035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Published RCTs: Primary endpoints – Prevention </a:t>
            </a:r>
            <a:r>
              <a:rPr lang="en-US" sz="2000" dirty="0" smtClean="0"/>
              <a:t>(18 identified)</a:t>
            </a:r>
            <a:endParaRPr lang="en-US" sz="20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270173"/>
              </p:ext>
            </p:extLst>
          </p:nvPr>
        </p:nvGraphicFramePr>
        <p:xfrm>
          <a:off x="889000" y="2265560"/>
          <a:ext cx="11303000" cy="4026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 rot="16200000">
            <a:off x="-1280976" y="3634472"/>
            <a:ext cx="3693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Percentage of Primary Endpoints (of 18)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228776" y="6363758"/>
            <a:ext cx="6408104" cy="288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57640" y="6406590"/>
            <a:ext cx="6364807" cy="346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Severity</a:t>
            </a:r>
            <a:endParaRPr lang="en-US" sz="1600" dirty="0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098885" y="2438719"/>
            <a:ext cx="14433" cy="2785048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630527" y="2461246"/>
            <a:ext cx="14433" cy="2785048"/>
          </a:xfrm>
          <a:prstGeom prst="line">
            <a:avLst/>
          </a:prstGeom>
          <a:ln w="28575"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90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5326" y="3333277"/>
            <a:ext cx="5692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6738" indent="-285750">
              <a:spcBef>
                <a:spcPts val="600"/>
              </a:spcBef>
              <a:buFont typeface="Wingdings" charset="2"/>
              <a:buChar char="Ø"/>
            </a:pPr>
            <a:r>
              <a:rPr lang="en-US" u="sng" dirty="0" smtClean="0"/>
              <a:t>Severity</a:t>
            </a:r>
          </a:p>
          <a:p>
            <a:pPr marL="850900" indent="-273050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At </a:t>
            </a:r>
            <a:r>
              <a:rPr lang="en-US" i="1" dirty="0" smtClean="0"/>
              <a:t>one</a:t>
            </a:r>
            <a:r>
              <a:rPr lang="en-US" dirty="0" smtClean="0"/>
              <a:t> or </a:t>
            </a:r>
            <a:r>
              <a:rPr lang="en-US" i="1" dirty="0" smtClean="0"/>
              <a:t>multiple</a:t>
            </a:r>
            <a:r>
              <a:rPr lang="en-US" dirty="0" smtClean="0"/>
              <a:t> specified time points</a:t>
            </a:r>
          </a:p>
          <a:p>
            <a:pPr marL="850900" indent="-273050">
              <a:spcBef>
                <a:spcPts val="600"/>
              </a:spcBef>
              <a:buFont typeface="Arial"/>
              <a:buChar char="•"/>
            </a:pPr>
            <a:r>
              <a:rPr lang="en-US" i="1" dirty="0"/>
              <a:t>B</a:t>
            </a:r>
            <a:r>
              <a:rPr lang="en-US" i="1" dirty="0" smtClean="0"/>
              <a:t>efore</a:t>
            </a:r>
            <a:r>
              <a:rPr lang="en-US" dirty="0" smtClean="0"/>
              <a:t> or </a:t>
            </a:r>
            <a:r>
              <a:rPr lang="en-US" i="1" dirty="0" smtClean="0"/>
              <a:t>after </a:t>
            </a:r>
            <a:r>
              <a:rPr lang="en-US" dirty="0" smtClean="0"/>
              <a:t>a chemotherapy dose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9879" y="2682897"/>
            <a:ext cx="1582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Endpoints</a:t>
            </a:r>
            <a:endParaRPr lang="en-US" b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6771245" y="2682897"/>
            <a:ext cx="551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</a:t>
            </a:r>
            <a:r>
              <a:rPr lang="en-US" b="1" u="sng" dirty="0" smtClean="0"/>
              <a:t>onsiderations</a:t>
            </a:r>
            <a:endParaRPr lang="en-US" b="1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365523" y="6325349"/>
            <a:ext cx="5797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After </a:t>
            </a:r>
            <a:r>
              <a:rPr lang="en-US" i="1" dirty="0" smtClean="0"/>
              <a:t>single</a:t>
            </a:r>
            <a:r>
              <a:rPr lang="en-US" dirty="0" smtClean="0"/>
              <a:t> or </a:t>
            </a:r>
            <a:r>
              <a:rPr lang="en-US" i="1" dirty="0" smtClean="0"/>
              <a:t>multiple</a:t>
            </a:r>
            <a:r>
              <a:rPr lang="en-US" dirty="0" smtClean="0"/>
              <a:t> chemotherapy doses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52302" y="4417516"/>
            <a:ext cx="492104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 smtClean="0"/>
              <a:t>Chemotherapy discontinuation: </a:t>
            </a:r>
          </a:p>
          <a:p>
            <a:pPr marL="573088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Due to neuropathy</a:t>
            </a:r>
          </a:p>
          <a:p>
            <a:pPr marL="573088" indent="-231775">
              <a:buFont typeface="Arial" panose="020B0604020202020204" pitchFamily="34" charset="0"/>
              <a:buChar char="•"/>
            </a:pPr>
            <a:r>
              <a:rPr lang="en-US" dirty="0" smtClean="0"/>
              <a:t>Due to other causes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2302" y="3407346"/>
            <a:ext cx="492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Variability in timing of chemotherapy dosing (if multiple regimens allowed)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2303" y="5679305"/>
            <a:ext cx="492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Dichotomous endpoint; potentially has lower power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611820" cy="706964"/>
          </a:xfrm>
        </p:spPr>
        <p:txBody>
          <a:bodyPr/>
          <a:lstStyle/>
          <a:p>
            <a:r>
              <a:rPr lang="en-US" sz="3200" dirty="0"/>
              <a:t>Challenges: Primary endpoints – Symptomatic treatment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565581" y="4613401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66738" indent="-285750">
              <a:spcBef>
                <a:spcPts val="600"/>
              </a:spcBef>
              <a:buFont typeface="Wingdings" charset="2"/>
              <a:buChar char="Ø"/>
            </a:pPr>
            <a:r>
              <a:rPr lang="en-US" u="sng" dirty="0"/>
              <a:t>Percentage improvement in </a:t>
            </a:r>
            <a:r>
              <a:rPr lang="en-US" u="sng" dirty="0" smtClean="0"/>
              <a:t>symptoms:</a:t>
            </a:r>
            <a:endParaRPr lang="en-US" u="sng" dirty="0"/>
          </a:p>
          <a:p>
            <a:pPr marL="969963" lvl="1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From experimental treatment </a:t>
            </a:r>
            <a:r>
              <a:rPr lang="en-US" dirty="0"/>
              <a:t>initiation </a:t>
            </a:r>
          </a:p>
          <a:p>
            <a:pPr marL="969963" lvl="1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Relative to previous chemotherapy dose (with no experimental treatment)</a:t>
            </a:r>
          </a:p>
        </p:txBody>
      </p:sp>
    </p:spTree>
    <p:extLst>
      <p:ext uri="{BB962C8B-B14F-4D97-AF65-F5344CB8AC3E}">
        <p14:creationId xmlns:p14="http://schemas.microsoft.com/office/powerpoint/2010/main" val="76378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8" grpId="0"/>
      <p:bldP spid="13" grpId="0"/>
      <p:bldP spid="14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7365" y="2906875"/>
            <a:ext cx="6572857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Trial objectives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Eligibility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Measurement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Endpoints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>
                <a:solidFill>
                  <a:srgbClr val="000000"/>
                </a:solidFill>
              </a:rPr>
              <a:t>Limited epidemiology and natural history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Analyses</a:t>
            </a:r>
            <a:endParaRPr lang="en-US" sz="2000" dirty="0">
              <a:solidFill>
                <a:srgbClr val="B0B0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8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89000" y="1016474"/>
            <a:ext cx="10132680" cy="706964"/>
          </a:xfrm>
        </p:spPr>
        <p:txBody>
          <a:bodyPr/>
          <a:lstStyle/>
          <a:p>
            <a:r>
              <a:rPr lang="en-US" sz="3000" dirty="0" smtClean="0"/>
              <a:t>Challenges: Limited epidemiology and natural history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765320" y="3162281"/>
            <a:ext cx="973745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lvl="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Limited literature on:</a:t>
            </a:r>
          </a:p>
          <a:p>
            <a:pPr marL="735013" lvl="0" indent="-3349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Neuropathy incidence rates by cancer and chemotherapy type</a:t>
            </a:r>
          </a:p>
          <a:p>
            <a:pPr marL="1027113" lvl="1" indent="-2286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Studies use inconsistent CIPN measurement tools</a:t>
            </a:r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735013" lvl="0" indent="-3349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Rates of chemotherapy discontinuation due to neuropathy</a:t>
            </a:r>
          </a:p>
          <a:p>
            <a:pPr marL="463550" lvl="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4186" y="2776595"/>
            <a:ext cx="422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b="1" u="sng" dirty="0" smtClean="0"/>
              <a:t>Prevention Trials</a:t>
            </a:r>
            <a:endParaRPr lang="en-US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831268" y="4997988"/>
            <a:ext cx="422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b="1" u="sng" dirty="0" smtClean="0"/>
              <a:t>All Trials</a:t>
            </a:r>
            <a:endParaRPr lang="en-US" b="1" u="sng" dirty="0"/>
          </a:p>
        </p:txBody>
      </p:sp>
      <p:sp>
        <p:nvSpPr>
          <p:cNvPr id="2" name="Rectangle 1"/>
          <p:cNvSpPr/>
          <p:nvPr/>
        </p:nvSpPr>
        <p:spPr>
          <a:xfrm>
            <a:off x="889000" y="5371484"/>
            <a:ext cx="934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lvl="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cs typeface="Arial" panose="020B0604020202020204" pitchFamily="34" charset="0"/>
              </a:rPr>
              <a:t>Limited literature on effects of CIPN symptoms on function and quality of life</a:t>
            </a:r>
            <a:endParaRPr lang="en-US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23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7366" y="2906875"/>
            <a:ext cx="602018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Trial objectives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Eligibility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Measurement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Endpoints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Limited epidemiology and natural history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/>
              <a:t>Analyses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68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Challenges: Primary analysis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635865" y="3929080"/>
            <a:ext cx="4686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Accommodating </a:t>
            </a:r>
            <a:r>
              <a:rPr lang="en-US" dirty="0">
                <a:cs typeface="Arial" panose="020B0604020202020204" pitchFamily="34" charset="0"/>
              </a:rPr>
              <a:t>missing data from </a:t>
            </a:r>
            <a:r>
              <a:rPr lang="en-US" dirty="0" smtClean="0">
                <a:cs typeface="Arial" panose="020B0604020202020204" pitchFamily="34" charset="0"/>
              </a:rPr>
              <a:t>participants </a:t>
            </a:r>
            <a:r>
              <a:rPr lang="en-US" dirty="0">
                <a:cs typeface="Arial" panose="020B0604020202020204" pitchFamily="34" charset="0"/>
              </a:rPr>
              <a:t>who discontinue the trial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424" y="3534558"/>
            <a:ext cx="3837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b="1" u="sng" dirty="0" smtClean="0"/>
              <a:t>All trials</a:t>
            </a:r>
            <a:endParaRPr lang="en-US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6510686" y="3256561"/>
            <a:ext cx="4313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b="1" u="sng" dirty="0" smtClean="0"/>
              <a:t>Prevention Trials and some symptomatic treatment trials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6547729" y="4042450"/>
            <a:ext cx="5117315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The neuropathy-causing agent (i.e., chemotherapy) is:</a:t>
            </a:r>
          </a:p>
          <a:p>
            <a:pPr marL="285750" indent="290513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Sometimes altered after randomization</a:t>
            </a:r>
          </a:p>
          <a:p>
            <a:pPr marL="285750" indent="290513">
              <a:spcBef>
                <a:spcPts val="600"/>
              </a:spcBef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an be affected by the treatment</a:t>
            </a:r>
          </a:p>
          <a:p>
            <a:pPr marL="798513" indent="-285750">
              <a:spcBef>
                <a:spcPts val="600"/>
              </a:spcBef>
              <a:buFont typeface="Arial"/>
              <a:buChar char="•"/>
            </a:pPr>
            <a:r>
              <a:rPr lang="en-US" dirty="0" smtClean="0"/>
              <a:t>How to handle participants who discontinue or delay chemotherapy in the analyses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0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5624" y="1224244"/>
            <a:ext cx="10141403" cy="706964"/>
          </a:xfrm>
        </p:spPr>
        <p:txBody>
          <a:bodyPr/>
          <a:lstStyle/>
          <a:p>
            <a:r>
              <a:rPr lang="en-US" sz="3200" dirty="0" smtClean="0"/>
              <a:t>Published trials – handling of premature discontinuation of chemotherapy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8560" y="3077119"/>
            <a:ext cx="97929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0700" marR="0" indent="-174625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xcluded </a:t>
            </a:r>
            <a:r>
              <a:rPr lang="en-US" dirty="0"/>
              <a:t>unless they </a:t>
            </a:r>
            <a:r>
              <a:rPr lang="en-US" u="sng" dirty="0"/>
              <a:t>reached a minimum cycle number</a:t>
            </a:r>
            <a:r>
              <a:rPr lang="en-US" dirty="0"/>
              <a:t> or </a:t>
            </a:r>
            <a:r>
              <a:rPr lang="en-US" u="sng" dirty="0"/>
              <a:t>cumulative dosage</a:t>
            </a:r>
            <a:r>
              <a:rPr lang="en-US" dirty="0"/>
              <a:t> of </a:t>
            </a:r>
            <a:r>
              <a:rPr lang="en-US" dirty="0" smtClean="0"/>
              <a:t>chemotherapy (n=6)</a:t>
            </a:r>
            <a:endParaRPr lang="en-US" dirty="0"/>
          </a:p>
          <a:p>
            <a:pPr marL="520700" marR="0" indent="-174625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Excluded if </a:t>
            </a:r>
            <a:r>
              <a:rPr lang="en-US" u="sng" dirty="0"/>
              <a:t>didn’t complete the planned chemotherapy</a:t>
            </a:r>
            <a:r>
              <a:rPr lang="en-US" dirty="0"/>
              <a:t> up until the time point of </a:t>
            </a:r>
            <a:r>
              <a:rPr lang="en-US" dirty="0" smtClean="0"/>
              <a:t>assessment (n=2)</a:t>
            </a:r>
          </a:p>
          <a:p>
            <a:pPr marL="520700" indent="-1746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ummary </a:t>
            </a:r>
            <a:r>
              <a:rPr lang="en-US" dirty="0"/>
              <a:t>statistic </a:t>
            </a:r>
            <a:r>
              <a:rPr lang="en-US" dirty="0" smtClean="0"/>
              <a:t>prorated </a:t>
            </a:r>
            <a:r>
              <a:rPr lang="en-US" dirty="0"/>
              <a:t>for </a:t>
            </a:r>
            <a:r>
              <a:rPr lang="en-US" dirty="0" smtClean="0"/>
              <a:t>#of </a:t>
            </a:r>
            <a:r>
              <a:rPr lang="en-US" dirty="0"/>
              <a:t>chemotherapy cycles </a:t>
            </a:r>
            <a:r>
              <a:rPr lang="en-US" dirty="0" smtClean="0"/>
              <a:t>completed (n = 1)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5323" y="2703027"/>
            <a:ext cx="2945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 smtClean="0"/>
              <a:t>Prevention trials: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800982" y="5108076"/>
            <a:ext cx="10320006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 smtClean="0"/>
              <a:t>Symptomatic treatment trial:</a:t>
            </a:r>
          </a:p>
          <a:p>
            <a:pPr marL="457200" indent="-2206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iscontinued </a:t>
            </a:r>
            <a:r>
              <a:rPr lang="en-US" dirty="0"/>
              <a:t>chemotherapy before achieving responder status </a:t>
            </a:r>
            <a:r>
              <a:rPr lang="en-US" dirty="0" smtClean="0"/>
              <a:t> = non</a:t>
            </a:r>
            <a:r>
              <a:rPr lang="en-US" dirty="0"/>
              <a:t>-responders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686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7366" y="2906875"/>
            <a:ext cx="7500412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/>
              <a:t>Trial objectives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/>
              <a:t>Eligibility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/>
              <a:t>Measurement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/>
              <a:t>Endpoints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/>
              <a:t>Limited epidemiology and natural history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/>
              <a:t>Analyses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13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8558" y="2464597"/>
            <a:ext cx="1090339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 smtClean="0"/>
              <a:t>Goal - establish recommendations for eligibility criteria related to the following:</a:t>
            </a:r>
          </a:p>
          <a:p>
            <a:pPr marL="457200" indent="-2841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Localized or metastatic cancers or both</a:t>
            </a:r>
          </a:p>
          <a:p>
            <a:pPr marL="457200" indent="-2841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One or multiple cancer types</a:t>
            </a:r>
          </a:p>
          <a:p>
            <a:pPr marL="457200" indent="-2841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One or multiple chemotherapy types / agents / regimens</a:t>
            </a:r>
          </a:p>
          <a:p>
            <a:pPr marL="457200" indent="-2841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Diabetic / Alcoholic / HIV+ patients </a:t>
            </a:r>
            <a:endParaRPr lang="en-US" sz="2000" dirty="0" smtClean="0">
              <a:cs typeface="Arial" panose="020B0604020202020204" pitchFamily="34" charset="0"/>
            </a:endParaRPr>
          </a:p>
          <a:p>
            <a:pPr marL="457200" indent="-2841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smtClean="0">
                <a:cs typeface="Arial" panose="020B0604020202020204" pitchFamily="34" charset="0"/>
              </a:rPr>
              <a:t>Prior </a:t>
            </a:r>
            <a:r>
              <a:rPr lang="en-US" sz="2000" dirty="0">
                <a:cs typeface="Arial" panose="020B0604020202020204" pitchFamily="34" charset="0"/>
              </a:rPr>
              <a:t>exposure to neurotoxic treatments</a:t>
            </a:r>
          </a:p>
          <a:p>
            <a:pPr marL="46355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cs typeface="Arial" panose="020B0604020202020204" pitchFamily="34" charset="0"/>
              </a:rPr>
              <a:t>Concomitant treatments for </a:t>
            </a:r>
            <a:r>
              <a:rPr lang="en-US" sz="2000" dirty="0" smtClean="0">
                <a:cs typeface="Arial" panose="020B0604020202020204" pitchFamily="34" charset="0"/>
              </a:rPr>
              <a:t>neuropathy</a:t>
            </a:r>
          </a:p>
          <a:p>
            <a:pPr marL="46355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Others?</a:t>
            </a: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390635" cy="706964"/>
          </a:xfrm>
        </p:spPr>
        <p:txBody>
          <a:bodyPr/>
          <a:lstStyle/>
          <a:p>
            <a:r>
              <a:rPr lang="en-US" sz="3200" dirty="0" smtClean="0"/>
              <a:t>Considerations for designing eligibility criteria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747882" y="6169278"/>
            <a:ext cx="8719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000" i="1" dirty="0" smtClean="0"/>
              <a:t>Recommendations may be different for different study objectives.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53664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7366" y="2906875"/>
            <a:ext cx="571665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/>
              <a:t>Trial objectives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/>
              <a:t>Eligibility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/>
              <a:t>Measurement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/>
              <a:t>Endpoints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/>
              <a:t>Limited epidemiology and natural </a:t>
            </a:r>
            <a:r>
              <a:rPr lang="en-US" sz="2000" dirty="0" smtClean="0"/>
              <a:t>history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/>
              <a:t>Analyses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788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390635" cy="706964"/>
          </a:xfrm>
        </p:spPr>
        <p:txBody>
          <a:bodyPr/>
          <a:lstStyle/>
          <a:p>
            <a:r>
              <a:rPr lang="en-US" sz="3200" dirty="0" smtClean="0"/>
              <a:t>Considerations for </a:t>
            </a:r>
            <a:r>
              <a:rPr lang="en-US" sz="3200" dirty="0"/>
              <a:t>E</a:t>
            </a:r>
            <a:r>
              <a:rPr lang="en-US" sz="3200" dirty="0" smtClean="0"/>
              <a:t>ndpoints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557687" y="3345445"/>
            <a:ext cx="10295647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/>
              <a:t>Goal</a:t>
            </a:r>
            <a:r>
              <a:rPr lang="en-US" sz="2000" dirty="0" smtClean="0"/>
              <a:t> </a:t>
            </a:r>
            <a:r>
              <a:rPr lang="en-US" sz="2000" b="1" dirty="0"/>
              <a:t>– Create a list of recommended </a:t>
            </a:r>
            <a:r>
              <a:rPr lang="en-US" sz="2000" b="1" dirty="0" smtClean="0"/>
              <a:t>endpoints</a:t>
            </a:r>
          </a:p>
          <a:p>
            <a:pPr marL="576263" marR="0" indent="274638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/>
              <a:t>Discuss </a:t>
            </a:r>
            <a:r>
              <a:rPr lang="en-US" sz="2000" dirty="0"/>
              <a:t>the advantages and disadvantages of different endpoints</a:t>
            </a:r>
          </a:p>
          <a:p>
            <a:pPr marL="850900" marR="0" indent="-274638">
              <a:spcBef>
                <a:spcPts val="600"/>
              </a:spcBef>
              <a:spcAft>
                <a:spcPts val="0"/>
              </a:spcAft>
              <a:buFont typeface="Arial"/>
              <a:buChar char="•"/>
            </a:pPr>
            <a:r>
              <a:rPr lang="en-US" sz="2000" dirty="0" smtClean="0"/>
              <a:t>Create a roadmap of future research to support our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8911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108" y="250271"/>
            <a:ext cx="8657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50608" y="2805014"/>
            <a:ext cx="1085785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 smtClean="0"/>
              <a:t>Goal – create recommendations regarding how to handle participants who prematurely discontinue chemotherapy</a:t>
            </a:r>
          </a:p>
          <a:p>
            <a:pPr marL="398463" indent="-282575">
              <a:spcBef>
                <a:spcPts val="1200"/>
              </a:spcBef>
              <a:buFont typeface="Arial"/>
              <a:buChar char="•"/>
            </a:pPr>
            <a:r>
              <a:rPr lang="en-US" sz="2000" dirty="0" smtClean="0"/>
              <a:t>Discuss the following possibilities:</a:t>
            </a:r>
          </a:p>
          <a:p>
            <a:pPr marL="858838" indent="-2809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Include all participants as randomized regardless of chemotherapy received</a:t>
            </a:r>
          </a:p>
          <a:p>
            <a:pPr marL="858838" indent="-28098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Remove participants who don’t receive a minimum cumulative dosage of chemotherapy</a:t>
            </a:r>
          </a:p>
          <a:p>
            <a:pPr marL="858838" indent="-2809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djust for the amount of chemotherapy received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onsiderations </a:t>
            </a:r>
            <a:r>
              <a:rPr lang="en-US" dirty="0"/>
              <a:t>for </a:t>
            </a:r>
            <a:r>
              <a:rPr lang="en-US" dirty="0" smtClean="0"/>
              <a:t>analyses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4954" y="5981251"/>
            <a:ext cx="10537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Which of these are reasonable as primary analyses or only as sensitivity analyses?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396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1860" y="2707252"/>
            <a:ext cx="4117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Robert Dworkin, PhD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Roy Freeman, </a:t>
            </a:r>
            <a:r>
              <a:rPr lang="en-US" dirty="0" smtClean="0"/>
              <a:t>MD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Shannon Smith, PhD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Lynn Gauthier, </a:t>
            </a:r>
            <a:r>
              <a:rPr lang="en-US" dirty="0" smtClean="0"/>
              <a:t>PhD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30789" y="422967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Rachel </a:t>
            </a:r>
            <a:r>
              <a:rPr lang="en-US" dirty="0" err="1"/>
              <a:t>Kitt</a:t>
            </a:r>
            <a:r>
              <a:rPr lang="en-US" dirty="0"/>
              <a:t>, BS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Guido </a:t>
            </a:r>
            <a:r>
              <a:rPr lang="en-US" dirty="0" err="1"/>
              <a:t>Cavaletti</a:t>
            </a:r>
            <a:r>
              <a:rPr lang="en-US" dirty="0"/>
              <a:t>, MD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Mike </a:t>
            </a:r>
            <a:r>
              <a:rPr lang="en-US" dirty="0"/>
              <a:t>McDermott, PhD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/>
              <a:t>Nimish</a:t>
            </a:r>
            <a:r>
              <a:rPr lang="en-US" dirty="0"/>
              <a:t> </a:t>
            </a:r>
            <a:r>
              <a:rPr lang="en-US" dirty="0" err="1"/>
              <a:t>Mohile</a:t>
            </a:r>
            <a:r>
              <a:rPr lang="en-US" dirty="0"/>
              <a:t>, MD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/>
              <a:t>Supriya</a:t>
            </a:r>
            <a:r>
              <a:rPr lang="en-US" dirty="0"/>
              <a:t> </a:t>
            </a:r>
            <a:r>
              <a:rPr lang="en-US" dirty="0" err="1"/>
              <a:t>Mohile</a:t>
            </a:r>
            <a:r>
              <a:rPr lang="en-US" dirty="0"/>
              <a:t>, MD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Gordon Smith, MD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Mohamed </a:t>
            </a:r>
            <a:r>
              <a:rPr lang="en-US" dirty="0" err="1"/>
              <a:t>Tejani</a:t>
            </a:r>
            <a:r>
              <a:rPr lang="en-US" dirty="0"/>
              <a:t>, MD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Dennis Turk, PhD</a:t>
            </a:r>
          </a:p>
        </p:txBody>
      </p:sp>
    </p:spTree>
    <p:extLst>
      <p:ext uri="{BB962C8B-B14F-4D97-AF65-F5344CB8AC3E}">
        <p14:creationId xmlns:p14="http://schemas.microsoft.com/office/powerpoint/2010/main" val="77077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761108"/>
              </p:ext>
            </p:extLst>
          </p:nvPr>
        </p:nvGraphicFramePr>
        <p:xfrm>
          <a:off x="399826" y="3024468"/>
          <a:ext cx="11407140" cy="275569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9349740"/>
                <a:gridCol w="2057400"/>
              </a:tblGrid>
              <a:tr h="3344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22" marR="5812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 (%)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22" marR="58122" marT="0" marB="0"/>
                </a:tc>
              </a:tr>
              <a:tr h="24212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Considering</a:t>
                      </a:r>
                      <a:r>
                        <a:rPr lang="en-US" sz="1800" b="1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 reported outcome measures</a:t>
                      </a:r>
                    </a:p>
                    <a:p>
                      <a:pPr marL="0" marR="0" indent="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Symptom measures only </a:t>
                      </a:r>
                    </a:p>
                    <a:p>
                      <a:pPr marL="0" marR="0" indent="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Symptom and sign measures</a:t>
                      </a:r>
                    </a:p>
                    <a:p>
                      <a:pPr marL="0" marR="0" indent="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Symptom</a:t>
                      </a:r>
                      <a:r>
                        <a:rPr lang="en-US" sz="18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measures and electrophysiology outcomes</a:t>
                      </a:r>
                    </a:p>
                    <a:p>
                      <a:pPr marL="0" marR="0" indent="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 measures only</a:t>
                      </a:r>
                    </a:p>
                    <a:p>
                      <a:pPr marL="0" marR="0" indent="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Symptom measures and objective function measures (e.g., pegboard test)</a:t>
                      </a:r>
                    </a:p>
                    <a:p>
                      <a:pPr marL="0" marR="0" indent="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Symptom and sign measures and electrophysiology outcomes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22" marR="5812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15 (40%)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 (16%)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 (13%)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 (5%)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 (5%)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 (5%)</a:t>
                      </a:r>
                      <a:endParaRPr lang="en-US" sz="1800" dirty="0">
                        <a:effectLst/>
                      </a:endParaRPr>
                    </a:p>
                  </a:txBody>
                  <a:tcPr marL="58122" marR="58122" marT="0" marB="0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477187" cy="706964"/>
          </a:xfrm>
        </p:spPr>
        <p:txBody>
          <a:bodyPr/>
          <a:lstStyle/>
          <a:p>
            <a:r>
              <a:rPr lang="en-US" dirty="0"/>
              <a:t>Characterization of outcome measures reported in each publication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299334"/>
              </p:ext>
            </p:extLst>
          </p:nvPr>
        </p:nvGraphicFramePr>
        <p:xfrm>
          <a:off x="598842" y="2651323"/>
          <a:ext cx="11007090" cy="378561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9566910"/>
                <a:gridCol w="1440180"/>
              </a:tblGrid>
              <a:tr h="1708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41" marR="668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 (%)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41" marR="66841" marT="0" marB="0"/>
                </a:tc>
              </a:tr>
              <a:tr h="1024890"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Frequency </a:t>
                      </a:r>
                      <a:r>
                        <a:rPr lang="en-US" sz="1800" dirty="0">
                          <a:effectLst/>
                        </a:rPr>
                        <a:t>of treatment (of the 34 </a:t>
                      </a:r>
                      <a:r>
                        <a:rPr lang="en-US" sz="1800" dirty="0" smtClean="0">
                          <a:effectLst/>
                        </a:rPr>
                        <a:t>(89%) articles </a:t>
                      </a:r>
                      <a:r>
                        <a:rPr lang="en-US" sz="1800" dirty="0">
                          <a:effectLst/>
                        </a:rPr>
                        <a:t>that reported it)</a:t>
                      </a:r>
                    </a:p>
                    <a:p>
                      <a:pPr marL="6286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Daily or multiple times daily</a:t>
                      </a:r>
                    </a:p>
                    <a:p>
                      <a:pPr marL="6286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On the same day as each chemotherapy dose</a:t>
                      </a:r>
                    </a:p>
                    <a:p>
                      <a:pPr marL="6286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Daily for a specified number of days following each chemotherapy dose</a:t>
                      </a:r>
                    </a:p>
                    <a:p>
                      <a:pPr marL="6286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</a:rPr>
                        <a:t>Other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41" marR="66841" marT="0" marB="0"/>
                </a:tc>
                <a:tc>
                  <a:txBody>
                    <a:bodyPr/>
                    <a:lstStyle/>
                    <a:p>
                      <a:pPr marL="0" marR="0" indent="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indent="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 (47%)</a:t>
                      </a:r>
                    </a:p>
                    <a:p>
                      <a:pPr marL="0" marR="0" indent="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 (32%)</a:t>
                      </a:r>
                    </a:p>
                    <a:p>
                      <a:pPr marL="0" marR="0" indent="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 (6%)</a:t>
                      </a:r>
                    </a:p>
                    <a:p>
                      <a:pPr marL="0" marR="0" indent="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 (15%)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41" marR="66841" marT="0" marB="0"/>
                </a:tc>
              </a:tr>
              <a:tr h="1807400"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Timing </a:t>
                      </a:r>
                      <a:r>
                        <a:rPr lang="en-US" sz="1800" dirty="0">
                          <a:effectLst/>
                        </a:rPr>
                        <a:t>of assessment (of the </a:t>
                      </a:r>
                      <a:r>
                        <a:rPr lang="en-US" sz="1800" dirty="0" smtClean="0">
                          <a:effectLst/>
                        </a:rPr>
                        <a:t>36 (95%) </a:t>
                      </a:r>
                      <a:r>
                        <a:rPr lang="en-US" sz="1800" dirty="0">
                          <a:effectLst/>
                        </a:rPr>
                        <a:t>articles that reported it)</a:t>
                      </a:r>
                    </a:p>
                    <a:p>
                      <a:pPr marL="11430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At particular cycle numbers (but not every cycle)</a:t>
                      </a:r>
                    </a:p>
                    <a:p>
                      <a:pPr marL="11430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Every cycle</a:t>
                      </a:r>
                    </a:p>
                    <a:p>
                      <a:pPr marL="11430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At specified weeks post chemotherapy initiation</a:t>
                      </a:r>
                    </a:p>
                    <a:p>
                      <a:pPr marL="11430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After participant receives a pre-specified cumulative dosage of chemotherapy</a:t>
                      </a:r>
                    </a:p>
                    <a:p>
                      <a:pPr marL="114300" marR="0" indent="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Biweekly for some measures only at study endpoint for other measures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41" marR="668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</a:p>
                    <a:p>
                      <a:pPr marL="0" marR="0" indent="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 (42%)</a:t>
                      </a:r>
                    </a:p>
                    <a:p>
                      <a:pPr marL="0" marR="0" indent="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 (33%)</a:t>
                      </a:r>
                    </a:p>
                    <a:p>
                      <a:pPr marL="0" marR="0" indent="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 (17%)</a:t>
                      </a:r>
                    </a:p>
                    <a:p>
                      <a:pPr marL="0" marR="0" indent="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 (6%)</a:t>
                      </a:r>
                    </a:p>
                    <a:p>
                      <a:pPr marL="0" marR="0" indent="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1 </a:t>
                      </a:r>
                      <a:r>
                        <a:rPr lang="en-US" sz="1800" dirty="0">
                          <a:effectLst/>
                        </a:rPr>
                        <a:t>(3%)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41" marR="66841" marT="0" marB="0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of experimental treatments and assessments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Published trials - disposition reporting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912509"/>
              </p:ext>
            </p:extLst>
          </p:nvPr>
        </p:nvGraphicFramePr>
        <p:xfrm>
          <a:off x="2585883" y="2713703"/>
          <a:ext cx="6853084" cy="3546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398205" y="3834581"/>
            <a:ext cx="3790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Percentage of articles (of 38)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7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2769" y="2836910"/>
            <a:ext cx="100330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 smtClean="0"/>
              <a:t>Challenge:</a:t>
            </a:r>
            <a:r>
              <a:rPr lang="en-US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Administering an experimental treatment in conjunction with chemotherapy – possible affects on chemotherapy efficacy.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CIPN efficacy studies likely won’t be powered to detect differences in chemotherapy efficacy.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4295" y="5032555"/>
            <a:ext cx="1062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we provide any recommendations for standards for monitoring this safety concern?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considerations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4295" y="5547460"/>
            <a:ext cx="1062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should experimental treatments only be used in advanced cancer patients?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Considering available preclinical and clinical data and theoretical mechanisms</a:t>
            </a:r>
          </a:p>
        </p:txBody>
      </p:sp>
    </p:spTree>
    <p:extLst>
      <p:ext uri="{BB962C8B-B14F-4D97-AF65-F5344CB8AC3E}">
        <p14:creationId xmlns:p14="http://schemas.microsoft.com/office/powerpoint/2010/main" val="66106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0436" y="2729026"/>
            <a:ext cx="1035272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100</a:t>
            </a:r>
            <a:r>
              <a:rPr lang="en-US" sz="2000" dirty="0"/>
              <a:t>% relief of acute neuropathy </a:t>
            </a:r>
            <a:r>
              <a:rPr lang="en-US" sz="2000" dirty="0" smtClean="0"/>
              <a:t>symptoms (days 2-5 post chemotherapy doses) </a:t>
            </a:r>
            <a:r>
              <a:rPr lang="en-US" sz="2000" dirty="0"/>
              <a:t>on the </a:t>
            </a:r>
            <a:r>
              <a:rPr lang="en-US" sz="2000" dirty="0" smtClean="0"/>
              <a:t>NPSI</a:t>
            </a:r>
          </a:p>
          <a:p>
            <a:pPr marL="520700" marR="0" indent="-2365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Included multiple chemotherapy cycles and not clear if 100% relief was required at multiple cycles or last cycle</a:t>
            </a:r>
          </a:p>
          <a:p>
            <a:pPr marL="520700" marR="0" indent="-236538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If a participant discontinued chemotherapy before reaching 100% response, they were counted as not achieving relief.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Published RCTs: Primary endpoints – Acute treatment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4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219549"/>
              </p:ext>
            </p:extLst>
          </p:nvPr>
        </p:nvGraphicFramePr>
        <p:xfrm>
          <a:off x="206999" y="1401757"/>
          <a:ext cx="11837670" cy="51496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627808"/>
                <a:gridCol w="1209862"/>
              </a:tblGrid>
              <a:tr h="3795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22" marR="5812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 (%)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22" marR="58122" marT="0" marB="0"/>
                </a:tc>
              </a:tr>
              <a:tr h="47701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Primary endpoints (of the </a:t>
                      </a:r>
                      <a:r>
                        <a:rPr lang="en-US" sz="1600" dirty="0" smtClean="0">
                          <a:effectLst/>
                        </a:rPr>
                        <a:t>19 (51%) prevention articles </a:t>
                      </a:r>
                      <a:r>
                        <a:rPr lang="en-US" sz="1600" dirty="0">
                          <a:effectLst/>
                        </a:rPr>
                        <a:t>that identify a primary endpoint)</a:t>
                      </a:r>
                    </a:p>
                    <a:p>
                      <a:pPr marL="5143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Occurrence </a:t>
                      </a:r>
                      <a:r>
                        <a:rPr lang="en-US" sz="1600" b="0" dirty="0">
                          <a:effectLst/>
                        </a:rPr>
                        <a:t>of a grade 2 neuropathy using the </a:t>
                      </a:r>
                      <a:r>
                        <a:rPr lang="en-US" sz="1600" dirty="0">
                          <a:effectLst/>
                        </a:rPr>
                        <a:t>NCI-CTCAE </a:t>
                      </a:r>
                    </a:p>
                    <a:p>
                      <a:pPr marL="5143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Occurrence </a:t>
                      </a:r>
                      <a:r>
                        <a:rPr lang="en-US" sz="1600" b="0" dirty="0">
                          <a:effectLst/>
                        </a:rPr>
                        <a:t>of neuropathy measured using </a:t>
                      </a:r>
                      <a:r>
                        <a:rPr lang="en-US" sz="1600" b="0" dirty="0" smtClean="0">
                          <a:effectLst/>
                        </a:rPr>
                        <a:t>another</a:t>
                      </a:r>
                      <a:r>
                        <a:rPr lang="en-US" sz="1600" b="0" baseline="0" dirty="0" smtClean="0">
                          <a:effectLst/>
                        </a:rPr>
                        <a:t> measure</a:t>
                      </a:r>
                      <a:endParaRPr lang="en-US" sz="1600" b="0" dirty="0">
                        <a:effectLst/>
                      </a:endParaRPr>
                    </a:p>
                    <a:p>
                      <a:pPr marL="5143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Vibration threshold </a:t>
                      </a:r>
                      <a:r>
                        <a:rPr lang="en-US" sz="1600" b="0" dirty="0" smtClean="0">
                          <a:effectLst/>
                        </a:rPr>
                        <a:t>at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completion of chemotherapy </a:t>
                      </a:r>
                    </a:p>
                    <a:p>
                      <a:pPr marL="5143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Severity of </a:t>
                      </a:r>
                      <a:r>
                        <a:rPr lang="en-US" sz="1600" dirty="0" smtClean="0">
                          <a:effectLst/>
                        </a:rPr>
                        <a:t>neuropathy </a:t>
                      </a:r>
                      <a:r>
                        <a:rPr lang="en-US" sz="1600" b="0" dirty="0">
                          <a:effectLst/>
                        </a:rPr>
                        <a:t>measured by the EORTC-CIPN20 or electrophysiology composite score </a:t>
                      </a:r>
                      <a:r>
                        <a:rPr lang="en-US" sz="1600" dirty="0">
                          <a:effectLst/>
                        </a:rPr>
                        <a:t>after specific number of chemotherapy cycles </a:t>
                      </a:r>
                    </a:p>
                    <a:p>
                      <a:pPr marL="5143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AUC of neuropathy severity during chemotherapy </a:t>
                      </a:r>
                      <a:r>
                        <a:rPr lang="en-US" sz="1600" b="0" dirty="0">
                          <a:effectLst/>
                        </a:rPr>
                        <a:t>measured by the EORTC-CIPN20 (sensory subscale)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</a:p>
                    <a:p>
                      <a:pPr marL="5143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Severity of neuropathy </a:t>
                      </a:r>
                      <a:r>
                        <a:rPr lang="en-US" sz="1600" b="0" dirty="0">
                          <a:effectLst/>
                        </a:rPr>
                        <a:t>measured using the FACT/NTX</a:t>
                      </a:r>
                      <a:r>
                        <a:rPr lang="en-US" sz="1600" dirty="0">
                          <a:effectLst/>
                        </a:rPr>
                        <a:t> at </a:t>
                      </a:r>
                      <a:r>
                        <a:rPr lang="en-US" sz="1600" dirty="0" smtClean="0">
                          <a:effectLst/>
                        </a:rPr>
                        <a:t>a </a:t>
                      </a:r>
                      <a:r>
                        <a:rPr lang="en-US" sz="1600" dirty="0">
                          <a:effectLst/>
                        </a:rPr>
                        <a:t>specific time point after initiation of chemotherapy</a:t>
                      </a:r>
                    </a:p>
                    <a:p>
                      <a:pPr marL="5143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Severity </a:t>
                      </a:r>
                      <a:r>
                        <a:rPr lang="en-US" sz="1600" dirty="0">
                          <a:effectLst/>
                        </a:rPr>
                        <a:t>and </a:t>
                      </a:r>
                      <a:r>
                        <a:rPr lang="en-US" sz="1600" dirty="0" smtClean="0">
                          <a:effectLst/>
                        </a:rPr>
                        <a:t>occurrence </a:t>
                      </a:r>
                      <a:r>
                        <a:rPr lang="en-US" sz="1600" dirty="0">
                          <a:effectLst/>
                        </a:rPr>
                        <a:t>of neuropathy 1 month after completion of chemotherapy, </a:t>
                      </a:r>
                      <a:r>
                        <a:rPr lang="en-US" sz="1600" b="0" dirty="0">
                          <a:effectLst/>
                        </a:rPr>
                        <a:t>measured by the </a:t>
                      </a:r>
                      <a:r>
                        <a:rPr lang="en-US" sz="1600" b="0" dirty="0" smtClean="0">
                          <a:effectLst/>
                        </a:rPr>
                        <a:t>TNS </a:t>
                      </a:r>
                      <a:r>
                        <a:rPr lang="en-US" sz="1600" b="0" dirty="0">
                          <a:effectLst/>
                        </a:rPr>
                        <a:t>(both identified as primary)</a:t>
                      </a:r>
                    </a:p>
                    <a:p>
                      <a:pPr marL="5143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Severity </a:t>
                      </a:r>
                      <a:r>
                        <a:rPr lang="en-US" sz="1600" b="0" dirty="0">
                          <a:effectLst/>
                        </a:rPr>
                        <a:t>of author-developed symptom/sign composite score </a:t>
                      </a:r>
                      <a:r>
                        <a:rPr lang="en-US" sz="1600" dirty="0">
                          <a:effectLst/>
                        </a:rPr>
                        <a:t>3 months after completion of chemotherapy</a:t>
                      </a:r>
                    </a:p>
                    <a:p>
                      <a:pPr marL="5143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Response, defined as </a:t>
                      </a:r>
                      <a:r>
                        <a:rPr lang="en-US" sz="1600" dirty="0">
                          <a:effectLst/>
                        </a:rPr>
                        <a:t>receipt of 6 cycles of chemotherapy without significant peripheral neuropathy or impairments in electrophysiology </a:t>
                      </a:r>
                    </a:p>
                    <a:p>
                      <a:pPr marL="5143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Neuropathy free interval, defined by the </a:t>
                      </a:r>
                      <a:r>
                        <a:rPr lang="en-US" sz="1600" dirty="0">
                          <a:effectLst/>
                        </a:rPr>
                        <a:t>time receiving chemotherapy before the occurrence of bilateral paresthesia rated as 3 or higher on a 0 – 10 NRS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22" marR="5812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 (20%)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 (15%)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 (15%)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(10%)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 </a:t>
                      </a:r>
                      <a:r>
                        <a:rPr lang="en-US" sz="1600" dirty="0">
                          <a:effectLst/>
                        </a:rPr>
                        <a:t>10(%)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 </a:t>
                      </a:r>
                      <a:r>
                        <a:rPr lang="en-US" sz="1600" dirty="0">
                          <a:effectLst/>
                        </a:rPr>
                        <a:t>(5</a:t>
                      </a:r>
                      <a:r>
                        <a:rPr lang="en-US" sz="1600" dirty="0" smtClean="0">
                          <a:effectLst/>
                        </a:rPr>
                        <a:t>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 </a:t>
                      </a:r>
                      <a:r>
                        <a:rPr lang="en-US" sz="1600" dirty="0">
                          <a:effectLst/>
                        </a:rPr>
                        <a:t>(5%)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(5%)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(5%)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(5%)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22" marR="58122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4015" y="400050"/>
            <a:ext cx="95026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Published RCTs: Primary endpoints - Prevention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951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7366" y="2906875"/>
            <a:ext cx="674409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/>
              <a:t>Trial objectives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Eligibility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Measurement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Endpoints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Limited epidemiology and natural history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Analyses</a:t>
            </a:r>
            <a:endParaRPr lang="en-US" sz="2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67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Challenge: Trial objectives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3852" y="2881322"/>
            <a:ext cx="11542589" cy="24929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u="sng" dirty="0" smtClean="0"/>
              <a:t>Identify study objective: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b="1" i="1" dirty="0" smtClean="0"/>
              <a:t>Primary prevention </a:t>
            </a:r>
            <a:r>
              <a:rPr lang="en-US" dirty="0" smtClean="0"/>
              <a:t>– initiate preventive treatment before chemotherapy 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b="1" i="1" dirty="0" smtClean="0">
                <a:sym typeface="Wingdings" panose="05000000000000000000" pitchFamily="2" charset="2"/>
              </a:rPr>
              <a:t>Secondary prevention – </a:t>
            </a:r>
            <a:r>
              <a:rPr lang="en-US" dirty="0" smtClean="0">
                <a:sym typeface="Wingdings" panose="05000000000000000000" pitchFamily="2" charset="2"/>
              </a:rPr>
              <a:t>initiate preventive treatment after start of chemotherapy but before</a:t>
            </a:r>
            <a:r>
              <a:rPr lang="en-US" dirty="0" smtClean="0"/>
              <a:t> CIPN </a:t>
            </a:r>
            <a:r>
              <a:rPr lang="en-US" dirty="0"/>
              <a:t>symptoms </a:t>
            </a:r>
            <a:endParaRPr lang="en-US" b="1" i="1" dirty="0" smtClean="0">
              <a:sym typeface="Wingdings" panose="05000000000000000000" pitchFamily="2" charset="2"/>
            </a:endParaRP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i="1" dirty="0" smtClean="0">
                <a:sym typeface="Wingdings" panose="05000000000000000000" pitchFamily="2" charset="2"/>
              </a:rPr>
              <a:t>Tertiary prevention </a:t>
            </a:r>
            <a:r>
              <a:rPr lang="en-US" dirty="0" smtClean="0">
                <a:sym typeface="Wingdings" panose="05000000000000000000" pitchFamily="2" charset="2"/>
              </a:rPr>
              <a:t>– initiate preventive treatment after detecting neuropathy signs or symptoms in order to prevent worsening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i="1" dirty="0" smtClean="0">
                <a:sym typeface="Wingdings" panose="05000000000000000000" pitchFamily="2" charset="2"/>
              </a:rPr>
              <a:t>Symptomatic treatment </a:t>
            </a:r>
            <a:r>
              <a:rPr lang="en-US" dirty="0" smtClean="0">
                <a:sym typeface="Wingdings" panose="05000000000000000000" pitchFamily="2" charset="2"/>
              </a:rPr>
              <a:t>– treatment of established CIPN symptoms</a:t>
            </a:r>
          </a:p>
        </p:txBody>
      </p:sp>
    </p:spTree>
    <p:extLst>
      <p:ext uri="{BB962C8B-B14F-4D97-AF65-F5344CB8AC3E}">
        <p14:creationId xmlns:p14="http://schemas.microsoft.com/office/powerpoint/2010/main" val="418257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Published RCTs - Objectives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89000" y="3530010"/>
            <a:ext cx="1105113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23 (61%) primary prevention (treatment initiated before or on the same day as chemotherapy)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10 (26%) exact timing of treatment initiation was not clear, but there was no indication that CIPN symptoms appeared prior to treatment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1 (2.5%) “As close as possible to the beginning of chemotherapy”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1 (2.5%) “Ideally before the first cycle, but required to be before the second cycle”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dirty="0" smtClean="0"/>
              <a:t>1 (2.5%) “Within 4 days of the first dose of chemotherapy”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5377" y="2682549"/>
            <a:ext cx="11432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Systematic Review </a:t>
            </a:r>
            <a:r>
              <a:rPr lang="en-US" dirty="0" smtClean="0"/>
              <a:t>38 RCTs of pharmacologic treatments published prior to November 2015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28184" y="6126656"/>
            <a:ext cx="4455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b="1" dirty="0"/>
              <a:t>2 (5%) symptomatic treatment trials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484867" y="3160678"/>
            <a:ext cx="2787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b="1" dirty="0" smtClean="0"/>
              <a:t>Prevention Trials (36)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41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7366" y="2906875"/>
            <a:ext cx="684398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Trial objectives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/>
              <a:t>Eligibility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Measurement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Endpoints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Limited epidemiology and natural history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B0B0B0"/>
                </a:solidFill>
              </a:rPr>
              <a:t>Analyses</a:t>
            </a:r>
            <a:endParaRPr lang="en-US" sz="2000" dirty="0">
              <a:solidFill>
                <a:srgbClr val="B0B0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2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Challenges: Eligibility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662848" y="3907433"/>
            <a:ext cx="62650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b="1" dirty="0" smtClean="0">
                <a:cs typeface="Arial" panose="020B0604020202020204" pitchFamily="34" charset="0"/>
              </a:rPr>
              <a:t>Patient characteristics</a:t>
            </a:r>
          </a:p>
          <a:p>
            <a:pPr marL="46355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Multiple cancer types</a:t>
            </a:r>
          </a:p>
          <a:p>
            <a:pPr marL="46355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Multiple chemotherapy types / agents / regimens</a:t>
            </a:r>
          </a:p>
          <a:p>
            <a:pPr marL="46355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Early stage vs. </a:t>
            </a:r>
            <a:r>
              <a:rPr lang="en-US" dirty="0" smtClean="0">
                <a:cs typeface="Arial" panose="020B0604020202020204" pitchFamily="34" charset="0"/>
              </a:rPr>
              <a:t>metastatic</a:t>
            </a:r>
          </a:p>
          <a:p>
            <a:pPr marL="46355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Diabetic / Alcoholic / HIV+ patients</a:t>
            </a:r>
          </a:p>
          <a:p>
            <a:pPr marL="46355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Prior exposure to neurotoxic treatments</a:t>
            </a:r>
          </a:p>
          <a:p>
            <a:pPr marL="463550" indent="-23177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Concomitant treatments for neuropathy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8703" y="3552524"/>
            <a:ext cx="290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All trials</a:t>
            </a:r>
            <a:endParaRPr lang="en-US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681723" y="2804912"/>
            <a:ext cx="9431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Balance feasibility and generalizability with internal validity</a:t>
            </a:r>
          </a:p>
        </p:txBody>
      </p:sp>
    </p:spTree>
    <p:extLst>
      <p:ext uri="{BB962C8B-B14F-4D97-AF65-F5344CB8AC3E}">
        <p14:creationId xmlns:p14="http://schemas.microsoft.com/office/powerpoint/2010/main" val="240576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918682" y="973668"/>
            <a:ext cx="9610185" cy="706964"/>
          </a:xfrm>
        </p:spPr>
        <p:txBody>
          <a:bodyPr/>
          <a:lstStyle/>
          <a:p>
            <a:r>
              <a:rPr lang="en-US" dirty="0" smtClean="0"/>
              <a:t>Published RCTs – Cancer </a:t>
            </a:r>
            <a:r>
              <a:rPr lang="en-US" dirty="0"/>
              <a:t>characteristics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684990" y="3290055"/>
            <a:ext cx="3663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Percentage of Trials (of 38)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590374" y="3872628"/>
            <a:ext cx="3392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15 (40%) early and advanced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8 (21%) advanced only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09318" y="3503296"/>
            <a:ext cx="3455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/>
              <a:t>Included cancer stages</a:t>
            </a:r>
            <a:endParaRPr lang="en-US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519107"/>
              </p:ext>
            </p:extLst>
          </p:nvPr>
        </p:nvGraphicFramePr>
        <p:xfrm>
          <a:off x="1323009" y="2384779"/>
          <a:ext cx="6906591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31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9796</TotalTime>
  <Words>1832</Words>
  <Application>Microsoft Macintosh PowerPoint</Application>
  <PresentationFormat>Widescreen</PresentationFormat>
  <Paragraphs>344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Century Gothic</vt:lpstr>
      <vt:lpstr>Times New Roman</vt:lpstr>
      <vt:lpstr>Wingdings</vt:lpstr>
      <vt:lpstr>Wingdings 3</vt:lpstr>
      <vt:lpstr>Ion Boardroom</vt:lpstr>
      <vt:lpstr>Methodological challenges of studying CIPN during chemotherapy</vt:lpstr>
      <vt:lpstr>Presentation objectives</vt:lpstr>
      <vt:lpstr>Challenges</vt:lpstr>
      <vt:lpstr>Challenges</vt:lpstr>
      <vt:lpstr>Challenge: Trial objectives</vt:lpstr>
      <vt:lpstr>Published RCTs - Objectives</vt:lpstr>
      <vt:lpstr>Challenges</vt:lpstr>
      <vt:lpstr>Challenges: Eligibility</vt:lpstr>
      <vt:lpstr>Published RCTs – Cancer characteristics </vt:lpstr>
      <vt:lpstr>Published RCTs -  Chemotherapy characteristics </vt:lpstr>
      <vt:lpstr>Published RCTs -  Common exclusion criteria</vt:lpstr>
      <vt:lpstr>Challenges: Eligibility</vt:lpstr>
      <vt:lpstr>Published RCTs - Treatment trials: Inclusion criteria</vt:lpstr>
      <vt:lpstr>Challenges</vt:lpstr>
      <vt:lpstr>Challenges: Measurement</vt:lpstr>
      <vt:lpstr>Published RCTs - Primary outcome measures (22 identified)</vt:lpstr>
      <vt:lpstr>Challenges: Measurement</vt:lpstr>
      <vt:lpstr>Published RCTs – Timing of assessments</vt:lpstr>
      <vt:lpstr>Challenges</vt:lpstr>
      <vt:lpstr>Challenges: Primary endpoints - Prevention </vt:lpstr>
      <vt:lpstr>Published RCTs: Primary endpoints – Prevention (18 identified)</vt:lpstr>
      <vt:lpstr>Challenges: Primary endpoints – Symptomatic treatment </vt:lpstr>
      <vt:lpstr>Challenges</vt:lpstr>
      <vt:lpstr>Challenges: Limited epidemiology and natural history</vt:lpstr>
      <vt:lpstr>Challenges</vt:lpstr>
      <vt:lpstr>Challenges: Primary analysis</vt:lpstr>
      <vt:lpstr>Published trials – handling of premature discontinuation of chemotherapy </vt:lpstr>
      <vt:lpstr>Challenges</vt:lpstr>
      <vt:lpstr>Considerations for designing eligibility criteria </vt:lpstr>
      <vt:lpstr>Considerations for Endpoints</vt:lpstr>
      <vt:lpstr>Considerations for analyses </vt:lpstr>
      <vt:lpstr>Acknowledgements</vt:lpstr>
      <vt:lpstr>Characterization of outcome measures reported in each publication </vt:lpstr>
      <vt:lpstr>Timing of experimental treatments and assessments </vt:lpstr>
      <vt:lpstr>Published trials - disposition reporting</vt:lpstr>
      <vt:lpstr>Safety considerations </vt:lpstr>
      <vt:lpstr>Published RCTs: Primary endpoints – Acute treatment </vt:lpstr>
      <vt:lpstr>PowerPoint Presentation</vt:lpstr>
    </vt:vector>
  </TitlesOfParts>
  <Company>University of Rochester Medical Center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Methodological challenges of studying CIPN during chemotherapy: Systematic review</dc:title>
  <dc:creator>Gewandter, Jennifer</dc:creator>
  <cp:lastModifiedBy>Valorie Thompson</cp:lastModifiedBy>
  <cp:revision>308</cp:revision>
  <dcterms:created xsi:type="dcterms:W3CDTF">2017-02-02T15:27:59Z</dcterms:created>
  <dcterms:modified xsi:type="dcterms:W3CDTF">2017-04-03T14:43:05Z</dcterms:modified>
</cp:coreProperties>
</file>