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744" r:id="rId1"/>
    <p:sldMasterId id="2147483864" r:id="rId2"/>
    <p:sldMasterId id="2147483868" r:id="rId3"/>
    <p:sldMasterId id="2147483883" r:id="rId4"/>
    <p:sldMasterId id="2147483895" r:id="rId5"/>
  </p:sldMasterIdLst>
  <p:notesMasterIdLst>
    <p:notesMasterId r:id="rId39"/>
  </p:notesMasterIdLst>
  <p:handoutMasterIdLst>
    <p:handoutMasterId r:id="rId40"/>
  </p:handoutMasterIdLst>
  <p:sldIdLst>
    <p:sldId id="611" r:id="rId6"/>
    <p:sldId id="613" r:id="rId7"/>
    <p:sldId id="605" r:id="rId8"/>
    <p:sldId id="612" r:id="rId9"/>
    <p:sldId id="366" r:id="rId10"/>
    <p:sldId id="444" r:id="rId11"/>
    <p:sldId id="547" r:id="rId12"/>
    <p:sldId id="546" r:id="rId13"/>
    <p:sldId id="609" r:id="rId14"/>
    <p:sldId id="614" r:id="rId15"/>
    <p:sldId id="616" r:id="rId16"/>
    <p:sldId id="615" r:id="rId17"/>
    <p:sldId id="549" r:id="rId18"/>
    <p:sldId id="610" r:id="rId19"/>
    <p:sldId id="372" r:id="rId20"/>
    <p:sldId id="564" r:id="rId21"/>
    <p:sldId id="321" r:id="rId22"/>
    <p:sldId id="602" r:id="rId23"/>
    <p:sldId id="584" r:id="rId24"/>
    <p:sldId id="585" r:id="rId25"/>
    <p:sldId id="619" r:id="rId26"/>
    <p:sldId id="591" r:id="rId27"/>
    <p:sldId id="606" r:id="rId28"/>
    <p:sldId id="607" r:id="rId29"/>
    <p:sldId id="617" r:id="rId30"/>
    <p:sldId id="620" r:id="rId31"/>
    <p:sldId id="633" r:id="rId32"/>
    <p:sldId id="627" r:id="rId33"/>
    <p:sldId id="632" r:id="rId34"/>
    <p:sldId id="631" r:id="rId35"/>
    <p:sldId id="630" r:id="rId36"/>
    <p:sldId id="603" r:id="rId37"/>
    <p:sldId id="575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  <p:cmAuthor id="1" name="Duke Clinical Research Institute" initials="DCRI" lastIdx="1" clrIdx="1"/>
  <p:cmAuthor id="2" name="Scott Evans" initials="S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00"/>
    <a:srgbClr val="4EA364"/>
    <a:srgbClr val="003698"/>
    <a:srgbClr val="008040"/>
    <a:srgbClr val="4F81BD"/>
    <a:srgbClr val="C0504D"/>
    <a:srgbClr val="969696"/>
    <a:srgbClr val="9BBB5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92882" autoAdjust="0"/>
  </p:normalViewPr>
  <p:slideViewPr>
    <p:cSldViewPr snapToGrid="0">
      <p:cViewPr varScale="1">
        <p:scale>
          <a:sx n="70" d="100"/>
          <a:sy n="70" d="100"/>
        </p:scale>
        <p:origin x="-1386" y="-90"/>
      </p:cViewPr>
      <p:guideLst>
        <p:guide orient="horz" pos="460"/>
        <p:guide orient="horz" pos="2232"/>
        <p:guide pos="2955"/>
        <p:guide pos="4406"/>
        <p:guide pos="1553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09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C2FA5C-1056-3E48-B8C4-4426CBE92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03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70B3C0-A2AF-0B43-B427-0D7B07636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1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85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68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BC8AB-1CE8-4387-9D41-107A4641980F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CFB2C-1491-4536-8B1C-1FB33421A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5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A0C6E-BB98-4328-85BF-001FBAD34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eaLnBrk="1" hangingPunct="1"/>
            <a:fld id="{571D8995-A506-457A-92ED-836F6A68B673}" type="datetimeFigureOut">
              <a:rPr lang="en-US" sz="1800" smtClean="0">
                <a:solidFill>
                  <a:prstClr val="black"/>
                </a:solidFill>
                <a:ea typeface="+mn-ea"/>
              </a:rPr>
              <a:pPr eaLnBrk="1" hangingPunct="1"/>
              <a:t>3/23/2017</a:t>
            </a:fld>
            <a:endParaRPr lang="en-US" sz="18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0C6E-BB98-4328-85BF-001FBAD34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1D8995-A506-457A-92ED-836F6A68B673}" type="datetimeFigureOut">
              <a:rPr lang="en-US" sz="180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3/23/2017</a:t>
            </a:fld>
            <a:endParaRPr lang="en-US" sz="18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0C6E-BB98-4328-85BF-001FBAD34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7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304800" y="1676400"/>
            <a:ext cx="8534400" cy="1470025"/>
          </a:xfrm>
          <a:noFill/>
          <a:ln>
            <a:noFill/>
          </a:ln>
        </p:spPr>
        <p:txBody>
          <a:bodyPr lIns="0" tIns="0" rIns="0" bIns="0"/>
          <a:lstStyle>
            <a:lvl1pPr algn="ctr"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32004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lang="en-US" sz="20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4267200"/>
            <a:ext cx="8534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304800" y="4699000"/>
            <a:ext cx="8534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chemeClr val="tx1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6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4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9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4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7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2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3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9" name="Picture 28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30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3" name="Picture 32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4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5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9" name="Picture 3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182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5" name="Picture 24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3" name="Picture 22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41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6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5" name="Picture 4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4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4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9" name="Picture 28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260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0036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 userDrawn="1">
            <p:ph type="ctrTitle"/>
          </p:nvPr>
        </p:nvSpPr>
        <p:spPr>
          <a:xfrm>
            <a:off x="2209800" y="2057400"/>
            <a:ext cx="6629400" cy="1470025"/>
          </a:xfrm>
          <a:noFill/>
          <a:ln>
            <a:noFill/>
          </a:ln>
        </p:spPr>
        <p:txBody>
          <a:bodyPr lIns="0" tIns="0" rIns="0" bIns="0"/>
          <a:lstStyle>
            <a:lvl1pPr>
              <a:defRPr lang="en-US" sz="2400" b="1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209800" y="35814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lang="en-US" sz="2000" b="0" kern="1200">
                <a:solidFill>
                  <a:schemeClr val="accent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defRPr lang="en-US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lang="en-US"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lang="en-US" sz="2400" kern="1200">
                <a:latin typeface="Arial" charset="0"/>
                <a:ea typeface="ヒラギノ角ゴ Pro W3" charset="0"/>
                <a:cs typeface="ヒラギノ角ゴ Pro W3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5" name="Rectangle 48"/>
          <p:cNvSpPr>
            <a:spLocks noChangeArrowheads="1"/>
          </p:cNvSpPr>
          <p:nvPr userDrawn="1"/>
        </p:nvSpPr>
        <p:spPr bwMode="auto">
          <a:xfrm>
            <a:off x="4495800" y="5283199"/>
            <a:ext cx="354013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26" name="Picture 25" descr="iStock_000007602145Large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 b="20635"/>
          <a:stretch/>
        </p:blipFill>
        <p:spPr>
          <a:xfrm>
            <a:off x="0" y="5353051"/>
            <a:ext cx="2552700" cy="1516027"/>
          </a:xfrm>
          <a:prstGeom prst="rect">
            <a:avLst/>
          </a:prstGeom>
        </p:spPr>
      </p:pic>
      <p:pic>
        <p:nvPicPr>
          <p:cNvPr id="27" name="Picture 26" descr="map no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257800"/>
            <a:ext cx="4381500" cy="1611278"/>
          </a:xfrm>
          <a:prstGeom prst="rect">
            <a:avLst/>
          </a:prstGeom>
        </p:spPr>
      </p:pic>
      <p:sp>
        <p:nvSpPr>
          <p:cNvPr id="28" name="Rectangle 51"/>
          <p:cNvSpPr>
            <a:spLocks noChangeArrowheads="1"/>
          </p:cNvSpPr>
          <p:nvPr userDrawn="1"/>
        </p:nvSpPr>
        <p:spPr bwMode="auto">
          <a:xfrm>
            <a:off x="0" y="5283199"/>
            <a:ext cx="457200" cy="16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9" name="Rectangle 33"/>
          <p:cNvSpPr>
            <a:spLocks noChangeArrowheads="1"/>
          </p:cNvSpPr>
          <p:nvPr userDrawn="1"/>
        </p:nvSpPr>
        <p:spPr bwMode="auto">
          <a:xfrm>
            <a:off x="0" y="5283199"/>
            <a:ext cx="22860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0" name="Rectangle 47"/>
          <p:cNvSpPr>
            <a:spLocks noChangeArrowheads="1"/>
          </p:cNvSpPr>
          <p:nvPr userDrawn="1"/>
        </p:nvSpPr>
        <p:spPr bwMode="auto">
          <a:xfrm>
            <a:off x="2209800" y="5283199"/>
            <a:ext cx="685800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1" name="Picture 30" descr="ICAAC_bugimag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5182481"/>
            <a:ext cx="2590800" cy="1686597"/>
          </a:xfrm>
          <a:prstGeom prst="rect">
            <a:avLst/>
          </a:prstGeom>
        </p:spPr>
      </p:pic>
      <p:sp>
        <p:nvSpPr>
          <p:cNvPr id="32" name="Rectangle 50"/>
          <p:cNvSpPr>
            <a:spLocks noChangeArrowheads="1"/>
          </p:cNvSpPr>
          <p:nvPr userDrawn="1"/>
        </p:nvSpPr>
        <p:spPr bwMode="auto">
          <a:xfrm>
            <a:off x="8918575" y="5283199"/>
            <a:ext cx="228600" cy="1600200"/>
          </a:xfrm>
          <a:prstGeom prst="rect">
            <a:avLst/>
          </a:prstGeom>
          <a:solidFill>
            <a:srgbClr val="154DB5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33" name="Rectangle 49"/>
          <p:cNvSpPr>
            <a:spLocks noChangeArrowheads="1"/>
          </p:cNvSpPr>
          <p:nvPr userDrawn="1"/>
        </p:nvSpPr>
        <p:spPr bwMode="auto">
          <a:xfrm>
            <a:off x="6934200" y="5283199"/>
            <a:ext cx="149225" cy="158587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auto">
          <a:xfrm>
            <a:off x="0" y="421005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209800" y="4267200"/>
            <a:ext cx="6629400" cy="419100"/>
          </a:xfrm>
        </p:spPr>
        <p:txBody>
          <a:bodyPr lIns="0" tIns="0" rIns="0" bIns="0" anchor="b"/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857250" indent="0">
              <a:buNone/>
              <a:defRPr sz="1400"/>
            </a:lvl3pPr>
            <a:lvl4pPr marL="1200150" indent="0">
              <a:buNone/>
              <a:defRPr sz="1400"/>
            </a:lvl4pPr>
            <a:lvl5pPr marL="154305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2"/>
          </p:nvPr>
        </p:nvSpPr>
        <p:spPr>
          <a:xfrm>
            <a:off x="2209800" y="4699000"/>
            <a:ext cx="6629400" cy="533400"/>
          </a:xfrm>
          <a:noFill/>
          <a:ln>
            <a:noFill/>
          </a:ln>
        </p:spPr>
        <p:txBody>
          <a:bodyPr lIns="0" tIns="0" rIns="0" bIns="0"/>
          <a:lstStyle>
            <a:lvl1pPr marL="228600" indent="-228600">
              <a:spcBef>
                <a:spcPts val="0"/>
              </a:spcBef>
              <a:buNone/>
              <a:defRPr lang="en-US" sz="1200" b="0">
                <a:solidFill>
                  <a:srgbClr val="000000"/>
                </a:solidFill>
              </a:defRPr>
            </a:lvl1pPr>
            <a:lvl2pPr>
              <a:defRPr lang="en-US" sz="1400"/>
            </a:lvl2pPr>
            <a:lvl3pPr>
              <a:defRPr lang="en-US" sz="1400"/>
            </a:lvl3pPr>
            <a:lvl4pPr>
              <a:defRPr lang="en-US" sz="140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Rectangle 62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pic>
        <p:nvPicPr>
          <p:cNvPr id="35" name="Picture 34" descr="Macintosh HD:Users:lamb0013:Desktop:arlg_july13:arlg_logomed.jp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886200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809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09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5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45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92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40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08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2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0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48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54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21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02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91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37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56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2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39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5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4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2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rlg_logowhite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2" b="91335" l="3657" r="96194">
                        <a14:foregroundMark x1="33358" y1="47775" x2="33358" y2="47775"/>
                        <a14:foregroundMark x1="33358" y1="47775" x2="33358" y2="47775"/>
                        <a14:foregroundMark x1="15970" y1="54801" x2="15970" y2="54801"/>
                        <a14:foregroundMark x1="15970" y1="54801" x2="15970" y2="54801"/>
                        <a14:foregroundMark x1="10896" y1="25995" x2="10896" y2="25995"/>
                        <a14:foregroundMark x1="10896" y1="25995" x2="10896" y2="25995"/>
                        <a14:foregroundMark x1="42164" y1="39578" x2="42164" y2="39578"/>
                        <a14:foregroundMark x1="42164" y1="39578" x2="42164" y2="39578"/>
                        <a14:foregroundMark x1="51418" y1="40515" x2="51418" y2="40515"/>
                        <a14:foregroundMark x1="51418" y1="40515" x2="51418" y2="40515"/>
                        <a14:foregroundMark x1="58060" y1="40281" x2="58060" y2="40281"/>
                        <a14:foregroundMark x1="58060" y1="40281" x2="58060" y2="40281"/>
                        <a14:foregroundMark x1="32463" y1="73770" x2="32463" y2="73770"/>
                        <a14:foregroundMark x1="32463" y1="73770" x2="32463" y2="73770"/>
                        <a14:foregroundMark x1="32836" y1="74941" x2="32836" y2="74941"/>
                        <a14:foregroundMark x1="32836" y1="74941" x2="32836" y2="74941"/>
                        <a14:foregroundMark x1="34701" y1="73770" x2="34701" y2="73770"/>
                        <a14:foregroundMark x1="34701" y1="73770" x2="34701" y2="73770"/>
                        <a14:foregroundMark x1="35522" y1="71429" x2="35522" y2="71429"/>
                        <a14:foregroundMark x1="35522" y1="71429" x2="35522" y2="71429"/>
                        <a14:foregroundMark x1="36493" y1="74005" x2="36493" y2="74005"/>
                        <a14:foregroundMark x1="36493" y1="74005" x2="36493" y2="74005"/>
                        <a14:foregroundMark x1="36418" y1="68618" x2="36418" y2="68618"/>
                        <a14:foregroundMark x1="36418" y1="68618" x2="36418" y2="68618"/>
                        <a14:foregroundMark x1="37761" y1="70492" x2="37761" y2="70492"/>
                        <a14:foregroundMark x1="37761" y1="70492" x2="37761" y2="70492"/>
                        <a14:foregroundMark x1="38433" y1="74707" x2="38433" y2="74707"/>
                        <a14:foregroundMark x1="38433" y1="74707" x2="38433" y2="74707"/>
                        <a14:foregroundMark x1="39925" y1="72600" x2="39925" y2="72600"/>
                        <a14:foregroundMark x1="39925" y1="72600" x2="39925" y2="72600"/>
                        <a14:foregroundMark x1="41866" y1="71194" x2="41866" y2="71194"/>
                        <a14:foregroundMark x1="41866" y1="71194" x2="41866" y2="71194"/>
                        <a14:foregroundMark x1="42910" y1="72834" x2="42910" y2="72834"/>
                        <a14:foregroundMark x1="42910" y1="72834" x2="42910" y2="72834"/>
                        <a14:foregroundMark x1="44776" y1="75410" x2="44776" y2="75410"/>
                        <a14:foregroundMark x1="44776" y1="75410" x2="44776" y2="75410"/>
                        <a14:foregroundMark x1="45597" y1="73536" x2="45597" y2="73536"/>
                        <a14:foregroundMark x1="45597" y1="73536" x2="45597" y2="73536"/>
                        <a14:foregroundMark x1="46866" y1="74707" x2="46866" y2="74707"/>
                        <a14:foregroundMark x1="46866" y1="74707" x2="46866" y2="74707"/>
                        <a14:foregroundMark x1="46866" y1="68618" x2="46866" y2="68618"/>
                        <a14:foregroundMark x1="46866" y1="68618" x2="46866" y2="68618"/>
                        <a14:foregroundMark x1="48657" y1="72600" x2="48657" y2="72600"/>
                        <a14:foregroundMark x1="48657" y1="72600" x2="48657" y2="72600"/>
                        <a14:foregroundMark x1="49478" y1="72600" x2="49478" y2="72600"/>
                        <a14:foregroundMark x1="49478" y1="72600" x2="49478" y2="72600"/>
                        <a14:foregroundMark x1="52164" y1="72600" x2="52164" y2="72600"/>
                        <a14:foregroundMark x1="52164" y1="72600" x2="52164" y2="72600"/>
                        <a14:foregroundMark x1="52612" y1="75410" x2="52612" y2="75410"/>
                        <a14:foregroundMark x1="52612" y1="75410" x2="52612" y2="75410"/>
                        <a14:foregroundMark x1="54328" y1="76112" x2="54328" y2="76112"/>
                        <a14:foregroundMark x1="54328" y1="76112" x2="54328" y2="76112"/>
                        <a14:foregroundMark x1="56940" y1="73770" x2="56940" y2="73770"/>
                        <a14:foregroundMark x1="56940" y1="73770" x2="56940" y2="73770"/>
                        <a14:foregroundMark x1="56791" y1="68852" x2="56791" y2="68852"/>
                        <a14:foregroundMark x1="56791" y1="68852" x2="56791" y2="68852"/>
                        <a14:foregroundMark x1="58507" y1="74941" x2="58507" y2="74941"/>
                        <a14:foregroundMark x1="58507" y1="74941" x2="58507" y2="74941"/>
                        <a14:foregroundMark x1="57612" y1="71429" x2="57612" y2="71429"/>
                        <a14:foregroundMark x1="57612" y1="71429" x2="57612" y2="71429"/>
                        <a14:foregroundMark x1="58433" y1="70726" x2="58433" y2="70726"/>
                        <a14:foregroundMark x1="58433" y1="70726" x2="58433" y2="70726"/>
                        <a14:foregroundMark x1="59478" y1="74707" x2="59478" y2="74707"/>
                        <a14:foregroundMark x1="59478" y1="74707" x2="59478" y2="74707"/>
                        <a14:foregroundMark x1="61418" y1="74239" x2="61418" y2="74239"/>
                        <a14:foregroundMark x1="61418" y1="74239" x2="61418" y2="74239"/>
                        <a14:foregroundMark x1="63284" y1="73302" x2="63284" y2="73302"/>
                        <a14:foregroundMark x1="63284" y1="73302" x2="63284" y2="73302"/>
                        <a14:foregroundMark x1="64030" y1="71663" x2="64030" y2="71663"/>
                        <a14:foregroundMark x1="64030" y1="71663" x2="64030" y2="71663"/>
                        <a14:foregroundMark x1="65000" y1="71663" x2="65000" y2="71663"/>
                        <a14:foregroundMark x1="65000" y1="71663" x2="65000" y2="71663"/>
                        <a14:foregroundMark x1="68657" y1="73536" x2="68657" y2="73536"/>
                        <a14:foregroundMark x1="68657" y1="73536" x2="68657" y2="73536"/>
                        <a14:foregroundMark x1="70448" y1="72834" x2="70448" y2="72834"/>
                        <a14:foregroundMark x1="70448" y1="72834" x2="70448" y2="72834"/>
                        <a14:foregroundMark x1="73209" y1="73770" x2="73209" y2="73770"/>
                        <a14:foregroundMark x1="73209" y1="73770" x2="73209" y2="73770"/>
                        <a14:foregroundMark x1="75000" y1="75878" x2="75000" y2="75878"/>
                        <a14:foregroundMark x1="75000" y1="75878" x2="75000" y2="75878"/>
                        <a14:foregroundMark x1="76418" y1="76581" x2="76418" y2="76581"/>
                        <a14:foregroundMark x1="76418" y1="76581" x2="76418" y2="76581"/>
                        <a14:foregroundMark x1="77910" y1="70960" x2="77910" y2="70960"/>
                        <a14:foregroundMark x1="77910" y1="70960" x2="77910" y2="70960"/>
                        <a14:foregroundMark x1="79104" y1="73302" x2="79104" y2="73302"/>
                        <a14:foregroundMark x1="79104" y1="73302" x2="79104" y2="73302"/>
                        <a14:foregroundMark x1="78881" y1="75644" x2="78881" y2="75644"/>
                        <a14:foregroundMark x1="78881" y1="75644" x2="78881" y2="75644"/>
                        <a14:foregroundMark x1="81493" y1="70726" x2="81493" y2="70726"/>
                        <a14:foregroundMark x1="81493" y1="70726" x2="81493" y2="70726"/>
                        <a14:foregroundMark x1="82537" y1="72131" x2="82537" y2="72131"/>
                        <a14:foregroundMark x1="82537" y1="72131" x2="82537" y2="72131"/>
                        <a14:foregroundMark x1="82537" y1="68618" x2="82537" y2="68618"/>
                        <a14:foregroundMark x1="82537" y1="68618" x2="82537" y2="68618"/>
                        <a14:foregroundMark x1="84403" y1="72600" x2="84403" y2="72600"/>
                        <a14:foregroundMark x1="84403" y1="72600" x2="84403" y2="72600"/>
                        <a14:foregroundMark x1="86194" y1="75410" x2="86194" y2="75410"/>
                        <a14:foregroundMark x1="86194" y1="75410" x2="86194" y2="75410"/>
                        <a14:foregroundMark x1="87537" y1="69321" x2="87537" y2="69321"/>
                        <a14:foregroundMark x1="87537" y1="69321" x2="87537" y2="69321"/>
                        <a14:foregroundMark x1="88358" y1="74005" x2="88358" y2="74005"/>
                        <a14:foregroundMark x1="88358" y1="74005" x2="88358" y2="74005"/>
                        <a14:foregroundMark x1="89030" y1="70492" x2="89030" y2="70492"/>
                        <a14:foregroundMark x1="89030" y1="70492" x2="89030" y2="70492"/>
                        <a14:foregroundMark x1="90597" y1="71663" x2="90597" y2="71663"/>
                        <a14:foregroundMark x1="90597" y1="71663" x2="90597" y2="71663"/>
                        <a14:foregroundMark x1="91418" y1="75176" x2="91418" y2="75176"/>
                        <a14:foregroundMark x1="91418" y1="75176" x2="91418" y2="75176"/>
                        <a14:foregroundMark x1="93433" y1="76347" x2="93433" y2="76347"/>
                        <a14:foregroundMark x1="93433" y1="76347" x2="93433" y2="7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752600" cy="5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7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43" r:id="rId12"/>
    <p:sldLayoutId id="2147483805" r:id="rId13"/>
    <p:sldLayoutId id="2147483818" r:id="rId14"/>
    <p:sldLayoutId id="2147483819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5000" t="93000" r="8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1600" y="63246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/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/>
            <a:fld id="{007A0C6E-BB98-4328-85BF-001FBAD34C3F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eaLnBrk="1" hangingPunct="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04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36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6477000" y="0"/>
            <a:ext cx="1676400" cy="730250"/>
          </a:xfrm>
          <a:prstGeom prst="rect">
            <a:avLst/>
          </a:prstGeom>
          <a:solidFill>
            <a:srgbClr val="154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15" name="Picture 14" descr="ICAAC_bugimage.pn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3" y="0"/>
            <a:ext cx="1066800" cy="668733"/>
          </a:xfrm>
          <a:prstGeom prst="rect">
            <a:avLst/>
          </a:prstGeom>
        </p:spPr>
      </p:pic>
      <p:sp>
        <p:nvSpPr>
          <p:cNvPr id="1034" name="Rectangle 1"/>
          <p:cNvSpPr>
            <a:spLocks noChangeArrowheads="1"/>
          </p:cNvSpPr>
          <p:nvPr userDrawn="1"/>
        </p:nvSpPr>
        <p:spPr bwMode="auto">
          <a:xfrm>
            <a:off x="0" y="533400"/>
            <a:ext cx="9144000" cy="6211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CED8DD"/>
              </a:solidFill>
            </a:endParaRP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0" y="6642100"/>
            <a:ext cx="9144000" cy="228600"/>
          </a:xfrm>
          <a:prstGeom prst="rect">
            <a:avLst/>
          </a:prstGeom>
          <a:solidFill>
            <a:srgbClr val="003698"/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858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Footer Placeholder 8"/>
          <p:cNvSpPr txBox="1">
            <a:spLocks/>
          </p:cNvSpPr>
          <p:nvPr userDrawn="1"/>
        </p:nvSpPr>
        <p:spPr>
          <a:xfrm>
            <a:off x="304800" y="6386513"/>
            <a:ext cx="4876800" cy="24288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808080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6629400" y="0"/>
            <a:ext cx="317500" cy="7302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7672390" y="0"/>
            <a:ext cx="214313" cy="755650"/>
          </a:xfrm>
          <a:prstGeom prst="rect">
            <a:avLst/>
          </a:prstGeom>
          <a:solidFill>
            <a:schemeClr val="accent1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546603-0E0D-452A-BFF0-25CC694535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AD30027-16E0-4679-8686-FC5825E41B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3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11191"/>
            <a:ext cx="9144000" cy="1470025"/>
          </a:xfrm>
        </p:spPr>
        <p:txBody>
          <a:bodyPr/>
          <a:lstStyle/>
          <a:p>
            <a:r>
              <a:rPr lang="en-US" dirty="0" smtClean="0"/>
              <a:t>Comments on Methodological Challenges </a:t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Clinical Trials for CIPN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Scott Evans, PhD, MS</a:t>
            </a:r>
            <a:br>
              <a:rPr lang="en-US" dirty="0" smtClean="0"/>
            </a:br>
            <a:r>
              <a:rPr lang="en-US" sz="2000" dirty="0" smtClean="0"/>
              <a:t>Harvard University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253" y="3414109"/>
            <a:ext cx="8534400" cy="533400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4800" y="4334312"/>
            <a:ext cx="8534400" cy="419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2420" y="4466019"/>
            <a:ext cx="8534400" cy="735901"/>
          </a:xfrm>
        </p:spPr>
        <p:txBody>
          <a:bodyPr/>
          <a:lstStyle/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ACTTION, 2017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40%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/>
              <a:t>Which treatment would you choose</a:t>
            </a:r>
            <a:r>
              <a:rPr lang="en-US" b="1" kern="0" dirty="0" smtClean="0"/>
              <a:t>?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 smtClean="0"/>
              <a:t>They all have the same PN rate. 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064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40%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/>
              <a:t>Which treatment would you choose</a:t>
            </a:r>
            <a:r>
              <a:rPr lang="en-US" b="1" kern="0" dirty="0" smtClean="0"/>
              <a:t>?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 smtClean="0"/>
              <a:t>They all have the same PN rate. 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 smtClean="0"/>
              <a:t>A has lower chemo failure.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064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40%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/>
              <a:t>Which treatment would you choose</a:t>
            </a:r>
            <a:r>
              <a:rPr lang="en-US" b="1" kern="0" dirty="0" smtClean="0"/>
              <a:t>?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 smtClean="0"/>
              <a:t>They all have the same PN rate. 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 smtClean="0"/>
              <a:t>A has lower chemo failure.</a:t>
            </a:r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endParaRPr lang="en-US" b="1" kern="0" dirty="0"/>
          </a:p>
          <a:p>
            <a:pPr marL="0" indent="0" algn="ctr">
              <a:spcBef>
                <a:spcPct val="0"/>
              </a:spcBef>
              <a:buFont typeface="Wingdings" charset="0"/>
              <a:buNone/>
            </a:pPr>
            <a:r>
              <a:rPr lang="en-US" b="1" kern="0" dirty="0" smtClean="0"/>
              <a:t>B and C are indistinguishable.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064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Analysis of </a:t>
            </a:r>
            <a:r>
              <a:rPr lang="en-US" sz="2400" u="sng" dirty="0" smtClean="0"/>
              <a:t>Patients</a:t>
            </a:r>
            <a:r>
              <a:rPr lang="en-US" sz="2400" dirty="0" smtClean="0"/>
              <a:t>: 4 Possible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</a:t>
            </a:r>
            <a:r>
              <a:rPr lang="en-US" sz="2000" dirty="0"/>
              <a:t>4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r>
              <a:rPr lang="en-US" kern="0" dirty="0" smtClean="0"/>
              <a:t>   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94984"/>
              </p:ext>
            </p:extLst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/>
                <a:gridCol w="1036391"/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67407"/>
              </p:ext>
            </p:extLst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/>
                <a:gridCol w="1036391"/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76152"/>
              </p:ext>
            </p:extLst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/>
                <a:gridCol w="1036391"/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PN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+             -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b="1" dirty="0" smtClean="0"/>
              <a:t>C      </a:t>
            </a:r>
            <a:r>
              <a:rPr lang="en-US" sz="2000" b="1" dirty="0"/>
              <a:t>S</a:t>
            </a:r>
            <a:r>
              <a:rPr lang="en-US" sz="2000" b="1" dirty="0" smtClean="0"/>
              <a:t> 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         F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PN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+             -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PN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+             -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4441" y="5087008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b="1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0930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Analysis of </a:t>
            </a:r>
            <a:r>
              <a:rPr lang="en-US" sz="2400" u="sng" dirty="0" smtClean="0"/>
              <a:t>Patients</a:t>
            </a:r>
            <a:r>
              <a:rPr lang="en-US" sz="2400" dirty="0" smtClean="0"/>
              <a:t>: 4 Possible Outcomes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75" y="1782660"/>
            <a:ext cx="2258736" cy="145549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</a:t>
            </a:r>
            <a:r>
              <a:rPr lang="en-US" sz="2000" dirty="0"/>
              <a:t>4</a:t>
            </a:r>
            <a:r>
              <a:rPr lang="en-US" sz="2000" dirty="0" smtClean="0"/>
              <a:t>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3106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778321"/>
            <a:ext cx="2258736" cy="1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r>
              <a:rPr lang="en-US" kern="0" dirty="0" smtClean="0"/>
              <a:t>   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61276"/>
              </p:ext>
            </p:extLst>
          </p:nvPr>
        </p:nvGraphicFramePr>
        <p:xfrm>
          <a:off x="4034451" y="3977369"/>
          <a:ext cx="2072782" cy="73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/>
                <a:gridCol w="1036391"/>
              </a:tblGrid>
              <a:tr h="3702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52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98585"/>
              </p:ext>
            </p:extLst>
          </p:nvPr>
        </p:nvGraphicFramePr>
        <p:xfrm>
          <a:off x="6753834" y="3946356"/>
          <a:ext cx="2072782" cy="77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/>
                <a:gridCol w="1036391"/>
              </a:tblGrid>
              <a:tr h="4128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23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82361"/>
              </p:ext>
            </p:extLst>
          </p:nvPr>
        </p:nvGraphicFramePr>
        <p:xfrm>
          <a:off x="1103585" y="3962708"/>
          <a:ext cx="20727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91"/>
                <a:gridCol w="1036391"/>
              </a:tblGrid>
              <a:tr h="3649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4448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03585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PN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+             -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848" y="3966062"/>
            <a:ext cx="100373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b="1" dirty="0" smtClean="0"/>
              <a:t>C      </a:t>
            </a:r>
            <a:r>
              <a:rPr lang="en-US" sz="2000" b="1" dirty="0"/>
              <a:t>S</a:t>
            </a:r>
            <a:r>
              <a:rPr lang="en-US" sz="2000" b="1" dirty="0" smtClean="0"/>
              <a:t> 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         F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716" y="3226844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PN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+             -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777099" y="3227808"/>
            <a:ext cx="2049517" cy="7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PN</a:t>
            </a:r>
          </a:p>
          <a:p>
            <a:pPr marL="0" indent="0" algn="ctr">
              <a:buFont typeface="Wingdings" charset="0"/>
              <a:buNone/>
            </a:pPr>
            <a:r>
              <a:rPr lang="en-US" sz="2000" b="1" dirty="0" smtClean="0"/>
              <a:t>+             -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4441" y="5087008"/>
            <a:ext cx="8949559" cy="10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Rate of chemo success without PN</a:t>
            </a:r>
          </a:p>
          <a:p>
            <a:pPr marL="0" indent="0" algn="ctr">
              <a:buNone/>
            </a:pPr>
            <a:r>
              <a:rPr lang="en-US" b="1" dirty="0" smtClean="0"/>
              <a:t>30%                                  0%                              50%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03584" y="6022427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7715" y="6011916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b="1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099" y="6011915"/>
            <a:ext cx="2049517" cy="5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994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Our culture is to use patients </a:t>
            </a:r>
          </a:p>
          <a:p>
            <a:pPr marL="0" indent="0" algn="ctr">
              <a:buNone/>
            </a:pPr>
            <a:r>
              <a:rPr lang="en-US" b="1" dirty="0" smtClean="0"/>
              <a:t>to analyze the endpoints.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4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Our culture is to use patients </a:t>
            </a:r>
          </a:p>
          <a:p>
            <a:pPr marL="0" indent="0" algn="ctr">
              <a:buNone/>
            </a:pPr>
            <a:r>
              <a:rPr lang="en-US" b="1" dirty="0" smtClean="0"/>
              <a:t>to analyze the endpoints.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Shouldn’t we use endpoints </a:t>
            </a:r>
          </a:p>
          <a:p>
            <a:pPr marL="0" indent="0" algn="ctr">
              <a:buNone/>
            </a:pPr>
            <a:r>
              <a:rPr lang="en-US" b="1" dirty="0" smtClean="0"/>
              <a:t>to analyze the patients?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endParaRPr lang="en-US" b="1" dirty="0" smtClean="0"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90750"/>
            <a:ext cx="7772400" cy="36004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Scott’s father (a math teacher) to his confused son many years ago: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“</a:t>
            </a:r>
            <a:r>
              <a:rPr lang="en-US" b="1" dirty="0"/>
              <a:t>T</a:t>
            </a:r>
            <a:r>
              <a:rPr lang="en-US" b="1" dirty="0" smtClean="0"/>
              <a:t>he order of operations is important…”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During analyses of a clinical trial, we define analysis populations</a:t>
            </a:r>
          </a:p>
          <a:p>
            <a:endParaRPr lang="en-US" sz="2000" dirty="0"/>
          </a:p>
          <a:p>
            <a:r>
              <a:rPr lang="en-US" sz="2000" dirty="0" smtClean="0"/>
              <a:t>Efficacy analysis: efficacy population (e.g., ITT)</a:t>
            </a:r>
          </a:p>
          <a:p>
            <a:endParaRPr lang="en-US" sz="2000" dirty="0"/>
          </a:p>
          <a:p>
            <a:r>
              <a:rPr lang="en-US" sz="2000" dirty="0" smtClean="0"/>
              <a:t>Safety analysis: safety population (e.g., those &gt; 1 dose)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Efficacy population ≠ safety population</a:t>
            </a:r>
          </a:p>
          <a:p>
            <a:endParaRPr lang="en-US" sz="2000" dirty="0" smtClean="0"/>
          </a:p>
          <a:p>
            <a:r>
              <a:rPr lang="en-US" sz="2000" dirty="0" smtClean="0"/>
              <a:t>We then combine these analyses into a benefit:risk analysis</a:t>
            </a:r>
          </a:p>
          <a:p>
            <a:endParaRPr lang="en-US" sz="2000" dirty="0"/>
          </a:p>
          <a:p>
            <a:r>
              <a:rPr lang="en-US" sz="2000" dirty="0" smtClean="0"/>
              <a:t>To whom does this benefit:risk analysis apply?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Vision for the Future of Clinical Trials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06286"/>
              </p:ext>
            </p:extLst>
          </p:nvPr>
        </p:nvGraphicFramePr>
        <p:xfrm>
          <a:off x="465589" y="2246153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Today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Few</a:t>
                      </a:r>
                    </a:p>
                    <a:p>
                      <a:pPr algn="ctr"/>
                      <a:r>
                        <a:rPr lang="en-US" sz="1800" b="0" dirty="0" smtClean="0"/>
                        <a:t>(usually</a:t>
                      </a:r>
                      <a:r>
                        <a:rPr lang="en-US" sz="1800" b="0" baseline="0" dirty="0" smtClean="0"/>
                        <a:t> 1)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Treatment Effects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Many </a:t>
                      </a:r>
                    </a:p>
                    <a:p>
                      <a:pPr algn="ctr"/>
                      <a:r>
                        <a:rPr lang="en-US" dirty="0" smtClean="0"/>
                        <a:t>(stratified medicine)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endParaRPr lang="en-US" sz="2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09725" y="2667700"/>
            <a:ext cx="8690994" cy="931178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3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Building on Mike’s comments which are excellent…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2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Vision for the Future of Clinical Trials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66136"/>
              </p:ext>
            </p:extLst>
          </p:nvPr>
        </p:nvGraphicFramePr>
        <p:xfrm>
          <a:off x="465589" y="2246153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Today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Few</a:t>
                      </a:r>
                    </a:p>
                    <a:p>
                      <a:pPr algn="ctr"/>
                      <a:r>
                        <a:rPr lang="en-US" sz="1800" b="0" dirty="0" smtClean="0"/>
                        <a:t>(usually</a:t>
                      </a:r>
                      <a:r>
                        <a:rPr lang="en-US" sz="1800" b="0" baseline="0" dirty="0" smtClean="0"/>
                        <a:t> 1)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Treatment Effects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Many </a:t>
                      </a:r>
                    </a:p>
                    <a:p>
                      <a:pPr algn="ctr"/>
                      <a:r>
                        <a:rPr lang="en-US" dirty="0" smtClean="0"/>
                        <a:t>(stratified medicine)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Many</a:t>
                      </a:r>
                    </a:p>
                    <a:p>
                      <a:pPr algn="ctr"/>
                      <a:r>
                        <a:rPr lang="en-US" dirty="0" smtClean="0"/>
                        <a:t>(efficacy, toxicity, QOL)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dirty="0" smtClean="0"/>
                        <a:t>Few</a:t>
                      </a:r>
                    </a:p>
                    <a:p>
                      <a:pPr algn="ctr"/>
                      <a:r>
                        <a:rPr lang="en-US" dirty="0" smtClean="0"/>
                        <a:t>(overall</a:t>
                      </a:r>
                      <a:r>
                        <a:rPr lang="en-US" baseline="0" dirty="0" smtClean="0"/>
                        <a:t> patient outcome)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09725" y="3640822"/>
            <a:ext cx="8690994" cy="906011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7731"/>
            <a:ext cx="6553200" cy="1890535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600078"/>
            <a:ext cx="4953000" cy="21073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6" y="2286000"/>
            <a:ext cx="5038088" cy="2073487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3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Treat the patient, not the disease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r>
              <a:rPr lang="en-US" sz="2000" dirty="0" smtClean="0"/>
              <a:t>David Clifford, MD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if we evaluate interventions by how well they treat the patient?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Focus on: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Systematic evaluation of benefits and harms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Pragmatism</a:t>
            </a:r>
            <a:endParaRPr lang="en-US" dirty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302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Desirability of Outcome Ranking (DOOR)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chemo response with small PN AUC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chemo response with </a:t>
            </a:r>
            <a:r>
              <a:rPr lang="en-US" dirty="0" smtClean="0"/>
              <a:t>large PN AUC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Negative </a:t>
            </a:r>
            <a:r>
              <a:rPr lang="en-US" dirty="0"/>
              <a:t>chemo response with </a:t>
            </a:r>
            <a:r>
              <a:rPr lang="en-US" dirty="0" smtClean="0"/>
              <a:t>small PN AUC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Negative </a:t>
            </a:r>
            <a:r>
              <a:rPr lang="en-US" dirty="0"/>
              <a:t>chemo response with </a:t>
            </a:r>
            <a:r>
              <a:rPr lang="en-US" dirty="0" smtClean="0"/>
              <a:t>large PN AUC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Death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Finer gradations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3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152103"/>
              </p:ext>
            </p:extLst>
          </p:nvPr>
        </p:nvGraphicFramePr>
        <p:xfrm>
          <a:off x="685800" y="19050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DOOR 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Test Intervention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957191" y="5384393"/>
            <a:ext cx="6518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Northward migration of proportions of patients </a:t>
            </a:r>
          </a:p>
          <a:p>
            <a:r>
              <a:rPr lang="en-US" dirty="0" smtClean="0"/>
              <a:t>relative to control?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062597" y="4221271"/>
            <a:ext cx="526093" cy="10020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75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pairwise comparisons</a:t>
            </a:r>
          </a:p>
          <a:p>
            <a:pPr lvl="1"/>
            <a:r>
              <a:rPr lang="en-US" dirty="0"/>
              <a:t>DOOR probability: Probability that a randomly selected patient in </a:t>
            </a:r>
            <a:r>
              <a:rPr lang="en-US" dirty="0" smtClean="0"/>
              <a:t>Arm A </a:t>
            </a:r>
            <a:r>
              <a:rPr lang="en-US" dirty="0"/>
              <a:t>has a </a:t>
            </a:r>
            <a:r>
              <a:rPr lang="en-US" b="1" i="1" dirty="0"/>
              <a:t>more desirable </a:t>
            </a:r>
            <a:r>
              <a:rPr lang="en-US" dirty="0"/>
              <a:t>outcome than a patient in </a:t>
            </a:r>
            <a:r>
              <a:rPr lang="en-US" dirty="0" smtClean="0"/>
              <a:t>the </a:t>
            </a:r>
            <a:r>
              <a:rPr lang="en-US" dirty="0"/>
              <a:t>control arm (+ half credit for ties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Win ratio: #wins / #losses</a:t>
            </a:r>
          </a:p>
          <a:p>
            <a:endParaRPr lang="en-US" dirty="0"/>
          </a:p>
          <a:p>
            <a:r>
              <a:rPr lang="en-US" dirty="0" smtClean="0"/>
              <a:t>Partial credit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Credit Example: 4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4953000"/>
            <a:ext cx="8175009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transparency and pre-specification, partial </a:t>
            </a:r>
            <a:r>
              <a:rPr lang="en-US" dirty="0" smtClean="0"/>
              <a:t>credit can be surveyed from experts or obtained from </a:t>
            </a:r>
            <a:r>
              <a:rPr lang="en-US" dirty="0" smtClean="0"/>
              <a:t>patients</a:t>
            </a:r>
          </a:p>
          <a:p>
            <a:endParaRPr lang="en-US" dirty="0" smtClean="0"/>
          </a:p>
          <a:p>
            <a:r>
              <a:rPr lang="en-US" dirty="0" smtClean="0"/>
              <a:t>Can we allow for patient/clinician preferences?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01093"/>
              </p:ext>
            </p:extLst>
          </p:nvPr>
        </p:nvGraphicFramePr>
        <p:xfrm>
          <a:off x="845820" y="1356360"/>
          <a:ext cx="757428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70"/>
                <a:gridCol w="1893570"/>
                <a:gridCol w="1893570"/>
                <a:gridCol w="18935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Arm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good</a:t>
                      </a:r>
                      <a:r>
                        <a:rPr lang="en-US" baseline="0" dirty="0" smtClean="0"/>
                        <a:t> cancer and PN outcomes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modest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Partial credit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poor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Partial credit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13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Plot: Contours </a:t>
            </a:r>
            <a:r>
              <a:rPr lang="en-US" sz="2400" dirty="0"/>
              <a:t>of effects </a:t>
            </a:r>
            <a:r>
              <a:rPr lang="en-US" sz="2400" dirty="0" smtClean="0"/>
              <a:t>as </a:t>
            </a:r>
            <a:r>
              <a:rPr lang="en-US" sz="2400" dirty="0"/>
              <a:t>partial credit </a:t>
            </a:r>
            <a:r>
              <a:rPr lang="en-US" sz="2400" dirty="0" smtClean="0"/>
              <a:t>varies.</a:t>
            </a:r>
            <a:br>
              <a:rPr lang="en-US" sz="2400" dirty="0" smtClean="0"/>
            </a:br>
            <a:r>
              <a:rPr lang="en-US" sz="2400" dirty="0" smtClean="0"/>
              <a:t>Allows </a:t>
            </a:r>
            <a:r>
              <a:rPr lang="en-US" sz="2400" dirty="0"/>
              <a:t>for personal preference </a:t>
            </a:r>
            <a:r>
              <a:rPr lang="en-US" sz="2400" dirty="0" smtClean="0"/>
              <a:t>decisions.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17263"/>
              </p:ext>
            </p:extLst>
          </p:nvPr>
        </p:nvGraphicFramePr>
        <p:xfrm>
          <a:off x="5718412" y="1845286"/>
          <a:ext cx="30480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good</a:t>
                      </a:r>
                      <a:r>
                        <a:rPr lang="en-US" baseline="0" dirty="0" smtClean="0"/>
                        <a:t> cancer and PN outcomes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modest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Partial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credit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poor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Partial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credit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" y="1851351"/>
            <a:ext cx="5082540" cy="42062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873030" y="3630304"/>
            <a:ext cx="6346636" cy="1119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19666" y="3358931"/>
            <a:ext cx="1460309" cy="483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1" y="2855693"/>
            <a:ext cx="600869" cy="177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837" y="5686433"/>
            <a:ext cx="183661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219666" y="4478741"/>
            <a:ext cx="1460309" cy="584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44454" y="4860377"/>
            <a:ext cx="2975212" cy="10776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902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</a:t>
            </a:r>
            <a:r>
              <a:rPr lang="en-US" dirty="0" smtClean="0"/>
              <a:t>survival matters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42026"/>
              </p:ext>
            </p:extLst>
          </p:nvPr>
        </p:nvGraphicFramePr>
        <p:xfrm>
          <a:off x="5718412" y="1845286"/>
          <a:ext cx="30480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good</a:t>
                      </a:r>
                      <a:r>
                        <a:rPr lang="en-US" baseline="0" dirty="0" smtClean="0"/>
                        <a:t> cancer and PN outcomes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modest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poor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" y="1851351"/>
            <a:ext cx="5082540" cy="42062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340934" y="2393796"/>
            <a:ext cx="2056153" cy="2235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53915" y="2088995"/>
            <a:ext cx="3810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7087" y="3358930"/>
            <a:ext cx="1160059" cy="220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436" y="6292798"/>
            <a:ext cx="51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Result: 5 point advantage for new treatment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91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surviving with </a:t>
            </a:r>
            <a:r>
              <a:rPr lang="en-US" dirty="0" smtClean="0"/>
              <a:t>good</a:t>
            </a:r>
            <a:r>
              <a:rPr lang="en-US" dirty="0" smtClean="0"/>
              <a:t> </a:t>
            </a:r>
            <a:r>
              <a:rPr lang="en-US" dirty="0" smtClean="0"/>
              <a:t>cancer and PN outcomes matter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25016"/>
              </p:ext>
            </p:extLst>
          </p:nvPr>
        </p:nvGraphicFramePr>
        <p:xfrm>
          <a:off x="5718412" y="1845286"/>
          <a:ext cx="30480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good</a:t>
                      </a:r>
                      <a:r>
                        <a:rPr lang="en-US" baseline="0" dirty="0" smtClean="0"/>
                        <a:t> cancer and PN outcomes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modest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poor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" y="1851351"/>
            <a:ext cx="5082540" cy="42062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629311" y="4476467"/>
            <a:ext cx="5617650" cy="9247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48311" y="5248841"/>
            <a:ext cx="3810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7087" y="3358930"/>
            <a:ext cx="1160059" cy="220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36" y="6292798"/>
            <a:ext cx="437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Result: </a:t>
            </a:r>
            <a:r>
              <a:rPr lang="en-US" sz="2000" dirty="0">
                <a:solidFill>
                  <a:prstClr val="black"/>
                </a:solidFill>
              </a:rPr>
              <a:t>6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point advantage for </a:t>
            </a:r>
            <a:r>
              <a:rPr lang="en-US" sz="2000" dirty="0" smtClean="0">
                <a:solidFill>
                  <a:prstClr val="black"/>
                </a:solidFill>
              </a:rPr>
              <a:t>control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0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Should we disentangle PN and cancer outcomes?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 affects PN </a:t>
            </a:r>
          </a:p>
          <a:p>
            <a:endParaRPr lang="en-US" dirty="0"/>
          </a:p>
          <a:p>
            <a:r>
              <a:rPr lang="en-US" dirty="0" smtClean="0"/>
              <a:t>PN management may affect cancer outcome</a:t>
            </a:r>
          </a:p>
          <a:p>
            <a:pPr lvl="1"/>
            <a:r>
              <a:rPr lang="en-US" dirty="0"/>
              <a:t>Failure of chemo therapy may be a down-stream consequence to failure of PN management</a:t>
            </a:r>
          </a:p>
          <a:p>
            <a:endParaRPr lang="en-US" dirty="0" smtClean="0"/>
          </a:p>
          <a:p>
            <a:r>
              <a:rPr lang="en-US" dirty="0" smtClean="0"/>
              <a:t>Change in chemo again affects PN…</a:t>
            </a:r>
          </a:p>
          <a:p>
            <a:endParaRPr lang="en-US" dirty="0"/>
          </a:p>
          <a:p>
            <a:r>
              <a:rPr lang="en-US" dirty="0" smtClean="0"/>
              <a:t>Difficult problem…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57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surviving with modest cancer and PN outcomes matter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75161"/>
              </p:ext>
            </p:extLst>
          </p:nvPr>
        </p:nvGraphicFramePr>
        <p:xfrm>
          <a:off x="5718412" y="1845286"/>
          <a:ext cx="30480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good</a:t>
                      </a:r>
                      <a:r>
                        <a:rPr lang="en-US" baseline="0" dirty="0" smtClean="0"/>
                        <a:t> cancer and PN outcomes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modest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poor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" y="1851351"/>
            <a:ext cx="5082540" cy="42062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598341" y="2241395"/>
            <a:ext cx="5648620" cy="22350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341724" y="1946082"/>
            <a:ext cx="3810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7087" y="3358930"/>
            <a:ext cx="1160059" cy="220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36" y="6292798"/>
            <a:ext cx="5275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Result: 11 point advantage for new treatment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08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ompromise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08283"/>
              </p:ext>
            </p:extLst>
          </p:nvPr>
        </p:nvGraphicFramePr>
        <p:xfrm>
          <a:off x="5718412" y="1845286"/>
          <a:ext cx="30480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good</a:t>
                      </a:r>
                      <a:r>
                        <a:rPr lang="en-US" baseline="0" dirty="0" smtClean="0"/>
                        <a:t> cancer and PN outcomes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modest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Survived with poor cancer and PN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" y="1851351"/>
            <a:ext cx="5082540" cy="42062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957851" y="2975212"/>
            <a:ext cx="3289110" cy="15012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76851" y="2670412"/>
            <a:ext cx="3810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7087" y="3358930"/>
            <a:ext cx="1160059" cy="220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36" y="6292798"/>
            <a:ext cx="51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Result: </a:t>
            </a:r>
            <a:r>
              <a:rPr lang="en-US" sz="2000" dirty="0">
                <a:solidFill>
                  <a:prstClr val="black"/>
                </a:solidFill>
              </a:rPr>
              <a:t>4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point advantage for new treatment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0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24900" cy="1149263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AUC: Longitudinal States of PN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940" y="2415540"/>
            <a:ext cx="66309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6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" y="5139558"/>
            <a:ext cx="8084820" cy="14122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As you can see dear colleagues, this is intuitively obvious </a:t>
            </a:r>
          </a:p>
          <a:p>
            <a:pPr marL="0" indent="0" algn="ctr">
              <a:buNone/>
            </a:pPr>
            <a:r>
              <a:rPr lang="en-US" sz="2000" b="1" dirty="0" smtClean="0"/>
              <a:t>to even the most casual of observers…</a:t>
            </a:r>
          </a:p>
          <a:p>
            <a:pPr marL="0" indent="0" algn="ctr">
              <a:buNone/>
            </a:pPr>
            <a:r>
              <a:rPr lang="en-US" sz="2000" b="1" dirty="0" smtClean="0"/>
              <a:t>or the ramblings of a lunatic.</a:t>
            </a:r>
          </a:p>
          <a:p>
            <a:pPr marL="0" indent="0" algn="ctr">
              <a:buNone/>
            </a:pPr>
            <a:r>
              <a:rPr lang="en-US" sz="2000" b="1" dirty="0" smtClean="0"/>
              <a:t>Thank you.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4" name="Picture 2" descr="[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Suppose you measure the duration of PN</a:t>
            </a:r>
          </a:p>
          <a:p>
            <a:pPr lvl="1"/>
            <a:r>
              <a:rPr lang="en-US" sz="2000" dirty="0" smtClean="0"/>
              <a:t>Or an AUC of PN (TNS) representing a total disease burden based on duration and severity</a:t>
            </a:r>
          </a:p>
          <a:p>
            <a:endParaRPr lang="en-US" sz="2000" dirty="0"/>
          </a:p>
          <a:p>
            <a:r>
              <a:rPr lang="en-US" sz="2000" dirty="0" smtClean="0"/>
              <a:t>Shorter duration is better … or is it?</a:t>
            </a:r>
          </a:p>
          <a:p>
            <a:endParaRPr lang="en-US" sz="2000" dirty="0"/>
          </a:p>
          <a:p>
            <a:r>
              <a:rPr lang="en-US" sz="2000" dirty="0" smtClean="0"/>
              <a:t>The faster that a patient withdraws chemo, the shorter the duration.  The faster the patient dies, the shorter the duration.</a:t>
            </a:r>
          </a:p>
          <a:p>
            <a:endParaRPr lang="en-US" sz="2000" dirty="0"/>
          </a:p>
          <a:p>
            <a:r>
              <a:rPr lang="en-US" sz="2000" dirty="0" smtClean="0"/>
              <a:t>Interpretation of AUC needs clinical context of other (cancer) outcomes for the same patient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31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Suppose the person that you care about the most, has just been diagnosed with cancer requiring chemotherapy </a:t>
            </a:r>
          </a:p>
          <a:p>
            <a:endParaRPr lang="en-US" sz="2000" dirty="0"/>
          </a:p>
          <a:p>
            <a:r>
              <a:rPr lang="en-US" sz="2000" dirty="0" smtClean="0"/>
              <a:t>You are selecting a treatment for CIPN</a:t>
            </a:r>
          </a:p>
          <a:p>
            <a:endParaRPr lang="en-US" sz="2000" dirty="0" smtClean="0"/>
          </a:p>
          <a:p>
            <a:r>
              <a:rPr lang="en-US" sz="2000" dirty="0" smtClean="0"/>
              <a:t>3 treatment options: A, B, and C</a:t>
            </a:r>
          </a:p>
          <a:p>
            <a:endParaRPr lang="en-US" sz="2000" dirty="0" smtClean="0"/>
          </a:p>
          <a:p>
            <a:r>
              <a:rPr lang="en-US" sz="2000" dirty="0" smtClean="0"/>
              <a:t>2 outcomes</a:t>
            </a:r>
          </a:p>
          <a:p>
            <a:pPr lvl="1"/>
            <a:r>
              <a:rPr lang="en-US" sz="2000" dirty="0" smtClean="0"/>
              <a:t>PN: binary </a:t>
            </a:r>
          </a:p>
          <a:p>
            <a:pPr lvl="1"/>
            <a:r>
              <a:rPr lang="en-US" sz="2000" dirty="0" smtClean="0"/>
              <a:t>Chemo outcome: binary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80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09725" y="1914789"/>
            <a:ext cx="8690994" cy="509630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1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sz="4000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09725" y="2348918"/>
            <a:ext cx="8690994" cy="453005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40%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endParaRPr lang="en-US" sz="4000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09725" y="2734812"/>
            <a:ext cx="8690994" cy="436227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RCT Comparing A, B, and C</a:t>
            </a:r>
            <a:br>
              <a:rPr lang="en-US" sz="2400" dirty="0" smtClean="0"/>
            </a:br>
            <a:r>
              <a:rPr lang="en-US" sz="2400" i="1" dirty="0" smtClean="0"/>
              <a:t>Analysis of Endpoints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8" y="1916884"/>
            <a:ext cx="225873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(N=100)</a:t>
            </a:r>
          </a:p>
          <a:p>
            <a:pPr marL="0" indent="0" algn="ctr">
              <a:buNone/>
            </a:pPr>
            <a:r>
              <a:rPr lang="en-US" sz="2000" dirty="0" smtClean="0"/>
              <a:t>PN: 50%</a:t>
            </a:r>
          </a:p>
          <a:p>
            <a:pPr marL="0" indent="0" algn="ctr">
              <a:buNone/>
            </a:pPr>
            <a:r>
              <a:rPr lang="en-US" sz="2000" dirty="0" smtClean="0"/>
              <a:t>Chemo fail: 40%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22676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B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67880" y="1914787"/>
            <a:ext cx="22587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b="1" kern="0" dirty="0" smtClean="0"/>
              <a:t>C (</a:t>
            </a:r>
            <a:r>
              <a:rPr lang="en-US" b="1" kern="0" dirty="0"/>
              <a:t>N=100)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PN: </a:t>
            </a:r>
            <a:r>
              <a:rPr lang="en-US" sz="2000" kern="0" dirty="0"/>
              <a:t>50%</a:t>
            </a:r>
          </a:p>
          <a:p>
            <a:pPr marL="0" indent="0" algn="ctr">
              <a:buFont typeface="Wingdings" charset="0"/>
              <a:buNone/>
            </a:pPr>
            <a:r>
              <a:rPr lang="en-US" sz="2000" kern="0" dirty="0" smtClean="0"/>
              <a:t>Chemo fail: 50</a:t>
            </a:r>
            <a:r>
              <a:rPr lang="en-US" sz="2000" kern="0" dirty="0"/>
              <a:t>%</a:t>
            </a:r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pPr marL="0" indent="0" algn="ctr">
              <a:buFont typeface="Wingdings" charset="0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508" y="3909269"/>
            <a:ext cx="7935985" cy="31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36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b="1" kern="0" dirty="0">
                <a:latin typeface="Arial" charset="0"/>
              </a:rPr>
              <a:t>Which treatment would you choose</a:t>
            </a:r>
            <a:r>
              <a:rPr lang="en-US" b="1" kern="0" dirty="0" smtClean="0">
                <a:latin typeface="Arial" charset="0"/>
              </a:rPr>
              <a:t>?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b="1" kern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30955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ard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FAA26D3D-D897-4be2-8F04-BA451C77F1D7}">
            <ma14:placeholder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13223</TotalTime>
  <Words>1309</Words>
  <Application>Microsoft Office PowerPoint</Application>
  <PresentationFormat>On-screen Show (4:3)</PresentationFormat>
  <Paragraphs>400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1_Blank Presentation</vt:lpstr>
      <vt:lpstr>2_Office Theme</vt:lpstr>
      <vt:lpstr>2_Blank Presentation</vt:lpstr>
      <vt:lpstr>Office Theme</vt:lpstr>
      <vt:lpstr>1_Office Theme</vt:lpstr>
      <vt:lpstr>Comments on Methodological Challenges  in Clinical Trials for CIPN  Scott Evans, PhD, MS Harvard University</vt:lpstr>
      <vt:lpstr>PowerPoint Presentation</vt:lpstr>
      <vt:lpstr>Should we disentangle PN and cancer outcomes? </vt:lpstr>
      <vt:lpstr>Question 1</vt:lpstr>
      <vt:lpstr>Question 2</vt:lpstr>
      <vt:lpstr>RCT Comparing A, B, and C Analysis of Endpoints</vt:lpstr>
      <vt:lpstr>RCT Comparing A, B, and C Analysis of Endpoints</vt:lpstr>
      <vt:lpstr>RCT Comparing A, B, and C Analysis of Endpoints</vt:lpstr>
      <vt:lpstr>RCT Comparing A, B, and C Analysis of Endpoints</vt:lpstr>
      <vt:lpstr>RCT Comparing A, B, and C Analysis of Endpoints</vt:lpstr>
      <vt:lpstr>RCT Comparing A, B, and C Analysis of Endpoints</vt:lpstr>
      <vt:lpstr>RCT Comparing A, B, and C Analysis of Endpoints</vt:lpstr>
      <vt:lpstr>Analysis of Patients: 4 Possible Outcomes</vt:lpstr>
      <vt:lpstr>Analysis of Patients: 4 Possible Outcomes</vt:lpstr>
      <vt:lpstr>PowerPoint Presentation</vt:lpstr>
      <vt:lpstr>PowerPoint Presentation</vt:lpstr>
      <vt:lpstr>PowerPoint Presentation</vt:lpstr>
      <vt:lpstr>Question 3</vt:lpstr>
      <vt:lpstr>Vision for the Future of Clinical Trials</vt:lpstr>
      <vt:lpstr>Vision for the Future of Clinical Trials</vt:lpstr>
      <vt:lpstr>PowerPoint Presentation</vt:lpstr>
      <vt:lpstr>PowerPoint Presentation</vt:lpstr>
      <vt:lpstr>Desirability of Outcome Ranking (DOOR)</vt:lpstr>
      <vt:lpstr>DOOR</vt:lpstr>
      <vt:lpstr>Analyses</vt:lpstr>
      <vt:lpstr>Partial Credit Example: 4 Categories</vt:lpstr>
      <vt:lpstr>Plot: Contours of effects as partial credit varies. Allows for personal preference decisions.</vt:lpstr>
      <vt:lpstr>Only survival matters</vt:lpstr>
      <vt:lpstr>Only surviving with good cancer and PN outcomes matter</vt:lpstr>
      <vt:lpstr>Only surviving with modest cancer and PN outcomes matter</vt:lpstr>
      <vt:lpstr>Compromise</vt:lpstr>
      <vt:lpstr>AUC: Longitudinal States of PN </vt:lpstr>
      <vt:lpstr>PowerPoint Presentation</vt:lpstr>
    </vt:vector>
  </TitlesOfParts>
  <Company>Duke University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Schindhelm</dc:creator>
  <cp:lastModifiedBy>HSPH</cp:lastModifiedBy>
  <cp:revision>1231</cp:revision>
  <cp:lastPrinted>2015-09-20T20:33:49Z</cp:lastPrinted>
  <dcterms:created xsi:type="dcterms:W3CDTF">2007-01-17T17:51:24Z</dcterms:created>
  <dcterms:modified xsi:type="dcterms:W3CDTF">2017-03-23T13:39:27Z</dcterms:modified>
</cp:coreProperties>
</file>