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Lst>
  <p:notesMasterIdLst>
    <p:notesMasterId r:id="rId18"/>
  </p:notesMasterIdLst>
  <p:sldIdLst>
    <p:sldId id="256" r:id="rId3"/>
    <p:sldId id="258" r:id="rId4"/>
    <p:sldId id="269" r:id="rId5"/>
    <p:sldId id="274" r:id="rId6"/>
    <p:sldId id="289" r:id="rId7"/>
    <p:sldId id="276" r:id="rId8"/>
    <p:sldId id="270" r:id="rId9"/>
    <p:sldId id="271" r:id="rId10"/>
    <p:sldId id="290" r:id="rId11"/>
    <p:sldId id="278" r:id="rId12"/>
    <p:sldId id="259" r:id="rId13"/>
    <p:sldId id="293" r:id="rId14"/>
    <p:sldId id="294" r:id="rId15"/>
    <p:sldId id="295" r:id="rId16"/>
    <p:sldId id="296"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FFB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00" autoAdjust="0"/>
    <p:restoredTop sz="94673" autoAdjust="0"/>
  </p:normalViewPr>
  <p:slideViewPr>
    <p:cSldViewPr snapToGrid="0" snapToObjects="1">
      <p:cViewPr varScale="1">
        <p:scale>
          <a:sx n="107" d="100"/>
          <a:sy n="107" d="100"/>
        </p:scale>
        <p:origin x="1640"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notesMaster" Target="notesMasters/notes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278527-F98C-2742-AA3B-DDCD342BDBEE}" type="datetimeFigureOut">
              <a:rPr lang="en-US" smtClean="0"/>
              <a:t>4/3/17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B18F8E-1A55-5B43-9EDB-65D769E6A1EC}" type="slidenum">
              <a:rPr lang="en-US" smtClean="0"/>
              <a:t>‹#›</a:t>
            </a:fld>
            <a:endParaRPr lang="en-US"/>
          </a:p>
        </p:txBody>
      </p:sp>
    </p:spTree>
    <p:extLst>
      <p:ext uri="{BB962C8B-B14F-4D97-AF65-F5344CB8AC3E}">
        <p14:creationId xmlns:p14="http://schemas.microsoft.com/office/powerpoint/2010/main" val="8620484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B18F8E-1A55-5B43-9EDB-65D769E6A1EC}" type="slidenum">
              <a:rPr lang="en-US" smtClean="0"/>
              <a:t>4</a:t>
            </a:fld>
            <a:endParaRPr lang="en-US"/>
          </a:p>
        </p:txBody>
      </p:sp>
    </p:spTree>
    <p:extLst>
      <p:ext uri="{BB962C8B-B14F-4D97-AF65-F5344CB8AC3E}">
        <p14:creationId xmlns:p14="http://schemas.microsoft.com/office/powerpoint/2010/main" val="3064359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B18F8E-1A55-5B43-9EDB-65D769E6A1EC}" type="slidenum">
              <a:rPr lang="en-US" smtClean="0"/>
              <a:t>5</a:t>
            </a:fld>
            <a:endParaRPr lang="en-US"/>
          </a:p>
        </p:txBody>
      </p:sp>
    </p:spTree>
    <p:extLst>
      <p:ext uri="{BB962C8B-B14F-4D97-AF65-F5344CB8AC3E}">
        <p14:creationId xmlns:p14="http://schemas.microsoft.com/office/powerpoint/2010/main" val="765496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F4BC2BA-3A5E-F847-A111-ABB0E23657AD}" type="datetimeFigureOut">
              <a:rPr lang="en-US" smtClean="0"/>
              <a:t>4/3/17</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C85F359-5900-3944-AFEA-D45FB8A729B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F4BC2BA-3A5E-F847-A111-ABB0E23657AD}" type="datetimeFigureOut">
              <a:rPr lang="en-US" smtClean="0"/>
              <a:t>4/3/17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85F359-5900-3944-AFEA-D45FB8A729B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F4BC2BA-3A5E-F847-A111-ABB0E23657AD}" type="datetimeFigureOut">
              <a:rPr lang="en-US" smtClean="0"/>
              <a:t>4/3/17</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3C85F359-5900-3944-AFEA-D45FB8A729B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pPr/>
              <a:t>Monday, April 3,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43961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pPr/>
              <a:t>Monday, April 3,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33420944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pPr/>
              <a:t>Monday, April 3,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5961415"/>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pPr/>
              <a:t>Monday, April 3,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42013525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pPr/>
              <a:t>Monday, April 3, 2017</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47263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pPr/>
              <a:t>Monday, April 3, 2017</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23745608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pPr/>
              <a:t>Monday, April 3, 2017</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33344544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pPr/>
              <a:t>Monday, April 3,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6672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CF4BC2BA-3A5E-F847-A111-ABB0E23657AD}" type="datetimeFigureOut">
              <a:rPr lang="en-US" smtClean="0"/>
              <a:t>4/3/17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C85F359-5900-3944-AFEA-D45FB8A729B6}"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pPr/>
              <a:t>Monday, April 3,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41924749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pPr/>
              <a:t>Monday, April 3,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41513077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pPr/>
              <a:t>Monday, April 3,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2677140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CF4BC2BA-3A5E-F847-A111-ABB0E23657AD}" type="datetimeFigureOut">
              <a:rPr lang="en-US" smtClean="0"/>
              <a:t>4/3/17</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C85F359-5900-3944-AFEA-D45FB8A729B6}"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CF4BC2BA-3A5E-F847-A111-ABB0E23657AD}" type="datetimeFigureOut">
              <a:rPr lang="en-US" smtClean="0"/>
              <a:t>4/3/17</a:t>
            </a:fld>
            <a:endParaRPr lang="en-US"/>
          </a:p>
        </p:txBody>
      </p:sp>
      <p:sp>
        <p:nvSpPr>
          <p:cNvPr id="10" name="Slide Number Placeholder 9"/>
          <p:cNvSpPr>
            <a:spLocks noGrp="1"/>
          </p:cNvSpPr>
          <p:nvPr>
            <p:ph type="sldNum" sz="quarter" idx="16"/>
          </p:nvPr>
        </p:nvSpPr>
        <p:spPr/>
        <p:txBody>
          <a:bodyPr rtlCol="0"/>
          <a:lstStyle/>
          <a:p>
            <a:fld id="{3C85F359-5900-3944-AFEA-D45FB8A729B6}"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CF4BC2BA-3A5E-F847-A111-ABB0E23657AD}" type="datetimeFigureOut">
              <a:rPr lang="en-US" smtClean="0"/>
              <a:t>4/3/17</a:t>
            </a:fld>
            <a:endParaRPr lang="en-US"/>
          </a:p>
        </p:txBody>
      </p:sp>
      <p:sp>
        <p:nvSpPr>
          <p:cNvPr id="12" name="Slide Number Placeholder 11"/>
          <p:cNvSpPr>
            <a:spLocks noGrp="1"/>
          </p:cNvSpPr>
          <p:nvPr>
            <p:ph type="sldNum" sz="quarter" idx="16"/>
          </p:nvPr>
        </p:nvSpPr>
        <p:spPr/>
        <p:txBody>
          <a:bodyPr rtlCol="0"/>
          <a:lstStyle/>
          <a:p>
            <a:fld id="{3C85F359-5900-3944-AFEA-D45FB8A729B6}"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F4BC2BA-3A5E-F847-A111-ABB0E23657AD}" type="datetimeFigureOut">
              <a:rPr lang="en-US" smtClean="0"/>
              <a:t>4/3/17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C85F359-5900-3944-AFEA-D45FB8A729B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4BC2BA-3A5E-F847-A111-ABB0E23657AD}" type="datetimeFigureOut">
              <a:rPr lang="en-US" smtClean="0"/>
              <a:t>4/3/17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C85F359-5900-3944-AFEA-D45FB8A729B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CF4BC2BA-3A5E-F847-A111-ABB0E23657AD}" type="datetimeFigureOut">
              <a:rPr lang="en-US" smtClean="0"/>
              <a:t>4/3/17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3C85F359-5900-3944-AFEA-D45FB8A729B6}"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CF4BC2BA-3A5E-F847-A111-ABB0E23657AD}" type="datetimeFigureOut">
              <a:rPr lang="en-US" smtClean="0"/>
              <a:t>4/3/17</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3C85F359-5900-3944-AFEA-D45FB8A729B6}"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F4BC2BA-3A5E-F847-A111-ABB0E23657AD}" type="datetimeFigureOut">
              <a:rPr lang="en-US" smtClean="0"/>
              <a:t>4/3/17</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C85F359-5900-3944-AFEA-D45FB8A729B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defTabSz="914400"/>
            <a:fld id="{A80CB818-7379-467D-8E76-EF9D9074A26C}" type="datetime2">
              <a:rPr lang="en-US" smtClean="0"/>
              <a:pPr defTabSz="914400"/>
              <a:t>Monday, April 3, 2017</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defTabSz="914400"/>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defTabSz="914400"/>
            <a:fld id="{0CFEC368-1D7A-4F81-ABF6-AE0E36BAF64C}" type="slidenum">
              <a:rPr lang="en-US" smtClean="0"/>
              <a:pPr defTabSz="914400"/>
              <a:t>‹#›</a:t>
            </a:fld>
            <a:endParaRPr lang="en-US" dirty="0"/>
          </a:p>
        </p:txBody>
      </p:sp>
    </p:spTree>
    <p:extLst>
      <p:ext uri="{BB962C8B-B14F-4D97-AF65-F5344CB8AC3E}">
        <p14:creationId xmlns:p14="http://schemas.microsoft.com/office/powerpoint/2010/main" val="10573514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spcBef>
          <a:spcPct val="0"/>
        </a:spcBef>
        <a:buNone/>
        <a:defRPr sz="32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75000"/>
        <a:buFont typeface="Wingdings" charset="2"/>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42986"/>
            <a:ext cx="9143999" cy="2946400"/>
          </a:xfrm>
        </p:spPr>
        <p:txBody>
          <a:bodyPr wrap="square">
            <a:noAutofit/>
          </a:bodyPr>
          <a:lstStyle/>
          <a:p>
            <a:pPr algn="ctr">
              <a:spcBef>
                <a:spcPts val="1200"/>
              </a:spcBef>
            </a:pPr>
            <a:r>
              <a:rPr lang="en-US" sz="3200" dirty="0">
                <a:solidFill>
                  <a:schemeClr val="bg1"/>
                </a:solidFill>
              </a:rPr>
              <a:t>ANALGESIC, ANESTHETIC, AND ADDICTION CLINICAL TRIAL TRANSLATIONS, INNOVATIONS, OPPORTUNITIES, AND NETWORKS</a:t>
            </a:r>
            <a:br>
              <a:rPr lang="en-US" sz="3200" dirty="0">
                <a:solidFill>
                  <a:schemeClr val="bg1"/>
                </a:solidFill>
              </a:rPr>
            </a:br>
            <a:r>
              <a:rPr lang="en-US" sz="3200" dirty="0">
                <a:solidFill>
                  <a:schemeClr val="bg1"/>
                </a:solidFill>
              </a:rPr>
              <a:t>(ACTTION)</a:t>
            </a:r>
            <a:br>
              <a:rPr lang="en-US" sz="3200" dirty="0">
                <a:solidFill>
                  <a:schemeClr val="bg1"/>
                </a:solidFill>
              </a:rPr>
            </a:br>
            <a:r>
              <a:rPr lang="en-US" sz="2400" dirty="0">
                <a:solidFill>
                  <a:schemeClr val="bg1"/>
                </a:solidFill>
              </a:rPr>
              <a:t>Public-Private Partnership WITH THE FDA</a:t>
            </a:r>
          </a:p>
        </p:txBody>
      </p:sp>
      <p:sp>
        <p:nvSpPr>
          <p:cNvPr id="3" name="Subtitle 2"/>
          <p:cNvSpPr>
            <a:spLocks noGrp="1"/>
          </p:cNvSpPr>
          <p:nvPr>
            <p:ph type="subTitle" idx="1"/>
          </p:nvPr>
        </p:nvSpPr>
        <p:spPr>
          <a:xfrm>
            <a:off x="382817" y="3420556"/>
            <a:ext cx="8155201" cy="2738483"/>
          </a:xfrm>
        </p:spPr>
        <p:txBody>
          <a:bodyPr>
            <a:normAutofit/>
          </a:bodyPr>
          <a:lstStyle/>
          <a:p>
            <a:pPr algn="ctr"/>
            <a:r>
              <a:rPr lang="en-US" sz="2800" dirty="0">
                <a:solidFill>
                  <a:schemeClr val="bg1"/>
                </a:solidFill>
              </a:rPr>
              <a:t>Robert H. Dworkin, PhD</a:t>
            </a:r>
          </a:p>
          <a:p>
            <a:pPr algn="ctr">
              <a:spcBef>
                <a:spcPts val="0"/>
              </a:spcBef>
            </a:pPr>
            <a:r>
              <a:rPr lang="en-US" sz="2000" dirty="0">
                <a:solidFill>
                  <a:schemeClr val="bg1"/>
                </a:solidFill>
              </a:rPr>
              <a:t>Professor of Anesthesiology, Neurology, and Psychiatry</a:t>
            </a:r>
          </a:p>
          <a:p>
            <a:pPr algn="ctr">
              <a:spcBef>
                <a:spcPts val="0"/>
              </a:spcBef>
            </a:pPr>
            <a:r>
              <a:rPr lang="en-US" sz="2000" dirty="0">
                <a:solidFill>
                  <a:schemeClr val="bg1"/>
                </a:solidFill>
              </a:rPr>
              <a:t>Professor in the Center for Human Experimental Therapeutics</a:t>
            </a:r>
          </a:p>
          <a:p>
            <a:pPr algn="ctr">
              <a:spcBef>
                <a:spcPts val="0"/>
              </a:spcBef>
            </a:pPr>
            <a:r>
              <a:rPr lang="en-US" sz="2000" dirty="0">
                <a:solidFill>
                  <a:schemeClr val="bg1"/>
                </a:solidFill>
              </a:rPr>
              <a:t>University of Rochester School of Medicine and Dentistry</a:t>
            </a:r>
          </a:p>
          <a:p>
            <a:endParaRPr lang="en-US" dirty="0">
              <a:solidFill>
                <a:schemeClr val="bg1"/>
              </a:solidFill>
            </a:endParaRPr>
          </a:p>
        </p:txBody>
      </p:sp>
    </p:spTree>
    <p:extLst>
      <p:ext uri="{BB962C8B-B14F-4D97-AF65-F5344CB8AC3E}">
        <p14:creationId xmlns:p14="http://schemas.microsoft.com/office/powerpoint/2010/main" val="17419688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5" y="157576"/>
            <a:ext cx="8868792" cy="990600"/>
          </a:xfrm>
        </p:spPr>
        <p:txBody>
          <a:bodyPr>
            <a:noAutofit/>
          </a:bodyPr>
          <a:lstStyle/>
          <a:p>
            <a:pPr algn="ctr"/>
            <a:r>
              <a:rPr lang="en-US" sz="3800" dirty="0" smtClean="0">
                <a:solidFill>
                  <a:schemeClr val="tx1"/>
                </a:solidFill>
              </a:rPr>
              <a:t>CONCEPPT Publication</a:t>
            </a:r>
            <a:br>
              <a:rPr lang="en-US" sz="3800" dirty="0" smtClean="0">
                <a:solidFill>
                  <a:schemeClr val="tx1"/>
                </a:solidFill>
              </a:rPr>
            </a:br>
            <a:r>
              <a:rPr lang="en-US" sz="3800" dirty="0" smtClean="0">
                <a:solidFill>
                  <a:schemeClr val="tx1"/>
                </a:solidFill>
              </a:rPr>
              <a:t>(others in the pipeline)</a:t>
            </a:r>
            <a:endParaRPr lang="en-US" sz="3800" dirty="0">
              <a:solidFill>
                <a:schemeClr val="tx1"/>
              </a:solidFill>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0000" t="15666" r="10891" b="5743"/>
          <a:stretch/>
        </p:blipFill>
        <p:spPr bwMode="auto">
          <a:xfrm>
            <a:off x="7649" y="1674890"/>
            <a:ext cx="9136351" cy="51831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355782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0105" t="11001" r="20900" b="10055"/>
          <a:stretch/>
        </p:blipFill>
        <p:spPr bwMode="auto">
          <a:xfrm>
            <a:off x="1" y="-1"/>
            <a:ext cx="9144000" cy="6858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5808269" y="6362920"/>
            <a:ext cx="2310384" cy="400110"/>
          </a:xfrm>
          <a:prstGeom prst="rect">
            <a:avLst/>
          </a:prstGeom>
          <a:solidFill>
            <a:schemeClr val="bg1"/>
          </a:solidFill>
          <a:ln w="38100">
            <a:solidFill>
              <a:srgbClr val="FF0000"/>
            </a:solidFill>
          </a:ln>
        </p:spPr>
        <p:txBody>
          <a:bodyPr wrap="square" rtlCol="0">
            <a:spAutoFit/>
          </a:bodyPr>
          <a:lstStyle/>
          <a:p>
            <a:pPr algn="ctr"/>
            <a:r>
              <a:rPr lang="en-US" sz="2000" b="1" dirty="0">
                <a:latin typeface="Arial" panose="020B0604020202020204" pitchFamily="34" charset="0"/>
                <a:cs typeface="Arial" panose="020B0604020202020204" pitchFamily="34" charset="0"/>
              </a:rPr>
              <a:t>www.acttion.org</a:t>
            </a:r>
          </a:p>
        </p:txBody>
      </p:sp>
    </p:spTree>
    <p:extLst>
      <p:ext uri="{BB962C8B-B14F-4D97-AF65-F5344CB8AC3E}">
        <p14:creationId xmlns:p14="http://schemas.microsoft.com/office/powerpoint/2010/main" val="11034017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528105"/>
            <a:ext cx="9143999" cy="2946400"/>
          </a:xfrm>
        </p:spPr>
        <p:txBody>
          <a:bodyPr wrap="square">
            <a:noAutofit/>
          </a:bodyPr>
          <a:lstStyle/>
          <a:p>
            <a:pPr algn="ctr">
              <a:spcBef>
                <a:spcPts val="1200"/>
              </a:spcBef>
            </a:pPr>
            <a:r>
              <a:rPr lang="en-US" sz="3200" dirty="0">
                <a:solidFill>
                  <a:schemeClr val="bg1"/>
                </a:solidFill>
              </a:rPr>
              <a:t>ANALGESIC, ANESTHETIC, AND ADDICTION CLINICAL TRIAL TRANSLATIONS, INNOVATIONS, OPPORTUNITIES, AND NETWORKS</a:t>
            </a:r>
            <a:br>
              <a:rPr lang="en-US" sz="3200" dirty="0">
                <a:solidFill>
                  <a:schemeClr val="bg1"/>
                </a:solidFill>
              </a:rPr>
            </a:br>
            <a:r>
              <a:rPr lang="en-US" sz="3200" dirty="0">
                <a:solidFill>
                  <a:schemeClr val="bg1"/>
                </a:solidFill>
              </a:rPr>
              <a:t>(ACTTION)</a:t>
            </a:r>
            <a:br>
              <a:rPr lang="en-US" sz="3200" dirty="0">
                <a:solidFill>
                  <a:schemeClr val="bg1"/>
                </a:solidFill>
              </a:rPr>
            </a:br>
            <a:r>
              <a:rPr lang="en-US" sz="2400" dirty="0">
                <a:solidFill>
                  <a:schemeClr val="bg1"/>
                </a:solidFill>
              </a:rPr>
              <a:t>Public-Private Partnership WITH THE FDA</a:t>
            </a:r>
          </a:p>
        </p:txBody>
      </p:sp>
    </p:spTree>
    <p:extLst>
      <p:ext uri="{BB962C8B-B14F-4D97-AF65-F5344CB8AC3E}">
        <p14:creationId xmlns:p14="http://schemas.microsoft.com/office/powerpoint/2010/main" val="21250264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71600"/>
            <a:ext cx="9144000" cy="1927225"/>
          </a:xfrm>
        </p:spPr>
        <p:txBody>
          <a:bodyPr/>
          <a:lstStyle/>
          <a:p>
            <a:pPr algn="ctr"/>
            <a:r>
              <a:rPr lang="en-US" sz="2400" dirty="0" smtClean="0"/>
              <a:t>INTRODUCTION</a:t>
            </a:r>
            <a:endParaRPr lang="en-US" sz="2400" dirty="0"/>
          </a:p>
        </p:txBody>
      </p:sp>
    </p:spTree>
    <p:extLst>
      <p:ext uri="{BB962C8B-B14F-4D97-AF65-F5344CB8AC3E}">
        <p14:creationId xmlns:p14="http://schemas.microsoft.com/office/powerpoint/2010/main" val="32889503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a:t>Consequence of success</a:t>
            </a:r>
          </a:p>
          <a:p>
            <a:r>
              <a:rPr lang="en-US" dirty="0"/>
              <a:t>Number of cancer survivors </a:t>
            </a:r>
          </a:p>
          <a:p>
            <a:r>
              <a:rPr lang="en-US" dirty="0"/>
              <a:t>Change of focus - quality of survival</a:t>
            </a:r>
          </a:p>
          <a:p>
            <a:r>
              <a:rPr lang="en-US" dirty="0"/>
              <a:t>CIPN</a:t>
            </a:r>
          </a:p>
          <a:p>
            <a:pPr lvl="1"/>
            <a:r>
              <a:rPr lang="en-US" dirty="0" smtClean="0"/>
              <a:t>Substantial prevalence, disability, </a:t>
            </a:r>
            <a:r>
              <a:rPr lang="en-US" dirty="0"/>
              <a:t>reduced QOL even years after treatment</a:t>
            </a:r>
          </a:p>
          <a:p>
            <a:pPr lvl="1"/>
            <a:r>
              <a:rPr lang="en-US" dirty="0" smtClean="0"/>
              <a:t>Dose </a:t>
            </a:r>
            <a:r>
              <a:rPr lang="en-US" dirty="0"/>
              <a:t>reduction or discontinuation of chemotherapy with possible effects on survival</a:t>
            </a:r>
          </a:p>
        </p:txBody>
      </p:sp>
    </p:spTree>
    <p:extLst>
      <p:ext uri="{BB962C8B-B14F-4D97-AF65-F5344CB8AC3E}">
        <p14:creationId xmlns:p14="http://schemas.microsoft.com/office/powerpoint/2010/main" val="6586637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a:t>Challenges</a:t>
            </a:r>
          </a:p>
          <a:p>
            <a:endParaRPr lang="en-US" dirty="0"/>
          </a:p>
          <a:p>
            <a:r>
              <a:rPr lang="en-US" dirty="0"/>
              <a:t>Goals</a:t>
            </a:r>
          </a:p>
          <a:p>
            <a:pPr marL="274320" lvl="1" indent="0">
              <a:buNone/>
            </a:pPr>
            <a:r>
              <a:rPr lang="en-US" dirty="0"/>
              <a:t>1.  to evaluate disease modification of CIPN</a:t>
            </a:r>
          </a:p>
          <a:p>
            <a:pPr marL="274320" lvl="1" indent="0">
              <a:buNone/>
            </a:pPr>
            <a:r>
              <a:rPr lang="en-US" dirty="0"/>
              <a:t>2.  to evaluate symptomatic treatment of CIPN</a:t>
            </a:r>
          </a:p>
          <a:p>
            <a:pPr marL="274320" lvl="1" indent="0">
              <a:buNone/>
            </a:pPr>
            <a:r>
              <a:rPr lang="en-US" dirty="0"/>
              <a:t>3.  to evaluate chemotherapy disruption due to CIPN</a:t>
            </a:r>
          </a:p>
          <a:p>
            <a:pPr marL="274320" lvl="1" indent="0">
              <a:buNone/>
            </a:pPr>
            <a:r>
              <a:rPr lang="en-US" dirty="0"/>
              <a:t>4.  to define a research agenda for the unknowns</a:t>
            </a:r>
          </a:p>
        </p:txBody>
      </p:sp>
    </p:spTree>
    <p:extLst>
      <p:ext uri="{BB962C8B-B14F-4D97-AF65-F5344CB8AC3E}">
        <p14:creationId xmlns:p14="http://schemas.microsoft.com/office/powerpoint/2010/main" val="2865840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8098" name="Text Box 2"/>
          <p:cNvSpPr txBox="1">
            <a:spLocks noChangeArrowheads="1"/>
          </p:cNvSpPr>
          <p:nvPr/>
        </p:nvSpPr>
        <p:spPr bwMode="auto">
          <a:xfrm>
            <a:off x="198303" y="130727"/>
            <a:ext cx="8763000" cy="5995487"/>
          </a:xfrm>
          <a:prstGeom prst="rect">
            <a:avLst/>
          </a:prstGeom>
          <a:noFill/>
          <a:ln w="28575">
            <a:noFill/>
            <a:miter lim="800000"/>
            <a:headEnd/>
            <a:tailEnd/>
          </a:ln>
          <a:effectLst/>
        </p:spPr>
        <p:txBody>
          <a:bodyPr lIns="0" tIns="0" rIns="0" bIns="0">
            <a:spAutoFit/>
          </a:bodyPr>
          <a:lstStyle/>
          <a:p>
            <a:pPr>
              <a:lnSpc>
                <a:spcPct val="120000"/>
              </a:lnSpc>
            </a:pPr>
            <a:r>
              <a:rPr lang="en-US" sz="3600" dirty="0">
                <a:latin typeface="Arial"/>
                <a:cs typeface="Arial"/>
              </a:rPr>
              <a:t>“The science base necessary to evaluate and predict safety and efficacy … is different from the science that generates the new idea for a drug, biologic or device.</a:t>
            </a:r>
          </a:p>
          <a:p>
            <a:pPr>
              <a:lnSpc>
                <a:spcPct val="140000"/>
              </a:lnSpc>
              <a:spcBef>
                <a:spcPct val="20000"/>
              </a:spcBef>
            </a:pPr>
            <a:r>
              <a:rPr lang="en-US" sz="2400" dirty="0">
                <a:latin typeface="Arial"/>
                <a:cs typeface="Arial"/>
              </a:rPr>
              <a:t>In general, the National Institutes of Health and academia do not perform research in this area, indicating the need to develop mechanisms and incentives to foster research directed at improving the scientific base for the critical path, for example, for analgesic drug development.”</a:t>
            </a:r>
          </a:p>
          <a:p>
            <a:pPr algn="r">
              <a:lnSpc>
                <a:spcPct val="140000"/>
              </a:lnSpc>
              <a:spcBef>
                <a:spcPct val="80000"/>
              </a:spcBef>
            </a:pPr>
            <a:r>
              <a:rPr lang="en-US" sz="2000" dirty="0">
                <a:latin typeface="Arial"/>
                <a:cs typeface="Arial"/>
              </a:rPr>
              <a:t>Woodcock J, et al. Nature Reviews Drug Discovery 2007;6:703-710  </a:t>
            </a:r>
          </a:p>
        </p:txBody>
      </p:sp>
    </p:spTree>
    <p:extLst>
      <p:ext uri="{BB962C8B-B14F-4D97-AF65-F5344CB8AC3E}">
        <p14:creationId xmlns:p14="http://schemas.microsoft.com/office/powerpoint/2010/main" val="16431500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tx1"/>
                </a:solidFill>
              </a:rPr>
              <a:t>Mission of ACTTION</a:t>
            </a:r>
          </a:p>
        </p:txBody>
      </p:sp>
      <p:sp>
        <p:nvSpPr>
          <p:cNvPr id="3" name="Content Placeholder 2"/>
          <p:cNvSpPr>
            <a:spLocks noGrp="1"/>
          </p:cNvSpPr>
          <p:nvPr>
            <p:ph sz="quarter" idx="1"/>
          </p:nvPr>
        </p:nvSpPr>
        <p:spPr>
          <a:xfrm>
            <a:off x="205740" y="1908810"/>
            <a:ext cx="8720328" cy="4495800"/>
          </a:xfrm>
        </p:spPr>
        <p:txBody>
          <a:bodyPr>
            <a:normAutofit/>
          </a:bodyPr>
          <a:lstStyle/>
          <a:p>
            <a:pPr marL="0" indent="0">
              <a:buNone/>
            </a:pPr>
            <a:r>
              <a:rPr lang="en-US" sz="3600" dirty="0"/>
              <a:t>To identify, prioritize, sponsor, coordinate, and promote innovative activities — with a special interest in optimizing clinical trials — that will expedite the discovery and development of improved analgesic, anesthetic, addiction, and peripheral </a:t>
            </a:r>
            <a:r>
              <a:rPr lang="en-US" sz="3600" dirty="0" smtClean="0"/>
              <a:t>neuropathy </a:t>
            </a:r>
            <a:r>
              <a:rPr lang="en-US" sz="3600" dirty="0"/>
              <a:t>treatments for the benefit of the public health.</a:t>
            </a:r>
          </a:p>
          <a:p>
            <a:endParaRPr lang="en-US" sz="3600"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7369" y="117817"/>
            <a:ext cx="2485955" cy="878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937197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Consortia and Collaborations</a:t>
            </a:r>
          </a:p>
        </p:txBody>
      </p:sp>
      <p:sp>
        <p:nvSpPr>
          <p:cNvPr id="3" name="Content Placeholder 2"/>
          <p:cNvSpPr>
            <a:spLocks noGrp="1"/>
          </p:cNvSpPr>
          <p:nvPr>
            <p:ph sz="quarter" idx="1"/>
          </p:nvPr>
        </p:nvSpPr>
        <p:spPr>
          <a:xfrm>
            <a:off x="16933" y="1688774"/>
            <a:ext cx="9144000" cy="5257800"/>
          </a:xfrm>
        </p:spPr>
        <p:txBody>
          <a:bodyPr>
            <a:noAutofit/>
          </a:bodyPr>
          <a:lstStyle/>
          <a:p>
            <a:pPr marL="0" indent="0">
              <a:buNone/>
            </a:pPr>
            <a:r>
              <a:rPr lang="en-US" sz="2400" u="sng" dirty="0"/>
              <a:t>Consortia</a:t>
            </a:r>
          </a:p>
          <a:p>
            <a:pPr>
              <a:spcBef>
                <a:spcPts val="1800"/>
              </a:spcBef>
            </a:pPr>
            <a:r>
              <a:rPr lang="en-US" sz="2000" dirty="0"/>
              <a:t>Consortium for Addiction Research on Efficacy and Safety (CARES)</a:t>
            </a:r>
          </a:p>
          <a:p>
            <a:pPr>
              <a:spcBef>
                <a:spcPts val="1800"/>
              </a:spcBef>
            </a:pPr>
            <a:r>
              <a:rPr lang="en-US" sz="2200" b="1" dirty="0"/>
              <a:t>Consortium on Clinical Endpoints and Procedures for Peripheral Neuropathy Trials (CONCEPPT)</a:t>
            </a:r>
          </a:p>
          <a:p>
            <a:pPr>
              <a:spcBef>
                <a:spcPts val="1800"/>
              </a:spcBef>
            </a:pPr>
            <a:r>
              <a:rPr lang="en-US" sz="2000" dirty="0" smtClean="0"/>
              <a:t>Sedation </a:t>
            </a:r>
            <a:r>
              <a:rPr lang="en-US" sz="2000" dirty="0"/>
              <a:t>Consortium on Endpoints and Procedures for Treatment, Education, and Research (SCEPTER)</a:t>
            </a:r>
          </a:p>
          <a:p>
            <a:pPr marL="0" indent="0">
              <a:spcBef>
                <a:spcPts val="1800"/>
              </a:spcBef>
              <a:buNone/>
            </a:pPr>
            <a:r>
              <a:rPr lang="en-US" sz="2400" u="sng" dirty="0"/>
              <a:t>Collaborations</a:t>
            </a:r>
          </a:p>
          <a:p>
            <a:pPr>
              <a:spcBef>
                <a:spcPts val="1800"/>
              </a:spcBef>
            </a:pPr>
            <a:r>
              <a:rPr lang="en-US" sz="2000" dirty="0"/>
              <a:t>ACTTION-American Pain Society Pain Taxonomy (AAPT) — Chronic Pain</a:t>
            </a:r>
          </a:p>
          <a:p>
            <a:pPr>
              <a:spcBef>
                <a:spcPts val="1800"/>
              </a:spcBef>
            </a:pPr>
            <a:r>
              <a:rPr lang="en-US" sz="2000" dirty="0"/>
              <a:t>ACTTION-American Pain Society-American Academy of Pain Medicine Pain Taxonomy (AAAPT) — Acute Pain</a:t>
            </a:r>
          </a:p>
        </p:txBody>
      </p:sp>
    </p:spTree>
    <p:extLst>
      <p:ext uri="{BB962C8B-B14F-4D97-AF65-F5344CB8AC3E}">
        <p14:creationId xmlns:p14="http://schemas.microsoft.com/office/powerpoint/2010/main" val="34704319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Working Groups</a:t>
            </a:r>
          </a:p>
        </p:txBody>
      </p:sp>
      <p:sp>
        <p:nvSpPr>
          <p:cNvPr id="3" name="Content Placeholder 2"/>
          <p:cNvSpPr>
            <a:spLocks noGrp="1"/>
          </p:cNvSpPr>
          <p:nvPr>
            <p:ph sz="quarter" idx="1"/>
          </p:nvPr>
        </p:nvSpPr>
        <p:spPr>
          <a:xfrm>
            <a:off x="16933" y="1723947"/>
            <a:ext cx="9144000" cy="5257800"/>
          </a:xfrm>
        </p:spPr>
        <p:txBody>
          <a:bodyPr>
            <a:noAutofit/>
          </a:bodyPr>
          <a:lstStyle/>
          <a:p>
            <a:r>
              <a:rPr lang="en-US" sz="1800" dirty="0"/>
              <a:t>Abuse Liability Evaluation for Research , Treatment, and Training (ALERTT)</a:t>
            </a:r>
          </a:p>
          <a:p>
            <a:r>
              <a:rPr lang="en-US" sz="1800" dirty="0"/>
              <a:t>Analgesic Comparative Effectiveness and Pragmatic Trials (ACEPT)</a:t>
            </a:r>
          </a:p>
          <a:p>
            <a:r>
              <a:rPr lang="en-US" sz="1800" dirty="0"/>
              <a:t>Community Patient Awareness About Clinical Trials (COMPAACT)</a:t>
            </a:r>
          </a:p>
          <a:p>
            <a:r>
              <a:rPr lang="en-US" sz="1800" dirty="0"/>
              <a:t>Pain-Related Outcomes Training and Evaluation for Conducting Clinical Trials (PROTECCT)</a:t>
            </a:r>
          </a:p>
          <a:p>
            <a:r>
              <a:rPr lang="en-US" sz="1800" dirty="0"/>
              <a:t>Public Relations and Other Communication and Education Strategies (PROCESS)</a:t>
            </a:r>
          </a:p>
          <a:p>
            <a:r>
              <a:rPr lang="en-US" sz="1800" dirty="0"/>
              <a:t>Repository of Registered Analgesic Clinical Trials (</a:t>
            </a:r>
            <a:r>
              <a:rPr lang="en-US" sz="1800" dirty="0" err="1"/>
              <a:t>RReACT</a:t>
            </a:r>
            <a:r>
              <a:rPr lang="en-US" sz="1800" dirty="0"/>
              <a:t>)</a:t>
            </a:r>
          </a:p>
          <a:p>
            <a:r>
              <a:rPr lang="en-US" sz="1800" dirty="0"/>
              <a:t>Resource for Evaluating Procedures and Outcomes of Randomized Trials (REPORT)</a:t>
            </a:r>
          </a:p>
          <a:p>
            <a:r>
              <a:rPr lang="en-US" sz="1800" dirty="0">
                <a:solidFill>
                  <a:srgbClr val="000000"/>
                </a:solidFill>
              </a:rPr>
              <a:t>Retrospective Evaluation of Patient-Level Information from Controlled Analgesic Trials of Efficacy (REPLICATE)</a:t>
            </a:r>
          </a:p>
          <a:p>
            <a:r>
              <a:rPr lang="en-US" sz="1800" dirty="0"/>
              <a:t>Safety and Benefit-Risk Reporting and Evaluation (SABRRE)</a:t>
            </a:r>
          </a:p>
          <a:p>
            <a:r>
              <a:rPr lang="en-US" sz="1800" dirty="0"/>
              <a:t>Standardized Analgesic Database for Research, Discovery, and Submissions (STANDARDS)</a:t>
            </a:r>
          </a:p>
        </p:txBody>
      </p:sp>
    </p:spTree>
    <p:extLst>
      <p:ext uri="{BB962C8B-B14F-4D97-AF65-F5344CB8AC3E}">
        <p14:creationId xmlns:p14="http://schemas.microsoft.com/office/powerpoint/2010/main" val="7228573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Major Research Objective</a:t>
            </a:r>
          </a:p>
        </p:txBody>
      </p:sp>
      <p:sp>
        <p:nvSpPr>
          <p:cNvPr id="3" name="Content Placeholder 2"/>
          <p:cNvSpPr>
            <a:spLocks noGrp="1"/>
          </p:cNvSpPr>
          <p:nvPr>
            <p:ph sz="quarter" idx="1"/>
          </p:nvPr>
        </p:nvSpPr>
        <p:spPr>
          <a:xfrm>
            <a:off x="612648" y="1893174"/>
            <a:ext cx="8153400" cy="4495800"/>
          </a:xfrm>
        </p:spPr>
        <p:txBody>
          <a:bodyPr>
            <a:normAutofit/>
          </a:bodyPr>
          <a:lstStyle/>
          <a:p>
            <a:pPr marL="0" indent="0">
              <a:lnSpc>
                <a:spcPct val="150000"/>
              </a:lnSpc>
              <a:buNone/>
            </a:pPr>
            <a:r>
              <a:rPr lang="en-US" sz="3200" dirty="0">
                <a:latin typeface="+mj-lt"/>
                <a:cs typeface="Arial" panose="020B0604020202020204" pitchFamily="34" charset="0"/>
              </a:rPr>
              <a:t>Develop an evidence-based approach to the design, execution, analysis, and interpretation of clinical trials of analgesic, addiction, sedation, and peripheral neuropathy clinical trials</a:t>
            </a:r>
          </a:p>
          <a:p>
            <a:pPr marL="0" indent="0">
              <a:buNone/>
            </a:pPr>
            <a:endParaRPr lang="en-US" b="1" dirty="0"/>
          </a:p>
        </p:txBody>
      </p:sp>
    </p:spTree>
    <p:extLst>
      <p:ext uri="{BB962C8B-B14F-4D97-AF65-F5344CB8AC3E}">
        <p14:creationId xmlns:p14="http://schemas.microsoft.com/office/powerpoint/2010/main" val="18583182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60933" cy="990600"/>
          </a:xfrm>
        </p:spPr>
        <p:txBody>
          <a:bodyPr>
            <a:normAutofit fontScale="90000"/>
          </a:bodyPr>
          <a:lstStyle/>
          <a:p>
            <a:r>
              <a:rPr lang="en-US" dirty="0">
                <a:solidFill>
                  <a:schemeClr val="tx1"/>
                </a:solidFill>
              </a:rPr>
              <a:t>Partners – Professional &amp; Resear</a:t>
            </a:r>
            <a:r>
              <a:rPr lang="en-US" dirty="0"/>
              <a:t>ch Societies</a:t>
            </a:r>
          </a:p>
        </p:txBody>
      </p:sp>
      <p:sp>
        <p:nvSpPr>
          <p:cNvPr id="4" name="Content Placeholder 3"/>
          <p:cNvSpPr>
            <a:spLocks noGrp="1"/>
          </p:cNvSpPr>
          <p:nvPr>
            <p:ph sz="quarter" idx="1"/>
          </p:nvPr>
        </p:nvSpPr>
        <p:spPr>
          <a:xfrm>
            <a:off x="612648" y="1515534"/>
            <a:ext cx="8153400" cy="5393267"/>
          </a:xfrm>
        </p:spPr>
        <p:txBody>
          <a:bodyPr>
            <a:normAutofit/>
          </a:bodyPr>
          <a:lstStyle/>
          <a:p>
            <a:r>
              <a:rPr lang="en-US" dirty="0"/>
              <a:t>American Academy of Neurology</a:t>
            </a:r>
          </a:p>
          <a:p>
            <a:r>
              <a:rPr lang="en-US" dirty="0"/>
              <a:t>American Academy of Pain Medicine</a:t>
            </a:r>
          </a:p>
          <a:p>
            <a:r>
              <a:rPr lang="en-US" dirty="0"/>
              <a:t>American College of Rheumatology</a:t>
            </a:r>
          </a:p>
          <a:p>
            <a:r>
              <a:rPr lang="en-US" dirty="0"/>
              <a:t>American Pain Society</a:t>
            </a:r>
          </a:p>
          <a:p>
            <a:r>
              <a:rPr lang="en-US" dirty="0"/>
              <a:t>American Society of Anesthesiologists</a:t>
            </a:r>
          </a:p>
          <a:p>
            <a:r>
              <a:rPr lang="en-US" dirty="0" err="1"/>
              <a:t>Europain</a:t>
            </a:r>
            <a:endParaRPr lang="en-US" dirty="0"/>
          </a:p>
          <a:p>
            <a:r>
              <a:rPr lang="en-US" dirty="0"/>
              <a:t>German Research Network on Neuropathic Pain</a:t>
            </a:r>
          </a:p>
          <a:p>
            <a:r>
              <a:rPr lang="en-US" dirty="0"/>
              <a:t>International Association for the Study of Pain</a:t>
            </a:r>
          </a:p>
          <a:p>
            <a:r>
              <a:rPr lang="en-US" dirty="0"/>
              <a:t>Osteoarthritis Research Society International</a:t>
            </a:r>
          </a:p>
          <a:p>
            <a:r>
              <a:rPr lang="en-US" dirty="0"/>
              <a:t>Outcome Measures in Rheumatology</a:t>
            </a:r>
          </a:p>
        </p:txBody>
      </p:sp>
    </p:spTree>
    <p:extLst>
      <p:ext uri="{BB962C8B-B14F-4D97-AF65-F5344CB8AC3E}">
        <p14:creationId xmlns:p14="http://schemas.microsoft.com/office/powerpoint/2010/main" val="1544387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1"/>
                </a:solidFill>
              </a:rPr>
              <a:t>Partners – US Government Agencies</a:t>
            </a:r>
          </a:p>
        </p:txBody>
      </p:sp>
      <p:sp>
        <p:nvSpPr>
          <p:cNvPr id="3" name="Content Placeholder 2"/>
          <p:cNvSpPr>
            <a:spLocks noGrp="1"/>
          </p:cNvSpPr>
          <p:nvPr>
            <p:ph sz="quarter" idx="1"/>
          </p:nvPr>
        </p:nvSpPr>
        <p:spPr>
          <a:xfrm>
            <a:off x="612648" y="1733370"/>
            <a:ext cx="8153400" cy="4495800"/>
          </a:xfrm>
        </p:spPr>
        <p:txBody>
          <a:bodyPr/>
          <a:lstStyle/>
          <a:p>
            <a:r>
              <a:rPr lang="en-US" dirty="0"/>
              <a:t>Food and Drug Administration</a:t>
            </a:r>
          </a:p>
          <a:p>
            <a:r>
              <a:rPr lang="en-US" dirty="0"/>
              <a:t>Department of Veteran Affairs</a:t>
            </a:r>
          </a:p>
          <a:p>
            <a:r>
              <a:rPr lang="en-US" dirty="0"/>
              <a:t>National Institutes of </a:t>
            </a:r>
            <a:r>
              <a:rPr lang="en-US" dirty="0" smtClean="0"/>
              <a:t>Health</a:t>
            </a:r>
          </a:p>
          <a:p>
            <a:r>
              <a:rPr lang="en-US" dirty="0" smtClean="0"/>
              <a:t>Department of Defense</a:t>
            </a:r>
            <a:endParaRPr lang="en-US" dirty="0"/>
          </a:p>
        </p:txBody>
      </p:sp>
    </p:spTree>
    <p:extLst>
      <p:ext uri="{BB962C8B-B14F-4D97-AF65-F5344CB8AC3E}">
        <p14:creationId xmlns:p14="http://schemas.microsoft.com/office/powerpoint/2010/main" val="22243784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353" y="181989"/>
            <a:ext cx="8153400" cy="990600"/>
          </a:xfrm>
        </p:spPr>
        <p:txBody>
          <a:bodyPr>
            <a:normAutofit fontScale="90000"/>
          </a:bodyPr>
          <a:lstStyle/>
          <a:p>
            <a:pPr algn="ctr"/>
            <a:r>
              <a:rPr lang="en-US" dirty="0" smtClean="0">
                <a:solidFill>
                  <a:schemeClr val="tx1"/>
                </a:solidFill>
              </a:rPr>
              <a:t>Industry Partners </a:t>
            </a:r>
            <a:r>
              <a:rPr lang="en-US" dirty="0">
                <a:solidFill>
                  <a:schemeClr val="tx1"/>
                </a:solidFill>
              </a:rPr>
              <a:t>– </a:t>
            </a:r>
            <a:r>
              <a:rPr lang="en-US" dirty="0" smtClean="0">
                <a:solidFill>
                  <a:schemeClr val="tx1"/>
                </a:solidFill>
              </a:rPr>
              <a:t>CONCEPPT</a:t>
            </a:r>
            <a:endParaRPr lang="en-US" dirty="0">
              <a:solidFill>
                <a:schemeClr val="tx1"/>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5355" y="4520971"/>
            <a:ext cx="4563123" cy="1389218"/>
          </a:xfrm>
          <a:prstGeom prst="rect">
            <a:avLst/>
          </a:prstGeom>
        </p:spPr>
      </p:pic>
      <p:pic>
        <p:nvPicPr>
          <p:cNvPr id="4" name="Picture 3" descr="\\C6158.uk01.apmn.org\MyDesktop\csa04\Mundipharma_Logo2012_RGB.jpg"/>
          <p:cNvPicPr/>
          <p:nvPr/>
        </p:nvPicPr>
        <p:blipFill>
          <a:blip r:embed="rId3"/>
          <a:srcRect/>
          <a:stretch>
            <a:fillRect/>
          </a:stretch>
        </p:blipFill>
        <p:spPr bwMode="auto">
          <a:xfrm>
            <a:off x="914401" y="2138361"/>
            <a:ext cx="4589754" cy="1483727"/>
          </a:xfrm>
          <a:prstGeom prst="rect">
            <a:avLst/>
          </a:prstGeom>
          <a:noFill/>
          <a:ln w="9525">
            <a:noFill/>
            <a:miter lim="800000"/>
            <a:headEnd/>
            <a:tailEnd/>
          </a:ln>
        </p:spPr>
      </p:pic>
    </p:spTree>
    <p:extLst>
      <p:ext uri="{BB962C8B-B14F-4D97-AF65-F5344CB8AC3E}">
        <p14:creationId xmlns:p14="http://schemas.microsoft.com/office/powerpoint/2010/main" val="11991688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larity">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810</TotalTime>
  <Words>575</Words>
  <Application>Microsoft Macintosh PowerPoint</Application>
  <PresentationFormat>On-screen Show (4:3)</PresentationFormat>
  <Paragraphs>69</Paragraphs>
  <Slides>15</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Arial</vt:lpstr>
      <vt:lpstr>Calibri</vt:lpstr>
      <vt:lpstr>Tw Cen MT</vt:lpstr>
      <vt:lpstr>Wingdings</vt:lpstr>
      <vt:lpstr>Wingdings 2</vt:lpstr>
      <vt:lpstr>Median</vt:lpstr>
      <vt:lpstr>Clarity</vt:lpstr>
      <vt:lpstr>ANALGESIC, ANESTHETIC, AND ADDICTION CLINICAL TRIAL TRANSLATIONS, INNOVATIONS, OPPORTUNITIES, AND NETWORKS (ACTTION) Public-Private Partnership WITH THE FDA</vt:lpstr>
      <vt:lpstr>PowerPoint Presentation</vt:lpstr>
      <vt:lpstr>Mission of ACTTION</vt:lpstr>
      <vt:lpstr>Consortia and Collaborations</vt:lpstr>
      <vt:lpstr>Working Groups</vt:lpstr>
      <vt:lpstr>Major Research Objective</vt:lpstr>
      <vt:lpstr>Partners – Professional &amp; Research Societies</vt:lpstr>
      <vt:lpstr>Partners – US Government Agencies</vt:lpstr>
      <vt:lpstr>Industry Partners – CONCEPPT</vt:lpstr>
      <vt:lpstr>CONCEPPT Publication (others in the pipeline)</vt:lpstr>
      <vt:lpstr>PowerPoint Presentation</vt:lpstr>
      <vt:lpstr>ANALGESIC, ANESTHETIC, AND ADDICTION CLINICAL TRIAL TRANSLATIONS, INNOVATIONS, OPPORTUNITIES, AND NETWORKS (ACTTION) Public-Private Partnership WITH THE FDA</vt:lpstr>
      <vt:lpstr>INTRODUCTION</vt:lpstr>
      <vt:lpstr>Background</vt:lpstr>
      <vt:lpstr>Background</vt:lpstr>
    </vt:vector>
  </TitlesOfParts>
  <Company>University of Washington</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ACTTION: Public-Private Partnership with FDA</dc:title>
  <dc:creator>Kushang  Patel</dc:creator>
  <cp:lastModifiedBy>Valorie Thompson</cp:lastModifiedBy>
  <cp:revision>66</cp:revision>
  <dcterms:created xsi:type="dcterms:W3CDTF">2015-11-09T20:17:27Z</dcterms:created>
  <dcterms:modified xsi:type="dcterms:W3CDTF">2017-04-03T14:45:11Z</dcterms:modified>
</cp:coreProperties>
</file>