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55"/>
  </p:notesMasterIdLst>
  <p:sldIdLst>
    <p:sldId id="265" r:id="rId4"/>
    <p:sldId id="267" r:id="rId5"/>
    <p:sldId id="266" r:id="rId6"/>
    <p:sldId id="309" r:id="rId7"/>
    <p:sldId id="305" r:id="rId8"/>
    <p:sldId id="304" r:id="rId9"/>
    <p:sldId id="272" r:id="rId10"/>
    <p:sldId id="270" r:id="rId11"/>
    <p:sldId id="297" r:id="rId12"/>
    <p:sldId id="299" r:id="rId13"/>
    <p:sldId id="298" r:id="rId14"/>
    <p:sldId id="292" r:id="rId15"/>
    <p:sldId id="346" r:id="rId16"/>
    <p:sldId id="348" r:id="rId17"/>
    <p:sldId id="349" r:id="rId18"/>
    <p:sldId id="354" r:id="rId19"/>
    <p:sldId id="353" r:id="rId20"/>
    <p:sldId id="307" r:id="rId21"/>
    <p:sldId id="278" r:id="rId22"/>
    <p:sldId id="296" r:id="rId23"/>
    <p:sldId id="291" r:id="rId24"/>
    <p:sldId id="287" r:id="rId25"/>
    <p:sldId id="282" r:id="rId26"/>
    <p:sldId id="294" r:id="rId27"/>
    <p:sldId id="279" r:id="rId28"/>
    <p:sldId id="284" r:id="rId29"/>
    <p:sldId id="295" r:id="rId30"/>
    <p:sldId id="334" r:id="rId31"/>
    <p:sldId id="336" r:id="rId32"/>
    <p:sldId id="338" r:id="rId33"/>
    <p:sldId id="335" r:id="rId34"/>
    <p:sldId id="320" r:id="rId35"/>
    <p:sldId id="352" r:id="rId36"/>
    <p:sldId id="322" r:id="rId37"/>
    <p:sldId id="324" r:id="rId38"/>
    <p:sldId id="325" r:id="rId39"/>
    <p:sldId id="327" r:id="rId40"/>
    <p:sldId id="337" r:id="rId41"/>
    <p:sldId id="328" r:id="rId42"/>
    <p:sldId id="321" r:id="rId43"/>
    <p:sldId id="329" r:id="rId44"/>
    <p:sldId id="330" r:id="rId45"/>
    <p:sldId id="333" r:id="rId46"/>
    <p:sldId id="301" r:id="rId47"/>
    <p:sldId id="351" r:id="rId48"/>
    <p:sldId id="308" r:id="rId49"/>
    <p:sldId id="277" r:id="rId50"/>
    <p:sldId id="283" r:id="rId51"/>
    <p:sldId id="286" r:id="rId52"/>
    <p:sldId id="317" r:id="rId53"/>
    <p:sldId id="319" r:id="rId5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3"/>
  </p:normalViewPr>
  <p:slideViewPr>
    <p:cSldViewPr>
      <p:cViewPr varScale="1">
        <p:scale>
          <a:sx n="107" d="100"/>
          <a:sy n="107" d="100"/>
        </p:scale>
        <p:origin x="1760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66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notesMaster" Target="notesMasters/notesMaster1.xml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C46982-7DF3-449C-8808-2638A1B573DD}" type="datetimeFigureOut">
              <a:rPr lang="it-IT" smtClean="0"/>
              <a:t>03/04/17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1B6D4F-4AE2-43F5-8F99-8CAAE0EA302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3894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</a:t>
            </a:r>
            <a:r>
              <a:rPr lang="en-US" baseline="0" dirty="0" smtClean="0"/>
              <a:t> addition to pain, need to evaluate sensation (numbness/tingling), function (buttoning, dropping objects, and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7E74A-3568-445B-85C1-B003F8D245FA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4640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 smtClean="0">
              <a:latin typeface="Agency FB" panose="020B0503020202020204" pitchFamily="34" charset="0"/>
            </a:endParaRPr>
          </a:p>
        </p:txBody>
      </p:sp>
      <p:sp>
        <p:nvSpPr>
          <p:cNvPr id="4301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D903BAF-9C11-4857-A65C-7F4474B74AE7}" type="slidenum">
              <a:rPr lang="it-IT" altLang="it-IT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42</a:t>
            </a:fld>
            <a:endParaRPr lang="it-IT" altLang="it-IT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464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buFontTx/>
              <a:buChar char="•"/>
            </a:pPr>
            <a:endParaRPr lang="it-IT" altLang="it-IT" smtClean="0"/>
          </a:p>
        </p:txBody>
      </p:sp>
      <p:sp>
        <p:nvSpPr>
          <p:cNvPr id="460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AC3142F-BDBE-47C7-A888-9FD001068107}" type="slidenum">
              <a:rPr lang="it-IT" altLang="it-IT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43</a:t>
            </a:fld>
            <a:endParaRPr lang="it-IT" altLang="it-IT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3475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 back and figure</a:t>
            </a:r>
            <a:r>
              <a:rPr lang="en-US" baseline="0" dirty="0" smtClean="0"/>
              <a:t> out how to clean up this slide to say same thing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88F4B-C8AB-4DED-82A3-6F6C06D43A36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731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Symptom identification and measurement is the most difficult part of the development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88F4B-C8AB-4DED-82A3-6F6C06D43A36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682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88F4B-C8AB-4DED-82A3-6F6C06D43A36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120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422275" indent="-285750" eaLnBrk="1" hangingPunct="1">
              <a:lnSpc>
                <a:spcPct val="115000"/>
              </a:lnSpc>
              <a:spcBef>
                <a:spcPct val="0"/>
              </a:spcBef>
              <a:spcAft>
                <a:spcPts val="500"/>
              </a:spcAft>
              <a:buClr>
                <a:schemeClr val="accent1"/>
              </a:buClr>
              <a:buFont typeface="Wingdings" panose="05000000000000000000" pitchFamily="2" charset="2"/>
              <a:buNone/>
            </a:pPr>
            <a:endParaRPr lang="it-IT" altLang="it-IT" smtClean="0">
              <a:latin typeface="Century Schoolbook" panose="02040604050505020304" pitchFamily="18" charset="0"/>
              <a:cs typeface="Arial" panose="020B0604020202020204" pitchFamily="34" charset="0"/>
            </a:endParaRPr>
          </a:p>
        </p:txBody>
      </p:sp>
      <p:sp>
        <p:nvSpPr>
          <p:cNvPr id="3482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6EDFB5C-56EA-49BA-B155-8365F577397E}" type="slidenum">
              <a:rPr lang="it-IT" altLang="it-IT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34</a:t>
            </a:fld>
            <a:endParaRPr lang="it-IT" altLang="it-IT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699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422275" indent="-285750" eaLnBrk="1" hangingPunct="1">
              <a:lnSpc>
                <a:spcPct val="115000"/>
              </a:lnSpc>
              <a:spcBef>
                <a:spcPct val="0"/>
              </a:spcBef>
              <a:spcAft>
                <a:spcPts val="500"/>
              </a:spcAft>
              <a:buClr>
                <a:schemeClr val="accent1"/>
              </a:buClr>
              <a:buFont typeface="Wingdings" panose="05000000000000000000" pitchFamily="2" charset="2"/>
              <a:buNone/>
            </a:pPr>
            <a:endParaRPr lang="it-IT" altLang="it-IT" smtClean="0">
              <a:latin typeface="Century Schoolbook" panose="02040604050505020304" pitchFamily="18" charset="0"/>
              <a:cs typeface="Arial" panose="020B0604020202020204" pitchFamily="34" charset="0"/>
            </a:endParaRPr>
          </a:p>
        </p:txBody>
      </p:sp>
      <p:sp>
        <p:nvSpPr>
          <p:cNvPr id="358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DC372BA-DA4E-400D-BB7E-7B31E15F5016}" type="slidenum">
              <a:rPr lang="it-IT" altLang="it-IT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35</a:t>
            </a:fld>
            <a:endParaRPr lang="it-IT" altLang="it-IT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328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3686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404B99D-B79C-4FD1-87DF-5C385CE7B6C0}" type="slidenum">
              <a:rPr lang="it-IT" altLang="it-IT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36</a:t>
            </a:fld>
            <a:endParaRPr lang="it-IT" altLang="it-IT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998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>
              <a:latin typeface="Century Schoolbook" panose="02040604050505020304" pitchFamily="18" charset="0"/>
              <a:sym typeface="Wingdings" panose="05000000000000000000" pitchFamily="2" charset="2"/>
            </a:endParaRPr>
          </a:p>
        </p:txBody>
      </p:sp>
      <p:sp>
        <p:nvSpPr>
          <p:cNvPr id="3891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9084561-2D13-476C-9893-B190C688AD8D}" type="slidenum">
              <a:rPr lang="it-IT" altLang="it-IT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37</a:t>
            </a:fld>
            <a:endParaRPr lang="it-IT" altLang="it-IT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545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3277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C4467CC-E056-40DA-9D85-2D4658126529}" type="slidenum">
              <a:rPr lang="it-IT" altLang="it-IT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38</a:t>
            </a:fld>
            <a:endParaRPr lang="it-IT" altLang="it-IT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570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it-IT" dirty="0" smtClean="0"/>
              <a:t>International Classification of Functioning, Disability and Health </a:t>
            </a:r>
            <a:endParaRPr lang="it-IT" altLang="it-IT" dirty="0" smtClean="0"/>
          </a:p>
        </p:txBody>
      </p:sp>
      <p:sp>
        <p:nvSpPr>
          <p:cNvPr id="3994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5625880-757F-401F-A5ED-F5EFED2C3CA4}" type="slidenum">
              <a:rPr lang="it-IT" altLang="it-IT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39</a:t>
            </a:fld>
            <a:endParaRPr lang="it-IT" altLang="it-IT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85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e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e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e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e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e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e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e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e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e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6BA0E-9055-4512-84AB-42D6E1D7173F}" type="datetimeFigureOut">
              <a:rPr lang="it-IT" smtClean="0"/>
              <a:t>03/04/17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53234-EDF0-4AE7-AC6D-B4EF9969114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7149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6BA0E-9055-4512-84AB-42D6E1D7173F}" type="datetimeFigureOut">
              <a:rPr lang="it-IT" smtClean="0"/>
              <a:t>03/04/17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53234-EDF0-4AE7-AC6D-B4EF9969114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9619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6BA0E-9055-4512-84AB-42D6E1D7173F}" type="datetimeFigureOut">
              <a:rPr lang="it-IT" smtClean="0"/>
              <a:t>03/04/17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53234-EDF0-4AE7-AC6D-B4EF9969114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1015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9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10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4ECDBDB-E32D-43E9-B43E-EC957DF29F70}" type="datetimeFigureOut">
              <a:rPr lang="it-IT"/>
              <a:pPr>
                <a:defRPr/>
              </a:pPr>
              <a:t>03/04/17</a:t>
            </a:fld>
            <a:endParaRPr lang="it-IT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it-IT">
              <a:solidFill>
                <a:srgbClr val="EBDDC3"/>
              </a:solidFill>
            </a:endParaRPr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AF9A93C-2D6A-4773-B6CD-CD1B3912904A}" type="slidenum">
              <a:rPr lang="it-IT" altLang="it-IT">
                <a:solidFill>
                  <a:srgbClr val="EBDDC3"/>
                </a:solidFill>
              </a:rPr>
              <a:pPr/>
              <a:t>‹#›</a:t>
            </a:fld>
            <a:endParaRPr lang="it-IT" altLang="it-IT">
              <a:solidFill>
                <a:srgbClr val="EBDD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5409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27A4E-9D5E-4DF5-87AF-C1D51CD4FCB5}" type="datetimeFigureOut">
              <a:rPr lang="it-IT">
                <a:solidFill>
                  <a:srgbClr val="775F55"/>
                </a:solidFill>
              </a:rPr>
              <a:pPr>
                <a:defRPr/>
              </a:pPr>
              <a:t>03/04/17</a:t>
            </a:fld>
            <a:endParaRPr lang="it-IT">
              <a:solidFill>
                <a:srgbClr val="775F55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775F55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56DE1-5DF0-4460-9F25-728E9FFF2C93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25341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5583C-1968-45B2-A2B3-60342550137F}" type="datetimeFigureOut">
              <a:rPr lang="it-IT">
                <a:solidFill>
                  <a:srgbClr val="775F55"/>
                </a:solidFill>
              </a:rPr>
              <a:pPr>
                <a:defRPr/>
              </a:pPr>
              <a:t>03/04/17</a:t>
            </a:fld>
            <a:endParaRPr lang="it-IT">
              <a:solidFill>
                <a:srgbClr val="775F55"/>
              </a:solidFill>
            </a:endParaRP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fld id="{6B674CF8-0D2A-49A8-89B6-34A2EB149367}" type="slidenum">
              <a:rPr lang="it-IT" altLang="it-IT"/>
              <a:pPr/>
              <a:t>‹#›</a:t>
            </a:fld>
            <a:endParaRPr lang="it-IT" altLang="it-IT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7650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B5DCC57-6589-4D7A-A93C-AE58EBCD30EF}" type="datetimeFigureOut">
              <a:rPr lang="it-IT">
                <a:solidFill>
                  <a:srgbClr val="775F55"/>
                </a:solidFill>
              </a:rPr>
              <a:pPr>
                <a:defRPr/>
              </a:pPr>
              <a:t>03/04/17</a:t>
            </a:fld>
            <a:endParaRPr lang="it-IT">
              <a:solidFill>
                <a:srgbClr val="775F55"/>
              </a:solidFill>
            </a:endParaRP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1DA73B-B3A8-46F0-BF3D-01A285901201}" type="slidenum">
              <a:rPr lang="it-IT" altLang="it-IT"/>
              <a:pPr/>
              <a:t>‹#›</a:t>
            </a:fld>
            <a:endParaRPr lang="it-IT" altLang="it-IT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3964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5485C71-9B86-4B66-BDD8-09E91916A79B}" type="datetimeFigureOut">
              <a:rPr lang="it-IT">
                <a:solidFill>
                  <a:srgbClr val="775F55"/>
                </a:solidFill>
              </a:rPr>
              <a:pPr>
                <a:defRPr/>
              </a:pPr>
              <a:t>03/04/17</a:t>
            </a:fld>
            <a:endParaRPr lang="it-IT">
              <a:solidFill>
                <a:srgbClr val="775F55"/>
              </a:solidFill>
            </a:endParaRPr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A789687-8865-4E3A-8770-20C0C0044D65}" type="slidenum">
              <a:rPr lang="it-IT" altLang="it-IT"/>
              <a:pPr/>
              <a:t>‹#›</a:t>
            </a:fld>
            <a:endParaRPr lang="it-IT" altLang="it-IT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3206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83757-EABA-4196-A174-892B70F9E912}" type="datetimeFigureOut">
              <a:rPr lang="it-IT">
                <a:solidFill>
                  <a:srgbClr val="775F55"/>
                </a:solidFill>
              </a:rPr>
              <a:pPr>
                <a:defRPr/>
              </a:pPr>
              <a:t>03/04/17</a:t>
            </a:fld>
            <a:endParaRPr lang="it-IT">
              <a:solidFill>
                <a:srgbClr val="775F55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775F55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69B895-106C-44AC-BB2A-F75E02776609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780422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AB96E-33D2-41E8-A400-E9549E02241C}" type="datetimeFigureOut">
              <a:rPr lang="it-IT">
                <a:solidFill>
                  <a:srgbClr val="775F55"/>
                </a:solidFill>
              </a:rPr>
              <a:pPr>
                <a:defRPr/>
              </a:pPr>
              <a:t>03/04/17</a:t>
            </a:fld>
            <a:endParaRPr lang="it-IT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775F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A51905-8CEC-43AD-A3D8-61FEEF778457}" type="slidenum">
              <a:rPr lang="it-IT" altLang="it-IT">
                <a:solidFill>
                  <a:srgbClr val="775F55"/>
                </a:solidFill>
              </a:rPr>
              <a:pPr/>
              <a:t>‹#›</a:t>
            </a:fld>
            <a:endParaRPr lang="it-IT" altLang="it-IT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549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1430B-ACA6-4C81-AB5E-46825947B8B9}" type="datetimeFigureOut">
              <a:rPr lang="it-IT">
                <a:solidFill>
                  <a:srgbClr val="775F55"/>
                </a:solidFill>
              </a:rPr>
              <a:pPr>
                <a:defRPr/>
              </a:pPr>
              <a:t>03/04/17</a:t>
            </a:fld>
            <a:endParaRPr lang="it-IT">
              <a:solidFill>
                <a:srgbClr val="775F55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775F55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A16617-5EF7-4851-AE68-404809F2AB48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05401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6BA0E-9055-4512-84AB-42D6E1D7173F}" type="datetimeFigureOut">
              <a:rPr lang="it-IT" smtClean="0"/>
              <a:t>03/04/17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53234-EDF0-4AE7-AC6D-B4EF9969114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27540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10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75552271-9592-4BC0-B653-B99CF6306EA2}" type="datetimeFigureOut">
              <a:rPr lang="it-IT">
                <a:solidFill>
                  <a:srgbClr val="775F55"/>
                </a:solidFill>
              </a:rPr>
              <a:pPr>
                <a:defRPr/>
              </a:pPr>
              <a:t>03/04/17</a:t>
            </a:fld>
            <a:endParaRPr lang="it-IT">
              <a:solidFill>
                <a:srgbClr val="775F55"/>
              </a:solidFill>
            </a:endParaRPr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/>
          <a:lstStyle>
            <a:lvl1pPr>
              <a:defRPr sz="2800"/>
            </a:lvl1pPr>
          </a:lstStyle>
          <a:p>
            <a:fld id="{4E28A618-0115-4C88-AECE-B6810750A7D7}" type="slidenum">
              <a:rPr lang="it-IT" altLang="it-IT"/>
              <a:pPr/>
              <a:t>‹#›</a:t>
            </a:fld>
            <a:endParaRPr lang="it-IT" altLang="it-IT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3591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82CEA6-1F6F-4144-83EA-6C186B0B6A86}" type="datetimeFigureOut">
              <a:rPr lang="it-IT">
                <a:solidFill>
                  <a:srgbClr val="775F55"/>
                </a:solidFill>
              </a:rPr>
              <a:pPr>
                <a:defRPr/>
              </a:pPr>
              <a:t>03/04/17</a:t>
            </a:fld>
            <a:endParaRPr lang="it-IT">
              <a:solidFill>
                <a:srgbClr val="775F55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775F55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67F50D-2916-46F4-99F9-B0E6EBE6CA9B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091341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21584-72A2-4083-900A-0048CCC6D93D}" type="datetimeFigureOut">
              <a:rPr lang="it-IT">
                <a:solidFill>
                  <a:srgbClr val="775F55"/>
                </a:solidFill>
              </a:rPr>
              <a:pPr>
                <a:defRPr/>
              </a:pPr>
              <a:t>03/04/17</a:t>
            </a:fld>
            <a:endParaRPr lang="it-IT">
              <a:solidFill>
                <a:srgbClr val="775F55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775F55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fld id="{A5113694-7574-4703-931C-395F37F46BDA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503431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775F55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775F55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77B7A5-113D-46D2-81DB-CAAD7B56BE8F}" type="slidenum">
              <a:rPr lang="nl-NL" altLang="it-IT"/>
              <a:pPr/>
              <a:t>‹#›</a:t>
            </a:fld>
            <a:endParaRPr lang="nl-NL" altLang="it-IT"/>
          </a:p>
        </p:txBody>
      </p:sp>
    </p:spTree>
    <p:extLst>
      <p:ext uri="{BB962C8B-B14F-4D97-AF65-F5344CB8AC3E}">
        <p14:creationId xmlns:p14="http://schemas.microsoft.com/office/powerpoint/2010/main" val="40431771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73606" y="6355260"/>
            <a:ext cx="2133600" cy="365125"/>
          </a:xfrm>
        </p:spPr>
        <p:txBody>
          <a:bodyPr/>
          <a:lstStyle/>
          <a:p>
            <a:fld id="{A349544A-F1CD-3844-BFB3-6D230A0137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FDA_B&amp;W_Primary_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947" y="261425"/>
            <a:ext cx="2703422" cy="563312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384925"/>
            <a:ext cx="2895600" cy="365125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"/>
                <a:cs typeface="Helvetica"/>
              </a:rPr>
              <a:t>www.fda.gov</a:t>
            </a:r>
          </a:p>
        </p:txBody>
      </p:sp>
    </p:spTree>
    <p:extLst>
      <p:ext uri="{BB962C8B-B14F-4D97-AF65-F5344CB8AC3E}">
        <p14:creationId xmlns:p14="http://schemas.microsoft.com/office/powerpoint/2010/main" val="8135449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49" y="1023679"/>
            <a:ext cx="8509103" cy="9260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2009775"/>
            <a:ext cx="8509103" cy="428604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676650" y="6375400"/>
            <a:ext cx="2133600" cy="365125"/>
          </a:xfrm>
        </p:spPr>
        <p:txBody>
          <a:bodyPr/>
          <a:lstStyle>
            <a:lvl1pPr algn="ctr">
              <a:defRPr/>
            </a:lvl1pPr>
          </a:lstStyle>
          <a:p>
            <a:fld id="{A349544A-F1CD-3844-BFB3-6D230A0137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7650" y="6384925"/>
            <a:ext cx="2895600" cy="365125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"/>
                <a:cs typeface="Helvetica"/>
              </a:rPr>
              <a:t>www.fda.gov</a:t>
            </a:r>
          </a:p>
        </p:txBody>
      </p:sp>
      <p:pic>
        <p:nvPicPr>
          <p:cNvPr id="7" name="Picture 6" descr="FDA_FullColor_Monogram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410" y="242500"/>
            <a:ext cx="620543" cy="74308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8547979" y="6409772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/>
            <a:fld id="{42D067E6-6582-4AD4-8521-F7089C370E58}" type="slidenum">
              <a:rPr lang="en-US" sz="120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"/>
                <a:cs typeface="Helvetica"/>
              </a:rPr>
              <a:pPr algn="r" defTabSz="457200"/>
              <a:t>‹#›</a:t>
            </a:fld>
            <a:endParaRPr lang="en-US" sz="1200" dirty="0">
              <a:solidFill>
                <a:srgbClr val="1F497D">
                  <a:lumMod val="60000"/>
                  <a:lumOff val="40000"/>
                </a:srgb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065410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762375" y="6334125"/>
            <a:ext cx="2133600" cy="365125"/>
          </a:xfrm>
        </p:spPr>
        <p:txBody>
          <a:bodyPr/>
          <a:lstStyle/>
          <a:p>
            <a:fld id="{A349544A-F1CD-3844-BFB3-6D230A0137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384925"/>
            <a:ext cx="2895600" cy="365125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"/>
                <a:cs typeface="Helvetica"/>
              </a:rPr>
              <a:t>www.fda.gov</a:t>
            </a:r>
          </a:p>
        </p:txBody>
      </p:sp>
    </p:spTree>
    <p:extLst>
      <p:ext uri="{BB962C8B-B14F-4D97-AF65-F5344CB8AC3E}">
        <p14:creationId xmlns:p14="http://schemas.microsoft.com/office/powerpoint/2010/main" val="5485971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609834" y="6349336"/>
            <a:ext cx="2133600" cy="365125"/>
          </a:xfrm>
        </p:spPr>
        <p:txBody>
          <a:bodyPr/>
          <a:lstStyle/>
          <a:p>
            <a:fld id="{A349544A-F1CD-3844-BFB3-6D230A0137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FDA_FullColor_Monogram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410" y="269796"/>
            <a:ext cx="620543" cy="743080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384925"/>
            <a:ext cx="2895600" cy="365125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"/>
                <a:cs typeface="Helvetica"/>
              </a:rPr>
              <a:t>www.fda.gov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8547979" y="6409772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/>
            <a:fld id="{42D067E6-6582-4AD4-8521-F7089C370E58}" type="slidenum">
              <a:rPr lang="en-US" sz="120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"/>
                <a:cs typeface="Helvetica"/>
              </a:rPr>
              <a:pPr algn="r" defTabSz="457200"/>
              <a:t>‹#›</a:t>
            </a:fld>
            <a:endParaRPr lang="en-US" sz="1200" dirty="0">
              <a:solidFill>
                <a:srgbClr val="1F497D">
                  <a:lumMod val="60000"/>
                  <a:lumOff val="40000"/>
                </a:srgb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058249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514307" y="6380336"/>
            <a:ext cx="2133600" cy="365125"/>
          </a:xfrm>
        </p:spPr>
        <p:txBody>
          <a:bodyPr/>
          <a:lstStyle/>
          <a:p>
            <a:fld id="{A349544A-F1CD-3844-BFB3-6D230A0137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FDA_FullColor_Monogram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410" y="242500"/>
            <a:ext cx="620543" cy="743080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384925"/>
            <a:ext cx="2895600" cy="365125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"/>
                <a:cs typeface="Helvetica"/>
              </a:rPr>
              <a:t>www.fda.gov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8547979" y="6409772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/>
            <a:fld id="{42D067E6-6582-4AD4-8521-F7089C370E58}" type="slidenum">
              <a:rPr lang="en-US" sz="120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"/>
                <a:cs typeface="Helvetica"/>
              </a:rPr>
              <a:pPr algn="r" defTabSz="457200"/>
              <a:t>‹#›</a:t>
            </a:fld>
            <a:endParaRPr lang="en-US" sz="1200" dirty="0">
              <a:solidFill>
                <a:srgbClr val="1F497D">
                  <a:lumMod val="60000"/>
                  <a:lumOff val="40000"/>
                </a:srgb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337692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886200" y="6384925"/>
            <a:ext cx="2133600" cy="365125"/>
          </a:xfrm>
        </p:spPr>
        <p:txBody>
          <a:bodyPr/>
          <a:lstStyle/>
          <a:p>
            <a:fld id="{A349544A-F1CD-3844-BFB3-6D230A0137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 descr="FDA_FullColor_Monogram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410" y="242500"/>
            <a:ext cx="620543" cy="743080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384925"/>
            <a:ext cx="2895600" cy="365125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"/>
                <a:cs typeface="Helvetica"/>
              </a:rPr>
              <a:t>www.fda.gov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8547979" y="6409772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/>
            <a:fld id="{42D067E6-6582-4AD4-8521-F7089C370E58}" type="slidenum">
              <a:rPr lang="en-US" sz="120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"/>
                <a:cs typeface="Helvetica"/>
              </a:rPr>
              <a:pPr algn="r" defTabSz="457200"/>
              <a:t>‹#›</a:t>
            </a:fld>
            <a:endParaRPr lang="en-US" sz="1200" dirty="0">
              <a:solidFill>
                <a:srgbClr val="1F497D">
                  <a:lumMod val="60000"/>
                  <a:lumOff val="40000"/>
                </a:srgb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78323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6BA0E-9055-4512-84AB-42D6E1D7173F}" type="datetimeFigureOut">
              <a:rPr lang="it-IT" smtClean="0"/>
              <a:t>03/04/17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53234-EDF0-4AE7-AC6D-B4EF9969114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79368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596185" y="6391749"/>
            <a:ext cx="2133600" cy="365125"/>
          </a:xfrm>
        </p:spPr>
        <p:txBody>
          <a:bodyPr/>
          <a:lstStyle/>
          <a:p>
            <a:fld id="{A349544A-F1CD-3844-BFB3-6D230A0137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 descr="FDA_FullColor_Monogram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410" y="242500"/>
            <a:ext cx="620543" cy="743080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384925"/>
            <a:ext cx="2895600" cy="365125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"/>
                <a:cs typeface="Helvetica"/>
              </a:rPr>
              <a:t>www.fda.gov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8547979" y="6409772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/>
            <a:fld id="{42D067E6-6582-4AD4-8521-F7089C370E58}" type="slidenum">
              <a:rPr lang="en-US" sz="120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"/>
                <a:cs typeface="Helvetica"/>
              </a:rPr>
              <a:pPr algn="r" defTabSz="457200"/>
              <a:t>‹#›</a:t>
            </a:fld>
            <a:endParaRPr lang="en-US" sz="1200" dirty="0">
              <a:solidFill>
                <a:srgbClr val="1F497D">
                  <a:lumMod val="60000"/>
                  <a:lumOff val="40000"/>
                </a:srgb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809799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65513" y="6349337"/>
            <a:ext cx="2133600" cy="365125"/>
          </a:xfrm>
        </p:spPr>
        <p:txBody>
          <a:bodyPr/>
          <a:lstStyle/>
          <a:p>
            <a:fld id="{A349544A-F1CD-3844-BFB3-6D230A0137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FDA_FullColor_Monogram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410" y="242500"/>
            <a:ext cx="620543" cy="743080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384925"/>
            <a:ext cx="2895600" cy="365125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"/>
                <a:cs typeface="Helvetica"/>
              </a:rPr>
              <a:t>www.fda.gov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8547979" y="6409772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/>
            <a:fld id="{42D067E6-6582-4AD4-8521-F7089C370E58}" type="slidenum">
              <a:rPr lang="en-US" sz="120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"/>
                <a:cs typeface="Helvetica"/>
              </a:rPr>
              <a:pPr algn="r" defTabSz="457200"/>
              <a:t>‹#›</a:t>
            </a:fld>
            <a:endParaRPr lang="en-US" sz="1200" dirty="0">
              <a:solidFill>
                <a:srgbClr val="1F497D">
                  <a:lumMod val="60000"/>
                  <a:lumOff val="40000"/>
                </a:srgb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789501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19014" y="6384925"/>
            <a:ext cx="2133600" cy="365125"/>
          </a:xfrm>
        </p:spPr>
        <p:txBody>
          <a:bodyPr/>
          <a:lstStyle/>
          <a:p>
            <a:fld id="{A349544A-F1CD-3844-BFB3-6D230A0137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FDA_FullColor_Monogram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410" y="242500"/>
            <a:ext cx="620543" cy="743080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384925"/>
            <a:ext cx="2895600" cy="365125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"/>
                <a:cs typeface="Helvetica"/>
              </a:rPr>
              <a:t>www.fda.gov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8547979" y="6409772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/>
            <a:fld id="{42D067E6-6582-4AD4-8521-F7089C370E58}" type="slidenum">
              <a:rPr lang="en-US" sz="120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"/>
                <a:cs typeface="Helvetica"/>
              </a:rPr>
              <a:pPr algn="r" defTabSz="457200"/>
              <a:t>‹#›</a:t>
            </a:fld>
            <a:endParaRPr lang="en-US" sz="1200" dirty="0">
              <a:solidFill>
                <a:srgbClr val="1F497D">
                  <a:lumMod val="60000"/>
                  <a:lumOff val="40000"/>
                </a:srgb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3611151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55241" y="6356350"/>
            <a:ext cx="2133600" cy="365125"/>
          </a:xfrm>
        </p:spPr>
        <p:txBody>
          <a:bodyPr/>
          <a:lstStyle/>
          <a:p>
            <a:fld id="{A349544A-F1CD-3844-BFB3-6D230A0137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FDA_FullColor_Monogram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31470" y="5291167"/>
            <a:ext cx="620543" cy="743080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-1161972" y="1451193"/>
            <a:ext cx="2895600" cy="365125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"/>
                <a:cs typeface="Helvetica"/>
              </a:rPr>
              <a:t>www.fda.gov</a:t>
            </a:r>
          </a:p>
        </p:txBody>
      </p:sp>
      <p:sp>
        <p:nvSpPr>
          <p:cNvPr id="8" name="TextBox 7"/>
          <p:cNvSpPr txBox="1"/>
          <p:nvPr userDrawn="1"/>
        </p:nvSpPr>
        <p:spPr>
          <a:xfrm rot="5400000">
            <a:off x="117044" y="6376216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/>
            <a:fld id="{42D067E6-6582-4AD4-8521-F7089C370E58}" type="slidenum">
              <a:rPr lang="en-US" sz="120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"/>
                <a:cs typeface="Helvetica"/>
              </a:rPr>
              <a:pPr algn="r" defTabSz="457200"/>
              <a:t>‹#›</a:t>
            </a:fld>
            <a:endParaRPr lang="en-US" sz="1200" dirty="0">
              <a:solidFill>
                <a:srgbClr val="1F497D">
                  <a:lumMod val="60000"/>
                  <a:lumOff val="40000"/>
                </a:srgb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010336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00650" y="6354123"/>
            <a:ext cx="2133600" cy="365125"/>
          </a:xfrm>
        </p:spPr>
        <p:txBody>
          <a:bodyPr/>
          <a:lstStyle/>
          <a:p>
            <a:fld id="{A349544A-F1CD-3844-BFB3-6D230A0137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384925"/>
            <a:ext cx="2895600" cy="365125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"/>
                <a:cs typeface="Helvetica"/>
              </a:rPr>
              <a:t>www.fda.gov</a:t>
            </a:r>
          </a:p>
        </p:txBody>
      </p:sp>
      <p:pic>
        <p:nvPicPr>
          <p:cNvPr id="9" name="Picture 8" descr="FDA_FullColor_Monogram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18888" y="5307876"/>
            <a:ext cx="620543" cy="74308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8547979" y="6409772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/>
            <a:fld id="{42D067E6-6582-4AD4-8521-F7089C370E58}" type="slidenum">
              <a:rPr lang="en-US" sz="1200" smtClean="0">
                <a:solidFill>
                  <a:srgbClr val="1F497D">
                    <a:lumMod val="60000"/>
                    <a:lumOff val="40000"/>
                  </a:srgbClr>
                </a:solidFill>
                <a:latin typeface="Helvetica"/>
                <a:cs typeface="Helvetica"/>
              </a:rPr>
              <a:pPr algn="r" defTabSz="457200"/>
              <a:t>‹#›</a:t>
            </a:fld>
            <a:endParaRPr lang="en-US" sz="1200" dirty="0">
              <a:solidFill>
                <a:srgbClr val="1F497D">
                  <a:lumMod val="60000"/>
                  <a:lumOff val="40000"/>
                </a:srgb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044810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DA_B&amp;W_Primary_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236" y="2648601"/>
            <a:ext cx="4198518" cy="87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412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6BA0E-9055-4512-84AB-42D6E1D7173F}" type="datetimeFigureOut">
              <a:rPr lang="it-IT" smtClean="0"/>
              <a:t>03/04/17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53234-EDF0-4AE7-AC6D-B4EF9969114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1316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6BA0E-9055-4512-84AB-42D6E1D7173F}" type="datetimeFigureOut">
              <a:rPr lang="it-IT" smtClean="0"/>
              <a:t>03/04/17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53234-EDF0-4AE7-AC6D-B4EF9969114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6461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6BA0E-9055-4512-84AB-42D6E1D7173F}" type="datetimeFigureOut">
              <a:rPr lang="it-IT" smtClean="0"/>
              <a:t>03/04/17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53234-EDF0-4AE7-AC6D-B4EF9969114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583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6BA0E-9055-4512-84AB-42D6E1D7173F}" type="datetimeFigureOut">
              <a:rPr lang="it-IT" smtClean="0"/>
              <a:t>03/04/17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53234-EDF0-4AE7-AC6D-B4EF9969114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4537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6BA0E-9055-4512-84AB-42D6E1D7173F}" type="datetimeFigureOut">
              <a:rPr lang="it-IT" smtClean="0"/>
              <a:t>03/04/17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53234-EDF0-4AE7-AC6D-B4EF9969114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0377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6BA0E-9055-4512-84AB-42D6E1D7173F}" type="datetimeFigureOut">
              <a:rPr lang="it-IT" smtClean="0"/>
              <a:t>03/04/17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53234-EDF0-4AE7-AC6D-B4EF9969114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1481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6BA0E-9055-4512-84AB-42D6E1D7173F}" type="datetimeFigureOut">
              <a:rPr lang="it-IT" smtClean="0"/>
              <a:t>03/04/17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53234-EDF0-4AE7-AC6D-B4EF9969114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4012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smtClean="0"/>
              <a:t>Click to edit Master title style</a:t>
            </a:r>
          </a:p>
        </p:txBody>
      </p:sp>
      <p:sp>
        <p:nvSpPr>
          <p:cNvPr id="3075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smtClean="0"/>
              <a:t>Click to edit Master text styles</a:t>
            </a:r>
          </a:p>
          <a:p>
            <a:pPr lvl="1"/>
            <a:r>
              <a:rPr lang="en-US" altLang="it-IT" smtClean="0"/>
              <a:t>Second level</a:t>
            </a:r>
          </a:p>
          <a:p>
            <a:pPr lvl="2"/>
            <a:r>
              <a:rPr lang="en-US" altLang="it-IT" smtClean="0"/>
              <a:t>Third level</a:t>
            </a:r>
          </a:p>
          <a:p>
            <a:pPr lvl="3"/>
            <a:r>
              <a:rPr lang="en-US" altLang="it-IT" smtClean="0"/>
              <a:t>Fourth level</a:t>
            </a:r>
          </a:p>
          <a:p>
            <a:pPr lvl="4"/>
            <a:r>
              <a:rPr lang="en-US" altLang="it-IT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9345C73-A1A9-4282-B655-5F4A2DC72497}" type="datetimeFigureOut">
              <a:rPr lang="it-IT">
                <a:solidFill>
                  <a:srgbClr val="775F55"/>
                </a:solidFill>
              </a:rPr>
              <a:pPr>
                <a:defRPr/>
              </a:pPr>
              <a:t>03/04/17</a:t>
            </a:fld>
            <a:endParaRPr lang="it-IT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>
              <a:defRPr sz="1400" b="1">
                <a:solidFill>
                  <a:srgbClr val="FFFFFF"/>
                </a:solidFill>
                <a:latin typeface="Tw Cen MT" panose="020B0602020104020603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488572E-31C5-43EB-89C1-7009D50469C9}" type="slidenum">
              <a:rPr lang="it-IT" altLang="it-IT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it-IT" altLang="it-IT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997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349544A-F1CD-3844-BFB3-6D230A0137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4/3/17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D871F5F-C8AF-484B-B19A-A0CBCE8C77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165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5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8.png"/><Relationship Id="rId3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3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5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5" Type="http://schemas.openxmlformats.org/officeDocument/2006/relationships/image" Target="../media/image4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emf"/><Relationship Id="rId5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5" Type="http://schemas.openxmlformats.org/officeDocument/2006/relationships/image" Target="../media/image49.emf"/><Relationship Id="rId6" Type="http://schemas.openxmlformats.org/officeDocument/2006/relationships/image" Target="../media/image5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5" Type="http://schemas.openxmlformats.org/officeDocument/2006/relationships/image" Target="../media/image54.emf"/><Relationship Id="rId6" Type="http://schemas.openxmlformats.org/officeDocument/2006/relationships/image" Target="../media/image5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5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5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5" Type="http://schemas.openxmlformats.org/officeDocument/2006/relationships/image" Target="../media/image5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60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hyperlink" Target="http://upload.wikimedia.org/wikipedia/commons/a/a5/Map_of_USA_with_state_names.svg" TargetMode="External"/><Relationship Id="rId8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6.wmf"/><Relationship Id="rId12" Type="http://schemas.openxmlformats.org/officeDocument/2006/relationships/image" Target="../media/image7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72.jpeg"/><Relationship Id="rId8" Type="http://schemas.openxmlformats.org/officeDocument/2006/relationships/image" Target="../media/image73.wmf"/><Relationship Id="rId9" Type="http://schemas.openxmlformats.org/officeDocument/2006/relationships/image" Target="../media/image74.wmf"/><Relationship Id="rId10" Type="http://schemas.openxmlformats.org/officeDocument/2006/relationships/image" Target="../media/image75.w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image" Target="../media/image7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4" Type="http://schemas.openxmlformats.org/officeDocument/2006/relationships/image" Target="../media/image83.emf"/><Relationship Id="rId5" Type="http://schemas.openxmlformats.org/officeDocument/2006/relationships/image" Target="../media/image67.png"/><Relationship Id="rId6" Type="http://schemas.openxmlformats.org/officeDocument/2006/relationships/image" Target="../media/image8.png"/><Relationship Id="rId7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8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4" Type="http://schemas.openxmlformats.org/officeDocument/2006/relationships/image" Target="../media/image87.emf"/><Relationship Id="rId5" Type="http://schemas.openxmlformats.org/officeDocument/2006/relationships/image" Target="../media/image8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45.emf"/><Relationship Id="rId5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4" Type="http://schemas.openxmlformats.org/officeDocument/2006/relationships/image" Target="../media/image90.emf"/><Relationship Id="rId5" Type="http://schemas.openxmlformats.org/officeDocument/2006/relationships/image" Target="../media/image9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4" Type="http://schemas.openxmlformats.org/officeDocument/2006/relationships/image" Target="../media/image9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4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 bwMode="auto">
          <a:xfrm rot="5400000">
            <a:off x="-3144044" y="3159919"/>
            <a:ext cx="6869113" cy="54927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0"/>
            <a:ext cx="581025" cy="560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1115616" y="2708920"/>
            <a:ext cx="74168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2400" b="1" dirty="0" err="1" smtClean="0">
                <a:latin typeface="+mj-lt"/>
                <a:cs typeface="Times New Roman" panose="02020603050405020304" pitchFamily="18" charset="0"/>
              </a:rPr>
              <a:t>Patient-reported</a:t>
            </a:r>
            <a:r>
              <a:rPr lang="it-IT" sz="2400" b="1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b="1" dirty="0" err="1" smtClean="0">
                <a:latin typeface="+mj-lt"/>
                <a:cs typeface="Times New Roman" panose="02020603050405020304" pitchFamily="18" charset="0"/>
              </a:rPr>
              <a:t>Symptom</a:t>
            </a:r>
            <a:r>
              <a:rPr lang="it-IT" sz="2400" b="1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b="1" dirty="0" err="1" smtClean="0">
                <a:latin typeface="+mj-lt"/>
                <a:cs typeface="Times New Roman" panose="02020603050405020304" pitchFamily="18" charset="0"/>
              </a:rPr>
              <a:t>Outcome</a:t>
            </a:r>
            <a:r>
              <a:rPr lang="it-IT" sz="2400" b="1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b="1" dirty="0" err="1" smtClean="0">
                <a:latin typeface="+mj-lt"/>
                <a:cs typeface="Times New Roman" panose="02020603050405020304" pitchFamily="18" charset="0"/>
              </a:rPr>
              <a:t>Measures</a:t>
            </a:r>
            <a:r>
              <a:rPr lang="it-IT" sz="2400" b="1" dirty="0" smtClean="0">
                <a:latin typeface="+mj-lt"/>
                <a:cs typeface="Times New Roman" panose="02020603050405020304" pitchFamily="18" charset="0"/>
              </a:rPr>
              <a:t> of CIPN</a:t>
            </a:r>
          </a:p>
          <a:p>
            <a:pPr algn="ctr"/>
            <a:endParaRPr lang="it-IT" sz="2000" b="1" dirty="0">
              <a:latin typeface="+mj-lt"/>
              <a:cs typeface="Times New Roman" panose="02020603050405020304" pitchFamily="18" charset="0"/>
            </a:endParaRPr>
          </a:p>
          <a:p>
            <a:pPr algn="ctr"/>
            <a:endParaRPr lang="it-IT" sz="2000" b="1" dirty="0" smtClean="0"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it-IT" sz="2000" b="1" dirty="0" smtClean="0">
                <a:latin typeface="+mj-lt"/>
                <a:cs typeface="Times New Roman" panose="02020603050405020304" pitchFamily="18" charset="0"/>
              </a:rPr>
              <a:t>Guido Cavaletti</a:t>
            </a:r>
          </a:p>
          <a:p>
            <a:pPr algn="ctr"/>
            <a:r>
              <a:rPr lang="it-IT" b="1" dirty="0" err="1" smtClean="0">
                <a:latin typeface="+mj-lt"/>
                <a:cs typeface="Times New Roman" panose="02020603050405020304" pitchFamily="18" charset="0"/>
              </a:rPr>
              <a:t>University</a:t>
            </a:r>
            <a:r>
              <a:rPr lang="it-IT" b="1" dirty="0" smtClean="0">
                <a:latin typeface="+mj-lt"/>
                <a:cs typeface="Times New Roman" panose="02020603050405020304" pitchFamily="18" charset="0"/>
              </a:rPr>
              <a:t> of Milano-Bicocca</a:t>
            </a:r>
          </a:p>
          <a:p>
            <a:pPr algn="ctr"/>
            <a:r>
              <a:rPr lang="it-IT" b="1" dirty="0" smtClean="0">
                <a:latin typeface="+mj-lt"/>
                <a:cs typeface="Times New Roman" panose="02020603050405020304" pitchFamily="18" charset="0"/>
              </a:rPr>
              <a:t>Monza - </a:t>
            </a:r>
            <a:r>
              <a:rPr lang="it-IT" b="1" dirty="0" err="1" smtClean="0">
                <a:latin typeface="+mj-lt"/>
                <a:cs typeface="Times New Roman" panose="02020603050405020304" pitchFamily="18" charset="0"/>
              </a:rPr>
              <a:t>Italy</a:t>
            </a:r>
            <a:endParaRPr lang="it-IT" b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Picture 2" descr="Experimental Neurology Unit – Department of Surgery and Translational Medicine – University of Milano-Bicoc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393714"/>
            <a:ext cx="3097870" cy="72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enu.dcmt.unimib.it/wp-content/uploads/2015/09/logoNeuroM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378408"/>
            <a:ext cx="864096" cy="74080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5534" y="511840"/>
            <a:ext cx="5740848" cy="183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15875" y="0"/>
            <a:ext cx="581025" cy="6869113"/>
            <a:chOff x="15875" y="0"/>
            <a:chExt cx="581025" cy="6869113"/>
          </a:xfrm>
        </p:grpSpPr>
        <p:sp>
          <p:nvSpPr>
            <p:cNvPr id="3" name="Rettangolo 2"/>
            <p:cNvSpPr/>
            <p:nvPr/>
          </p:nvSpPr>
          <p:spPr bwMode="auto">
            <a:xfrm rot="5400000">
              <a:off x="-3144044" y="3159919"/>
              <a:ext cx="6869113" cy="54927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5" y="0"/>
              <a:ext cx="581025" cy="560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340768"/>
            <a:ext cx="7821841" cy="538052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224" y="188640"/>
            <a:ext cx="2121000" cy="1117200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2411760" y="5445224"/>
            <a:ext cx="6048672" cy="7920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669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15875" y="0"/>
            <a:ext cx="581025" cy="6869113"/>
            <a:chOff x="15875" y="0"/>
            <a:chExt cx="581025" cy="6869113"/>
          </a:xfrm>
        </p:grpSpPr>
        <p:sp>
          <p:nvSpPr>
            <p:cNvPr id="3" name="Rettangolo 2"/>
            <p:cNvSpPr/>
            <p:nvPr/>
          </p:nvSpPr>
          <p:spPr bwMode="auto">
            <a:xfrm rot="5400000">
              <a:off x="-3144044" y="3159919"/>
              <a:ext cx="6869113" cy="54927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5" y="0"/>
              <a:ext cx="581025" cy="560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916832"/>
            <a:ext cx="8046999" cy="294058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224" y="188640"/>
            <a:ext cx="2121000" cy="1117200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5076056" y="2636912"/>
            <a:ext cx="3816424" cy="13681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971600" y="3645024"/>
            <a:ext cx="3816424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3563888" y="5330248"/>
            <a:ext cx="2141292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 smtClean="0"/>
              <a:t>Drug-specific</a:t>
            </a:r>
            <a:r>
              <a:rPr lang="it-IT" dirty="0" smtClean="0"/>
              <a:t> </a:t>
            </a:r>
            <a:r>
              <a:rPr lang="it-IT" dirty="0" err="1" smtClean="0"/>
              <a:t>PROMs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7632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15875" y="0"/>
            <a:ext cx="581025" cy="6869113"/>
            <a:chOff x="15875" y="0"/>
            <a:chExt cx="581025" cy="6869113"/>
          </a:xfrm>
        </p:grpSpPr>
        <p:sp>
          <p:nvSpPr>
            <p:cNvPr id="4" name="Rettangolo 3"/>
            <p:cNvSpPr/>
            <p:nvPr/>
          </p:nvSpPr>
          <p:spPr bwMode="auto">
            <a:xfrm rot="5400000">
              <a:off x="-3144044" y="3159919"/>
              <a:ext cx="6869113" cy="54927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5" y="0"/>
              <a:ext cx="581025" cy="560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949" y="1266799"/>
            <a:ext cx="5666101" cy="432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99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49" y="172122"/>
            <a:ext cx="7851963" cy="978946"/>
          </a:xfrm>
        </p:spPr>
        <p:txBody>
          <a:bodyPr>
            <a:normAutofit/>
          </a:bodyPr>
          <a:lstStyle/>
          <a:p>
            <a:r>
              <a:rPr lang="en-US" b="1" dirty="0" smtClean="0"/>
              <a:t>Clinical Studies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151068"/>
            <a:ext cx="8509103" cy="5507917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Initial trials must be performed in patients with metastatic disease as the outcome on tumor related endpoints (i.e. survival, PFS)  is unknown </a:t>
            </a:r>
          </a:p>
          <a:p>
            <a:r>
              <a:rPr lang="en-US" sz="2800" dirty="0" smtClean="0"/>
              <a:t>Important to consider comorbidities with increased risk of neuropathy in the trial design</a:t>
            </a:r>
          </a:p>
          <a:p>
            <a:r>
              <a:rPr lang="en-US" sz="2800" dirty="0" smtClean="0"/>
              <a:t>Well-designed, randomized, placebo controlled trials with a homogeneous patient population (same tumor type, same stage of disease, same treatment) and with appropriate endpoints </a:t>
            </a:r>
          </a:p>
          <a:p>
            <a:pPr lvl="1"/>
            <a:r>
              <a:rPr lang="en-US" sz="2400" b="1" dirty="0" smtClean="0"/>
              <a:t>Symptom assessment and severity</a:t>
            </a:r>
          </a:p>
          <a:p>
            <a:pPr lvl="1"/>
            <a:r>
              <a:rPr lang="en-US" sz="2400" b="1" dirty="0" smtClean="0"/>
              <a:t>Objective measure(s) of functional loss</a:t>
            </a:r>
          </a:p>
          <a:p>
            <a:r>
              <a:rPr lang="en-US" sz="2800" dirty="0" smtClean="0"/>
              <a:t>More than one trial necessary to confirm safety and  efficacy</a:t>
            </a:r>
          </a:p>
          <a:p>
            <a:endParaRPr lang="en-US" dirty="0" smtClean="0"/>
          </a:p>
        </p:txBody>
      </p:sp>
      <p:sp>
        <p:nvSpPr>
          <p:cNvPr id="4" name="CasellaDiTesto 3"/>
          <p:cNvSpPr txBox="1"/>
          <p:nvPr/>
        </p:nvSpPr>
        <p:spPr>
          <a:xfrm>
            <a:off x="6747332" y="6349534"/>
            <a:ext cx="23979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err="1" smtClean="0"/>
              <a:t>Courtesy</a:t>
            </a:r>
            <a:r>
              <a:rPr lang="it-IT" dirty="0" smtClean="0"/>
              <a:t> of Lynn </a:t>
            </a:r>
            <a:r>
              <a:rPr lang="it-IT" dirty="0" err="1" smtClean="0"/>
              <a:t>Howie</a:t>
            </a:r>
            <a:endParaRPr lang="it-IT" dirty="0"/>
          </a:p>
        </p:txBody>
      </p:sp>
      <p:sp>
        <p:nvSpPr>
          <p:cNvPr id="5" name="Rettangolo arrotondato 4"/>
          <p:cNvSpPr/>
          <p:nvPr/>
        </p:nvSpPr>
        <p:spPr>
          <a:xfrm>
            <a:off x="611560" y="4814075"/>
            <a:ext cx="5688632" cy="864096"/>
          </a:xfrm>
          <a:prstGeom prst="roundRect">
            <a:avLst/>
          </a:prstGeom>
          <a:solidFill>
            <a:srgbClr val="00B0F0">
              <a:alpha val="12157"/>
            </a:srgbClr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212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49" y="215153"/>
            <a:ext cx="7894993" cy="946673"/>
          </a:xfrm>
        </p:spPr>
        <p:txBody>
          <a:bodyPr/>
          <a:lstStyle/>
          <a:p>
            <a:r>
              <a:rPr lang="en-US" b="1" dirty="0" smtClean="0"/>
              <a:t>Symptom-Measurement Scales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366" y="1258645"/>
            <a:ext cx="8788996" cy="538958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symptom(s) which are selected for study must be validated using the chemotherapy regimen in the disease studied</a:t>
            </a:r>
          </a:p>
          <a:p>
            <a:pPr lvl="1"/>
            <a:r>
              <a:rPr lang="en-US" dirty="0" smtClean="0"/>
              <a:t>Focus group(s) of patients (same disease and stage, same chemotherapy) to determine the most bothersome symptoms</a:t>
            </a:r>
          </a:p>
          <a:p>
            <a:pPr lvl="1"/>
            <a:r>
              <a:rPr lang="en-US" dirty="0" smtClean="0"/>
              <a:t>Testing symptom assessment in a new larger group (same disease, same chemotherapy) </a:t>
            </a:r>
          </a:p>
          <a:p>
            <a:pPr lvl="2"/>
            <a:r>
              <a:rPr lang="en-US" dirty="0"/>
              <a:t>D</a:t>
            </a:r>
            <a:r>
              <a:rPr lang="en-US" dirty="0" smtClean="0"/>
              <a:t>emonstrate that symptoms selected occur at a frequency that allows study</a:t>
            </a:r>
          </a:p>
          <a:p>
            <a:pPr lvl="2"/>
            <a:r>
              <a:rPr lang="en-US" dirty="0" smtClean="0"/>
              <a:t>Demonstrate that scales used detect the severity of the symptoms can be validated statistically</a:t>
            </a:r>
          </a:p>
          <a:p>
            <a:pPr lvl="1"/>
            <a:endParaRPr lang="en-US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6747332" y="6349534"/>
            <a:ext cx="23979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err="1" smtClean="0"/>
              <a:t>Courtesy</a:t>
            </a:r>
            <a:r>
              <a:rPr lang="it-IT" dirty="0" smtClean="0"/>
              <a:t> of Lynn </a:t>
            </a:r>
            <a:r>
              <a:rPr lang="it-IT" dirty="0" err="1" smtClean="0"/>
              <a:t>Howie</a:t>
            </a:r>
            <a:endParaRPr lang="it-IT" dirty="0"/>
          </a:p>
        </p:txBody>
      </p:sp>
      <p:sp>
        <p:nvSpPr>
          <p:cNvPr id="5" name="Rettangolo arrotondato 4"/>
          <p:cNvSpPr/>
          <p:nvPr/>
        </p:nvSpPr>
        <p:spPr>
          <a:xfrm>
            <a:off x="488066" y="1258644"/>
            <a:ext cx="7730775" cy="1378267"/>
          </a:xfrm>
          <a:prstGeom prst="roundRect">
            <a:avLst/>
          </a:prstGeom>
          <a:solidFill>
            <a:srgbClr val="00B0F0">
              <a:alpha val="12157"/>
            </a:srgbClr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521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758" y="129790"/>
            <a:ext cx="7906871" cy="1035299"/>
          </a:xfrm>
        </p:spPr>
        <p:txBody>
          <a:bodyPr/>
          <a:lstStyle/>
          <a:p>
            <a:r>
              <a:rPr lang="en-US" b="1" dirty="0" smtClean="0"/>
              <a:t>Functional Evaluation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758" y="1258784"/>
            <a:ext cx="8383421" cy="5249592"/>
          </a:xfrm>
        </p:spPr>
        <p:txBody>
          <a:bodyPr>
            <a:normAutofit/>
          </a:bodyPr>
          <a:lstStyle/>
          <a:p>
            <a:r>
              <a:rPr lang="en-US" dirty="0" smtClean="0"/>
              <a:t>Objective measure of the impact on the functional impairment</a:t>
            </a:r>
          </a:p>
          <a:p>
            <a:r>
              <a:rPr lang="en-US" dirty="0" smtClean="0"/>
              <a:t>Measure(s) have to be sensitive enough to detect differences between arms</a:t>
            </a:r>
          </a:p>
          <a:p>
            <a:r>
              <a:rPr lang="en-US" dirty="0" smtClean="0"/>
              <a:t>Functional assessment must be validated</a:t>
            </a:r>
          </a:p>
          <a:p>
            <a:r>
              <a:rPr lang="en-US" dirty="0" smtClean="0"/>
              <a:t>Challenge is to develop a group of functional assessments that can be used in clinical trials with different chemotherapies or across different classes of chemotherapy drugs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6747332" y="6349534"/>
            <a:ext cx="23979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err="1" smtClean="0"/>
              <a:t>Courtesy</a:t>
            </a:r>
            <a:r>
              <a:rPr lang="it-IT" dirty="0" smtClean="0"/>
              <a:t> of Lynn </a:t>
            </a:r>
            <a:r>
              <a:rPr lang="it-IT" dirty="0" err="1" smtClean="0"/>
              <a:t>Howie</a:t>
            </a:r>
            <a:endParaRPr lang="it-IT" dirty="0"/>
          </a:p>
        </p:txBody>
      </p:sp>
      <p:sp>
        <p:nvSpPr>
          <p:cNvPr id="5" name="Rettangolo arrotondato 4"/>
          <p:cNvSpPr/>
          <p:nvPr/>
        </p:nvSpPr>
        <p:spPr>
          <a:xfrm>
            <a:off x="611560" y="3933056"/>
            <a:ext cx="7776864" cy="2160240"/>
          </a:xfrm>
          <a:prstGeom prst="roundRect">
            <a:avLst/>
          </a:prstGeom>
          <a:solidFill>
            <a:srgbClr val="00B0F0">
              <a:alpha val="12157"/>
            </a:srgbClr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377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0877"/>
            <a:ext cx="8509103" cy="926020"/>
          </a:xfrm>
        </p:spPr>
        <p:txBody>
          <a:bodyPr/>
          <a:lstStyle/>
          <a:p>
            <a:r>
              <a:rPr lang="en-US" dirty="0"/>
              <a:t>Trial </a:t>
            </a:r>
            <a:r>
              <a:rPr lang="en-US" dirty="0" smtClean="0"/>
              <a:t>Design: </a:t>
            </a:r>
            <a:r>
              <a:rPr lang="en-US" dirty="0"/>
              <a:t>Other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280160"/>
            <a:ext cx="8637270" cy="54864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Trial duration</a:t>
            </a:r>
          </a:p>
          <a:p>
            <a:pPr lvl="1"/>
            <a:r>
              <a:rPr lang="en-US" dirty="0" smtClean="0"/>
              <a:t>Long enough to detect the onset, the progression, and the possible improvement in the chronic  neuropathy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ong enough to ensure adequate information about tumor-related endpoints (i.e. </a:t>
            </a:r>
            <a:r>
              <a:rPr lang="en-US" i="1" dirty="0" smtClean="0"/>
              <a:t>safety)</a:t>
            </a:r>
            <a:r>
              <a:rPr lang="en-US" dirty="0" smtClean="0"/>
              <a:t> is available</a:t>
            </a:r>
          </a:p>
          <a:p>
            <a:r>
              <a:rPr lang="en-US" dirty="0" smtClean="0"/>
              <a:t>Functional and symptom assessments should be validated in cancer population</a:t>
            </a:r>
          </a:p>
          <a:p>
            <a:r>
              <a:rPr lang="en-US" dirty="0" smtClean="0"/>
              <a:t>Given lack of clarity of relationship between acute neuropathic syndromes and chronic syndromes, targeting acute neuropathic syndromes is not clear surrogate for clinical benefit</a:t>
            </a:r>
            <a:endParaRPr lang="en-US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6747332" y="6349534"/>
            <a:ext cx="23979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err="1" smtClean="0"/>
              <a:t>Courtesy</a:t>
            </a:r>
            <a:r>
              <a:rPr lang="it-IT" dirty="0" smtClean="0"/>
              <a:t> of Lynn </a:t>
            </a:r>
            <a:r>
              <a:rPr lang="it-IT" dirty="0" err="1" smtClean="0"/>
              <a:t>Howie</a:t>
            </a:r>
            <a:endParaRPr lang="it-IT" dirty="0"/>
          </a:p>
        </p:txBody>
      </p:sp>
      <p:sp>
        <p:nvSpPr>
          <p:cNvPr id="5" name="Rettangolo arrotondato 4"/>
          <p:cNvSpPr/>
          <p:nvPr/>
        </p:nvSpPr>
        <p:spPr>
          <a:xfrm>
            <a:off x="611560" y="4620085"/>
            <a:ext cx="8136904" cy="1800200"/>
          </a:xfrm>
          <a:prstGeom prst="roundRect">
            <a:avLst/>
          </a:prstGeom>
          <a:solidFill>
            <a:srgbClr val="00B0F0">
              <a:alpha val="12157"/>
            </a:srgbClr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512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15875" y="0"/>
            <a:ext cx="581025" cy="6869113"/>
            <a:chOff x="15875" y="0"/>
            <a:chExt cx="581025" cy="6869113"/>
          </a:xfrm>
        </p:grpSpPr>
        <p:sp>
          <p:nvSpPr>
            <p:cNvPr id="3" name="Rettangolo 2"/>
            <p:cNvSpPr/>
            <p:nvPr/>
          </p:nvSpPr>
          <p:spPr bwMode="auto">
            <a:xfrm rot="5400000">
              <a:off x="-3144044" y="3159919"/>
              <a:ext cx="6869113" cy="54927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5" y="0"/>
              <a:ext cx="581025" cy="560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482" name="Picture 2" descr="Image result for einstein quotes easy kee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05655"/>
            <a:ext cx="7010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27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15875" y="0"/>
            <a:ext cx="581025" cy="6869113"/>
            <a:chOff x="15875" y="0"/>
            <a:chExt cx="581025" cy="6869113"/>
          </a:xfrm>
        </p:grpSpPr>
        <p:sp>
          <p:nvSpPr>
            <p:cNvPr id="3" name="Rettangolo 2"/>
            <p:cNvSpPr/>
            <p:nvPr/>
          </p:nvSpPr>
          <p:spPr bwMode="auto">
            <a:xfrm rot="5400000">
              <a:off x="-3144044" y="3159919"/>
              <a:ext cx="6869113" cy="54927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5" y="0"/>
              <a:ext cx="581025" cy="560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" name="Gruppo 8"/>
          <p:cNvGrpSpPr/>
          <p:nvPr/>
        </p:nvGrpSpPr>
        <p:grpSpPr>
          <a:xfrm>
            <a:off x="905699" y="492779"/>
            <a:ext cx="7419423" cy="5349221"/>
            <a:chOff x="905699" y="492779"/>
            <a:chExt cx="7419423" cy="5349221"/>
          </a:xfrm>
        </p:grpSpPr>
        <p:grpSp>
          <p:nvGrpSpPr>
            <p:cNvPr id="7" name="Gruppo 6"/>
            <p:cNvGrpSpPr/>
            <p:nvPr/>
          </p:nvGrpSpPr>
          <p:grpSpPr>
            <a:xfrm>
              <a:off x="905699" y="646222"/>
              <a:ext cx="7419423" cy="5195778"/>
              <a:chOff x="905699" y="646222"/>
              <a:chExt cx="7419423" cy="5195778"/>
            </a:xfrm>
          </p:grpSpPr>
          <p:pic>
            <p:nvPicPr>
              <p:cNvPr id="5" name="Immagine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05699" y="1015999"/>
                <a:ext cx="7332601" cy="4826001"/>
              </a:xfrm>
              <a:prstGeom prst="rect">
                <a:avLst/>
              </a:prstGeom>
            </p:spPr>
          </p:pic>
          <p:sp>
            <p:nvSpPr>
              <p:cNvPr id="6" name="Rettangolo 5"/>
              <p:cNvSpPr/>
              <p:nvPr/>
            </p:nvSpPr>
            <p:spPr>
              <a:xfrm rot="153427">
                <a:off x="2768606" y="646222"/>
                <a:ext cx="5556516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8" name="CasellaDiTesto 7"/>
            <p:cNvSpPr txBox="1"/>
            <p:nvPr/>
          </p:nvSpPr>
          <p:spPr>
            <a:xfrm>
              <a:off x="1835696" y="492779"/>
              <a:ext cx="52917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b="1" dirty="0" err="1" smtClean="0"/>
                <a:t>Develpoment</a:t>
              </a:r>
              <a:r>
                <a:rPr lang="it-IT" sz="2800" b="1" dirty="0" smtClean="0"/>
                <a:t> of a PRO </a:t>
              </a:r>
              <a:r>
                <a:rPr lang="it-IT" sz="2800" b="1" dirty="0" err="1" smtClean="0"/>
                <a:t>instrument</a:t>
              </a:r>
              <a:endParaRPr lang="it-IT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5592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15875" y="0"/>
            <a:ext cx="581025" cy="6869113"/>
            <a:chOff x="15875" y="0"/>
            <a:chExt cx="581025" cy="6869113"/>
          </a:xfrm>
        </p:grpSpPr>
        <p:sp>
          <p:nvSpPr>
            <p:cNvPr id="3" name="Rettangolo 2"/>
            <p:cNvSpPr/>
            <p:nvPr/>
          </p:nvSpPr>
          <p:spPr bwMode="auto">
            <a:xfrm rot="5400000">
              <a:off x="-3144044" y="3159919"/>
              <a:ext cx="6869113" cy="54927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5" y="0"/>
              <a:ext cx="581025" cy="560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5694909"/>
            <a:ext cx="3448050" cy="89535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575" y="2132856"/>
            <a:ext cx="8142670" cy="349117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1384" y="280201"/>
            <a:ext cx="3156914" cy="167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96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15875" y="0"/>
            <a:ext cx="581025" cy="6869113"/>
            <a:chOff x="15875" y="0"/>
            <a:chExt cx="581025" cy="6869113"/>
          </a:xfrm>
        </p:grpSpPr>
        <p:sp>
          <p:nvSpPr>
            <p:cNvPr id="3" name="Rettangolo 2"/>
            <p:cNvSpPr/>
            <p:nvPr/>
          </p:nvSpPr>
          <p:spPr bwMode="auto">
            <a:xfrm rot="5400000">
              <a:off x="-3144044" y="3159919"/>
              <a:ext cx="6869113" cy="54927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5" y="0"/>
              <a:ext cx="581025" cy="560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80201"/>
            <a:ext cx="7221538" cy="434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3849" y="3434556"/>
            <a:ext cx="2862788" cy="3298787"/>
          </a:xfrm>
          <a:prstGeom prst="rect">
            <a:avLst/>
          </a:prstGeom>
        </p:spPr>
      </p:pic>
      <p:sp>
        <p:nvSpPr>
          <p:cNvPr id="7" name="Freccia a destra 6"/>
          <p:cNvSpPr/>
          <p:nvPr/>
        </p:nvSpPr>
        <p:spPr>
          <a:xfrm>
            <a:off x="3491880" y="1916832"/>
            <a:ext cx="2016224" cy="21602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01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15875" y="0"/>
            <a:ext cx="581025" cy="6869113"/>
            <a:chOff x="15875" y="0"/>
            <a:chExt cx="581025" cy="6869113"/>
          </a:xfrm>
        </p:grpSpPr>
        <p:sp>
          <p:nvSpPr>
            <p:cNvPr id="3" name="Rettangolo 2"/>
            <p:cNvSpPr/>
            <p:nvPr/>
          </p:nvSpPr>
          <p:spPr bwMode="auto">
            <a:xfrm rot="5400000">
              <a:off x="-3144044" y="3159919"/>
              <a:ext cx="6869113" cy="54927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5" y="0"/>
              <a:ext cx="581025" cy="560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00" y="116632"/>
            <a:ext cx="3946303" cy="130835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0799" y="113925"/>
            <a:ext cx="4363201" cy="2698000"/>
          </a:xfrm>
          <a:prstGeom prst="rect">
            <a:avLst/>
          </a:prstGeom>
        </p:spPr>
      </p:pic>
      <p:grpSp>
        <p:nvGrpSpPr>
          <p:cNvPr id="11" name="Gruppo 10"/>
          <p:cNvGrpSpPr/>
          <p:nvPr/>
        </p:nvGrpSpPr>
        <p:grpSpPr>
          <a:xfrm>
            <a:off x="634627" y="2928557"/>
            <a:ext cx="6529661" cy="3401124"/>
            <a:chOff x="634627" y="2928557"/>
            <a:chExt cx="6529661" cy="3401124"/>
          </a:xfrm>
        </p:grpSpPr>
        <p:grpSp>
          <p:nvGrpSpPr>
            <p:cNvPr id="9" name="Gruppo 8"/>
            <p:cNvGrpSpPr/>
            <p:nvPr/>
          </p:nvGrpSpPr>
          <p:grpSpPr>
            <a:xfrm>
              <a:off x="2247886" y="2928557"/>
              <a:ext cx="4916402" cy="3164739"/>
              <a:chOff x="2085002" y="2928557"/>
              <a:chExt cx="4916402" cy="3164739"/>
            </a:xfrm>
          </p:grpSpPr>
          <p:pic>
            <p:nvPicPr>
              <p:cNvPr id="7" name="Immagine 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85002" y="2928557"/>
                <a:ext cx="4916402" cy="3161049"/>
              </a:xfrm>
              <a:prstGeom prst="rect">
                <a:avLst/>
              </a:prstGeom>
            </p:spPr>
          </p:pic>
          <p:sp>
            <p:nvSpPr>
              <p:cNvPr id="8" name="Rettangolo 7"/>
              <p:cNvSpPr/>
              <p:nvPr/>
            </p:nvSpPr>
            <p:spPr>
              <a:xfrm>
                <a:off x="3707904" y="5805264"/>
                <a:ext cx="3254495" cy="2880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13" name="Gruppo 12"/>
            <p:cNvGrpSpPr/>
            <p:nvPr/>
          </p:nvGrpSpPr>
          <p:grpSpPr>
            <a:xfrm>
              <a:off x="634627" y="5805264"/>
              <a:ext cx="3236161" cy="524417"/>
              <a:chOff x="634627" y="5805264"/>
              <a:chExt cx="3236161" cy="524417"/>
            </a:xfrm>
          </p:grpSpPr>
          <p:sp>
            <p:nvSpPr>
              <p:cNvPr id="10" name="Freccia a destra 9"/>
              <p:cNvSpPr/>
              <p:nvPr/>
            </p:nvSpPr>
            <p:spPr>
              <a:xfrm rot="20177332">
                <a:off x="634627" y="5897633"/>
                <a:ext cx="1944216" cy="432048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12" name="Connettore 1 11"/>
              <p:cNvCxnSpPr/>
              <p:nvPr/>
            </p:nvCxnSpPr>
            <p:spPr>
              <a:xfrm>
                <a:off x="2570051" y="5805264"/>
                <a:ext cx="1300737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" name="Rettangolo arrotondato 13"/>
          <p:cNvSpPr/>
          <p:nvPr/>
        </p:nvSpPr>
        <p:spPr>
          <a:xfrm>
            <a:off x="7164288" y="560402"/>
            <a:ext cx="1080120" cy="150044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04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15875" y="0"/>
            <a:ext cx="581025" cy="6869113"/>
            <a:chOff x="15875" y="0"/>
            <a:chExt cx="581025" cy="6869113"/>
          </a:xfrm>
        </p:grpSpPr>
        <p:sp>
          <p:nvSpPr>
            <p:cNvPr id="4" name="Rettangolo 3"/>
            <p:cNvSpPr/>
            <p:nvPr/>
          </p:nvSpPr>
          <p:spPr bwMode="auto">
            <a:xfrm rot="5400000">
              <a:off x="-3144044" y="3159919"/>
              <a:ext cx="6869113" cy="54927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5" y="0"/>
              <a:ext cx="581025" cy="560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Gruppo 6"/>
          <p:cNvGrpSpPr/>
          <p:nvPr/>
        </p:nvGrpSpPr>
        <p:grpSpPr>
          <a:xfrm>
            <a:off x="1187624" y="188640"/>
            <a:ext cx="6968643" cy="6465536"/>
            <a:chOff x="3189214" y="1484783"/>
            <a:chExt cx="5319427" cy="524140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9214" y="1484783"/>
              <a:ext cx="5319427" cy="5241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ttangolo 1"/>
            <p:cNvSpPr/>
            <p:nvPr/>
          </p:nvSpPr>
          <p:spPr>
            <a:xfrm>
              <a:off x="6893674" y="1578826"/>
              <a:ext cx="720080" cy="7200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33337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15875" y="0"/>
            <a:ext cx="581025" cy="6869113"/>
            <a:chOff x="15875" y="0"/>
            <a:chExt cx="581025" cy="6869113"/>
          </a:xfrm>
        </p:grpSpPr>
        <p:sp>
          <p:nvSpPr>
            <p:cNvPr id="3" name="Rettangolo 2"/>
            <p:cNvSpPr/>
            <p:nvPr/>
          </p:nvSpPr>
          <p:spPr bwMode="auto">
            <a:xfrm rot="5400000">
              <a:off x="-3144044" y="3159919"/>
              <a:ext cx="6869113" cy="54927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5" y="0"/>
              <a:ext cx="581025" cy="560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1678" y="167834"/>
            <a:ext cx="3425435" cy="6701643"/>
          </a:xfrm>
          <a:prstGeom prst="rect">
            <a:avLst/>
          </a:prstGeom>
        </p:spPr>
      </p:pic>
      <p:grpSp>
        <p:nvGrpSpPr>
          <p:cNvPr id="8" name="Gruppo 7"/>
          <p:cNvGrpSpPr/>
          <p:nvPr/>
        </p:nvGrpSpPr>
        <p:grpSpPr>
          <a:xfrm>
            <a:off x="1043608" y="0"/>
            <a:ext cx="3526477" cy="6665192"/>
            <a:chOff x="1043608" y="0"/>
            <a:chExt cx="3526477" cy="6665192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3608" y="0"/>
              <a:ext cx="3442139" cy="3093192"/>
            </a:xfrm>
            <a:prstGeom prst="rect">
              <a:avLst/>
            </a:prstGeom>
          </p:spPr>
        </p:pic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5284" y="3093192"/>
              <a:ext cx="3514801" cy="357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675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15875" y="0"/>
            <a:ext cx="581025" cy="6869113"/>
            <a:chOff x="15875" y="0"/>
            <a:chExt cx="581025" cy="6869113"/>
          </a:xfrm>
        </p:grpSpPr>
        <p:sp>
          <p:nvSpPr>
            <p:cNvPr id="3" name="Rettangolo 2"/>
            <p:cNvSpPr/>
            <p:nvPr/>
          </p:nvSpPr>
          <p:spPr bwMode="auto">
            <a:xfrm rot="5400000">
              <a:off x="-3144044" y="3159919"/>
              <a:ext cx="6869113" cy="54927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5" y="0"/>
              <a:ext cx="581025" cy="560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1" y="18433"/>
            <a:ext cx="3350064" cy="153835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688" y="1628800"/>
            <a:ext cx="4090501" cy="5054001"/>
          </a:xfrm>
          <a:prstGeom prst="rect">
            <a:avLst/>
          </a:prstGeom>
        </p:spPr>
      </p:pic>
      <p:sp>
        <p:nvSpPr>
          <p:cNvPr id="8" name="Parentesi graffa aperta 7"/>
          <p:cNvSpPr/>
          <p:nvPr/>
        </p:nvSpPr>
        <p:spPr>
          <a:xfrm>
            <a:off x="1547664" y="2132856"/>
            <a:ext cx="288032" cy="1800200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0" name="Parentesi graffa aperta 9"/>
          <p:cNvSpPr/>
          <p:nvPr/>
        </p:nvSpPr>
        <p:spPr>
          <a:xfrm>
            <a:off x="1547664" y="4005064"/>
            <a:ext cx="288032" cy="2016224"/>
          </a:xfrm>
          <a:prstGeom prst="leftBrac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1" name="Parentesi graffa aperta 10"/>
          <p:cNvSpPr/>
          <p:nvPr/>
        </p:nvSpPr>
        <p:spPr>
          <a:xfrm>
            <a:off x="1547664" y="6093296"/>
            <a:ext cx="288032" cy="576064"/>
          </a:xfrm>
          <a:prstGeom prst="leftBrac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152" y="1772816"/>
            <a:ext cx="2575500" cy="197600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989531" y="2771346"/>
            <a:ext cx="349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FF0000"/>
                </a:solidFill>
              </a:rPr>
              <a:t>S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917012" y="4751566"/>
            <a:ext cx="492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00B050"/>
                </a:solidFill>
              </a:rPr>
              <a:t>M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971600" y="6093296"/>
            <a:ext cx="393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00B0F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90474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15875" y="0"/>
            <a:ext cx="581025" cy="6869113"/>
            <a:chOff x="15875" y="0"/>
            <a:chExt cx="581025" cy="6869113"/>
          </a:xfrm>
        </p:grpSpPr>
        <p:sp>
          <p:nvSpPr>
            <p:cNvPr id="3" name="Rettangolo 2"/>
            <p:cNvSpPr/>
            <p:nvPr/>
          </p:nvSpPr>
          <p:spPr bwMode="auto">
            <a:xfrm rot="5400000">
              <a:off x="-3144044" y="3159919"/>
              <a:ext cx="6869113" cy="54927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5" y="0"/>
              <a:ext cx="581025" cy="560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Gruppo 4"/>
          <p:cNvGrpSpPr/>
          <p:nvPr/>
        </p:nvGrpSpPr>
        <p:grpSpPr>
          <a:xfrm>
            <a:off x="827584" y="188641"/>
            <a:ext cx="4824536" cy="1584176"/>
            <a:chOff x="827584" y="188640"/>
            <a:chExt cx="5583302" cy="2095855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7584" y="188640"/>
              <a:ext cx="5583302" cy="1852655"/>
            </a:xfrm>
            <a:prstGeom prst="rect">
              <a:avLst/>
            </a:prstGeom>
          </p:spPr>
        </p:pic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1600" y="2041295"/>
              <a:ext cx="4151101" cy="243200"/>
            </a:xfrm>
            <a:prstGeom prst="rect">
              <a:avLst/>
            </a:prstGeom>
          </p:spPr>
        </p:pic>
      </p:grpSp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49" y="2019200"/>
            <a:ext cx="8938501" cy="28196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049" y="4869160"/>
            <a:ext cx="8877901" cy="15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9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15875" y="0"/>
            <a:ext cx="581025" cy="6869113"/>
            <a:chOff x="15875" y="0"/>
            <a:chExt cx="581025" cy="6869113"/>
          </a:xfrm>
        </p:grpSpPr>
        <p:sp>
          <p:nvSpPr>
            <p:cNvPr id="3" name="Rettangolo 2"/>
            <p:cNvSpPr/>
            <p:nvPr/>
          </p:nvSpPr>
          <p:spPr bwMode="auto">
            <a:xfrm rot="5400000">
              <a:off x="-3144044" y="3159919"/>
              <a:ext cx="6869113" cy="54927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5" y="0"/>
              <a:ext cx="581025" cy="560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Gruppo 10"/>
          <p:cNvGrpSpPr/>
          <p:nvPr/>
        </p:nvGrpSpPr>
        <p:grpSpPr>
          <a:xfrm>
            <a:off x="306387" y="764704"/>
            <a:ext cx="8424936" cy="9507572"/>
            <a:chOff x="3347864" y="1988840"/>
            <a:chExt cx="5556585" cy="6541006"/>
          </a:xfrm>
        </p:grpSpPr>
        <p:grpSp>
          <p:nvGrpSpPr>
            <p:cNvPr id="8" name="Gruppo 7"/>
            <p:cNvGrpSpPr/>
            <p:nvPr/>
          </p:nvGrpSpPr>
          <p:grpSpPr>
            <a:xfrm>
              <a:off x="3347864" y="1988840"/>
              <a:ext cx="5556585" cy="6541006"/>
              <a:chOff x="3995936" y="560402"/>
              <a:chExt cx="4836505" cy="6186657"/>
            </a:xfrm>
          </p:grpSpPr>
          <p:pic>
            <p:nvPicPr>
              <p:cNvPr id="5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5936" y="560402"/>
                <a:ext cx="4836505" cy="61866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Rettangolo 6"/>
              <p:cNvSpPr/>
              <p:nvPr/>
            </p:nvSpPr>
            <p:spPr>
              <a:xfrm>
                <a:off x="3995936" y="4365104"/>
                <a:ext cx="4836505" cy="23819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9" name="Rettangolo 8"/>
            <p:cNvSpPr/>
            <p:nvPr/>
          </p:nvSpPr>
          <p:spPr>
            <a:xfrm>
              <a:off x="3400118" y="2167692"/>
              <a:ext cx="3528392" cy="7200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9"/>
            <p:cNvSpPr/>
            <p:nvPr/>
          </p:nvSpPr>
          <p:spPr>
            <a:xfrm>
              <a:off x="7092280" y="2060848"/>
              <a:ext cx="1610303" cy="10684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63483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15875" y="0"/>
            <a:ext cx="581025" cy="6869113"/>
            <a:chOff x="15875" y="0"/>
            <a:chExt cx="581025" cy="6869113"/>
          </a:xfrm>
        </p:grpSpPr>
        <p:sp>
          <p:nvSpPr>
            <p:cNvPr id="3" name="Rettangolo 2"/>
            <p:cNvSpPr/>
            <p:nvPr/>
          </p:nvSpPr>
          <p:spPr bwMode="auto">
            <a:xfrm rot="5400000">
              <a:off x="-3144044" y="3159919"/>
              <a:ext cx="6869113" cy="54927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5" y="0"/>
              <a:ext cx="581025" cy="560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88640"/>
            <a:ext cx="3240360" cy="114762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688" y="1337093"/>
            <a:ext cx="6237714" cy="520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6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15875" y="0"/>
            <a:ext cx="581025" cy="6869113"/>
            <a:chOff x="15875" y="0"/>
            <a:chExt cx="581025" cy="6869113"/>
          </a:xfrm>
        </p:grpSpPr>
        <p:sp>
          <p:nvSpPr>
            <p:cNvPr id="3" name="Rettangolo 2"/>
            <p:cNvSpPr/>
            <p:nvPr/>
          </p:nvSpPr>
          <p:spPr bwMode="auto">
            <a:xfrm rot="5400000">
              <a:off x="-3144044" y="3159919"/>
              <a:ext cx="6869113" cy="54927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5" y="0"/>
              <a:ext cx="581025" cy="560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Gruppo 6"/>
          <p:cNvGrpSpPr/>
          <p:nvPr/>
        </p:nvGrpSpPr>
        <p:grpSpPr>
          <a:xfrm>
            <a:off x="827584" y="188641"/>
            <a:ext cx="4824536" cy="1584176"/>
            <a:chOff x="827584" y="188640"/>
            <a:chExt cx="5583302" cy="2095855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7584" y="188640"/>
              <a:ext cx="5583302" cy="1852655"/>
            </a:xfrm>
            <a:prstGeom prst="rect">
              <a:avLst/>
            </a:prstGeom>
          </p:spPr>
        </p:pic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1600" y="2041295"/>
              <a:ext cx="4151101" cy="243200"/>
            </a:xfrm>
            <a:prstGeom prst="rect">
              <a:avLst/>
            </a:prstGeom>
          </p:spPr>
        </p:pic>
      </p:grpSp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498" y="1947028"/>
            <a:ext cx="8968801" cy="19228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498" y="3911086"/>
            <a:ext cx="8908201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3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15875" y="0"/>
            <a:ext cx="581025" cy="6869113"/>
            <a:chOff x="15875" y="0"/>
            <a:chExt cx="581025" cy="6869113"/>
          </a:xfrm>
        </p:grpSpPr>
        <p:sp>
          <p:nvSpPr>
            <p:cNvPr id="3" name="Rettangolo 2"/>
            <p:cNvSpPr/>
            <p:nvPr/>
          </p:nvSpPr>
          <p:spPr bwMode="auto">
            <a:xfrm rot="5400000">
              <a:off x="-3144044" y="3159919"/>
              <a:ext cx="6869113" cy="54927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5" y="0"/>
              <a:ext cx="581025" cy="560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470" y="836712"/>
            <a:ext cx="8707010" cy="549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21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16632"/>
            <a:ext cx="3205305" cy="1276591"/>
          </a:xfrm>
          <a:prstGeom prst="rect">
            <a:avLst/>
          </a:prstGeom>
        </p:spPr>
      </p:pic>
      <p:grpSp>
        <p:nvGrpSpPr>
          <p:cNvPr id="2" name="Gruppo 1"/>
          <p:cNvGrpSpPr/>
          <p:nvPr/>
        </p:nvGrpSpPr>
        <p:grpSpPr>
          <a:xfrm>
            <a:off x="15875" y="0"/>
            <a:ext cx="581025" cy="6869113"/>
            <a:chOff x="15875" y="0"/>
            <a:chExt cx="581025" cy="6869113"/>
          </a:xfrm>
        </p:grpSpPr>
        <p:sp>
          <p:nvSpPr>
            <p:cNvPr id="3" name="Rettangolo 2"/>
            <p:cNvSpPr/>
            <p:nvPr/>
          </p:nvSpPr>
          <p:spPr bwMode="auto">
            <a:xfrm rot="5400000">
              <a:off x="-3144044" y="3159919"/>
              <a:ext cx="6869113" cy="54927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5" y="0"/>
              <a:ext cx="581025" cy="560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856" y="908720"/>
            <a:ext cx="5547831" cy="5722198"/>
          </a:xfrm>
          <a:prstGeom prst="rect">
            <a:avLst/>
          </a:prstGeom>
        </p:spPr>
      </p:pic>
      <p:sp>
        <p:nvSpPr>
          <p:cNvPr id="7" name="Rettangolo arrotondato 6"/>
          <p:cNvSpPr/>
          <p:nvPr/>
        </p:nvSpPr>
        <p:spPr>
          <a:xfrm>
            <a:off x="6478054" y="1393223"/>
            <a:ext cx="2304256" cy="369196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311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59328"/>
            <a:ext cx="6180138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3" name="Gruppo 2"/>
          <p:cNvGrpSpPr/>
          <p:nvPr/>
        </p:nvGrpSpPr>
        <p:grpSpPr>
          <a:xfrm>
            <a:off x="15875" y="0"/>
            <a:ext cx="581025" cy="6869113"/>
            <a:chOff x="15875" y="0"/>
            <a:chExt cx="581025" cy="6869113"/>
          </a:xfrm>
        </p:grpSpPr>
        <p:sp>
          <p:nvSpPr>
            <p:cNvPr id="4" name="Rettangolo 3"/>
            <p:cNvSpPr/>
            <p:nvPr/>
          </p:nvSpPr>
          <p:spPr bwMode="auto">
            <a:xfrm rot="5400000">
              <a:off x="-3144044" y="3159919"/>
              <a:ext cx="6869113" cy="54927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5" y="0"/>
              <a:ext cx="581025" cy="560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170" name="Picture 2" descr="Image result for different languages peop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81402"/>
            <a:ext cx="7069871" cy="315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62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15875" y="0"/>
            <a:ext cx="581025" cy="6869113"/>
            <a:chOff x="15875" y="0"/>
            <a:chExt cx="581025" cy="6869113"/>
          </a:xfrm>
        </p:grpSpPr>
        <p:sp>
          <p:nvSpPr>
            <p:cNvPr id="3" name="Rettangolo 2"/>
            <p:cNvSpPr/>
            <p:nvPr/>
          </p:nvSpPr>
          <p:spPr bwMode="auto">
            <a:xfrm rot="5400000">
              <a:off x="-3144044" y="3159919"/>
              <a:ext cx="6869113" cy="54927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5" y="0"/>
              <a:ext cx="581025" cy="560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Gruppo 6"/>
          <p:cNvGrpSpPr/>
          <p:nvPr/>
        </p:nvGrpSpPr>
        <p:grpSpPr>
          <a:xfrm>
            <a:off x="827584" y="188641"/>
            <a:ext cx="4824536" cy="1584176"/>
            <a:chOff x="827584" y="188640"/>
            <a:chExt cx="5583302" cy="2095855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7584" y="188640"/>
              <a:ext cx="5583302" cy="1852655"/>
            </a:xfrm>
            <a:prstGeom prst="rect">
              <a:avLst/>
            </a:prstGeom>
          </p:spPr>
        </p:pic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1600" y="2041295"/>
              <a:ext cx="4151101" cy="243200"/>
            </a:xfrm>
            <a:prstGeom prst="rect">
              <a:avLst/>
            </a:prstGeom>
          </p:spPr>
        </p:pic>
      </p:grpSp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2989341"/>
            <a:ext cx="8856984" cy="92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58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15875" y="0"/>
            <a:ext cx="581025" cy="6869113"/>
            <a:chOff x="15875" y="0"/>
            <a:chExt cx="581025" cy="6869113"/>
          </a:xfrm>
        </p:grpSpPr>
        <p:sp>
          <p:nvSpPr>
            <p:cNvPr id="3" name="Rettangolo 2"/>
            <p:cNvSpPr/>
            <p:nvPr/>
          </p:nvSpPr>
          <p:spPr bwMode="auto">
            <a:xfrm rot="5400000">
              <a:off x="-3144044" y="3159919"/>
              <a:ext cx="6869113" cy="54927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5" y="0"/>
              <a:ext cx="581025" cy="560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675170" y="-829330"/>
            <a:ext cx="5833808" cy="896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52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15875" y="0"/>
            <a:ext cx="581025" cy="6869113"/>
            <a:chOff x="15875" y="0"/>
            <a:chExt cx="581025" cy="6869113"/>
          </a:xfrm>
        </p:grpSpPr>
        <p:sp>
          <p:nvSpPr>
            <p:cNvPr id="3" name="Rettangolo 2"/>
            <p:cNvSpPr/>
            <p:nvPr/>
          </p:nvSpPr>
          <p:spPr bwMode="auto">
            <a:xfrm rot="5400000">
              <a:off x="-3144044" y="3159919"/>
              <a:ext cx="6869113" cy="54927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5" y="0"/>
              <a:ext cx="581025" cy="560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1484784"/>
            <a:ext cx="5376597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7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 bwMode="auto">
          <a:xfrm rot="5400000">
            <a:off x="-3144044" y="3159919"/>
            <a:ext cx="6869113" cy="54927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0"/>
            <a:ext cx="581025" cy="560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ASNP logo"/>
          <p:cNvSpPr>
            <a:spLocks noChangeAspect="1" noChangeArrowheads="1"/>
          </p:cNvSpPr>
          <p:nvPr/>
        </p:nvSpPr>
        <p:spPr bwMode="auto">
          <a:xfrm>
            <a:off x="155575" y="-182563"/>
            <a:ext cx="2247900" cy="39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970" y="404664"/>
            <a:ext cx="2318633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po 5"/>
          <p:cNvGrpSpPr/>
          <p:nvPr/>
        </p:nvGrpSpPr>
        <p:grpSpPr>
          <a:xfrm>
            <a:off x="645508" y="12700"/>
            <a:ext cx="3783206" cy="2492696"/>
            <a:chOff x="645508" y="12700"/>
            <a:chExt cx="3783206" cy="2492696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508" y="12700"/>
              <a:ext cx="3783206" cy="2492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CasellaDiTesto 4"/>
            <p:cNvSpPr txBox="1"/>
            <p:nvPr/>
          </p:nvSpPr>
          <p:spPr>
            <a:xfrm>
              <a:off x="1115616" y="2164214"/>
              <a:ext cx="28099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>
                  <a:solidFill>
                    <a:schemeClr val="bg1"/>
                  </a:solidFill>
                </a:rPr>
                <a:t>Kick-off meeting, Pomezia 2007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799694" y="1843683"/>
            <a:ext cx="7804754" cy="4877718"/>
            <a:chOff x="645509" y="1843683"/>
            <a:chExt cx="7804754" cy="4877718"/>
          </a:xfrm>
        </p:grpSpPr>
        <p:grpSp>
          <p:nvGrpSpPr>
            <p:cNvPr id="10" name="Gruppo 9"/>
            <p:cNvGrpSpPr/>
            <p:nvPr/>
          </p:nvGrpSpPr>
          <p:grpSpPr>
            <a:xfrm>
              <a:off x="1115616" y="1843683"/>
              <a:ext cx="7334647" cy="4877718"/>
              <a:chOff x="1115616" y="1843683"/>
              <a:chExt cx="7334647" cy="4877718"/>
            </a:xfrm>
          </p:grpSpPr>
          <p:pic>
            <p:nvPicPr>
              <p:cNvPr id="9" name="Picture 3" descr="543px-Mappa-Europa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27538" y="1843683"/>
                <a:ext cx="4022725" cy="443706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5616" y="4797152"/>
                <a:ext cx="2149999" cy="192424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</p:grpSp>
        <p:grpSp>
          <p:nvGrpSpPr>
            <p:cNvPr id="8" name="Gruppo 7"/>
            <p:cNvGrpSpPr/>
            <p:nvPr/>
          </p:nvGrpSpPr>
          <p:grpSpPr>
            <a:xfrm>
              <a:off x="645509" y="2702036"/>
              <a:ext cx="6590787" cy="3686721"/>
              <a:chOff x="645509" y="2702036"/>
              <a:chExt cx="6590787" cy="3686721"/>
            </a:xfrm>
          </p:grpSpPr>
          <p:pic>
            <p:nvPicPr>
              <p:cNvPr id="18" name="Picture 12" descr="Immagine:Map of USA with state names.svg">
                <a:hlinkClick r:id="rId7"/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5509" y="2702036"/>
                <a:ext cx="3783206" cy="23407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Stella a 4 punte 6"/>
              <p:cNvSpPr/>
              <p:nvPr/>
            </p:nvSpPr>
            <p:spPr>
              <a:xfrm>
                <a:off x="2699792" y="6172733"/>
                <a:ext cx="217648" cy="216024"/>
              </a:xfrm>
              <a:prstGeom prst="star4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8" name="Stella a 4 punte 27"/>
              <p:cNvSpPr/>
              <p:nvPr/>
            </p:nvSpPr>
            <p:spPr>
              <a:xfrm>
                <a:off x="3634272" y="3573016"/>
                <a:ext cx="217648" cy="216024"/>
              </a:xfrm>
              <a:prstGeom prst="star4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9" name="Stella a 4 punte 28"/>
              <p:cNvSpPr/>
              <p:nvPr/>
            </p:nvSpPr>
            <p:spPr>
              <a:xfrm>
                <a:off x="5218448" y="5301208"/>
                <a:ext cx="217648" cy="216024"/>
              </a:xfrm>
              <a:prstGeom prst="star4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0" name="Stella a 4 punte 29"/>
              <p:cNvSpPr/>
              <p:nvPr/>
            </p:nvSpPr>
            <p:spPr>
              <a:xfrm>
                <a:off x="5434472" y="4509120"/>
                <a:ext cx="217648" cy="216024"/>
              </a:xfrm>
              <a:prstGeom prst="star4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1" name="Stella a 4 punte 30"/>
              <p:cNvSpPr/>
              <p:nvPr/>
            </p:nvSpPr>
            <p:spPr>
              <a:xfrm>
                <a:off x="5938528" y="5085184"/>
                <a:ext cx="217648" cy="216024"/>
              </a:xfrm>
              <a:prstGeom prst="star4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2" name="Stella a 4 punte 31"/>
              <p:cNvSpPr/>
              <p:nvPr/>
            </p:nvSpPr>
            <p:spPr>
              <a:xfrm>
                <a:off x="6154552" y="4869160"/>
                <a:ext cx="217648" cy="216024"/>
              </a:xfrm>
              <a:prstGeom prst="star4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3" name="Stella a 4 punte 32"/>
              <p:cNvSpPr/>
              <p:nvPr/>
            </p:nvSpPr>
            <p:spPr>
              <a:xfrm>
                <a:off x="6370576" y="4653136"/>
                <a:ext cx="217648" cy="216024"/>
              </a:xfrm>
              <a:prstGeom prst="star4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4" name="Stella a 4 punte 33"/>
              <p:cNvSpPr/>
              <p:nvPr/>
            </p:nvSpPr>
            <p:spPr>
              <a:xfrm>
                <a:off x="5722504" y="4077072"/>
                <a:ext cx="217648" cy="216024"/>
              </a:xfrm>
              <a:prstGeom prst="star4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5" name="Stella a 4 punte 34"/>
              <p:cNvSpPr/>
              <p:nvPr/>
            </p:nvSpPr>
            <p:spPr>
              <a:xfrm>
                <a:off x="6012160" y="4221088"/>
                <a:ext cx="217648" cy="216024"/>
              </a:xfrm>
              <a:prstGeom prst="star4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6" name="Stella a 4 punte 35"/>
              <p:cNvSpPr/>
              <p:nvPr/>
            </p:nvSpPr>
            <p:spPr>
              <a:xfrm>
                <a:off x="7018648" y="5517232"/>
                <a:ext cx="217648" cy="216024"/>
              </a:xfrm>
              <a:prstGeom prst="star4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7" name="Stella a 4 punte 36"/>
              <p:cNvSpPr/>
              <p:nvPr/>
            </p:nvSpPr>
            <p:spPr>
              <a:xfrm>
                <a:off x="5220072" y="3717032"/>
                <a:ext cx="217648" cy="216024"/>
              </a:xfrm>
              <a:prstGeom prst="star4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8" name="Stella a 4 punte 37"/>
              <p:cNvSpPr/>
              <p:nvPr/>
            </p:nvSpPr>
            <p:spPr>
              <a:xfrm>
                <a:off x="6298568" y="5301208"/>
                <a:ext cx="217648" cy="216024"/>
              </a:xfrm>
              <a:prstGeom prst="star4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9" name="Stella a 4 punte 38"/>
              <p:cNvSpPr/>
              <p:nvPr/>
            </p:nvSpPr>
            <p:spPr>
              <a:xfrm>
                <a:off x="6372200" y="5661248"/>
                <a:ext cx="217648" cy="216024"/>
              </a:xfrm>
              <a:prstGeom prst="star4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0" name="Stella a 4 punte 39"/>
              <p:cNvSpPr/>
              <p:nvPr/>
            </p:nvSpPr>
            <p:spPr>
              <a:xfrm>
                <a:off x="5938528" y="4869160"/>
                <a:ext cx="217648" cy="216024"/>
              </a:xfrm>
              <a:prstGeom prst="star4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sp>
        <p:nvSpPr>
          <p:cNvPr id="4" name="CasellaDiTesto 3"/>
          <p:cNvSpPr txBox="1"/>
          <p:nvPr/>
        </p:nvSpPr>
        <p:spPr>
          <a:xfrm>
            <a:off x="5130609" y="6362352"/>
            <a:ext cx="3051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</a:t>
            </a:r>
            <a:r>
              <a:rPr lang="it-IT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Partners</a:t>
            </a:r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 WELCOME!!</a:t>
            </a: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525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395288" y="2154683"/>
            <a:ext cx="7497762" cy="1143000"/>
          </a:xfrm>
        </p:spPr>
        <p:txBody>
          <a:bodyPr/>
          <a:lstStyle/>
          <a:p>
            <a:pPr algn="ctr" eaLnBrk="1" hangingPunct="1"/>
            <a:r>
              <a:rPr lang="en-US" altLang="it-IT" sz="3600" b="1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CIPN assessment</a:t>
            </a:r>
            <a:endParaRPr lang="en-US" altLang="it-IT" sz="3600" dirty="0" smtClean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3315" name="Content Placeholder 2"/>
          <p:cNvSpPr>
            <a:spLocks noGrp="1"/>
          </p:cNvSpPr>
          <p:nvPr>
            <p:ph sz="quarter" idx="1"/>
          </p:nvPr>
        </p:nvSpPr>
        <p:spPr>
          <a:xfrm>
            <a:off x="395288" y="2874763"/>
            <a:ext cx="8748712" cy="3146525"/>
          </a:xfrm>
        </p:spPr>
        <p:txBody>
          <a:bodyPr/>
          <a:lstStyle/>
          <a:p>
            <a:pPr marL="422275" indent="-285750" eaLnBrk="1" hangingPunct="1">
              <a:lnSpc>
                <a:spcPct val="115000"/>
              </a:lnSpc>
              <a:spcAft>
                <a:spcPts val="500"/>
              </a:spcAft>
              <a:buClr>
                <a:schemeClr val="accent1"/>
              </a:buClr>
              <a:buFont typeface="Wingdings" panose="05000000000000000000" pitchFamily="2" charset="2"/>
              <a:buChar char="q"/>
            </a:pPr>
            <a:endParaRPr lang="en-US" altLang="it-IT" sz="2600" dirty="0" smtClean="0">
              <a:latin typeface="Century Schoolbook" panose="02040604050505020304" pitchFamily="18" charset="0"/>
              <a:cs typeface="Arial" panose="020B0604020202020204" pitchFamily="34" charset="0"/>
            </a:endParaRPr>
          </a:p>
          <a:p>
            <a:pPr marL="422275" indent="-285750" eaLnBrk="1" hangingPunct="1">
              <a:lnSpc>
                <a:spcPct val="115000"/>
              </a:lnSpc>
              <a:spcAft>
                <a:spcPts val="500"/>
              </a:spcAft>
              <a:buClr>
                <a:schemeClr val="accent1"/>
              </a:buClr>
              <a:buFont typeface="Wingdings" panose="05000000000000000000" pitchFamily="2" charset="2"/>
              <a:buChar char="q"/>
            </a:pPr>
            <a:endParaRPr lang="en-US" altLang="it-IT" sz="400" dirty="0" smtClean="0">
              <a:latin typeface="Century Schoolbook" panose="02040604050505020304" pitchFamily="18" charset="0"/>
              <a:cs typeface="Arial" panose="020B0604020202020204" pitchFamily="34" charset="0"/>
            </a:endParaRPr>
          </a:p>
          <a:p>
            <a:pPr marL="422275" indent="-285750" eaLnBrk="1" hangingPunct="1">
              <a:lnSpc>
                <a:spcPct val="115000"/>
              </a:lnSpc>
              <a:spcAft>
                <a:spcPts val="500"/>
              </a:spcAft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altLang="it-IT" sz="2400" dirty="0" smtClean="0">
                <a:latin typeface="Century Schoolbook" panose="02040604050505020304" pitchFamily="18" charset="0"/>
                <a:cs typeface="Arial" panose="020B0604020202020204" pitchFamily="34" charset="0"/>
              </a:rPr>
              <a:t>Current physician-based measures are inadequate:</a:t>
            </a:r>
          </a:p>
          <a:p>
            <a:pPr marL="742950" lvl="1" indent="-285750" eaLnBrk="1" hangingPunct="1">
              <a:lnSpc>
                <a:spcPct val="115000"/>
              </a:lnSpc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en-US" altLang="it-IT" sz="2400" dirty="0" smtClean="0">
                <a:latin typeface="Century Schoolbook" panose="020406040505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Mix of disability and Quality of Life items</a:t>
            </a:r>
          </a:p>
          <a:p>
            <a:pPr marL="742950" lvl="1" indent="-285750" eaLnBrk="1" hangingPunct="1">
              <a:lnSpc>
                <a:spcPct val="115000"/>
              </a:lnSpc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en-US" altLang="it-IT" sz="2400" dirty="0" smtClean="0">
                <a:latin typeface="Century Schoolbook" panose="020406040505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Items not unambiguously described</a:t>
            </a:r>
          </a:p>
          <a:p>
            <a:pPr marL="742950" lvl="1" indent="-285750" eaLnBrk="1" hangingPunct="1">
              <a:lnSpc>
                <a:spcPct val="115000"/>
              </a:lnSpc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en-US" altLang="it-IT" sz="2400" dirty="0" smtClean="0">
                <a:latin typeface="Century Schoolbook" panose="020406040505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Lack of </a:t>
            </a:r>
            <a:r>
              <a:rPr lang="en-US" altLang="it-IT" sz="2400" dirty="0" err="1" smtClean="0">
                <a:latin typeface="Century Schoolbook" panose="020406040505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clinimetric</a:t>
            </a:r>
            <a:r>
              <a:rPr lang="en-US" altLang="it-IT" sz="2400" dirty="0" smtClean="0">
                <a:latin typeface="Century Schoolbook" panose="020406040505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evaluation.</a:t>
            </a:r>
          </a:p>
          <a:p>
            <a:pPr marL="422275" indent="-285750" eaLnBrk="1" hangingPunct="1">
              <a:lnSpc>
                <a:spcPct val="115000"/>
              </a:lnSpc>
              <a:spcAft>
                <a:spcPts val="500"/>
              </a:spcAft>
              <a:buClr>
                <a:schemeClr val="accent1"/>
              </a:buClr>
              <a:buFont typeface="Wingdings" panose="05000000000000000000" pitchFamily="2" charset="2"/>
              <a:buChar char="q"/>
            </a:pPr>
            <a:endParaRPr lang="en-US" altLang="it-IT" sz="2600" dirty="0" smtClean="0">
              <a:latin typeface="Century Schoolbook" panose="02040604050505020304" pitchFamily="18" charset="0"/>
              <a:cs typeface="Arial" panose="020B0604020202020204" pitchFamily="34" charset="0"/>
            </a:endParaRPr>
          </a:p>
          <a:p>
            <a:pPr marL="422275" indent="-285750" eaLnBrk="1" hangingPunct="1">
              <a:lnSpc>
                <a:spcPct val="115000"/>
              </a:lnSpc>
              <a:spcAft>
                <a:spcPts val="500"/>
              </a:spcAft>
              <a:buClr>
                <a:schemeClr val="accent1"/>
              </a:buClr>
              <a:buFont typeface="Wingdings" panose="05000000000000000000" pitchFamily="2" charset="2"/>
              <a:buChar char="q"/>
            </a:pPr>
            <a:endParaRPr lang="en-US" altLang="it-IT" sz="2600" dirty="0" smtClean="0">
              <a:latin typeface="Century Schoolbook" panose="02040604050505020304" pitchFamily="18" charset="0"/>
              <a:cs typeface="Arial" panose="020B0604020202020204" pitchFamily="34" charset="0"/>
            </a:endParaRPr>
          </a:p>
          <a:p>
            <a:pPr marL="422275" indent="-285750" eaLnBrk="1" hangingPunct="1">
              <a:lnSpc>
                <a:spcPct val="115000"/>
              </a:lnSpc>
              <a:spcAft>
                <a:spcPts val="500"/>
              </a:spcAft>
              <a:buClr>
                <a:schemeClr val="accent1"/>
              </a:buClr>
              <a:buFont typeface="Wingdings" panose="05000000000000000000" pitchFamily="2" charset="2"/>
              <a:buChar char="q"/>
            </a:pPr>
            <a:endParaRPr lang="en-US" altLang="it-IT" sz="2600" dirty="0" smtClean="0">
              <a:latin typeface="Century Schoolbook" panose="02040604050505020304" pitchFamily="18" charset="0"/>
              <a:cs typeface="Arial" panose="020B0604020202020204" pitchFamily="34" charset="0"/>
            </a:endParaRPr>
          </a:p>
          <a:p>
            <a:pPr marL="422275" indent="-285750" eaLnBrk="1" hangingPunct="1">
              <a:lnSpc>
                <a:spcPct val="115000"/>
              </a:lnSpc>
              <a:spcAft>
                <a:spcPts val="500"/>
              </a:spcAft>
              <a:buClr>
                <a:schemeClr val="accent1"/>
              </a:buClr>
              <a:buFont typeface="Wingdings" panose="05000000000000000000" pitchFamily="2" charset="2"/>
              <a:buNone/>
            </a:pPr>
            <a:endParaRPr lang="en-US" altLang="it-IT" dirty="0" smtClean="0"/>
          </a:p>
        </p:txBody>
      </p:sp>
      <p:grpSp>
        <p:nvGrpSpPr>
          <p:cNvPr id="13318" name="Group 2"/>
          <p:cNvGrpSpPr>
            <a:grpSpLocks/>
          </p:cNvGrpSpPr>
          <p:nvPr/>
        </p:nvGrpSpPr>
        <p:grpSpPr bwMode="auto">
          <a:xfrm>
            <a:off x="7164288" y="125760"/>
            <a:ext cx="1600200" cy="1143000"/>
            <a:chOff x="4292" y="2704"/>
            <a:chExt cx="3240" cy="2314"/>
          </a:xfrm>
        </p:grpSpPr>
        <p:pic>
          <p:nvPicPr>
            <p:cNvPr id="13319" name="Picture 3" descr="nerve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4" t="22678" r="23792" b="6670"/>
            <a:stretch>
              <a:fillRect/>
            </a:stretch>
          </p:blipFill>
          <p:spPr bwMode="auto">
            <a:xfrm>
              <a:off x="4292" y="2704"/>
              <a:ext cx="3240" cy="2314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0" name="Text Box 4"/>
            <p:cNvSpPr txBox="1">
              <a:spLocks noChangeAspect="1" noChangeArrowheads="1"/>
            </p:cNvSpPr>
            <p:nvPr/>
          </p:nvSpPr>
          <p:spPr bwMode="auto">
            <a:xfrm>
              <a:off x="5132" y="2704"/>
              <a:ext cx="2400" cy="1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 cap="rnd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ts val="1000"/>
                </a:spcAft>
              </a:pPr>
              <a:r>
                <a:rPr lang="it-IT" altLang="it-IT" sz="1000" b="1" i="1" smtClean="0">
                  <a:solidFill>
                    <a:srgbClr val="0000FF"/>
                  </a:solidFill>
                  <a:latin typeface="Arial Black" panose="020B0A04020102020204" pitchFamily="34" charset="0"/>
                </a:rPr>
                <a:t>CI-P</a:t>
              </a:r>
              <a:r>
                <a:rPr lang="it-IT" altLang="it-IT" sz="1000" b="1" smtClean="0">
                  <a:solidFill>
                    <a:prstClr val="black"/>
                  </a:solidFill>
                  <a:latin typeface="Arial Black" panose="020B0A04020102020204" pitchFamily="34" charset="0"/>
                </a:rPr>
                <a:t>erinoms</a:t>
              </a:r>
              <a:endParaRPr lang="it-IT" altLang="it-IT" sz="1000" b="1" i="1" smtClean="0">
                <a:solidFill>
                  <a:srgbClr val="0000FF"/>
                </a:solidFill>
                <a:latin typeface="Arial Black" panose="020B0A04020102020204" pitchFamily="34" charset="0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ts val="1000"/>
                </a:spcAft>
              </a:pPr>
              <a:r>
                <a:rPr lang="it-IT" altLang="it-IT" sz="1000" b="1" smtClean="0">
                  <a:solidFill>
                    <a:srgbClr val="0000FF"/>
                  </a:solidFill>
                  <a:latin typeface="Arial Black" panose="020B0A04020102020204" pitchFamily="34" charset="0"/>
                </a:rPr>
                <a:t>S</a:t>
              </a:r>
              <a:r>
                <a:rPr lang="it-IT" altLang="it-IT" sz="1000" b="1" smtClean="0">
                  <a:solidFill>
                    <a:prstClr val="black"/>
                  </a:solidFill>
                  <a:latin typeface="Arial Black" panose="020B0A04020102020204" pitchFamily="34" charset="0"/>
                </a:rPr>
                <a:t>tudy</a:t>
              </a:r>
              <a:endParaRPr lang="it-IT" altLang="it-IT" sz="1000" smtClean="0">
                <a:solidFill>
                  <a:prstClr val="black"/>
                </a:solidFill>
              </a:endParaRPr>
            </a:p>
          </p:txBody>
        </p:sp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629649" cy="1728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40438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7497762" cy="1143000"/>
          </a:xfrm>
        </p:spPr>
        <p:txBody>
          <a:bodyPr/>
          <a:lstStyle/>
          <a:p>
            <a:pPr algn="ctr" eaLnBrk="1" hangingPunct="1"/>
            <a:r>
              <a:rPr lang="en-US" altLang="it-IT" sz="3600" b="1" smtClean="0">
                <a:solidFill>
                  <a:schemeClr val="tx1"/>
                </a:solidFill>
                <a:latin typeface="Century Schoolbook" panose="02040604050505020304" pitchFamily="18" charset="0"/>
              </a:rPr>
              <a:t>Classical Test Theory (CTT)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"/>
          </p:nvPr>
        </p:nvSpPr>
        <p:spPr>
          <a:xfrm>
            <a:off x="395288" y="1946275"/>
            <a:ext cx="8748712" cy="4683125"/>
          </a:xfrm>
        </p:spPr>
        <p:txBody>
          <a:bodyPr>
            <a:normAutofit/>
          </a:bodyPr>
          <a:lstStyle/>
          <a:p>
            <a:pPr marL="422910" lvl="1" indent="-285750" eaLnBrk="1" fontAlgn="auto" hangingPunct="1">
              <a:lnSpc>
                <a:spcPct val="115000"/>
              </a:lnSpc>
              <a:spcBef>
                <a:spcPts val="700"/>
              </a:spcBef>
              <a:spcAft>
                <a:spcPts val="500"/>
              </a:spcAft>
              <a:buSzPct val="60000"/>
              <a:buFont typeface="Wingdings" pitchFamily="2" charset="2"/>
              <a:buChar char="q"/>
              <a:defRPr/>
            </a:pPr>
            <a:r>
              <a:rPr lang="en-GB" sz="2700" dirty="0" smtClean="0">
                <a:latin typeface="Century Schoolbook" pitchFamily="18" charset="0"/>
              </a:rPr>
              <a:t>Biggest disadvantage : </a:t>
            </a:r>
            <a:r>
              <a:rPr lang="en-US" sz="2700" dirty="0" smtClean="0">
                <a:latin typeface="Century Schoolbook" pitchFamily="18" charset="0"/>
                <a:ea typeface="Times New Roman"/>
                <a:cs typeface="Arial" pitchFamily="34" charset="0"/>
              </a:rPr>
              <a:t>Classical Test Theory (CTT)</a:t>
            </a:r>
          </a:p>
          <a:p>
            <a:pPr marL="422910" lvl="1" indent="-285750" eaLnBrk="1" fontAlgn="auto" hangingPunct="1">
              <a:lnSpc>
                <a:spcPct val="115000"/>
              </a:lnSpc>
              <a:spcBef>
                <a:spcPts val="700"/>
              </a:spcBef>
              <a:spcAft>
                <a:spcPts val="500"/>
              </a:spcAft>
              <a:buSzPct val="60000"/>
              <a:buFont typeface="Wingdings" pitchFamily="2" charset="2"/>
              <a:buChar char="q"/>
              <a:defRPr/>
            </a:pPr>
            <a:endParaRPr lang="en-US" sz="100" dirty="0" smtClean="0">
              <a:latin typeface="Century Schoolbook" pitchFamily="18" charset="0"/>
              <a:ea typeface="Times New Roman"/>
              <a:cs typeface="Arial" pitchFamily="34" charset="0"/>
            </a:endParaRPr>
          </a:p>
          <a:p>
            <a:pPr marL="742950" lvl="1" indent="-285750" eaLnBrk="1" fontAlgn="auto" hangingPunct="1">
              <a:lnSpc>
                <a:spcPct val="115000"/>
              </a:lnSpc>
              <a:spcAft>
                <a:spcPts val="500"/>
              </a:spcAft>
              <a:buFont typeface="Wingdings" pitchFamily="2" charset="2"/>
              <a:buChar char="q"/>
              <a:defRPr/>
            </a:pPr>
            <a:r>
              <a:rPr lang="en-US" dirty="0" smtClean="0">
                <a:latin typeface="Century Schoolbook" pitchFamily="18" charset="0"/>
                <a:cs typeface="Arial" pitchFamily="34" charset="0"/>
              </a:rPr>
              <a:t>Recruit items arbitrarily</a:t>
            </a:r>
          </a:p>
          <a:p>
            <a:pPr marL="742950" lvl="1" indent="-285750" eaLnBrk="1" fontAlgn="auto" hangingPunct="1">
              <a:lnSpc>
                <a:spcPct val="115000"/>
              </a:lnSpc>
              <a:spcAft>
                <a:spcPts val="500"/>
              </a:spcAft>
              <a:buFont typeface="Wingdings" pitchFamily="2" charset="2"/>
              <a:buChar char="q"/>
              <a:defRPr/>
            </a:pPr>
            <a:endParaRPr lang="en-US" sz="100" dirty="0" smtClean="0">
              <a:latin typeface="Century Schoolbook" pitchFamily="18" charset="0"/>
              <a:cs typeface="Arial" pitchFamily="34" charset="0"/>
            </a:endParaRPr>
          </a:p>
          <a:p>
            <a:pPr marL="742950" lvl="1" indent="-285750" eaLnBrk="1" fontAlgn="auto" hangingPunct="1">
              <a:lnSpc>
                <a:spcPct val="115000"/>
              </a:lnSpc>
              <a:spcAft>
                <a:spcPts val="500"/>
              </a:spcAft>
              <a:buFont typeface="Wingdings" pitchFamily="2" charset="2"/>
              <a:buChar char="q"/>
              <a:defRPr/>
            </a:pPr>
            <a:r>
              <a:rPr lang="en-US" dirty="0" smtClean="0">
                <a:latin typeface="Century Schoolbook" pitchFamily="18" charset="0"/>
                <a:cs typeface="Arial" pitchFamily="34" charset="0"/>
              </a:rPr>
              <a:t>Complete all items</a:t>
            </a:r>
          </a:p>
          <a:p>
            <a:pPr marL="742950" lvl="1" indent="-285750" eaLnBrk="1" fontAlgn="auto" hangingPunct="1">
              <a:lnSpc>
                <a:spcPct val="115000"/>
              </a:lnSpc>
              <a:spcAft>
                <a:spcPts val="500"/>
              </a:spcAft>
              <a:buFont typeface="Wingdings" pitchFamily="2" charset="2"/>
              <a:buChar char="q"/>
              <a:defRPr/>
            </a:pPr>
            <a:r>
              <a:rPr lang="en-US" dirty="0" err="1" smtClean="0">
                <a:latin typeface="Century Schoolbook" pitchFamily="18" charset="0"/>
                <a:cs typeface="Arial" pitchFamily="34" charset="0"/>
              </a:rPr>
              <a:t>Sumscores</a:t>
            </a:r>
            <a:endParaRPr lang="en-US" dirty="0" smtClean="0">
              <a:latin typeface="Century Schoolbook" pitchFamily="18" charset="0"/>
              <a:cs typeface="Arial" pitchFamily="34" charset="0"/>
            </a:endParaRPr>
          </a:p>
          <a:p>
            <a:pPr marL="1017270" lvl="2" indent="-285750" eaLnBrk="1" fontAlgn="auto" hangingPunct="1">
              <a:lnSpc>
                <a:spcPct val="115000"/>
              </a:lnSpc>
              <a:spcAft>
                <a:spcPts val="500"/>
              </a:spcAft>
              <a:buFont typeface="Wingdings" panose="05000000000000000000" pitchFamily="2" charset="2"/>
              <a:buChar char="q"/>
              <a:defRPr/>
            </a:pPr>
            <a:r>
              <a:rPr lang="en-US" sz="2100" dirty="0" smtClean="0">
                <a:latin typeface="Century Schoolbook" pitchFamily="18" charset="0"/>
                <a:cs typeface="Arial" pitchFamily="34" charset="0"/>
              </a:rPr>
              <a:t>Equal relevance and weight of all items?</a:t>
            </a:r>
          </a:p>
          <a:p>
            <a:pPr marL="1017270" lvl="2" indent="-285750" eaLnBrk="1" fontAlgn="auto" hangingPunct="1">
              <a:lnSpc>
                <a:spcPct val="115000"/>
              </a:lnSpc>
              <a:spcAft>
                <a:spcPts val="500"/>
              </a:spcAft>
              <a:buFont typeface="Wingdings" panose="05000000000000000000" pitchFamily="2" charset="2"/>
              <a:buChar char="q"/>
              <a:defRPr/>
            </a:pPr>
            <a:r>
              <a:rPr lang="en-US" sz="2100" dirty="0" smtClean="0">
                <a:latin typeface="Century Schoolbook" pitchFamily="18" charset="0"/>
                <a:cs typeface="Arial" pitchFamily="34" charset="0"/>
              </a:rPr>
              <a:t>Difference in </a:t>
            </a:r>
            <a:r>
              <a:rPr lang="en-US" sz="2100" dirty="0" err="1" smtClean="0">
                <a:latin typeface="Century Schoolbook" pitchFamily="18" charset="0"/>
                <a:cs typeface="Arial" pitchFamily="34" charset="0"/>
              </a:rPr>
              <a:t>sumscore</a:t>
            </a:r>
            <a:r>
              <a:rPr lang="en-US" sz="2100" dirty="0" smtClean="0">
                <a:latin typeface="Century Schoolbook" pitchFamily="18" charset="0"/>
                <a:cs typeface="Arial" pitchFamily="34" charset="0"/>
              </a:rPr>
              <a:t>?</a:t>
            </a:r>
          </a:p>
          <a:p>
            <a:pPr marL="742950" lvl="1" indent="-285750" eaLnBrk="1" fontAlgn="auto" hangingPunct="1">
              <a:lnSpc>
                <a:spcPct val="115000"/>
              </a:lnSpc>
              <a:spcAft>
                <a:spcPts val="500"/>
              </a:spcAft>
              <a:buFont typeface="Wingdings" pitchFamily="2" charset="2"/>
              <a:buChar char="q"/>
              <a:defRPr/>
            </a:pPr>
            <a:endParaRPr lang="en-US" sz="100" dirty="0" smtClean="0">
              <a:latin typeface="Century Schoolbook" pitchFamily="18" charset="0"/>
              <a:cs typeface="Arial" pitchFamily="34" charset="0"/>
            </a:endParaRPr>
          </a:p>
          <a:p>
            <a:pPr marL="742950" lvl="1" indent="-285750" eaLnBrk="1" fontAlgn="auto" hangingPunct="1">
              <a:lnSpc>
                <a:spcPct val="115000"/>
              </a:lnSpc>
              <a:spcAft>
                <a:spcPts val="500"/>
              </a:spcAft>
              <a:buFont typeface="Wingdings" pitchFamily="2" charset="2"/>
              <a:buChar char="q"/>
              <a:defRPr/>
            </a:pPr>
            <a:r>
              <a:rPr lang="en-US" dirty="0" smtClean="0">
                <a:latin typeface="Century Schoolbook" pitchFamily="18" charset="0"/>
              </a:rPr>
              <a:t>Lack of linearity: ordinal scale</a:t>
            </a:r>
          </a:p>
        </p:txBody>
      </p:sp>
      <p:sp>
        <p:nvSpPr>
          <p:cNvPr id="17412" name="TextBox 3"/>
          <p:cNvSpPr txBox="1">
            <a:spLocks noChangeArrowheads="1"/>
          </p:cNvSpPr>
          <p:nvPr/>
        </p:nvSpPr>
        <p:spPr bwMode="auto">
          <a:xfrm flipH="1">
            <a:off x="6045200" y="6488113"/>
            <a:ext cx="3098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 b="1" smtClean="0">
                <a:solidFill>
                  <a:prstClr val="black"/>
                </a:solidFill>
              </a:rPr>
              <a:t>Devellis, Med Care 2006</a:t>
            </a:r>
            <a:endParaRPr lang="en-GB" altLang="it-IT" b="1" smtClean="0">
              <a:solidFill>
                <a:prstClr val="black"/>
              </a:solidFill>
            </a:endParaRPr>
          </a:p>
        </p:txBody>
      </p:sp>
      <p:grpSp>
        <p:nvGrpSpPr>
          <p:cNvPr id="17413" name="Group 2"/>
          <p:cNvGrpSpPr>
            <a:grpSpLocks/>
          </p:cNvGrpSpPr>
          <p:nvPr/>
        </p:nvGrpSpPr>
        <p:grpSpPr bwMode="auto">
          <a:xfrm>
            <a:off x="7543800" y="0"/>
            <a:ext cx="1600200" cy="1143000"/>
            <a:chOff x="4292" y="2704"/>
            <a:chExt cx="3240" cy="2314"/>
          </a:xfrm>
        </p:grpSpPr>
        <p:pic>
          <p:nvPicPr>
            <p:cNvPr id="17414" name="Picture 3" descr="nerve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4" t="22678" r="23792" b="6670"/>
            <a:stretch>
              <a:fillRect/>
            </a:stretch>
          </p:blipFill>
          <p:spPr bwMode="auto">
            <a:xfrm>
              <a:off x="4292" y="2704"/>
              <a:ext cx="3240" cy="2314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15" name="Text Box 4"/>
            <p:cNvSpPr txBox="1">
              <a:spLocks noChangeAspect="1" noChangeArrowheads="1"/>
            </p:cNvSpPr>
            <p:nvPr/>
          </p:nvSpPr>
          <p:spPr bwMode="auto">
            <a:xfrm>
              <a:off x="5132" y="2704"/>
              <a:ext cx="2400" cy="1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 cap="rnd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ts val="1000"/>
                </a:spcAft>
              </a:pPr>
              <a:r>
                <a:rPr lang="it-IT" altLang="it-IT" sz="1000" b="1" i="1" smtClean="0">
                  <a:solidFill>
                    <a:srgbClr val="0000FF"/>
                  </a:solidFill>
                  <a:latin typeface="Arial Black" panose="020B0A04020102020204" pitchFamily="34" charset="0"/>
                </a:rPr>
                <a:t>CI-P</a:t>
              </a:r>
              <a:r>
                <a:rPr lang="it-IT" altLang="it-IT" sz="1000" b="1" smtClean="0">
                  <a:solidFill>
                    <a:prstClr val="black"/>
                  </a:solidFill>
                  <a:latin typeface="Arial Black" panose="020B0A04020102020204" pitchFamily="34" charset="0"/>
                </a:rPr>
                <a:t>erinoms</a:t>
              </a:r>
              <a:endParaRPr lang="it-IT" altLang="it-IT" sz="1000" b="1" i="1" smtClean="0">
                <a:solidFill>
                  <a:srgbClr val="0000FF"/>
                </a:solidFill>
                <a:latin typeface="Arial Black" panose="020B0A04020102020204" pitchFamily="34" charset="0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ts val="1000"/>
                </a:spcAft>
              </a:pPr>
              <a:r>
                <a:rPr lang="it-IT" altLang="it-IT" sz="1000" b="1" smtClean="0">
                  <a:solidFill>
                    <a:srgbClr val="0000FF"/>
                  </a:solidFill>
                  <a:latin typeface="Arial Black" panose="020B0A04020102020204" pitchFamily="34" charset="0"/>
                </a:rPr>
                <a:t>S</a:t>
              </a:r>
              <a:r>
                <a:rPr lang="it-IT" altLang="it-IT" sz="1000" b="1" smtClean="0">
                  <a:solidFill>
                    <a:prstClr val="black"/>
                  </a:solidFill>
                  <a:latin typeface="Arial Black" panose="020B0A04020102020204" pitchFamily="34" charset="0"/>
                </a:rPr>
                <a:t>tudy</a:t>
              </a:r>
              <a:endParaRPr lang="it-IT" altLang="it-IT" sz="1000" smtClean="0">
                <a:solidFill>
                  <a:prstClr val="black"/>
                </a:solidFill>
              </a:endParaRPr>
            </a:p>
          </p:txBody>
        </p:sp>
      </p:grpSp>
      <p:sp>
        <p:nvSpPr>
          <p:cNvPr id="2" name="Rettangolo arrotondato 1"/>
          <p:cNvSpPr/>
          <p:nvPr/>
        </p:nvSpPr>
        <p:spPr>
          <a:xfrm>
            <a:off x="899592" y="4653136"/>
            <a:ext cx="5976664" cy="57606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109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8"/>
          <p:cNvSpPr>
            <a:spLocks noChangeArrowheads="1"/>
          </p:cNvSpPr>
          <p:nvPr/>
        </p:nvSpPr>
        <p:spPr bwMode="auto">
          <a:xfrm>
            <a:off x="714375" y="5176838"/>
            <a:ext cx="1143000" cy="500062"/>
          </a:xfrm>
          <a:prstGeom prst="roundRect">
            <a:avLst>
              <a:gd name="adj" fmla="val 18000"/>
            </a:avLst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 sz="2000" b="1" smtClean="0">
                <a:solidFill>
                  <a:prstClr val="black"/>
                </a:solidFill>
                <a:latin typeface="Century Schoolbook" panose="02040604050505020304" pitchFamily="18" charset="0"/>
                <a:sym typeface="Wingdings" panose="05000000000000000000" pitchFamily="2" charset="2"/>
              </a:rPr>
              <a:t>Linearity</a:t>
            </a:r>
            <a:endParaRPr lang="en-US" altLang="it-IT" sz="2000" b="1" smtClean="0">
              <a:solidFill>
                <a:prstClr val="black"/>
              </a:solidFill>
              <a:latin typeface="Century Schoolbook" panose="02040604050505020304" pitchFamily="18" charset="0"/>
            </a:endParaRPr>
          </a:p>
        </p:txBody>
      </p:sp>
      <p:cxnSp>
        <p:nvCxnSpPr>
          <p:cNvPr id="7" name="Connecteur droit avec flèche 14"/>
          <p:cNvCxnSpPr/>
          <p:nvPr/>
        </p:nvCxnSpPr>
        <p:spPr>
          <a:xfrm>
            <a:off x="3128963" y="5010150"/>
            <a:ext cx="395287" cy="0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17"/>
          <p:cNvCxnSpPr/>
          <p:nvPr/>
        </p:nvCxnSpPr>
        <p:spPr>
          <a:xfrm>
            <a:off x="4700588" y="5010150"/>
            <a:ext cx="792162" cy="1588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7" name="ZoneTexte 18"/>
          <p:cNvSpPr txBox="1">
            <a:spLocks noChangeArrowheads="1"/>
          </p:cNvSpPr>
          <p:nvPr/>
        </p:nvSpPr>
        <p:spPr bwMode="auto">
          <a:xfrm>
            <a:off x="3057525" y="4652963"/>
            <a:ext cx="714375" cy="307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BE" altLang="it-IT" sz="1400" b="1" smtClean="0">
                <a:solidFill>
                  <a:prstClr val="black"/>
                </a:solidFill>
                <a:latin typeface="Century Schoolbook" panose="02040604050505020304" pitchFamily="18" charset="0"/>
              </a:rPr>
              <a:t>5 cm</a:t>
            </a:r>
          </a:p>
        </p:txBody>
      </p:sp>
      <p:sp>
        <p:nvSpPr>
          <p:cNvPr id="18438" name="ZoneTexte 19"/>
          <p:cNvSpPr txBox="1">
            <a:spLocks noChangeArrowheads="1"/>
          </p:cNvSpPr>
          <p:nvPr/>
        </p:nvSpPr>
        <p:spPr bwMode="auto">
          <a:xfrm>
            <a:off x="4772025" y="4652963"/>
            <a:ext cx="942975" cy="307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BE" altLang="it-IT" sz="1400" b="1" smtClean="0">
                <a:solidFill>
                  <a:prstClr val="black"/>
                </a:solidFill>
                <a:latin typeface="Century Schoolbook" panose="02040604050505020304" pitchFamily="18" charset="0"/>
              </a:rPr>
              <a:t> 10 cm</a:t>
            </a:r>
          </a:p>
        </p:txBody>
      </p:sp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88" y="5153025"/>
            <a:ext cx="5657850" cy="10953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8440" name="AutoShape 8"/>
          <p:cNvSpPr>
            <a:spLocks noChangeArrowheads="1"/>
          </p:cNvSpPr>
          <p:nvPr/>
        </p:nvSpPr>
        <p:spPr bwMode="auto">
          <a:xfrm>
            <a:off x="714375" y="3200400"/>
            <a:ext cx="1643063" cy="500063"/>
          </a:xfrm>
          <a:prstGeom prst="roundRect">
            <a:avLst>
              <a:gd name="adj" fmla="val 18000"/>
            </a:avLst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 sz="2000" b="1" smtClean="0">
                <a:solidFill>
                  <a:prstClr val="black"/>
                </a:solidFill>
                <a:latin typeface="Century Schoolbook" panose="02040604050505020304" pitchFamily="18" charset="0"/>
                <a:sym typeface="Wingdings" panose="05000000000000000000" pitchFamily="2" charset="2"/>
              </a:rPr>
              <a:t>Ordinal scales</a:t>
            </a:r>
            <a:endParaRPr lang="en-US" altLang="it-IT" sz="2000" b="1" smtClean="0">
              <a:solidFill>
                <a:prstClr val="black"/>
              </a:solidFill>
              <a:latin typeface="Century Schoolbook" panose="02040604050505020304" pitchFamily="18" charset="0"/>
            </a:endParaRPr>
          </a:p>
        </p:txBody>
      </p:sp>
      <p:graphicFrame>
        <p:nvGraphicFramePr>
          <p:cNvPr id="13" name="Tableau 22"/>
          <p:cNvGraphicFramePr>
            <a:graphicFrameLocks noGrp="1"/>
          </p:cNvGraphicFramePr>
          <p:nvPr/>
        </p:nvGraphicFramePr>
        <p:xfrm>
          <a:off x="2970213" y="2924175"/>
          <a:ext cx="5562600" cy="640034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564482"/>
                <a:gridCol w="1821449"/>
                <a:gridCol w="1209261"/>
                <a:gridCol w="967408"/>
              </a:tblGrid>
              <a:tr h="639763">
                <a:tc>
                  <a:txBody>
                    <a:bodyPr/>
                    <a:lstStyle/>
                    <a:p>
                      <a:pPr algn="ctr"/>
                      <a:r>
                        <a:rPr lang="fr-BE" sz="1800" b="1" dirty="0" smtClean="0">
                          <a:solidFill>
                            <a:schemeClr val="tx1"/>
                          </a:solidFill>
                          <a:latin typeface="Century Schoolbook" pitchFamily="18" charset="0"/>
                        </a:rPr>
                        <a:t>Impossible</a:t>
                      </a:r>
                    </a:p>
                    <a:p>
                      <a:pPr algn="ctr"/>
                      <a:r>
                        <a:rPr lang="fr-BE" sz="1800" b="1" dirty="0" smtClean="0">
                          <a:solidFill>
                            <a:schemeClr val="tx1"/>
                          </a:solidFill>
                          <a:latin typeface="Century Schoolbook" pitchFamily="18" charset="0"/>
                        </a:rPr>
                        <a:t>0</a:t>
                      </a:r>
                      <a:endParaRPr lang="fr-BE" sz="1800" b="1" dirty="0">
                        <a:solidFill>
                          <a:schemeClr val="tx1"/>
                        </a:solidFill>
                        <a:latin typeface="Century Schoolbook" pitchFamily="18" charset="0"/>
                      </a:endParaRPr>
                    </a:p>
                  </a:txBody>
                  <a:tcPr marL="91445" marR="91445" marT="45697" marB="45697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800" b="1" dirty="0" err="1" smtClean="0">
                          <a:solidFill>
                            <a:schemeClr val="tx1"/>
                          </a:solidFill>
                          <a:latin typeface="Century Schoolbook" pitchFamily="18" charset="0"/>
                        </a:rPr>
                        <a:t>Very</a:t>
                      </a:r>
                      <a:r>
                        <a:rPr lang="fr-BE" sz="1800" b="1" dirty="0" smtClean="0">
                          <a:solidFill>
                            <a:schemeClr val="tx1"/>
                          </a:solidFill>
                          <a:latin typeface="Century Schoolbook" pitchFamily="18" charset="0"/>
                        </a:rPr>
                        <a:t> </a:t>
                      </a:r>
                      <a:r>
                        <a:rPr lang="fr-BE" sz="1800" b="1" dirty="0" err="1" smtClean="0">
                          <a:solidFill>
                            <a:schemeClr val="tx1"/>
                          </a:solidFill>
                          <a:latin typeface="Century Schoolbook" pitchFamily="18" charset="0"/>
                        </a:rPr>
                        <a:t>difficult</a:t>
                      </a:r>
                      <a:endParaRPr lang="fr-BE" sz="1800" b="1" dirty="0" smtClean="0">
                        <a:solidFill>
                          <a:schemeClr val="tx1"/>
                        </a:solidFill>
                        <a:latin typeface="Century Schoolbook" pitchFamily="18" charset="0"/>
                      </a:endParaRPr>
                    </a:p>
                    <a:p>
                      <a:pPr algn="ctr"/>
                      <a:r>
                        <a:rPr lang="fr-BE" sz="1800" b="1" dirty="0" smtClean="0">
                          <a:solidFill>
                            <a:schemeClr val="tx1"/>
                          </a:solidFill>
                          <a:latin typeface="Century Schoolbook" pitchFamily="18" charset="0"/>
                        </a:rPr>
                        <a:t>1</a:t>
                      </a:r>
                      <a:endParaRPr lang="fr-BE" sz="1800" b="1" dirty="0">
                        <a:solidFill>
                          <a:schemeClr val="tx1"/>
                        </a:solidFill>
                        <a:latin typeface="Century Schoolbook" pitchFamily="18" charset="0"/>
                      </a:endParaRPr>
                    </a:p>
                  </a:txBody>
                  <a:tcPr marL="91445" marR="91445" marT="45697" marB="45697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800" b="1" dirty="0" err="1" smtClean="0">
                          <a:solidFill>
                            <a:schemeClr val="tx1"/>
                          </a:solidFill>
                          <a:latin typeface="Century Schoolbook" pitchFamily="18" charset="0"/>
                        </a:rPr>
                        <a:t>Difficult</a:t>
                      </a:r>
                      <a:endParaRPr lang="fr-BE" sz="1800" b="1" dirty="0" smtClean="0">
                        <a:solidFill>
                          <a:schemeClr val="tx1"/>
                        </a:solidFill>
                        <a:latin typeface="Century Schoolbook" pitchFamily="18" charset="0"/>
                      </a:endParaRPr>
                    </a:p>
                    <a:p>
                      <a:pPr algn="ctr"/>
                      <a:r>
                        <a:rPr lang="fr-BE" sz="1800" b="1" dirty="0" smtClean="0">
                          <a:solidFill>
                            <a:schemeClr val="tx1"/>
                          </a:solidFill>
                          <a:latin typeface="Century Schoolbook" pitchFamily="18" charset="0"/>
                        </a:rPr>
                        <a:t>2</a:t>
                      </a:r>
                      <a:endParaRPr lang="fr-BE" sz="1800" b="1" dirty="0">
                        <a:solidFill>
                          <a:schemeClr val="tx1"/>
                        </a:solidFill>
                        <a:latin typeface="Century Schoolbook" pitchFamily="18" charset="0"/>
                      </a:endParaRPr>
                    </a:p>
                  </a:txBody>
                  <a:tcPr marL="91445" marR="91445" marT="45697" marB="45697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800" b="1" dirty="0" err="1" smtClean="0">
                          <a:solidFill>
                            <a:schemeClr val="tx1"/>
                          </a:solidFill>
                          <a:latin typeface="Century Schoolbook" pitchFamily="18" charset="0"/>
                        </a:rPr>
                        <a:t>Easy</a:t>
                      </a:r>
                      <a:endParaRPr lang="fr-BE" sz="1800" b="1" dirty="0" smtClean="0">
                        <a:solidFill>
                          <a:schemeClr val="tx1"/>
                        </a:solidFill>
                        <a:latin typeface="Century Schoolbook" pitchFamily="18" charset="0"/>
                      </a:endParaRPr>
                    </a:p>
                    <a:p>
                      <a:pPr algn="ctr"/>
                      <a:r>
                        <a:rPr lang="fr-BE" sz="1800" b="1" dirty="0" smtClean="0">
                          <a:solidFill>
                            <a:schemeClr val="tx1"/>
                          </a:solidFill>
                          <a:latin typeface="Century Schoolbook" pitchFamily="18" charset="0"/>
                        </a:rPr>
                        <a:t>3</a:t>
                      </a:r>
                      <a:endParaRPr lang="fr-BE" sz="1800" b="1" dirty="0">
                        <a:solidFill>
                          <a:schemeClr val="tx1"/>
                        </a:solidFill>
                        <a:latin typeface="Century Schoolbook" pitchFamily="18" charset="0"/>
                      </a:endParaRPr>
                    </a:p>
                  </a:txBody>
                  <a:tcPr marL="91445" marR="91445" marT="45697" marB="45697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14" name="Connecteur droit avec flèche 23"/>
          <p:cNvCxnSpPr/>
          <p:nvPr/>
        </p:nvCxnSpPr>
        <p:spPr>
          <a:xfrm>
            <a:off x="3929063" y="3695700"/>
            <a:ext cx="1500187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Connecteur droit avec flèche 24"/>
          <p:cNvCxnSpPr/>
          <p:nvPr/>
        </p:nvCxnSpPr>
        <p:spPr>
          <a:xfrm>
            <a:off x="6956425" y="3695700"/>
            <a:ext cx="1144588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Connecteur droit avec flèche 25"/>
          <p:cNvCxnSpPr/>
          <p:nvPr/>
        </p:nvCxnSpPr>
        <p:spPr>
          <a:xfrm>
            <a:off x="5724525" y="3695700"/>
            <a:ext cx="1150938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ZoneTexte 106"/>
          <p:cNvSpPr txBox="1">
            <a:spLocks noChangeArrowheads="1"/>
          </p:cNvSpPr>
          <p:nvPr/>
        </p:nvSpPr>
        <p:spPr bwMode="auto">
          <a:xfrm>
            <a:off x="4500563" y="3814763"/>
            <a:ext cx="428625" cy="5238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BE" sz="2800" b="1" dirty="0">
                <a:solidFill>
                  <a:srgbClr val="FF0000"/>
                </a:solidFill>
                <a:cs typeface="Arial" panose="020B0604020202020204" pitchFamily="34" charset="0"/>
              </a:rPr>
              <a:t>? </a:t>
            </a:r>
          </a:p>
        </p:txBody>
      </p:sp>
      <p:sp>
        <p:nvSpPr>
          <p:cNvPr id="18" name="ZoneTexte 107"/>
          <p:cNvSpPr txBox="1">
            <a:spLocks noChangeArrowheads="1"/>
          </p:cNvSpPr>
          <p:nvPr/>
        </p:nvSpPr>
        <p:spPr bwMode="auto">
          <a:xfrm>
            <a:off x="6015038" y="3814763"/>
            <a:ext cx="428625" cy="5238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BE" sz="2800" b="1" dirty="0">
                <a:solidFill>
                  <a:srgbClr val="FF000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ZoneTexte 108"/>
          <p:cNvSpPr txBox="1">
            <a:spLocks noChangeArrowheads="1"/>
          </p:cNvSpPr>
          <p:nvPr/>
        </p:nvSpPr>
        <p:spPr bwMode="auto">
          <a:xfrm>
            <a:off x="7239000" y="3814763"/>
            <a:ext cx="428625" cy="5238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BE" sz="2800" b="1" dirty="0">
                <a:solidFill>
                  <a:srgbClr val="FF000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142875" y="1773238"/>
            <a:ext cx="8891588" cy="10906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>
              <a:defRPr/>
            </a:pPr>
            <a:r>
              <a:rPr lang="en-US" sz="3600" dirty="0">
                <a:ln w="6350">
                  <a:noFill/>
                </a:ln>
                <a:solidFill>
                  <a:prstClr val="black"/>
                </a:solidFill>
                <a:latin typeface="Century Schoolbook" pitchFamily="18" charset="0"/>
                <a:cs typeface="Arial" panose="020B0604020202020204" pitchFamily="34" charset="0"/>
              </a:rPr>
              <a:t>Ordinal scales: lack linearity</a:t>
            </a:r>
          </a:p>
        </p:txBody>
      </p:sp>
      <p:sp>
        <p:nvSpPr>
          <p:cNvPr id="18460" name="Title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7497762" cy="1143000"/>
          </a:xfrm>
        </p:spPr>
        <p:txBody>
          <a:bodyPr/>
          <a:lstStyle/>
          <a:p>
            <a:pPr algn="ctr" eaLnBrk="1" hangingPunct="1"/>
            <a:r>
              <a:rPr lang="en-US" altLang="it-IT" sz="3600" b="1" smtClean="0">
                <a:solidFill>
                  <a:schemeClr val="tx1"/>
                </a:solidFill>
                <a:latin typeface="Century Schoolbook" panose="02040604050505020304" pitchFamily="18" charset="0"/>
              </a:rPr>
              <a:t>Classical Test Theory (CTT)</a:t>
            </a:r>
          </a:p>
        </p:txBody>
      </p:sp>
      <p:grpSp>
        <p:nvGrpSpPr>
          <p:cNvPr id="18461" name="Group 2"/>
          <p:cNvGrpSpPr>
            <a:grpSpLocks/>
          </p:cNvGrpSpPr>
          <p:nvPr/>
        </p:nvGrpSpPr>
        <p:grpSpPr bwMode="auto">
          <a:xfrm>
            <a:off x="7543800" y="0"/>
            <a:ext cx="1600200" cy="1143000"/>
            <a:chOff x="4292" y="2704"/>
            <a:chExt cx="3240" cy="2314"/>
          </a:xfrm>
        </p:grpSpPr>
        <p:pic>
          <p:nvPicPr>
            <p:cNvPr id="18462" name="Picture 3" descr="nerve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4" t="22678" r="23792" b="6670"/>
            <a:stretch>
              <a:fillRect/>
            </a:stretch>
          </p:blipFill>
          <p:spPr bwMode="auto">
            <a:xfrm>
              <a:off x="4292" y="2704"/>
              <a:ext cx="3240" cy="2314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463" name="Text Box 4"/>
            <p:cNvSpPr txBox="1">
              <a:spLocks noChangeAspect="1" noChangeArrowheads="1"/>
            </p:cNvSpPr>
            <p:nvPr/>
          </p:nvSpPr>
          <p:spPr bwMode="auto">
            <a:xfrm>
              <a:off x="5132" y="2704"/>
              <a:ext cx="2400" cy="1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 cap="rnd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ts val="1000"/>
                </a:spcAft>
              </a:pPr>
              <a:r>
                <a:rPr lang="it-IT" altLang="it-IT" sz="1000" b="1" i="1" smtClean="0">
                  <a:solidFill>
                    <a:srgbClr val="0000FF"/>
                  </a:solidFill>
                  <a:latin typeface="Arial Black" panose="020B0A04020102020204" pitchFamily="34" charset="0"/>
                </a:rPr>
                <a:t>CI-P</a:t>
              </a:r>
              <a:r>
                <a:rPr lang="it-IT" altLang="it-IT" sz="1000" b="1" smtClean="0">
                  <a:solidFill>
                    <a:prstClr val="black"/>
                  </a:solidFill>
                  <a:latin typeface="Arial Black" panose="020B0A04020102020204" pitchFamily="34" charset="0"/>
                </a:rPr>
                <a:t>erinoms</a:t>
              </a:r>
              <a:endParaRPr lang="it-IT" altLang="it-IT" sz="1000" b="1" i="1" smtClean="0">
                <a:solidFill>
                  <a:srgbClr val="0000FF"/>
                </a:solidFill>
                <a:latin typeface="Arial Black" panose="020B0A04020102020204" pitchFamily="34" charset="0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ts val="1000"/>
                </a:spcAft>
              </a:pPr>
              <a:r>
                <a:rPr lang="it-IT" altLang="it-IT" sz="1000" b="1" smtClean="0">
                  <a:solidFill>
                    <a:srgbClr val="0000FF"/>
                  </a:solidFill>
                  <a:latin typeface="Arial Black" panose="020B0A04020102020204" pitchFamily="34" charset="0"/>
                </a:rPr>
                <a:t>S</a:t>
              </a:r>
              <a:r>
                <a:rPr lang="it-IT" altLang="it-IT" sz="1000" b="1" smtClean="0">
                  <a:solidFill>
                    <a:prstClr val="black"/>
                  </a:solidFill>
                  <a:latin typeface="Arial Black" panose="020B0A04020102020204" pitchFamily="34" charset="0"/>
                </a:rPr>
                <a:t>tudy</a:t>
              </a:r>
              <a:endParaRPr lang="it-IT" altLang="it-IT" sz="1000" smtClean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169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AutoShape 8"/>
          <p:cNvSpPr>
            <a:spLocks noChangeArrowheads="1"/>
          </p:cNvSpPr>
          <p:nvPr/>
        </p:nvSpPr>
        <p:spPr bwMode="auto">
          <a:xfrm>
            <a:off x="34925" y="4809132"/>
            <a:ext cx="1357313" cy="500063"/>
          </a:xfrm>
          <a:prstGeom prst="roundRect">
            <a:avLst>
              <a:gd name="adj" fmla="val 18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 sz="1600" b="1" smtClean="0">
                <a:solidFill>
                  <a:prstClr val="black"/>
                </a:solidFill>
                <a:latin typeface="Century Schoolbook" panose="02040604050505020304" pitchFamily="18" charset="0"/>
              </a:rPr>
              <a:t>Easiest items</a:t>
            </a:r>
          </a:p>
        </p:txBody>
      </p:sp>
      <p:sp>
        <p:nvSpPr>
          <p:cNvPr id="1028" name="AutoShape 8"/>
          <p:cNvSpPr>
            <a:spLocks noChangeArrowheads="1"/>
          </p:cNvSpPr>
          <p:nvPr/>
        </p:nvSpPr>
        <p:spPr bwMode="auto">
          <a:xfrm>
            <a:off x="7451725" y="4939307"/>
            <a:ext cx="1357313" cy="500063"/>
          </a:xfrm>
          <a:prstGeom prst="roundRect">
            <a:avLst>
              <a:gd name="adj" fmla="val 18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 sz="1600" b="1" smtClean="0">
                <a:solidFill>
                  <a:prstClr val="black"/>
                </a:solidFill>
                <a:latin typeface="Century Schoolbook" panose="02040604050505020304" pitchFamily="18" charset="0"/>
              </a:rPr>
              <a:t>Most difficult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 sz="1600" b="1" smtClean="0">
                <a:solidFill>
                  <a:prstClr val="black"/>
                </a:solidFill>
                <a:latin typeface="Century Schoolbook" panose="02040604050505020304" pitchFamily="18" charset="0"/>
              </a:rPr>
              <a:t>items</a:t>
            </a:r>
          </a:p>
        </p:txBody>
      </p:sp>
      <p:graphicFrame>
        <p:nvGraphicFramePr>
          <p:cNvPr id="307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979239"/>
              </p:ext>
            </p:extLst>
          </p:nvPr>
        </p:nvGraphicFramePr>
        <p:xfrm>
          <a:off x="6400800" y="5296495"/>
          <a:ext cx="814388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5" name="Image bitmap" r:id="rId4" imgW="609524" imgH="619211" progId="PBrush">
                  <p:embed/>
                </p:oleObj>
              </mc:Choice>
              <mc:Fallback>
                <p:oleObj name="Image bitmap" r:id="rId4" imgW="609524" imgH="619211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5296495"/>
                        <a:ext cx="814388" cy="85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29" name="Groupe 8"/>
          <p:cNvGrpSpPr>
            <a:grpSpLocks/>
          </p:cNvGrpSpPr>
          <p:nvPr/>
        </p:nvGrpSpPr>
        <p:grpSpPr bwMode="auto">
          <a:xfrm>
            <a:off x="4000500" y="5225057"/>
            <a:ext cx="857250" cy="1000125"/>
            <a:chOff x="4500562" y="1214422"/>
            <a:chExt cx="3500462" cy="4786346"/>
          </a:xfrm>
        </p:grpSpPr>
        <p:pic>
          <p:nvPicPr>
            <p:cNvPr id="1137" name="Image 6" descr="se lever chaise.gi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99" t="9525" r="8896" b="10715"/>
            <a:stretch>
              <a:fillRect/>
            </a:stretch>
          </p:blipFill>
          <p:spPr bwMode="auto">
            <a:xfrm>
              <a:off x="4500562" y="1214422"/>
              <a:ext cx="3500462" cy="4786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4500562" y="3075781"/>
              <a:ext cx="356531" cy="3570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>
                <a:solidFill>
                  <a:prstClr val="black"/>
                </a:solidFill>
                <a:latin typeface="Century Schoolbook" pitchFamily="18" charset="0"/>
              </a:endParaRPr>
            </a:p>
          </p:txBody>
        </p:sp>
      </p:grpSp>
      <p:pic>
        <p:nvPicPr>
          <p:cNvPr id="1030" name="Picture 12" descr="D:\Profiles\laure\Mes documents\Mes images\Bibliothèque multimédia Microsoft\j040732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5237757"/>
            <a:ext cx="714375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Connecteur droit avec flèche 57"/>
          <p:cNvCxnSpPr/>
          <p:nvPr/>
        </p:nvCxnSpPr>
        <p:spPr>
          <a:xfrm rot="5400000" flipH="1" flipV="1">
            <a:off x="6572250" y="5023445"/>
            <a:ext cx="284163" cy="1587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61"/>
          <p:cNvCxnSpPr/>
          <p:nvPr/>
        </p:nvCxnSpPr>
        <p:spPr>
          <a:xfrm rot="5400000" flipH="1" flipV="1">
            <a:off x="4287838" y="5009157"/>
            <a:ext cx="284162" cy="1588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62"/>
          <p:cNvCxnSpPr/>
          <p:nvPr/>
        </p:nvCxnSpPr>
        <p:spPr>
          <a:xfrm rot="5400000" flipH="1" flipV="1">
            <a:off x="2000251" y="5009157"/>
            <a:ext cx="284162" cy="1587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4" name="Group 397"/>
          <p:cNvGrpSpPr>
            <a:grpSpLocks/>
          </p:cNvGrpSpPr>
          <p:nvPr/>
        </p:nvGrpSpPr>
        <p:grpSpPr bwMode="auto">
          <a:xfrm>
            <a:off x="827088" y="3799482"/>
            <a:ext cx="7345362" cy="725488"/>
            <a:chOff x="971598" y="2780928"/>
            <a:chExt cx="7344271" cy="724099"/>
          </a:xfrm>
        </p:grpSpPr>
        <p:sp>
          <p:nvSpPr>
            <p:cNvPr id="17" name="Isosceles Triangle 16"/>
            <p:cNvSpPr/>
            <p:nvPr/>
          </p:nvSpPr>
          <p:spPr>
            <a:xfrm rot="16200000">
              <a:off x="890490" y="2862036"/>
              <a:ext cx="719345" cy="55712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black"/>
                </a:solidFill>
                <a:latin typeface="Century Schoolbook" pitchFamily="18" charset="0"/>
              </a:endParaRPr>
            </a:p>
          </p:txBody>
        </p:sp>
        <p:sp>
          <p:nvSpPr>
            <p:cNvPr id="18" name="Isosceles Triangle 17"/>
            <p:cNvSpPr/>
            <p:nvPr/>
          </p:nvSpPr>
          <p:spPr>
            <a:xfrm rot="16200000">
              <a:off x="7676912" y="2865873"/>
              <a:ext cx="720080" cy="557835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>
                <a:rot lat="0" lon="0" rev="108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black"/>
                </a:solidFill>
                <a:latin typeface="Century Schoolbook" pitchFamily="18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528727" y="2780928"/>
              <a:ext cx="6230013" cy="71934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>
                <a:solidFill>
                  <a:prstClr val="black"/>
                </a:solidFill>
                <a:latin typeface="Century Schoolbook" pitchFamily="18" charset="0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 rot="5400000">
              <a:off x="1530412" y="2836385"/>
              <a:ext cx="11091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1622473" y="2836385"/>
              <a:ext cx="11091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1712948" y="2836385"/>
              <a:ext cx="11091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1895483" y="2836385"/>
              <a:ext cx="11091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>
              <a:off x="1777282" y="2864112"/>
              <a:ext cx="166369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1987544" y="2836385"/>
              <a:ext cx="11091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>
              <a:off x="2078019" y="2836385"/>
              <a:ext cx="11091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>
              <a:off x="2170080" y="2836385"/>
              <a:ext cx="11091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>
              <a:off x="2352615" y="2836385"/>
              <a:ext cx="11091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>
              <a:off x="2232826" y="2864112"/>
              <a:ext cx="166369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443090" y="2836385"/>
              <a:ext cx="11091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2535151" y="2836385"/>
              <a:ext cx="11091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>
              <a:off x="2625624" y="2836385"/>
              <a:ext cx="11091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2808160" y="2836385"/>
              <a:ext cx="11091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5400000">
              <a:off x="2689958" y="2864112"/>
              <a:ext cx="166369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2898634" y="2836385"/>
              <a:ext cx="11091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5400000">
              <a:off x="2990695" y="2836385"/>
              <a:ext cx="11091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5400000">
              <a:off x="3081170" y="2836385"/>
              <a:ext cx="11091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5400000">
              <a:off x="3263705" y="2836385"/>
              <a:ext cx="11091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5400000">
              <a:off x="3145503" y="2864112"/>
              <a:ext cx="166369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3355766" y="2836385"/>
              <a:ext cx="11091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3446241" y="2836385"/>
              <a:ext cx="11091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3538302" y="2836385"/>
              <a:ext cx="11091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3720837" y="2836385"/>
              <a:ext cx="11091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3601048" y="2864112"/>
              <a:ext cx="166369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5400000">
              <a:off x="3811311" y="2836385"/>
              <a:ext cx="11091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5400000">
              <a:off x="3903373" y="2836385"/>
              <a:ext cx="11091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5400000">
              <a:off x="3993846" y="2836385"/>
              <a:ext cx="11091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>
              <a:off x="4176382" y="2836385"/>
              <a:ext cx="11091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5400000">
              <a:off x="4058180" y="2864112"/>
              <a:ext cx="166369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5400000">
              <a:off x="4268443" y="2836385"/>
              <a:ext cx="11091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4358917" y="2836385"/>
              <a:ext cx="11091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4450978" y="2836385"/>
              <a:ext cx="11091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5400000">
              <a:off x="4633514" y="2836385"/>
              <a:ext cx="11091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5400000">
              <a:off x="4513725" y="2864112"/>
              <a:ext cx="166369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4723988" y="2836385"/>
              <a:ext cx="11091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816049" y="2836385"/>
              <a:ext cx="11091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906524" y="2836385"/>
              <a:ext cx="11091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5089058" y="2836385"/>
              <a:ext cx="11091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5400000">
              <a:off x="4970857" y="2864112"/>
              <a:ext cx="166369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5400000">
              <a:off x="5181120" y="2836385"/>
              <a:ext cx="11091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>
              <a:off x="5271594" y="2836385"/>
              <a:ext cx="11091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5363656" y="2836385"/>
              <a:ext cx="11091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>
              <a:off x="5546191" y="2836385"/>
              <a:ext cx="11091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426401" y="2864112"/>
              <a:ext cx="166369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>
              <a:off x="5636665" y="2836385"/>
              <a:ext cx="11091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728726" y="2836385"/>
              <a:ext cx="11091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>
              <a:off x="5819200" y="2836385"/>
              <a:ext cx="11091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>
              <a:off x="6001736" y="2836385"/>
              <a:ext cx="11091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5881947" y="2864112"/>
              <a:ext cx="166369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>
              <a:off x="6092209" y="2836385"/>
              <a:ext cx="11091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>
              <a:off x="6184271" y="2836385"/>
              <a:ext cx="11091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>
              <a:off x="6274745" y="2836385"/>
              <a:ext cx="11091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>
              <a:off x="6457280" y="2836385"/>
              <a:ext cx="11091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>
              <a:off x="6339079" y="2864112"/>
              <a:ext cx="166369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>
              <a:off x="6549342" y="2836385"/>
              <a:ext cx="11091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639816" y="2836385"/>
              <a:ext cx="11091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5400000">
              <a:off x="6731877" y="2836385"/>
              <a:ext cx="11091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914412" y="2836385"/>
              <a:ext cx="11091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794623" y="2864112"/>
              <a:ext cx="166369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5400000">
              <a:off x="7004887" y="2836385"/>
              <a:ext cx="11091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7096948" y="2836385"/>
              <a:ext cx="11091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7187422" y="2836385"/>
              <a:ext cx="11091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5400000">
              <a:off x="7369958" y="2836385"/>
              <a:ext cx="11091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7251755" y="2864112"/>
              <a:ext cx="166369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7462019" y="2836385"/>
              <a:ext cx="11091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5400000">
              <a:off x="7552493" y="2836385"/>
              <a:ext cx="11091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7644554" y="2836385"/>
              <a:ext cx="11091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20" name="TextBox 380"/>
            <p:cNvSpPr txBox="1">
              <a:spLocks noChangeArrowheads="1"/>
            </p:cNvSpPr>
            <p:nvPr/>
          </p:nvSpPr>
          <p:spPr bwMode="auto">
            <a:xfrm>
              <a:off x="4858810" y="2961819"/>
              <a:ext cx="295230" cy="322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it-IT" sz="1500" b="1" smtClean="0">
                  <a:solidFill>
                    <a:prstClr val="black"/>
                  </a:solidFill>
                  <a:latin typeface="Century Schoolbook" panose="02040604050505020304" pitchFamily="18" charset="0"/>
                </a:rPr>
                <a:t>1</a:t>
              </a:r>
              <a:endParaRPr lang="en-GB" altLang="it-IT" sz="1500" b="1" smtClean="0">
                <a:solidFill>
                  <a:prstClr val="black"/>
                </a:solidFill>
                <a:latin typeface="Century Schoolbook" panose="02040604050505020304" pitchFamily="18" charset="0"/>
              </a:endParaRPr>
            </a:p>
          </p:txBody>
        </p:sp>
        <p:sp>
          <p:nvSpPr>
            <p:cNvPr id="1121" name="TextBox 381"/>
            <p:cNvSpPr txBox="1">
              <a:spLocks noChangeArrowheads="1"/>
            </p:cNvSpPr>
            <p:nvPr/>
          </p:nvSpPr>
          <p:spPr bwMode="auto">
            <a:xfrm>
              <a:off x="4411578" y="2961819"/>
              <a:ext cx="295230" cy="322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it-IT" sz="1500" b="1" smtClean="0">
                  <a:solidFill>
                    <a:prstClr val="black"/>
                  </a:solidFill>
                  <a:latin typeface="Century Schoolbook" panose="02040604050505020304" pitchFamily="18" charset="0"/>
                </a:rPr>
                <a:t>0</a:t>
              </a:r>
              <a:endParaRPr lang="en-GB" altLang="it-IT" sz="1500" b="1" smtClean="0">
                <a:solidFill>
                  <a:prstClr val="black"/>
                </a:solidFill>
                <a:latin typeface="Century Schoolbook" panose="02040604050505020304" pitchFamily="18" charset="0"/>
              </a:endParaRPr>
            </a:p>
          </p:txBody>
        </p:sp>
        <p:sp>
          <p:nvSpPr>
            <p:cNvPr id="1122" name="TextBox 382"/>
            <p:cNvSpPr txBox="1">
              <a:spLocks noChangeArrowheads="1"/>
            </p:cNvSpPr>
            <p:nvPr/>
          </p:nvSpPr>
          <p:spPr bwMode="auto">
            <a:xfrm>
              <a:off x="5340229" y="2961819"/>
              <a:ext cx="295230" cy="322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it-IT" sz="1500" b="1" smtClean="0">
                  <a:solidFill>
                    <a:prstClr val="black"/>
                  </a:solidFill>
                  <a:latin typeface="Century Schoolbook" panose="02040604050505020304" pitchFamily="18" charset="0"/>
                </a:rPr>
                <a:t>2</a:t>
              </a:r>
              <a:endParaRPr lang="en-GB" altLang="it-IT" sz="1500" b="1" smtClean="0">
                <a:solidFill>
                  <a:prstClr val="black"/>
                </a:solidFill>
                <a:latin typeface="Century Schoolbook" panose="02040604050505020304" pitchFamily="18" charset="0"/>
              </a:endParaRPr>
            </a:p>
          </p:txBody>
        </p:sp>
        <p:sp>
          <p:nvSpPr>
            <p:cNvPr id="1123" name="TextBox 383"/>
            <p:cNvSpPr txBox="1">
              <a:spLocks noChangeArrowheads="1"/>
            </p:cNvSpPr>
            <p:nvPr/>
          </p:nvSpPr>
          <p:spPr bwMode="auto">
            <a:xfrm>
              <a:off x="5813370" y="2961819"/>
              <a:ext cx="295230" cy="322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it-IT" sz="1500" b="1" smtClean="0">
                  <a:solidFill>
                    <a:prstClr val="black"/>
                  </a:solidFill>
                  <a:latin typeface="Century Schoolbook" panose="02040604050505020304" pitchFamily="18" charset="0"/>
                </a:rPr>
                <a:t>3</a:t>
              </a:r>
              <a:endParaRPr lang="en-GB" altLang="it-IT" sz="1500" b="1" smtClean="0">
                <a:solidFill>
                  <a:prstClr val="black"/>
                </a:solidFill>
                <a:latin typeface="Century Schoolbook" panose="02040604050505020304" pitchFamily="18" charset="0"/>
              </a:endParaRPr>
            </a:p>
          </p:txBody>
        </p:sp>
        <p:sp>
          <p:nvSpPr>
            <p:cNvPr id="1124" name="TextBox 384"/>
            <p:cNvSpPr txBox="1">
              <a:spLocks noChangeArrowheads="1"/>
            </p:cNvSpPr>
            <p:nvPr/>
          </p:nvSpPr>
          <p:spPr bwMode="auto">
            <a:xfrm>
              <a:off x="6718256" y="2961819"/>
              <a:ext cx="295230" cy="322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it-IT" sz="1500" b="1" smtClean="0">
                  <a:solidFill>
                    <a:prstClr val="black"/>
                  </a:solidFill>
                  <a:latin typeface="Century Schoolbook" panose="02040604050505020304" pitchFamily="18" charset="0"/>
                </a:rPr>
                <a:t>5</a:t>
              </a:r>
              <a:endParaRPr lang="en-GB" altLang="it-IT" sz="1500" b="1" smtClean="0">
                <a:solidFill>
                  <a:prstClr val="black"/>
                </a:solidFill>
                <a:latin typeface="Century Schoolbook" panose="02040604050505020304" pitchFamily="18" charset="0"/>
              </a:endParaRPr>
            </a:p>
          </p:txBody>
        </p:sp>
        <p:sp>
          <p:nvSpPr>
            <p:cNvPr id="1125" name="TextBox 385"/>
            <p:cNvSpPr txBox="1">
              <a:spLocks noChangeArrowheads="1"/>
            </p:cNvSpPr>
            <p:nvPr/>
          </p:nvSpPr>
          <p:spPr bwMode="auto">
            <a:xfrm>
              <a:off x="6271024" y="2961819"/>
              <a:ext cx="295230" cy="322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it-IT" sz="1500" b="1" smtClean="0">
                  <a:solidFill>
                    <a:prstClr val="black"/>
                  </a:solidFill>
                  <a:latin typeface="Century Schoolbook" panose="02040604050505020304" pitchFamily="18" charset="0"/>
                </a:rPr>
                <a:t>4</a:t>
              </a:r>
              <a:endParaRPr lang="en-GB" altLang="it-IT" sz="1500" b="1" smtClean="0">
                <a:solidFill>
                  <a:prstClr val="black"/>
                </a:solidFill>
                <a:latin typeface="Century Schoolbook" panose="02040604050505020304" pitchFamily="18" charset="0"/>
              </a:endParaRPr>
            </a:p>
          </p:txBody>
        </p:sp>
        <p:sp>
          <p:nvSpPr>
            <p:cNvPr id="1126" name="TextBox 386"/>
            <p:cNvSpPr txBox="1">
              <a:spLocks noChangeArrowheads="1"/>
            </p:cNvSpPr>
            <p:nvPr/>
          </p:nvSpPr>
          <p:spPr bwMode="auto">
            <a:xfrm>
              <a:off x="2552132" y="2961819"/>
              <a:ext cx="356162" cy="323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it-IT" sz="1500" b="1" smtClean="0">
                  <a:solidFill>
                    <a:prstClr val="black"/>
                  </a:solidFill>
                  <a:latin typeface="Century Schoolbook" panose="02040604050505020304" pitchFamily="18" charset="0"/>
                </a:rPr>
                <a:t>-4</a:t>
              </a:r>
              <a:endParaRPr lang="en-GB" altLang="it-IT" sz="1500" b="1" smtClean="0">
                <a:solidFill>
                  <a:prstClr val="black"/>
                </a:solidFill>
                <a:latin typeface="Century Schoolbook" panose="02040604050505020304" pitchFamily="18" charset="0"/>
              </a:endParaRPr>
            </a:p>
          </p:txBody>
        </p:sp>
        <p:sp>
          <p:nvSpPr>
            <p:cNvPr id="1127" name="TextBox 387"/>
            <p:cNvSpPr txBox="1">
              <a:spLocks noChangeArrowheads="1"/>
            </p:cNvSpPr>
            <p:nvPr/>
          </p:nvSpPr>
          <p:spPr bwMode="auto">
            <a:xfrm>
              <a:off x="2087270" y="2961819"/>
              <a:ext cx="356162" cy="323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it-IT" sz="1500" b="1" smtClean="0">
                  <a:solidFill>
                    <a:prstClr val="black"/>
                  </a:solidFill>
                  <a:latin typeface="Century Schoolbook" panose="02040604050505020304" pitchFamily="18" charset="0"/>
                </a:rPr>
                <a:t>-5</a:t>
              </a:r>
              <a:endParaRPr lang="en-GB" altLang="it-IT" sz="1500" b="1" smtClean="0">
                <a:solidFill>
                  <a:prstClr val="black"/>
                </a:solidFill>
                <a:latin typeface="Century Schoolbook" panose="02040604050505020304" pitchFamily="18" charset="0"/>
              </a:endParaRPr>
            </a:p>
          </p:txBody>
        </p:sp>
        <p:sp>
          <p:nvSpPr>
            <p:cNvPr id="1128" name="TextBox 388"/>
            <p:cNvSpPr txBox="1">
              <a:spLocks noChangeArrowheads="1"/>
            </p:cNvSpPr>
            <p:nvPr/>
          </p:nvSpPr>
          <p:spPr bwMode="auto">
            <a:xfrm>
              <a:off x="3015922" y="2961819"/>
              <a:ext cx="356162" cy="323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it-IT" sz="1500" b="1" smtClean="0">
                  <a:solidFill>
                    <a:prstClr val="black"/>
                  </a:solidFill>
                  <a:latin typeface="Century Schoolbook" panose="02040604050505020304" pitchFamily="18" charset="0"/>
                </a:rPr>
                <a:t>-3</a:t>
              </a:r>
              <a:endParaRPr lang="en-GB" altLang="it-IT" sz="1500" b="1" smtClean="0">
                <a:solidFill>
                  <a:prstClr val="black"/>
                </a:solidFill>
                <a:latin typeface="Century Schoolbook" panose="02040604050505020304" pitchFamily="18" charset="0"/>
              </a:endParaRPr>
            </a:p>
          </p:txBody>
        </p:sp>
        <p:sp>
          <p:nvSpPr>
            <p:cNvPr id="1129" name="TextBox 389"/>
            <p:cNvSpPr txBox="1">
              <a:spLocks noChangeArrowheads="1"/>
            </p:cNvSpPr>
            <p:nvPr/>
          </p:nvSpPr>
          <p:spPr bwMode="auto">
            <a:xfrm>
              <a:off x="3489062" y="2961819"/>
              <a:ext cx="356162" cy="323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it-IT" sz="1500" b="1" smtClean="0">
                  <a:solidFill>
                    <a:prstClr val="black"/>
                  </a:solidFill>
                  <a:latin typeface="Century Schoolbook" panose="02040604050505020304" pitchFamily="18" charset="0"/>
                </a:rPr>
                <a:t>-2</a:t>
              </a:r>
              <a:endParaRPr lang="en-GB" altLang="it-IT" sz="1500" b="1" smtClean="0">
                <a:solidFill>
                  <a:prstClr val="black"/>
                </a:solidFill>
                <a:latin typeface="Century Schoolbook" panose="02040604050505020304" pitchFamily="18" charset="0"/>
              </a:endParaRPr>
            </a:p>
          </p:txBody>
        </p:sp>
        <p:sp>
          <p:nvSpPr>
            <p:cNvPr id="1130" name="TextBox 390"/>
            <p:cNvSpPr txBox="1">
              <a:spLocks noChangeArrowheads="1"/>
            </p:cNvSpPr>
            <p:nvPr/>
          </p:nvSpPr>
          <p:spPr bwMode="auto">
            <a:xfrm>
              <a:off x="3953923" y="2961819"/>
              <a:ext cx="356162" cy="323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it-IT" sz="1500" b="1" smtClean="0">
                  <a:solidFill>
                    <a:prstClr val="black"/>
                  </a:solidFill>
                  <a:latin typeface="Century Schoolbook" panose="02040604050505020304" pitchFamily="18" charset="0"/>
                </a:rPr>
                <a:t>-1</a:t>
              </a:r>
              <a:endParaRPr lang="en-GB" altLang="it-IT" sz="1500" b="1" smtClean="0">
                <a:solidFill>
                  <a:prstClr val="black"/>
                </a:solidFill>
                <a:latin typeface="Century Schoolbook" panose="02040604050505020304" pitchFamily="18" charset="0"/>
              </a:endParaRPr>
            </a:p>
          </p:txBody>
        </p:sp>
        <p:sp>
          <p:nvSpPr>
            <p:cNvPr id="1131" name="TextBox 391"/>
            <p:cNvSpPr txBox="1">
              <a:spLocks noChangeArrowheads="1"/>
            </p:cNvSpPr>
            <p:nvPr/>
          </p:nvSpPr>
          <p:spPr bwMode="auto">
            <a:xfrm>
              <a:off x="1622409" y="2961819"/>
              <a:ext cx="356162" cy="323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it-IT" sz="1500" b="1" smtClean="0">
                  <a:solidFill>
                    <a:prstClr val="black"/>
                  </a:solidFill>
                  <a:latin typeface="Century Schoolbook" panose="02040604050505020304" pitchFamily="18" charset="0"/>
                </a:rPr>
                <a:t>-6</a:t>
              </a:r>
              <a:endParaRPr lang="en-GB" altLang="it-IT" sz="1500" b="1" smtClean="0">
                <a:solidFill>
                  <a:prstClr val="black"/>
                </a:solidFill>
                <a:latin typeface="Century Schoolbook" panose="02040604050505020304" pitchFamily="18" charset="0"/>
              </a:endParaRPr>
            </a:p>
          </p:txBody>
        </p:sp>
        <p:sp>
          <p:nvSpPr>
            <p:cNvPr id="1132" name="TextBox 392"/>
            <p:cNvSpPr txBox="1">
              <a:spLocks noChangeArrowheads="1"/>
            </p:cNvSpPr>
            <p:nvPr/>
          </p:nvSpPr>
          <p:spPr bwMode="auto">
            <a:xfrm>
              <a:off x="7207954" y="2961819"/>
              <a:ext cx="295230" cy="322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it-IT" sz="1500" b="1" smtClean="0">
                  <a:solidFill>
                    <a:prstClr val="black"/>
                  </a:solidFill>
                  <a:latin typeface="Century Schoolbook" panose="02040604050505020304" pitchFamily="18" charset="0"/>
                </a:rPr>
                <a:t>6</a:t>
              </a:r>
              <a:endParaRPr lang="en-GB" altLang="it-IT" sz="1500" b="1" smtClean="0">
                <a:solidFill>
                  <a:prstClr val="black"/>
                </a:solidFill>
                <a:latin typeface="Century Schoolbook" panose="02040604050505020304" pitchFamily="18" charset="0"/>
              </a:endParaRPr>
            </a:p>
          </p:txBody>
        </p:sp>
        <p:cxnSp>
          <p:nvCxnSpPr>
            <p:cNvPr id="102" name="Straight Arrow Connector 101"/>
            <p:cNvCxnSpPr/>
            <p:nvPr/>
          </p:nvCxnSpPr>
          <p:spPr>
            <a:xfrm>
              <a:off x="2700128" y="3498689"/>
              <a:ext cx="576177" cy="1584"/>
            </a:xfrm>
            <a:prstGeom prst="straightConnector1">
              <a:avLst/>
            </a:prstGeom>
            <a:ln w="28575">
              <a:headEnd type="stealth"/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Straight Arrow Connector 102"/>
            <p:cNvCxnSpPr/>
            <p:nvPr/>
          </p:nvCxnSpPr>
          <p:spPr>
            <a:xfrm>
              <a:off x="6371471" y="3497104"/>
              <a:ext cx="576176" cy="1585"/>
            </a:xfrm>
            <a:prstGeom prst="straightConnector1">
              <a:avLst/>
            </a:prstGeom>
            <a:ln w="28575">
              <a:headEnd type="stealth"/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35" name="TextBox 395"/>
            <p:cNvSpPr txBox="1">
              <a:spLocks noChangeArrowheads="1"/>
            </p:cNvSpPr>
            <p:nvPr/>
          </p:nvSpPr>
          <p:spPr bwMode="auto">
            <a:xfrm>
              <a:off x="2699792" y="3208620"/>
              <a:ext cx="724770" cy="292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it-IT" sz="1300" b="1" smtClean="0">
                  <a:solidFill>
                    <a:prstClr val="black"/>
                  </a:solidFill>
                  <a:latin typeface="Century Schoolbook" panose="02040604050505020304" pitchFamily="18" charset="0"/>
                </a:rPr>
                <a:t>1 logit</a:t>
              </a:r>
              <a:endParaRPr lang="en-GB" altLang="it-IT" sz="1300" b="1" smtClean="0">
                <a:solidFill>
                  <a:prstClr val="black"/>
                </a:solidFill>
                <a:latin typeface="Century Schoolbook" panose="02040604050505020304" pitchFamily="18" charset="0"/>
              </a:endParaRPr>
            </a:p>
          </p:txBody>
        </p:sp>
        <p:sp>
          <p:nvSpPr>
            <p:cNvPr id="1136" name="TextBox 396"/>
            <p:cNvSpPr txBox="1">
              <a:spLocks noChangeArrowheads="1"/>
            </p:cNvSpPr>
            <p:nvPr/>
          </p:nvSpPr>
          <p:spPr bwMode="auto">
            <a:xfrm>
              <a:off x="6330787" y="3212976"/>
              <a:ext cx="724770" cy="292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it-IT" sz="1300" b="1" smtClean="0">
                  <a:solidFill>
                    <a:prstClr val="black"/>
                  </a:solidFill>
                  <a:latin typeface="Century Schoolbook" panose="02040604050505020304" pitchFamily="18" charset="0"/>
                </a:rPr>
                <a:t>1 logit</a:t>
              </a:r>
              <a:endParaRPr lang="en-GB" altLang="it-IT" sz="1300" b="1" smtClean="0">
                <a:solidFill>
                  <a:prstClr val="black"/>
                </a:solidFill>
                <a:latin typeface="Century Schoolbook" panose="02040604050505020304" pitchFamily="18" charset="0"/>
              </a:endParaRPr>
            </a:p>
          </p:txBody>
        </p:sp>
      </p:grpSp>
      <p:sp>
        <p:nvSpPr>
          <p:cNvPr id="107" name="Rectangle 106"/>
          <p:cNvSpPr/>
          <p:nvPr/>
        </p:nvSpPr>
        <p:spPr>
          <a:xfrm>
            <a:off x="3563938" y="5460007"/>
            <a:ext cx="503237" cy="288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black"/>
              </a:solidFill>
              <a:latin typeface="Century Schoolbook" pitchFamily="18" charset="0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3635375" y="5388570"/>
            <a:ext cx="504825" cy="287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black"/>
              </a:solidFill>
              <a:latin typeface="Century Schoolbook" pitchFamily="18" charset="0"/>
            </a:endParaRPr>
          </a:p>
        </p:txBody>
      </p:sp>
      <p:sp>
        <p:nvSpPr>
          <p:cNvPr id="1037" name="AutoShape 8"/>
          <p:cNvSpPr>
            <a:spLocks noChangeArrowheads="1"/>
          </p:cNvSpPr>
          <p:nvPr/>
        </p:nvSpPr>
        <p:spPr bwMode="auto">
          <a:xfrm>
            <a:off x="179388" y="2848570"/>
            <a:ext cx="1357312" cy="500062"/>
          </a:xfrm>
          <a:prstGeom prst="roundRect">
            <a:avLst>
              <a:gd name="adj" fmla="val 18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 b="1" smtClean="0">
                <a:solidFill>
                  <a:prstClr val="black"/>
                </a:solidFill>
                <a:latin typeface="Century Schoolbook" panose="02040604050505020304" pitchFamily="18" charset="0"/>
              </a:rPr>
              <a:t>Less active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 b="1" smtClean="0">
                <a:solidFill>
                  <a:prstClr val="black"/>
                </a:solidFill>
                <a:latin typeface="Century Schoolbook" panose="02040604050505020304" pitchFamily="18" charset="0"/>
              </a:rPr>
              <a:t>patients</a:t>
            </a:r>
          </a:p>
        </p:txBody>
      </p:sp>
      <p:sp>
        <p:nvSpPr>
          <p:cNvPr id="1038" name="AutoShape 8"/>
          <p:cNvSpPr>
            <a:spLocks noChangeArrowheads="1"/>
          </p:cNvSpPr>
          <p:nvPr/>
        </p:nvSpPr>
        <p:spPr bwMode="auto">
          <a:xfrm>
            <a:off x="7524750" y="2848570"/>
            <a:ext cx="1357313" cy="500062"/>
          </a:xfrm>
          <a:prstGeom prst="roundRect">
            <a:avLst>
              <a:gd name="adj" fmla="val 18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 b="1" smtClean="0">
                <a:solidFill>
                  <a:prstClr val="black"/>
                </a:solidFill>
                <a:latin typeface="Century Schoolbook" panose="02040604050505020304" pitchFamily="18" charset="0"/>
              </a:rPr>
              <a:t>More active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 b="1" smtClean="0">
                <a:solidFill>
                  <a:prstClr val="black"/>
                </a:solidFill>
                <a:latin typeface="Century Schoolbook" panose="02040604050505020304" pitchFamily="18" charset="0"/>
              </a:rPr>
              <a:t>patients</a:t>
            </a:r>
          </a:p>
        </p:txBody>
      </p:sp>
      <p:pic>
        <p:nvPicPr>
          <p:cNvPr id="1039" name="Picture 7" descr="D:\Profiles\laure\Mes documents\Mes images\Bibliothèque multimédia Microsoft\j0078739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2413595"/>
            <a:ext cx="3937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8" descr="D:\Profiles\laure\Mes documents\Mes images\Bibliothèque multimédia Microsoft\j0078715.wm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2419945"/>
            <a:ext cx="631825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9" descr="D:\Profiles\laure\Mes documents\Mes images\Bibliothèque multimédia Microsoft\j0078624.wm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2348507"/>
            <a:ext cx="914400" cy="8572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0" descr="D:\Profiles\laure\Mes documents\Mes images\Bibliothèque multimédia Microsoft\j0078717.wm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2348507"/>
            <a:ext cx="43021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5" name="Connecteur droit avec flèche 53"/>
          <p:cNvCxnSpPr/>
          <p:nvPr/>
        </p:nvCxnSpPr>
        <p:spPr>
          <a:xfrm rot="5400000">
            <a:off x="2285207" y="3419276"/>
            <a:ext cx="285750" cy="158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necteur droit avec flèche 54"/>
          <p:cNvCxnSpPr/>
          <p:nvPr/>
        </p:nvCxnSpPr>
        <p:spPr>
          <a:xfrm rot="5400000">
            <a:off x="4001294" y="3419276"/>
            <a:ext cx="285750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necteur droit avec flèche 55"/>
          <p:cNvCxnSpPr/>
          <p:nvPr/>
        </p:nvCxnSpPr>
        <p:spPr>
          <a:xfrm rot="5400000">
            <a:off x="4999832" y="3419276"/>
            <a:ext cx="285750" cy="158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Connecteur droit avec flèche 56"/>
          <p:cNvCxnSpPr/>
          <p:nvPr/>
        </p:nvCxnSpPr>
        <p:spPr>
          <a:xfrm rot="5400000">
            <a:off x="6787357" y="3419276"/>
            <a:ext cx="285750" cy="158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7" name="Title 1"/>
          <p:cNvSpPr>
            <a:spLocks noGrp="1"/>
          </p:cNvSpPr>
          <p:nvPr>
            <p:ph type="title"/>
          </p:nvPr>
        </p:nvSpPr>
        <p:spPr>
          <a:xfrm>
            <a:off x="449185" y="489937"/>
            <a:ext cx="841375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it-IT" sz="3600" b="1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RASCH Theory:</a:t>
            </a:r>
            <a:br>
              <a:rPr lang="en-US" altLang="it-IT" sz="3600" b="1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</a:br>
            <a:r>
              <a:rPr lang="en-US" altLang="it-IT" sz="2200" b="1" dirty="0" smtClean="0">
                <a:latin typeface="Century Schoolbook" panose="02040604050505020304" pitchFamily="18" charset="0"/>
              </a:rPr>
              <a:t>1. </a:t>
            </a:r>
            <a:r>
              <a:rPr lang="en-US" altLang="it-IT" sz="2200" b="1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transform ordinal to interval </a:t>
            </a:r>
            <a:r>
              <a:rPr lang="en-US" altLang="it-IT" sz="2200" b="1" dirty="0">
                <a:latin typeface="Century Schoolbook" panose="02040604050505020304" pitchFamily="18" charset="0"/>
              </a:rPr>
              <a:t>scale</a:t>
            </a:r>
            <a:br>
              <a:rPr lang="en-US" altLang="it-IT" sz="2200" b="1" dirty="0">
                <a:latin typeface="Century Schoolbook" panose="02040604050505020304" pitchFamily="18" charset="0"/>
              </a:rPr>
            </a:br>
            <a:r>
              <a:rPr lang="en-US" altLang="it-IT" sz="2200" b="1" dirty="0" smtClean="0">
                <a:latin typeface="Century Schoolbook" panose="02040604050505020304" pitchFamily="18" charset="0"/>
              </a:rPr>
              <a:t>2. the </a:t>
            </a:r>
            <a:r>
              <a:rPr lang="en-US" altLang="it-IT" sz="2200" b="1" dirty="0">
                <a:latin typeface="Century Schoolbook" panose="02040604050505020304" pitchFamily="18" charset="0"/>
              </a:rPr>
              <a:t>patient’s response to an item </a:t>
            </a:r>
            <a:r>
              <a:rPr lang="en-US" altLang="it-IT" sz="2200" b="1" dirty="0" smtClean="0">
                <a:latin typeface="Century Schoolbook" panose="02040604050505020304" pitchFamily="18" charset="0"/>
              </a:rPr>
              <a:t>depends on the </a:t>
            </a:r>
            <a:r>
              <a:rPr lang="en-US" altLang="it-IT" sz="2200" b="1" dirty="0">
                <a:latin typeface="Century Schoolbook" panose="02040604050505020304" pitchFamily="18" charset="0"/>
              </a:rPr>
              <a:t>ability of the patient </a:t>
            </a:r>
            <a:r>
              <a:rPr lang="en-US" altLang="it-IT" sz="2200" b="1" dirty="0">
                <a:solidFill>
                  <a:srgbClr val="FF0000"/>
                </a:solidFill>
                <a:latin typeface="Century Schoolbook" panose="02040604050505020304" pitchFamily="18" charset="0"/>
              </a:rPr>
              <a:t>and</a:t>
            </a:r>
            <a:r>
              <a:rPr lang="en-US" altLang="it-IT" sz="2200" b="1" dirty="0">
                <a:latin typeface="Century Schoolbook" panose="02040604050505020304" pitchFamily="18" charset="0"/>
              </a:rPr>
              <a:t> </a:t>
            </a:r>
            <a:r>
              <a:rPr lang="en-US" altLang="it-IT" sz="2200" b="1" dirty="0" smtClean="0">
                <a:latin typeface="Century Schoolbook" panose="02040604050505020304" pitchFamily="18" charset="0"/>
              </a:rPr>
              <a:t>the </a:t>
            </a:r>
            <a:r>
              <a:rPr lang="en-US" altLang="it-IT" sz="2200" b="1" dirty="0">
                <a:latin typeface="Century Schoolbook" panose="02040604050505020304" pitchFamily="18" charset="0"/>
              </a:rPr>
              <a:t>difficulty of the item</a:t>
            </a:r>
            <a:br>
              <a:rPr lang="en-US" altLang="it-IT" sz="2200" b="1" dirty="0">
                <a:latin typeface="Century Schoolbook" panose="02040604050505020304" pitchFamily="18" charset="0"/>
              </a:rPr>
            </a:br>
            <a:endParaRPr lang="en-US" altLang="it-IT" sz="3200" b="1" dirty="0" smtClean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5576" y="3118182"/>
            <a:ext cx="8008705" cy="138065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98189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6513" y="2895600"/>
            <a:ext cx="9277351" cy="125412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tx1"/>
                </a:solidFill>
                <a:latin typeface="Century Schoolbook" pitchFamily="18" charset="0"/>
              </a:rPr>
              <a:t/>
            </a:r>
            <a:br>
              <a:rPr lang="en-US" sz="2800" b="1" dirty="0" smtClean="0">
                <a:solidFill>
                  <a:schemeClr val="tx1"/>
                </a:solidFill>
                <a:latin typeface="Century Schoolbook" pitchFamily="18" charset="0"/>
              </a:rPr>
            </a:br>
            <a:endParaRPr lang="en-US" sz="2800" b="1" dirty="0">
              <a:solidFill>
                <a:schemeClr val="tx1"/>
              </a:solidFill>
              <a:latin typeface="Century Schoolbook" pitchFamily="18" charset="0"/>
            </a:endParaRPr>
          </a:p>
        </p:txBody>
      </p:sp>
      <p:sp>
        <p:nvSpPr>
          <p:cNvPr id="12291" name="Rectangle 8"/>
          <p:cNvSpPr>
            <a:spLocks noChangeArrowheads="1"/>
          </p:cNvSpPr>
          <p:nvPr/>
        </p:nvSpPr>
        <p:spPr bwMode="auto">
          <a:xfrm>
            <a:off x="0" y="2471738"/>
            <a:ext cx="9144000" cy="194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t-IT" sz="2800" b="1" dirty="0" err="1" smtClean="0">
                <a:solidFill>
                  <a:prstClr val="white"/>
                </a:solidFill>
                <a:latin typeface="Century Schoolbook" panose="02040604050505020304" pitchFamily="18" charset="0"/>
              </a:rPr>
              <a:t>Rasch</a:t>
            </a:r>
            <a:r>
              <a:rPr lang="en-US" altLang="it-IT" sz="2800" b="1" dirty="0" smtClean="0">
                <a:solidFill>
                  <a:prstClr val="white"/>
                </a:solidFill>
                <a:latin typeface="Century Schoolbook" panose="02040604050505020304" pitchFamily="18" charset="0"/>
              </a:rPr>
              <a:t>-built Overall Disability Scale for patients with chemotherapy-induced peripheral neuropathy (R-ODS-CIPN)</a:t>
            </a:r>
          </a:p>
        </p:txBody>
      </p:sp>
      <p:sp>
        <p:nvSpPr>
          <p:cNvPr id="12292" name="Rettangolo 15"/>
          <p:cNvSpPr>
            <a:spLocks noChangeArrowheads="1"/>
          </p:cNvSpPr>
          <p:nvPr/>
        </p:nvSpPr>
        <p:spPr bwMode="auto">
          <a:xfrm>
            <a:off x="381000" y="4800600"/>
            <a:ext cx="9144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 sz="2100" i="1" smtClean="0">
                <a:solidFill>
                  <a:prstClr val="white"/>
                </a:solidFill>
                <a:latin typeface="Century Schoolbook" panose="02040604050505020304" pitchFamily="18" charset="0"/>
              </a:rPr>
              <a:t>Davide Binda, Guido Cavaletti, Catharina G. Faber, Els Vanhoutte, David R. Cornblath, Tjeerd Postma, Ingemar S.J. Merkies </a:t>
            </a:r>
            <a:endParaRPr lang="en-US" altLang="it-IT" sz="2100" i="1" smtClean="0">
              <a:solidFill>
                <a:srgbClr val="FFFF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293" name="CasellaDiTesto 12"/>
          <p:cNvSpPr txBox="1">
            <a:spLocks noChangeArrowheads="1"/>
          </p:cNvSpPr>
          <p:nvPr/>
        </p:nvSpPr>
        <p:spPr bwMode="auto">
          <a:xfrm>
            <a:off x="0" y="400050"/>
            <a:ext cx="6172200" cy="1605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1000"/>
              </a:spcAft>
            </a:pPr>
            <a:r>
              <a:rPr lang="it-IT" altLang="it-IT" sz="3200" b="1" i="1" dirty="0" smtClean="0">
                <a:solidFill>
                  <a:prstClr val="white"/>
                </a:solidFill>
                <a:latin typeface="Century Schoolbook" panose="02040604050505020304" pitchFamily="18" charset="0"/>
              </a:rPr>
              <a:t>CI-</a:t>
            </a:r>
            <a:r>
              <a:rPr lang="it-IT" altLang="it-IT" sz="3200" b="1" i="1" dirty="0" err="1" smtClean="0">
                <a:solidFill>
                  <a:prstClr val="white"/>
                </a:solidFill>
                <a:latin typeface="Century Schoolbook" panose="02040604050505020304" pitchFamily="18" charset="0"/>
              </a:rPr>
              <a:t>P</a:t>
            </a:r>
            <a:r>
              <a:rPr lang="it-IT" altLang="it-IT" sz="3200" b="1" dirty="0" err="1" smtClean="0">
                <a:solidFill>
                  <a:prstClr val="white"/>
                </a:solidFill>
                <a:latin typeface="Century Schoolbook" panose="02040604050505020304" pitchFamily="18" charset="0"/>
              </a:rPr>
              <a:t>eri</a:t>
            </a:r>
            <a:r>
              <a:rPr lang="it-IT" altLang="it-IT" sz="3200" b="1" i="1" dirty="0" err="1" smtClean="0">
                <a:solidFill>
                  <a:prstClr val="white"/>
                </a:solidFill>
                <a:latin typeface="Century Schoolbook" panose="02040604050505020304" pitchFamily="18" charset="0"/>
              </a:rPr>
              <a:t>N</a:t>
            </a:r>
            <a:r>
              <a:rPr lang="it-IT" altLang="it-IT" sz="3200" b="1" dirty="0" err="1" smtClean="0">
                <a:solidFill>
                  <a:prstClr val="white"/>
                </a:solidFill>
                <a:latin typeface="Century Schoolbook" panose="02040604050505020304" pitchFamily="18" charset="0"/>
              </a:rPr>
              <a:t>om</a:t>
            </a:r>
            <a:r>
              <a:rPr lang="it-IT" altLang="it-IT" sz="3200" b="1" i="1" dirty="0" err="1" smtClean="0">
                <a:solidFill>
                  <a:prstClr val="white"/>
                </a:solidFill>
                <a:latin typeface="Century Schoolbook" panose="02040604050505020304" pitchFamily="18" charset="0"/>
              </a:rPr>
              <a:t>S</a:t>
            </a:r>
            <a:r>
              <a:rPr lang="it-IT" altLang="it-IT" sz="3200" b="1" i="1" dirty="0" smtClean="0">
                <a:solidFill>
                  <a:prstClr val="white"/>
                </a:solidFill>
                <a:latin typeface="Century Schoolbook" panose="02040604050505020304" pitchFamily="18" charset="0"/>
              </a:rPr>
              <a:t> </a:t>
            </a:r>
            <a:r>
              <a:rPr lang="it-IT" altLang="it-IT" sz="3200" b="1" dirty="0" err="1" smtClean="0">
                <a:solidFill>
                  <a:prstClr val="white"/>
                </a:solidFill>
                <a:latin typeface="Century Schoolbook" panose="02040604050505020304" pitchFamily="18" charset="0"/>
              </a:rPr>
              <a:t>Study</a:t>
            </a:r>
            <a:endParaRPr lang="it-IT" altLang="it-IT" sz="3200" dirty="0" smtClean="0">
              <a:solidFill>
                <a:prstClr val="white"/>
              </a:solidFill>
              <a:latin typeface="Century Schoolbook" panose="020406040505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 sz="2600" dirty="0" smtClean="0">
                <a:solidFill>
                  <a:prstClr val="white"/>
                </a:solidFill>
                <a:latin typeface="Century Schoolbook" panose="02040604050505020304" pitchFamily="18" charset="0"/>
              </a:rPr>
              <a:t>Investigators meeting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it-IT" sz="3200" b="1" u="sng" dirty="0" smtClean="0">
                <a:latin typeface="Century Schoolbook" panose="02040604050505020304" pitchFamily="18" charset="0"/>
              </a:rPr>
              <a:t>12 November 2011, Monza 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692275" y="5886450"/>
            <a:ext cx="8135938" cy="971550"/>
          </a:xfrm>
          <a:prstGeom prst="rect">
            <a:avLst/>
          </a:prstGeom>
        </p:spPr>
        <p:txBody>
          <a:bodyPr anchor="ctr"/>
          <a:lstStyle/>
          <a:p>
            <a:pPr algn="ctr">
              <a:spcBef>
                <a:spcPts val="700"/>
              </a:spcBef>
              <a:buClr>
                <a:srgbClr val="DD8047"/>
              </a:buClr>
              <a:buSzPct val="60000"/>
              <a:buFont typeface="Wingdings"/>
              <a:buNone/>
              <a:defRPr/>
            </a:pPr>
            <a:r>
              <a:rPr lang="nl-NL" sz="2600" b="1" i="1" dirty="0">
                <a:solidFill>
                  <a:prstClr val="black"/>
                </a:solidFill>
                <a:latin typeface="Century Schoolbook" pitchFamily="18" charset="0"/>
                <a:cs typeface="Arial" panose="020B0604020202020204" pitchFamily="34" charset="0"/>
              </a:rPr>
              <a:t>on behalf of CI-</a:t>
            </a:r>
            <a:r>
              <a:rPr lang="en-US" sz="2600" b="1" i="1" dirty="0">
                <a:solidFill>
                  <a:prstClr val="black"/>
                </a:solidFill>
                <a:latin typeface="Century Schoolbook" pitchFamily="18" charset="0"/>
                <a:cs typeface="Arial" panose="020B0604020202020204" pitchFamily="34" charset="0"/>
              </a:rPr>
              <a:t>PeriNomS study group*</a:t>
            </a:r>
            <a:endParaRPr lang="en-US" sz="2600" b="1" dirty="0">
              <a:solidFill>
                <a:prstClr val="black"/>
              </a:solidFill>
              <a:latin typeface="Century Schoolbook" pitchFamily="18" charset="0"/>
              <a:cs typeface="Arial" panose="020B0604020202020204" pitchFamily="34" charset="0"/>
            </a:endParaRPr>
          </a:p>
        </p:txBody>
      </p:sp>
      <p:grpSp>
        <p:nvGrpSpPr>
          <p:cNvPr id="12295" name="Group 2"/>
          <p:cNvGrpSpPr>
            <a:grpSpLocks/>
          </p:cNvGrpSpPr>
          <p:nvPr/>
        </p:nvGrpSpPr>
        <p:grpSpPr bwMode="auto">
          <a:xfrm>
            <a:off x="6191250" y="0"/>
            <a:ext cx="2952750" cy="2232025"/>
            <a:chOff x="4292" y="2704"/>
            <a:chExt cx="3240" cy="2314"/>
          </a:xfrm>
        </p:grpSpPr>
        <p:pic>
          <p:nvPicPr>
            <p:cNvPr id="12296" name="Picture 3" descr="nerve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4" t="22678" r="23792" b="6670"/>
            <a:stretch>
              <a:fillRect/>
            </a:stretch>
          </p:blipFill>
          <p:spPr bwMode="auto">
            <a:xfrm>
              <a:off x="4292" y="2704"/>
              <a:ext cx="3240" cy="2314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97" name="Text Box 4"/>
            <p:cNvSpPr txBox="1">
              <a:spLocks noChangeAspect="1" noChangeArrowheads="1"/>
            </p:cNvSpPr>
            <p:nvPr/>
          </p:nvSpPr>
          <p:spPr bwMode="auto">
            <a:xfrm>
              <a:off x="5132" y="2704"/>
              <a:ext cx="2400" cy="1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 cap="rnd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ts val="1000"/>
                </a:spcAft>
              </a:pPr>
              <a:r>
                <a:rPr lang="it-IT" altLang="it-IT" b="1" i="1" smtClean="0">
                  <a:solidFill>
                    <a:srgbClr val="0070C0"/>
                  </a:solidFill>
                  <a:latin typeface="Arial Black" panose="020B0A04020102020204" pitchFamily="34" charset="0"/>
                </a:rPr>
                <a:t>CI</a:t>
              </a:r>
              <a:r>
                <a:rPr lang="it-IT" altLang="it-IT" b="1" i="1" smtClean="0">
                  <a:solidFill>
                    <a:prstClr val="black"/>
                  </a:solidFill>
                  <a:latin typeface="Arial Black" panose="020B0A04020102020204" pitchFamily="34" charset="0"/>
                </a:rPr>
                <a:t>-</a:t>
              </a:r>
              <a:r>
                <a:rPr lang="it-IT" altLang="it-IT" b="1" i="1" smtClean="0">
                  <a:solidFill>
                    <a:srgbClr val="0070C0"/>
                  </a:solidFill>
                  <a:latin typeface="Arial Black" panose="020B0A04020102020204" pitchFamily="34" charset="0"/>
                </a:rPr>
                <a:t>P</a:t>
              </a:r>
              <a:r>
                <a:rPr lang="it-IT" altLang="it-IT" b="1" smtClean="0">
                  <a:solidFill>
                    <a:prstClr val="black"/>
                  </a:solidFill>
                  <a:latin typeface="Arial Black" panose="020B0A04020102020204" pitchFamily="34" charset="0"/>
                </a:rPr>
                <a:t>eri</a:t>
              </a:r>
              <a:r>
                <a:rPr lang="it-IT" altLang="it-IT" b="1" i="1" smtClean="0">
                  <a:solidFill>
                    <a:srgbClr val="0070C0"/>
                  </a:solidFill>
                  <a:latin typeface="Arial Black" panose="020B0A04020102020204" pitchFamily="34" charset="0"/>
                </a:rPr>
                <a:t>N</a:t>
              </a:r>
              <a:r>
                <a:rPr lang="it-IT" altLang="it-IT" b="1" smtClean="0">
                  <a:solidFill>
                    <a:prstClr val="black"/>
                  </a:solidFill>
                  <a:latin typeface="Arial Black" panose="020B0A04020102020204" pitchFamily="34" charset="0"/>
                </a:rPr>
                <a:t>om</a:t>
              </a:r>
              <a:r>
                <a:rPr lang="it-IT" altLang="it-IT" b="1" i="1" smtClean="0">
                  <a:solidFill>
                    <a:srgbClr val="0070C0"/>
                  </a:solidFill>
                  <a:latin typeface="Arial Black" panose="020B0A04020102020204" pitchFamily="34" charset="0"/>
                </a:rPr>
                <a:t>S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ts val="1000"/>
                </a:spcAft>
              </a:pPr>
              <a:r>
                <a:rPr lang="it-IT" altLang="it-IT" b="1" smtClean="0">
                  <a:solidFill>
                    <a:prstClr val="black"/>
                  </a:solidFill>
                  <a:latin typeface="Arial Black" panose="020B0A04020102020204" pitchFamily="34" charset="0"/>
                </a:rPr>
                <a:t>Study</a:t>
              </a:r>
              <a:endParaRPr lang="it-IT" altLang="it-IT" smtClean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188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2"/>
          <p:cNvSpPr>
            <a:spLocks noGrp="1"/>
          </p:cNvSpPr>
          <p:nvPr>
            <p:ph sz="quarter" idx="1"/>
          </p:nvPr>
        </p:nvSpPr>
        <p:spPr>
          <a:xfrm>
            <a:off x="714251" y="1524000"/>
            <a:ext cx="8250237" cy="4800600"/>
          </a:xfrm>
        </p:spPr>
        <p:txBody>
          <a:bodyPr/>
          <a:lstStyle/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Char char="q"/>
            </a:pPr>
            <a:endParaRPr lang="en-US" altLang="it-IT" sz="1000" dirty="0" smtClean="0">
              <a:latin typeface="Century Schoolbook" panose="020406040505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Char char="q"/>
            </a:pPr>
            <a:endParaRPr lang="en-US" altLang="it-IT" sz="1000" dirty="0" smtClean="0">
              <a:latin typeface="Century Schoolbook" panose="020406040505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altLang="it-IT" sz="2800" dirty="0" smtClean="0">
                <a:latin typeface="Century Schoolbook" panose="020406040505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Item generation: Literature review - WHO ICF</a:t>
            </a: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Char char="q"/>
            </a:pPr>
            <a:endParaRPr lang="en-US" altLang="it-IT" sz="800" dirty="0" smtClean="0">
              <a:latin typeface="Century Schoolbook" panose="020406040505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altLang="it-IT" sz="2800" dirty="0" smtClean="0">
                <a:latin typeface="Century Schoolbook" panose="020406040505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Pre-phase </a:t>
            </a:r>
            <a:r>
              <a:rPr lang="en-US" altLang="it-IT" sz="2800" dirty="0" err="1" smtClean="0">
                <a:latin typeface="Century Schoolbook" panose="020406040505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Rasch</a:t>
            </a:r>
            <a:r>
              <a:rPr lang="en-US" altLang="it-IT" sz="2800" dirty="0" smtClean="0">
                <a:latin typeface="Century Schoolbook" panose="020406040505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-built Overall Disability Scale: 146 activity and participation items</a:t>
            </a: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Char char="q"/>
            </a:pPr>
            <a:endParaRPr lang="en-US" altLang="it-IT" sz="800" dirty="0" smtClean="0">
              <a:latin typeface="Century Schoolbook" panose="020406040505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altLang="it-IT" sz="2800" dirty="0" smtClean="0">
                <a:latin typeface="Century Schoolbook" panose="020406040505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Pre-phase R-ODS was assessed twice (test-retest)</a:t>
            </a: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Char char="q"/>
            </a:pPr>
            <a:endParaRPr lang="en-US" altLang="it-IT" sz="800" dirty="0" smtClean="0">
              <a:latin typeface="Century Schoolbook" panose="020406040505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altLang="it-IT" sz="2800" dirty="0" err="1" smtClean="0">
                <a:latin typeface="Century Schoolbook" panose="020406040505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Rasch</a:t>
            </a:r>
            <a:r>
              <a:rPr lang="en-US" altLang="it-IT" sz="2800" dirty="0" smtClean="0">
                <a:latin typeface="Century Schoolbook" panose="020406040505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unidimensional measurement model (RUMM 2030)</a:t>
            </a: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Char char="q"/>
            </a:pPr>
            <a:endParaRPr lang="en-US" altLang="it-IT" sz="1000" dirty="0" smtClean="0">
              <a:latin typeface="Century Schoolbook" panose="020406040505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4251" y="333375"/>
            <a:ext cx="7497762" cy="1143000"/>
          </a:xfrm>
        </p:spPr>
        <p:txBody>
          <a:bodyPr>
            <a:normAutofit fontScale="90000"/>
          </a:bodyPr>
          <a:lstStyle/>
          <a:p>
            <a:pPr algn="ctr" eaLnBrk="1" hangingPunct="1">
              <a:spcAft>
                <a:spcPts val="1000"/>
              </a:spcAft>
              <a:defRPr/>
            </a:pPr>
            <a:r>
              <a:rPr lang="it-IT" b="1" i="1" dirty="0" err="1" smtClean="0">
                <a:solidFill>
                  <a:srgbClr val="0B02BE"/>
                </a:solidFill>
                <a:latin typeface="Century Schoolbook" pitchFamily="18" charset="0"/>
                <a:cs typeface="Arial" pitchFamily="34" charset="0"/>
              </a:rPr>
              <a:t>CI-P</a:t>
            </a:r>
            <a:r>
              <a:rPr lang="it-IT" b="1" dirty="0" err="1" smtClean="0">
                <a:solidFill>
                  <a:schemeClr val="tx1"/>
                </a:solidFill>
                <a:latin typeface="Century Schoolbook" pitchFamily="18" charset="0"/>
                <a:cs typeface="Arial" pitchFamily="34" charset="0"/>
              </a:rPr>
              <a:t>eri</a:t>
            </a:r>
            <a:r>
              <a:rPr lang="it-IT" b="1" i="1" dirty="0" err="1" smtClean="0">
                <a:solidFill>
                  <a:srgbClr val="0B02BE"/>
                </a:solidFill>
                <a:latin typeface="Century Schoolbook" pitchFamily="18" charset="0"/>
                <a:cs typeface="Arial" pitchFamily="34" charset="0"/>
              </a:rPr>
              <a:t>N</a:t>
            </a:r>
            <a:r>
              <a:rPr lang="it-IT" b="1" dirty="0" err="1" smtClean="0">
                <a:solidFill>
                  <a:schemeClr val="tx1"/>
                </a:solidFill>
                <a:latin typeface="Century Schoolbook" pitchFamily="18" charset="0"/>
                <a:cs typeface="Arial" pitchFamily="34" charset="0"/>
              </a:rPr>
              <a:t>oms</a:t>
            </a:r>
            <a:r>
              <a:rPr lang="it-IT" b="1" dirty="0" smtClean="0">
                <a:solidFill>
                  <a:schemeClr val="tx1"/>
                </a:solidFill>
                <a:latin typeface="Century Schoolbook" pitchFamily="18" charset="0"/>
                <a:cs typeface="Arial" pitchFamily="34" charset="0"/>
              </a:rPr>
              <a:t> </a:t>
            </a:r>
            <a:r>
              <a:rPr lang="it-IT" b="1" i="1" dirty="0" err="1" smtClean="0">
                <a:solidFill>
                  <a:srgbClr val="0B02BE"/>
                </a:solidFill>
                <a:latin typeface="Century Schoolbook" pitchFamily="18" charset="0"/>
                <a:cs typeface="Arial" pitchFamily="34" charset="0"/>
              </a:rPr>
              <a:t>S</a:t>
            </a:r>
            <a:r>
              <a:rPr lang="it-IT" b="1" dirty="0" err="1" smtClean="0">
                <a:solidFill>
                  <a:schemeClr val="tx1"/>
                </a:solidFill>
                <a:latin typeface="Century Schoolbook" pitchFamily="18" charset="0"/>
                <a:cs typeface="Arial" pitchFamily="34" charset="0"/>
              </a:rPr>
              <a:t>tudy</a:t>
            </a:r>
            <a:r>
              <a:rPr lang="it-IT" b="1" dirty="0" smtClean="0">
                <a:solidFill>
                  <a:schemeClr val="tx1"/>
                </a:solidFill>
                <a:latin typeface="Century Schoolbook" pitchFamily="18" charset="0"/>
                <a:cs typeface="Arial" pitchFamily="34" charset="0"/>
              </a:rPr>
              <a:t/>
            </a:r>
            <a:br>
              <a:rPr lang="it-IT" b="1" dirty="0" smtClean="0">
                <a:solidFill>
                  <a:schemeClr val="tx1"/>
                </a:solidFill>
                <a:latin typeface="Century Schoolbook" pitchFamily="18" charset="0"/>
                <a:cs typeface="Arial" pitchFamily="34" charset="0"/>
              </a:rPr>
            </a:br>
            <a:r>
              <a:rPr lang="en-US" sz="2400" dirty="0" smtClean="0">
                <a:solidFill>
                  <a:schemeClr val="tx1"/>
                </a:solidFill>
                <a:latin typeface="Century Schoolbook" pitchFamily="18" charset="0"/>
                <a:ea typeface="Times New Roman"/>
                <a:cs typeface="Arial" pitchFamily="34" charset="0"/>
              </a:rPr>
              <a:t>questionnaire development</a:t>
            </a:r>
            <a:r>
              <a:rPr lang="en-US" sz="2200" dirty="0" smtClean="0">
                <a:latin typeface="Century Schoolbook" pitchFamily="18" charset="0"/>
              </a:rPr>
              <a:t/>
            </a:r>
            <a:br>
              <a:rPr lang="en-US" sz="2200" dirty="0" smtClean="0">
                <a:latin typeface="Century Schoolbook" pitchFamily="18" charset="0"/>
              </a:rPr>
            </a:br>
            <a:endParaRPr lang="en-US" sz="2200" dirty="0">
              <a:latin typeface="Century Schoolbook" pitchFamily="18" charset="0"/>
            </a:endParaRPr>
          </a:p>
        </p:txBody>
      </p:sp>
      <p:grpSp>
        <p:nvGrpSpPr>
          <p:cNvPr id="21508" name="Group 2"/>
          <p:cNvGrpSpPr>
            <a:grpSpLocks/>
          </p:cNvGrpSpPr>
          <p:nvPr/>
        </p:nvGrpSpPr>
        <p:grpSpPr bwMode="auto">
          <a:xfrm>
            <a:off x="7543800" y="0"/>
            <a:ext cx="1600200" cy="1143000"/>
            <a:chOff x="4292" y="2704"/>
            <a:chExt cx="3240" cy="2314"/>
          </a:xfrm>
        </p:grpSpPr>
        <p:pic>
          <p:nvPicPr>
            <p:cNvPr id="21509" name="Picture 3" descr="nerve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4" t="22678" r="23792" b="6670"/>
            <a:stretch>
              <a:fillRect/>
            </a:stretch>
          </p:blipFill>
          <p:spPr bwMode="auto">
            <a:xfrm>
              <a:off x="4292" y="2704"/>
              <a:ext cx="3240" cy="2314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10" name="Text Box 4"/>
            <p:cNvSpPr txBox="1">
              <a:spLocks noChangeAspect="1" noChangeArrowheads="1"/>
            </p:cNvSpPr>
            <p:nvPr/>
          </p:nvSpPr>
          <p:spPr bwMode="auto">
            <a:xfrm>
              <a:off x="5132" y="2704"/>
              <a:ext cx="2400" cy="1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 cap="rnd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ts val="1000"/>
                </a:spcAft>
              </a:pPr>
              <a:r>
                <a:rPr lang="it-IT" altLang="it-IT" sz="1000" b="1" i="1" smtClean="0">
                  <a:solidFill>
                    <a:srgbClr val="0000FF"/>
                  </a:solidFill>
                  <a:latin typeface="Arial Black" panose="020B0A04020102020204" pitchFamily="34" charset="0"/>
                </a:rPr>
                <a:t>CI-P</a:t>
              </a:r>
              <a:r>
                <a:rPr lang="it-IT" altLang="it-IT" sz="1000" b="1" smtClean="0">
                  <a:solidFill>
                    <a:prstClr val="black"/>
                  </a:solidFill>
                  <a:latin typeface="Arial Black" panose="020B0A04020102020204" pitchFamily="34" charset="0"/>
                </a:rPr>
                <a:t>erinoms</a:t>
              </a:r>
              <a:endParaRPr lang="it-IT" altLang="it-IT" sz="1000" b="1" i="1" smtClean="0">
                <a:solidFill>
                  <a:srgbClr val="0000FF"/>
                </a:solidFill>
                <a:latin typeface="Arial Black" panose="020B0A04020102020204" pitchFamily="34" charset="0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ts val="1000"/>
                </a:spcAft>
              </a:pPr>
              <a:r>
                <a:rPr lang="it-IT" altLang="it-IT" sz="1000" b="1" smtClean="0">
                  <a:solidFill>
                    <a:srgbClr val="0000FF"/>
                  </a:solidFill>
                  <a:latin typeface="Arial Black" panose="020B0A04020102020204" pitchFamily="34" charset="0"/>
                </a:rPr>
                <a:t>S</a:t>
              </a:r>
              <a:r>
                <a:rPr lang="it-IT" altLang="it-IT" sz="1000" b="1" smtClean="0">
                  <a:solidFill>
                    <a:prstClr val="black"/>
                  </a:solidFill>
                  <a:latin typeface="Arial Black" panose="020B0A04020102020204" pitchFamily="34" charset="0"/>
                </a:rPr>
                <a:t>tudy</a:t>
              </a:r>
              <a:endParaRPr lang="it-IT" altLang="it-IT" sz="1000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uppo 7"/>
          <p:cNvGrpSpPr/>
          <p:nvPr/>
        </p:nvGrpSpPr>
        <p:grpSpPr>
          <a:xfrm>
            <a:off x="15875" y="0"/>
            <a:ext cx="581025" cy="6869113"/>
            <a:chOff x="15875" y="0"/>
            <a:chExt cx="581025" cy="6869113"/>
          </a:xfrm>
        </p:grpSpPr>
        <p:sp>
          <p:nvSpPr>
            <p:cNvPr id="9" name="Rettangolo 8"/>
            <p:cNvSpPr/>
            <p:nvPr/>
          </p:nvSpPr>
          <p:spPr bwMode="auto">
            <a:xfrm rot="5400000">
              <a:off x="-3144044" y="3159919"/>
              <a:ext cx="6869113" cy="54927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5" y="0"/>
              <a:ext cx="581025" cy="560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164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15875" y="0"/>
            <a:ext cx="581025" cy="6869113"/>
            <a:chOff x="15875" y="0"/>
            <a:chExt cx="581025" cy="6869113"/>
          </a:xfrm>
        </p:grpSpPr>
        <p:sp>
          <p:nvSpPr>
            <p:cNvPr id="3" name="Rettangolo 2"/>
            <p:cNvSpPr/>
            <p:nvPr/>
          </p:nvSpPr>
          <p:spPr bwMode="auto">
            <a:xfrm rot="5400000">
              <a:off x="-3144044" y="3159919"/>
              <a:ext cx="6869113" cy="54927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5" y="0"/>
              <a:ext cx="581025" cy="560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75" y="2612659"/>
            <a:ext cx="8111306" cy="2832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824" y="188640"/>
            <a:ext cx="4752528" cy="1770018"/>
          </a:xfrm>
          <a:prstGeom prst="rect">
            <a:avLst/>
          </a:prstGeom>
        </p:spPr>
      </p:pic>
      <p:grpSp>
        <p:nvGrpSpPr>
          <p:cNvPr id="22" name="Gruppo 21"/>
          <p:cNvGrpSpPr/>
          <p:nvPr/>
        </p:nvGrpSpPr>
        <p:grpSpPr>
          <a:xfrm>
            <a:off x="1435629" y="2708920"/>
            <a:ext cx="6848655" cy="1811080"/>
            <a:chOff x="1435629" y="2708920"/>
            <a:chExt cx="6848655" cy="1811080"/>
          </a:xfrm>
        </p:grpSpPr>
        <p:sp>
          <p:nvSpPr>
            <p:cNvPr id="17" name="Rettangolo 16"/>
            <p:cNvSpPr/>
            <p:nvPr/>
          </p:nvSpPr>
          <p:spPr>
            <a:xfrm>
              <a:off x="1435629" y="2924944"/>
              <a:ext cx="544083" cy="15841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Rettangolo 17"/>
            <p:cNvSpPr/>
            <p:nvPr/>
          </p:nvSpPr>
          <p:spPr>
            <a:xfrm>
              <a:off x="2947797" y="2852936"/>
              <a:ext cx="544083" cy="15841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Rettangolo 18"/>
            <p:cNvSpPr/>
            <p:nvPr/>
          </p:nvSpPr>
          <p:spPr>
            <a:xfrm>
              <a:off x="4603981" y="2924944"/>
              <a:ext cx="544083" cy="15841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Rettangolo 19"/>
            <p:cNvSpPr/>
            <p:nvPr/>
          </p:nvSpPr>
          <p:spPr>
            <a:xfrm>
              <a:off x="6116149" y="2930850"/>
              <a:ext cx="544083" cy="15841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Rettangolo 20"/>
            <p:cNvSpPr/>
            <p:nvPr/>
          </p:nvSpPr>
          <p:spPr>
            <a:xfrm>
              <a:off x="7688207" y="2935824"/>
              <a:ext cx="544083" cy="15841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1475656" y="3429000"/>
              <a:ext cx="6480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 smtClean="0"/>
                <a:t>.</a:t>
              </a:r>
            </a:p>
            <a:p>
              <a:pPr algn="ctr"/>
              <a:r>
                <a:rPr lang="it-IT" sz="1200" b="1" dirty="0" smtClean="0"/>
                <a:t>…….</a:t>
              </a:r>
            </a:p>
            <a:p>
              <a:pPr algn="ctr"/>
              <a:r>
                <a:rPr lang="it-IT" sz="1200" b="1" dirty="0"/>
                <a:t>.</a:t>
              </a:r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3016105" y="2708920"/>
              <a:ext cx="6480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 smtClean="0"/>
                <a:t>.</a:t>
              </a:r>
            </a:p>
            <a:p>
              <a:pPr algn="ctr"/>
              <a:r>
                <a:rPr lang="it-IT" sz="1200" b="1" dirty="0" smtClean="0"/>
                <a:t>…….</a:t>
              </a:r>
            </a:p>
            <a:p>
              <a:pPr algn="ctr"/>
              <a:r>
                <a:rPr lang="it-IT" sz="1200" b="1" dirty="0"/>
                <a:t>.</a:t>
              </a:r>
            </a:p>
          </p:txBody>
        </p:sp>
        <p:sp>
          <p:nvSpPr>
            <p:cNvPr id="13" name="CasellaDiTesto 12"/>
            <p:cNvSpPr txBox="1"/>
            <p:nvPr/>
          </p:nvSpPr>
          <p:spPr>
            <a:xfrm>
              <a:off x="4628485" y="3861048"/>
              <a:ext cx="6480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 smtClean="0"/>
                <a:t>.</a:t>
              </a:r>
            </a:p>
            <a:p>
              <a:pPr algn="ctr"/>
              <a:r>
                <a:rPr lang="it-IT" sz="1200" b="1" dirty="0" smtClean="0"/>
                <a:t>…….</a:t>
              </a:r>
            </a:p>
            <a:p>
              <a:pPr algn="ctr"/>
              <a:r>
                <a:rPr lang="it-IT" sz="1200" b="1" dirty="0"/>
                <a:t>.</a:t>
              </a:r>
            </a:p>
          </p:txBody>
        </p:sp>
        <p:sp>
          <p:nvSpPr>
            <p:cNvPr id="15" name="CasellaDiTesto 14"/>
            <p:cNvSpPr txBox="1"/>
            <p:nvPr/>
          </p:nvSpPr>
          <p:spPr>
            <a:xfrm>
              <a:off x="6157178" y="3430741"/>
              <a:ext cx="6480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 smtClean="0"/>
                <a:t>.</a:t>
              </a:r>
            </a:p>
            <a:p>
              <a:pPr algn="ctr"/>
              <a:r>
                <a:rPr lang="it-IT" sz="1200" b="1" dirty="0" smtClean="0"/>
                <a:t>…….</a:t>
              </a:r>
            </a:p>
            <a:p>
              <a:pPr algn="ctr"/>
              <a:r>
                <a:rPr lang="it-IT" sz="1200" b="1" dirty="0"/>
                <a:t>.</a:t>
              </a:r>
            </a:p>
          </p:txBody>
        </p:sp>
        <p:sp>
          <p:nvSpPr>
            <p:cNvPr id="16" name="CasellaDiTesto 15"/>
            <p:cNvSpPr txBox="1"/>
            <p:nvPr/>
          </p:nvSpPr>
          <p:spPr>
            <a:xfrm>
              <a:off x="7636212" y="2780928"/>
              <a:ext cx="6480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 smtClean="0"/>
                <a:t>.</a:t>
              </a:r>
            </a:p>
            <a:p>
              <a:pPr algn="ctr"/>
              <a:r>
                <a:rPr lang="it-IT" sz="1200" b="1" dirty="0" smtClean="0"/>
                <a:t>…….</a:t>
              </a:r>
            </a:p>
            <a:p>
              <a:pPr algn="ctr"/>
              <a:r>
                <a:rPr lang="it-IT" sz="1200" b="1" dirty="0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753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15875" y="0"/>
            <a:ext cx="581025" cy="6869113"/>
            <a:chOff x="15875" y="0"/>
            <a:chExt cx="581025" cy="6869113"/>
          </a:xfrm>
        </p:grpSpPr>
        <p:sp>
          <p:nvSpPr>
            <p:cNvPr id="3" name="Rettangolo 2"/>
            <p:cNvSpPr/>
            <p:nvPr/>
          </p:nvSpPr>
          <p:spPr bwMode="auto">
            <a:xfrm rot="5400000">
              <a:off x="-3144044" y="3159919"/>
              <a:ext cx="6869113" cy="54927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5" y="0"/>
              <a:ext cx="581025" cy="560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9518" y="280201"/>
            <a:ext cx="5036938" cy="657478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188641"/>
            <a:ext cx="2610784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79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15875" y="0"/>
            <a:ext cx="581025" cy="6869113"/>
            <a:chOff x="15875" y="0"/>
            <a:chExt cx="581025" cy="6869113"/>
          </a:xfrm>
        </p:grpSpPr>
        <p:sp>
          <p:nvSpPr>
            <p:cNvPr id="3" name="Rettangolo 2"/>
            <p:cNvSpPr/>
            <p:nvPr/>
          </p:nvSpPr>
          <p:spPr bwMode="auto">
            <a:xfrm rot="5400000">
              <a:off x="-3144044" y="3159919"/>
              <a:ext cx="6869113" cy="54927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5" y="0"/>
              <a:ext cx="581025" cy="560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0"/>
            <a:ext cx="8205347" cy="57579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5949280"/>
            <a:ext cx="8856984" cy="74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80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it-IT" sz="3600" b="1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RODS-CIPN </a:t>
            </a:r>
            <a:br>
              <a:rPr lang="en-US" altLang="it-IT" sz="3600" b="1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</a:br>
            <a:r>
              <a:rPr lang="en-US" altLang="it-IT" sz="2800" b="1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Reliability</a:t>
            </a:r>
          </a:p>
        </p:txBody>
      </p:sp>
      <p:pic>
        <p:nvPicPr>
          <p:cNvPr id="25603" name="Picture 10" descr="Slide2.E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660" y="1387190"/>
            <a:ext cx="2745998" cy="206427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11" descr="Slide3.EM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765" y="1387190"/>
            <a:ext cx="2777864" cy="208823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605" name="Group 2"/>
          <p:cNvGrpSpPr>
            <a:grpSpLocks/>
          </p:cNvGrpSpPr>
          <p:nvPr/>
        </p:nvGrpSpPr>
        <p:grpSpPr bwMode="auto">
          <a:xfrm>
            <a:off x="7436296" y="116632"/>
            <a:ext cx="1600200" cy="1143000"/>
            <a:chOff x="4292" y="2704"/>
            <a:chExt cx="3240" cy="2314"/>
          </a:xfrm>
        </p:grpSpPr>
        <p:pic>
          <p:nvPicPr>
            <p:cNvPr id="25606" name="Picture 3" descr="nerve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4" t="22678" r="23792" b="6670"/>
            <a:stretch>
              <a:fillRect/>
            </a:stretch>
          </p:blipFill>
          <p:spPr bwMode="auto">
            <a:xfrm>
              <a:off x="4292" y="2704"/>
              <a:ext cx="3240" cy="2314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607" name="Text Box 4"/>
            <p:cNvSpPr txBox="1">
              <a:spLocks noChangeAspect="1" noChangeArrowheads="1"/>
            </p:cNvSpPr>
            <p:nvPr/>
          </p:nvSpPr>
          <p:spPr bwMode="auto">
            <a:xfrm>
              <a:off x="5132" y="2704"/>
              <a:ext cx="2400" cy="1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 cap="rnd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ts val="1000"/>
                </a:spcAft>
              </a:pPr>
              <a:r>
                <a:rPr lang="it-IT" altLang="it-IT" sz="1000" b="1" i="1" smtClean="0">
                  <a:solidFill>
                    <a:srgbClr val="0000FF"/>
                  </a:solidFill>
                  <a:latin typeface="Arial Black" panose="020B0A04020102020204" pitchFamily="34" charset="0"/>
                </a:rPr>
                <a:t>CI-P</a:t>
              </a:r>
              <a:r>
                <a:rPr lang="it-IT" altLang="it-IT" sz="1000" b="1" smtClean="0">
                  <a:solidFill>
                    <a:prstClr val="black"/>
                  </a:solidFill>
                  <a:latin typeface="Arial Black" panose="020B0A04020102020204" pitchFamily="34" charset="0"/>
                </a:rPr>
                <a:t>erinoms</a:t>
              </a:r>
              <a:endParaRPr lang="it-IT" altLang="it-IT" sz="1000" b="1" i="1" smtClean="0">
                <a:solidFill>
                  <a:srgbClr val="0000FF"/>
                </a:solidFill>
                <a:latin typeface="Arial Black" panose="020B0A04020102020204" pitchFamily="34" charset="0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ts val="1000"/>
                </a:spcAft>
              </a:pPr>
              <a:r>
                <a:rPr lang="it-IT" altLang="it-IT" sz="1000" b="1" smtClean="0">
                  <a:solidFill>
                    <a:srgbClr val="0000FF"/>
                  </a:solidFill>
                  <a:latin typeface="Arial Black" panose="020B0A04020102020204" pitchFamily="34" charset="0"/>
                </a:rPr>
                <a:t>S</a:t>
              </a:r>
              <a:r>
                <a:rPr lang="it-IT" altLang="it-IT" sz="1000" b="1" smtClean="0">
                  <a:solidFill>
                    <a:prstClr val="black"/>
                  </a:solidFill>
                  <a:latin typeface="Arial Black" panose="020B0A04020102020204" pitchFamily="34" charset="0"/>
                </a:rPr>
                <a:t>tudy</a:t>
              </a:r>
              <a:endParaRPr lang="it-IT" altLang="it-IT" sz="1000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uppo 7"/>
          <p:cNvGrpSpPr/>
          <p:nvPr/>
        </p:nvGrpSpPr>
        <p:grpSpPr>
          <a:xfrm>
            <a:off x="15875" y="0"/>
            <a:ext cx="581025" cy="6869113"/>
            <a:chOff x="15875" y="0"/>
            <a:chExt cx="581025" cy="6869113"/>
          </a:xfrm>
        </p:grpSpPr>
        <p:sp>
          <p:nvSpPr>
            <p:cNvPr id="9" name="Rettangolo 8"/>
            <p:cNvSpPr/>
            <p:nvPr/>
          </p:nvSpPr>
          <p:spPr bwMode="auto">
            <a:xfrm rot="5400000">
              <a:off x="-3144044" y="3159919"/>
              <a:ext cx="6869113" cy="54927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5" y="0"/>
              <a:ext cx="581025" cy="560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1" name="Immagine 2" descr="C:\Users\Davide\Desktop\Immagin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1" b="51714"/>
          <a:stretch>
            <a:fillRect/>
          </a:stretch>
        </p:blipFill>
        <p:spPr bwMode="auto">
          <a:xfrm>
            <a:off x="2171488" y="4415870"/>
            <a:ext cx="4968553" cy="189345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Connettore 1 11"/>
          <p:cNvCxnSpPr/>
          <p:nvPr/>
        </p:nvCxnSpPr>
        <p:spPr>
          <a:xfrm>
            <a:off x="4855841" y="4489494"/>
            <a:ext cx="0" cy="160380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7"/>
          <p:cNvSpPr txBox="1">
            <a:spLocks noChangeArrowheads="1"/>
          </p:cNvSpPr>
          <p:nvPr/>
        </p:nvSpPr>
        <p:spPr bwMode="auto">
          <a:xfrm>
            <a:off x="1187624" y="6341258"/>
            <a:ext cx="748436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2000" b="1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RODS-CIPN vs NCI-CTC </a:t>
            </a:r>
            <a:r>
              <a:rPr lang="it-IT" altLang="it-IT" sz="2000" b="1" dirty="0" err="1" smtClean="0">
                <a:solidFill>
                  <a:prstClr val="black"/>
                </a:solidFill>
                <a:latin typeface="Century Schoolbook" panose="02040604050505020304" pitchFamily="18" charset="0"/>
              </a:rPr>
              <a:t>motor</a:t>
            </a:r>
            <a:r>
              <a:rPr lang="it-IT" altLang="it-IT" sz="2000" b="1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 and </a:t>
            </a:r>
            <a:r>
              <a:rPr lang="it-IT" altLang="it-IT" sz="2000" b="1" dirty="0" err="1" smtClean="0">
                <a:solidFill>
                  <a:prstClr val="black"/>
                </a:solidFill>
                <a:latin typeface="Century Schoolbook" panose="02040604050505020304" pitchFamily="18" charset="0"/>
              </a:rPr>
              <a:t>sensory</a:t>
            </a:r>
            <a:r>
              <a:rPr lang="it-IT" altLang="it-IT" sz="2000" b="1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 </a:t>
            </a:r>
            <a:r>
              <a:rPr lang="it-IT" altLang="it-IT" sz="2000" b="1" dirty="0" err="1" smtClean="0">
                <a:solidFill>
                  <a:prstClr val="black"/>
                </a:solidFill>
                <a:latin typeface="Century Schoolbook" panose="02040604050505020304" pitchFamily="18" charset="0"/>
              </a:rPr>
              <a:t>subscore</a:t>
            </a:r>
            <a:endParaRPr lang="it-IT" altLang="it-IT" sz="2000" b="1" dirty="0" smtClean="0">
              <a:solidFill>
                <a:prstClr val="black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3955941" y="3854203"/>
            <a:ext cx="14670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it-IT" sz="2400" b="1" dirty="0">
                <a:latin typeface="Century Schoolbook" panose="02040604050505020304" pitchFamily="18" charset="0"/>
              </a:rPr>
              <a:t>Validity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7944274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algn="ctr" eaLnBrk="1" hangingPunct="1"/>
            <a:r>
              <a:rPr lang="en-US" altLang="it-IT" sz="3600" b="1" smtClean="0">
                <a:solidFill>
                  <a:schemeClr val="tx1"/>
                </a:solidFill>
                <a:latin typeface="Century Schoolbook" panose="02040604050505020304" pitchFamily="18" charset="0"/>
              </a:rPr>
              <a:t>RODS-CIPN </a:t>
            </a:r>
            <a:endParaRPr lang="en-US" altLang="it-IT" sz="2800" b="1" smtClean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29699" name="Content Placeholder 2"/>
          <p:cNvSpPr>
            <a:spLocks noGrp="1"/>
          </p:cNvSpPr>
          <p:nvPr>
            <p:ph sz="quarter" idx="1"/>
          </p:nvPr>
        </p:nvSpPr>
        <p:spPr>
          <a:xfrm>
            <a:off x="858267" y="1724025"/>
            <a:ext cx="8250237" cy="4800600"/>
          </a:xfrm>
        </p:spPr>
        <p:txBody>
          <a:bodyPr/>
          <a:lstStyle/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Char char="q"/>
            </a:pPr>
            <a:endParaRPr lang="en-US" altLang="it-IT" sz="1000" dirty="0" smtClean="0">
              <a:latin typeface="Century Schoolbook" panose="020406040505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altLang="it-IT" sz="2600" dirty="0" smtClean="0">
                <a:solidFill>
                  <a:schemeClr val="bg1">
                    <a:lumMod val="85000"/>
                  </a:schemeClr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Easy to be completed and communicable</a:t>
            </a: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Char char="q"/>
            </a:pPr>
            <a:endParaRPr lang="en-US" altLang="it-IT" sz="1000" dirty="0" smtClean="0">
              <a:solidFill>
                <a:schemeClr val="bg1">
                  <a:lumMod val="85000"/>
                </a:schemeClr>
              </a:solidFill>
              <a:latin typeface="Century Schoolbook" panose="020406040505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altLang="it-IT" sz="2600" dirty="0" smtClean="0">
                <a:solidFill>
                  <a:schemeClr val="bg1">
                    <a:lumMod val="85000"/>
                  </a:schemeClr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Valid and reliable disability outcome measure</a:t>
            </a: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Char char="q"/>
            </a:pPr>
            <a:endParaRPr lang="en-US" altLang="it-IT" sz="1000" dirty="0" smtClean="0">
              <a:latin typeface="Century Schoolbook" panose="020406040505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altLang="it-IT" sz="2600" dirty="0" smtClean="0">
                <a:latin typeface="Century Schoolbook" panose="020406040505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Responsiveness needs to be evaluated (</a:t>
            </a:r>
            <a:r>
              <a:rPr lang="en-US" altLang="it-IT" sz="2800" b="1" u="sng" dirty="0" smtClean="0">
                <a:solidFill>
                  <a:srgbClr val="FF0000"/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ongoing!</a:t>
            </a:r>
            <a:r>
              <a:rPr lang="en-US" altLang="it-IT" sz="2600" dirty="0" smtClean="0">
                <a:latin typeface="Century Schoolbook" panose="020406040505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Char char="q"/>
            </a:pPr>
            <a:endParaRPr lang="en-US" altLang="it-IT" sz="1000" dirty="0" smtClean="0">
              <a:latin typeface="Century Schoolbook" panose="020406040505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altLang="it-IT" sz="2600" dirty="0" smtClean="0">
                <a:solidFill>
                  <a:schemeClr val="bg1">
                    <a:lumMod val="85000"/>
                  </a:schemeClr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Disability is a generic terms: </a:t>
            </a: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Char char="q"/>
            </a:pPr>
            <a:endParaRPr lang="en-US" altLang="it-IT" sz="400" dirty="0" smtClean="0">
              <a:solidFill>
                <a:schemeClr val="bg1">
                  <a:lumMod val="85000"/>
                </a:schemeClr>
              </a:solidFill>
              <a:latin typeface="Century Schoolbook" panose="020406040505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en-US" altLang="it-IT" sz="2300" dirty="0" smtClean="0">
                <a:solidFill>
                  <a:schemeClr val="bg1">
                    <a:lumMod val="85000"/>
                  </a:schemeClr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RODS-CIPN for activity limitations and participation restrictions level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endParaRPr lang="en-US" altLang="it-IT" sz="100" dirty="0" smtClean="0">
              <a:solidFill>
                <a:schemeClr val="bg1">
                  <a:lumMod val="85000"/>
                </a:schemeClr>
              </a:solidFill>
              <a:latin typeface="Century Schoolbook" panose="020406040505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en-US" altLang="it-IT" sz="2300" dirty="0" smtClean="0">
                <a:solidFill>
                  <a:schemeClr val="bg1">
                    <a:lumMod val="85000"/>
                  </a:schemeClr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Total </a:t>
            </a:r>
            <a:r>
              <a:rPr lang="en-US" altLang="it-IT" sz="2300" dirty="0" err="1" smtClean="0">
                <a:solidFill>
                  <a:schemeClr val="bg1">
                    <a:lumMod val="85000"/>
                  </a:schemeClr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Neuropaty</a:t>
            </a:r>
            <a:r>
              <a:rPr lang="en-US" altLang="it-IT" sz="2300" dirty="0" smtClean="0">
                <a:solidFill>
                  <a:schemeClr val="bg1">
                    <a:lumMod val="85000"/>
                  </a:schemeClr>
                </a:solidFill>
                <a:latin typeface="Century Schoolbook" panose="020406040505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Score for impairment level</a:t>
            </a:r>
            <a:endParaRPr lang="en-US" altLang="it-IT" sz="1500" b="1" dirty="0" smtClean="0">
              <a:solidFill>
                <a:schemeClr val="bg1">
                  <a:lumMod val="85000"/>
                </a:schemeClr>
              </a:solidFill>
              <a:latin typeface="Century Schoolbook" panose="020406040505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29700" name="Group 2"/>
          <p:cNvGrpSpPr>
            <a:grpSpLocks/>
          </p:cNvGrpSpPr>
          <p:nvPr/>
        </p:nvGrpSpPr>
        <p:grpSpPr bwMode="auto">
          <a:xfrm>
            <a:off x="7380312" y="197768"/>
            <a:ext cx="1600200" cy="1143000"/>
            <a:chOff x="4292" y="2704"/>
            <a:chExt cx="3240" cy="2314"/>
          </a:xfrm>
        </p:grpSpPr>
        <p:pic>
          <p:nvPicPr>
            <p:cNvPr id="29701" name="Picture 3" descr="nerve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4" t="22678" r="23792" b="6670"/>
            <a:stretch>
              <a:fillRect/>
            </a:stretch>
          </p:blipFill>
          <p:spPr bwMode="auto">
            <a:xfrm>
              <a:off x="4292" y="2704"/>
              <a:ext cx="3240" cy="2314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702" name="Text Box 4"/>
            <p:cNvSpPr txBox="1">
              <a:spLocks noChangeAspect="1" noChangeArrowheads="1"/>
            </p:cNvSpPr>
            <p:nvPr/>
          </p:nvSpPr>
          <p:spPr bwMode="auto">
            <a:xfrm>
              <a:off x="5132" y="2704"/>
              <a:ext cx="2400" cy="1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 cap="rnd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ts val="1000"/>
                </a:spcAft>
              </a:pPr>
              <a:r>
                <a:rPr lang="it-IT" altLang="it-IT" sz="1000" b="1" i="1" smtClean="0">
                  <a:solidFill>
                    <a:srgbClr val="0000FF"/>
                  </a:solidFill>
                  <a:latin typeface="Arial Black" panose="020B0A04020102020204" pitchFamily="34" charset="0"/>
                </a:rPr>
                <a:t>CI-P</a:t>
              </a:r>
              <a:r>
                <a:rPr lang="it-IT" altLang="it-IT" sz="1000" b="1" smtClean="0">
                  <a:solidFill>
                    <a:prstClr val="black"/>
                  </a:solidFill>
                  <a:latin typeface="Arial Black" panose="020B0A04020102020204" pitchFamily="34" charset="0"/>
                </a:rPr>
                <a:t>erinoms</a:t>
              </a:r>
              <a:endParaRPr lang="it-IT" altLang="it-IT" sz="1000" b="1" i="1" smtClean="0">
                <a:solidFill>
                  <a:srgbClr val="0000FF"/>
                </a:solidFill>
                <a:latin typeface="Arial Black" panose="020B0A04020102020204" pitchFamily="34" charset="0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ts val="1000"/>
                </a:spcAft>
              </a:pPr>
              <a:r>
                <a:rPr lang="it-IT" altLang="it-IT" sz="1000" b="1" smtClean="0">
                  <a:solidFill>
                    <a:srgbClr val="0000FF"/>
                  </a:solidFill>
                  <a:latin typeface="Arial Black" panose="020B0A04020102020204" pitchFamily="34" charset="0"/>
                </a:rPr>
                <a:t>S</a:t>
              </a:r>
              <a:r>
                <a:rPr lang="it-IT" altLang="it-IT" sz="1000" b="1" smtClean="0">
                  <a:solidFill>
                    <a:prstClr val="black"/>
                  </a:solidFill>
                  <a:latin typeface="Arial Black" panose="020B0A04020102020204" pitchFamily="34" charset="0"/>
                </a:rPr>
                <a:t>tudy</a:t>
              </a:r>
              <a:endParaRPr lang="it-IT" altLang="it-IT" sz="1000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uppo 6"/>
          <p:cNvGrpSpPr/>
          <p:nvPr/>
        </p:nvGrpSpPr>
        <p:grpSpPr>
          <a:xfrm>
            <a:off x="15875" y="0"/>
            <a:ext cx="581025" cy="6869113"/>
            <a:chOff x="15875" y="0"/>
            <a:chExt cx="581025" cy="6869113"/>
          </a:xfrm>
        </p:grpSpPr>
        <p:sp>
          <p:nvSpPr>
            <p:cNvPr id="8" name="Rettangolo 7"/>
            <p:cNvSpPr/>
            <p:nvPr/>
          </p:nvSpPr>
          <p:spPr bwMode="auto">
            <a:xfrm rot="5400000">
              <a:off x="-3144044" y="3159919"/>
              <a:ext cx="6869113" cy="54927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5" y="0"/>
              <a:ext cx="581025" cy="560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35844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15875" y="0"/>
            <a:ext cx="581025" cy="6869113"/>
            <a:chOff x="15875" y="0"/>
            <a:chExt cx="581025" cy="6869113"/>
          </a:xfrm>
        </p:grpSpPr>
        <p:sp>
          <p:nvSpPr>
            <p:cNvPr id="3" name="Rettangolo 2"/>
            <p:cNvSpPr/>
            <p:nvPr/>
          </p:nvSpPr>
          <p:spPr bwMode="auto">
            <a:xfrm rot="5400000">
              <a:off x="-3144044" y="3159919"/>
              <a:ext cx="6869113" cy="54927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5" y="0"/>
              <a:ext cx="581025" cy="560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8194" name="Picture 2" descr="Image result for rabbit from cylin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980728"/>
            <a:ext cx="385762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30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3639"/>
            <a:ext cx="8132781" cy="120485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Clinical Studies: Additional Caveats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122" y="1226372"/>
            <a:ext cx="8788998" cy="311999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Efficacy: Symptom and functional assessment are required</a:t>
            </a:r>
          </a:p>
          <a:p>
            <a:pPr marL="857250" lvl="1" indent="-457200"/>
            <a:r>
              <a:rPr lang="en-US" b="1" dirty="0" smtClean="0">
                <a:solidFill>
                  <a:srgbClr val="FF0000"/>
                </a:solidFill>
              </a:rPr>
              <a:t>Seek early advice from FDA Clinical Outcomes Assessment group regarding appropriate measures</a:t>
            </a:r>
          </a:p>
          <a:p>
            <a:r>
              <a:rPr lang="en-US" dirty="0" smtClean="0"/>
              <a:t>Safety: Evaluation of adverse events (CTCAE) </a:t>
            </a:r>
            <a:r>
              <a:rPr lang="en-US" b="1" dirty="0" smtClean="0"/>
              <a:t>and</a:t>
            </a:r>
            <a:r>
              <a:rPr lang="en-US" dirty="0" smtClean="0"/>
              <a:t> demonstration there is no decrement in tumor-related outcomes (i.e. overall survival, PFS)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4250" y="4678878"/>
            <a:ext cx="8686870" cy="1323439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prstClr val="white"/>
                </a:solidFill>
              </a:rPr>
              <a:t>Balance of safety and </a:t>
            </a:r>
            <a:r>
              <a:rPr lang="en-US" sz="4000" b="1" i="1" dirty="0">
                <a:solidFill>
                  <a:srgbClr val="FF0000"/>
                </a:solidFill>
              </a:rPr>
              <a:t>efficacy</a:t>
            </a:r>
            <a:r>
              <a:rPr lang="en-US" sz="4000" b="1" i="1" dirty="0">
                <a:solidFill>
                  <a:prstClr val="white"/>
                </a:solidFill>
              </a:rPr>
              <a:t> is key for successful </a:t>
            </a:r>
            <a:r>
              <a:rPr lang="en-US" sz="4000" b="1" i="1" dirty="0" smtClean="0">
                <a:solidFill>
                  <a:prstClr val="white"/>
                </a:solidFill>
              </a:rPr>
              <a:t>development</a:t>
            </a:r>
            <a:endParaRPr lang="en-US" sz="4000" b="1" i="1" dirty="0">
              <a:solidFill>
                <a:prstClr val="white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6747332" y="6349534"/>
            <a:ext cx="23979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prstClr val="black"/>
                </a:solidFill>
              </a:rPr>
              <a:t>Courtesy</a:t>
            </a:r>
            <a:r>
              <a:rPr lang="it-IT" dirty="0" smtClean="0">
                <a:solidFill>
                  <a:prstClr val="black"/>
                </a:solidFill>
              </a:rPr>
              <a:t> of Lynn </a:t>
            </a:r>
            <a:r>
              <a:rPr lang="it-IT" dirty="0" err="1" smtClean="0">
                <a:solidFill>
                  <a:prstClr val="black"/>
                </a:solidFill>
              </a:rPr>
              <a:t>Howie</a:t>
            </a:r>
            <a:endParaRPr lang="it-I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13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15875" y="0"/>
            <a:ext cx="581025" cy="6869113"/>
            <a:chOff x="15875" y="0"/>
            <a:chExt cx="581025" cy="6869113"/>
          </a:xfrm>
        </p:grpSpPr>
        <p:sp>
          <p:nvSpPr>
            <p:cNvPr id="3" name="Rettangolo 2"/>
            <p:cNvSpPr/>
            <p:nvPr/>
          </p:nvSpPr>
          <p:spPr bwMode="auto">
            <a:xfrm rot="5400000">
              <a:off x="-3144044" y="3159919"/>
              <a:ext cx="6869113" cy="54927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5" y="0"/>
              <a:ext cx="581025" cy="560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0"/>
            <a:ext cx="6192688" cy="2385115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2388336"/>
            <a:ext cx="4462677" cy="4459731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2080" y="3717032"/>
            <a:ext cx="3726901" cy="13832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5364088" y="3573016"/>
            <a:ext cx="201622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704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15875" y="0"/>
            <a:ext cx="581025" cy="6869113"/>
            <a:chOff x="15875" y="0"/>
            <a:chExt cx="581025" cy="6869113"/>
          </a:xfrm>
        </p:grpSpPr>
        <p:sp>
          <p:nvSpPr>
            <p:cNvPr id="3" name="Rettangolo 2"/>
            <p:cNvSpPr/>
            <p:nvPr/>
          </p:nvSpPr>
          <p:spPr bwMode="auto">
            <a:xfrm rot="5400000">
              <a:off x="-3144044" y="3159919"/>
              <a:ext cx="6869113" cy="54927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5" y="0"/>
              <a:ext cx="581025" cy="560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1305989"/>
            <a:ext cx="5287938" cy="4410001"/>
          </a:xfrm>
          <a:prstGeom prst="rect">
            <a:avLst/>
          </a:prstGeom>
        </p:spPr>
      </p:pic>
      <p:grpSp>
        <p:nvGrpSpPr>
          <p:cNvPr id="8" name="Gruppo 7"/>
          <p:cNvGrpSpPr/>
          <p:nvPr/>
        </p:nvGrpSpPr>
        <p:grpSpPr>
          <a:xfrm>
            <a:off x="323528" y="1052736"/>
            <a:ext cx="3384376" cy="4837977"/>
            <a:chOff x="539552" y="836712"/>
            <a:chExt cx="4090501" cy="5054001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9552" y="836712"/>
              <a:ext cx="4090501" cy="5054001"/>
            </a:xfrm>
            <a:prstGeom prst="rect">
              <a:avLst/>
            </a:prstGeom>
          </p:spPr>
        </p:pic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34108" y="1080372"/>
              <a:ext cx="2575500" cy="197600"/>
            </a:xfrm>
            <a:prstGeom prst="rect">
              <a:avLst/>
            </a:prstGeom>
          </p:spPr>
        </p:pic>
      </p:grpSp>
      <p:grpSp>
        <p:nvGrpSpPr>
          <p:cNvPr id="15" name="Gruppo 14"/>
          <p:cNvGrpSpPr/>
          <p:nvPr/>
        </p:nvGrpSpPr>
        <p:grpSpPr>
          <a:xfrm>
            <a:off x="1979712" y="1530985"/>
            <a:ext cx="4392488" cy="1609983"/>
            <a:chOff x="1979712" y="1530985"/>
            <a:chExt cx="4392488" cy="1609983"/>
          </a:xfrm>
        </p:grpSpPr>
        <p:sp>
          <p:nvSpPr>
            <p:cNvPr id="9" name="Stella a 5 punte 8"/>
            <p:cNvSpPr/>
            <p:nvPr/>
          </p:nvSpPr>
          <p:spPr>
            <a:xfrm>
              <a:off x="2195736" y="1530985"/>
              <a:ext cx="144016" cy="151588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Stella a 5 punte 9"/>
            <p:cNvSpPr/>
            <p:nvPr/>
          </p:nvSpPr>
          <p:spPr>
            <a:xfrm>
              <a:off x="1979712" y="1683385"/>
              <a:ext cx="144016" cy="151588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Stella a 5 punte 10"/>
            <p:cNvSpPr/>
            <p:nvPr/>
          </p:nvSpPr>
          <p:spPr>
            <a:xfrm>
              <a:off x="2666741" y="1866858"/>
              <a:ext cx="144016" cy="151588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Stella a 5 punte 11"/>
            <p:cNvSpPr/>
            <p:nvPr/>
          </p:nvSpPr>
          <p:spPr>
            <a:xfrm>
              <a:off x="2483768" y="2053276"/>
              <a:ext cx="144016" cy="151588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Stella a 5 punte 12"/>
            <p:cNvSpPr/>
            <p:nvPr/>
          </p:nvSpPr>
          <p:spPr>
            <a:xfrm>
              <a:off x="6228184" y="2701348"/>
              <a:ext cx="144016" cy="151588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Stella a 5 punte 13"/>
            <p:cNvSpPr/>
            <p:nvPr/>
          </p:nvSpPr>
          <p:spPr>
            <a:xfrm>
              <a:off x="6228184" y="2989380"/>
              <a:ext cx="144016" cy="151588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3" name="Gruppo 22"/>
          <p:cNvGrpSpPr/>
          <p:nvPr/>
        </p:nvGrpSpPr>
        <p:grpSpPr>
          <a:xfrm>
            <a:off x="2827283" y="4060546"/>
            <a:ext cx="2840965" cy="1558300"/>
            <a:chOff x="2827283" y="4060546"/>
            <a:chExt cx="2840965" cy="1558300"/>
          </a:xfrm>
        </p:grpSpPr>
        <p:sp>
          <p:nvSpPr>
            <p:cNvPr id="20" name="Stella a 5 punte 19"/>
            <p:cNvSpPr/>
            <p:nvPr/>
          </p:nvSpPr>
          <p:spPr>
            <a:xfrm>
              <a:off x="3635896" y="4614179"/>
              <a:ext cx="144016" cy="151588"/>
            </a:xfrm>
            <a:prstGeom prst="star5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Stella a 5 punte 20"/>
            <p:cNvSpPr/>
            <p:nvPr/>
          </p:nvSpPr>
          <p:spPr>
            <a:xfrm>
              <a:off x="5524232" y="5467258"/>
              <a:ext cx="144016" cy="151588"/>
            </a:xfrm>
            <a:prstGeom prst="star5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Freccia a destra 21"/>
            <p:cNvSpPr/>
            <p:nvPr/>
          </p:nvSpPr>
          <p:spPr>
            <a:xfrm rot="7176412">
              <a:off x="2666741" y="4221088"/>
              <a:ext cx="537107" cy="216024"/>
            </a:xfrm>
            <a:prstGeom prst="rightArrow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7" name="Gruppo 26"/>
          <p:cNvGrpSpPr/>
          <p:nvPr/>
        </p:nvGrpSpPr>
        <p:grpSpPr>
          <a:xfrm>
            <a:off x="1979712" y="3140968"/>
            <a:ext cx="3985881" cy="1419502"/>
            <a:chOff x="1979712" y="3140968"/>
            <a:chExt cx="3985881" cy="1419502"/>
          </a:xfrm>
        </p:grpSpPr>
        <p:sp>
          <p:nvSpPr>
            <p:cNvPr id="24" name="Stella a 5 punte 23"/>
            <p:cNvSpPr/>
            <p:nvPr/>
          </p:nvSpPr>
          <p:spPr>
            <a:xfrm>
              <a:off x="1979712" y="3140968"/>
              <a:ext cx="144016" cy="151588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Stella a 5 punte 24"/>
            <p:cNvSpPr/>
            <p:nvPr/>
          </p:nvSpPr>
          <p:spPr>
            <a:xfrm>
              <a:off x="5364088" y="4285524"/>
              <a:ext cx="144016" cy="151588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Freccia a destra 25"/>
            <p:cNvSpPr/>
            <p:nvPr/>
          </p:nvSpPr>
          <p:spPr>
            <a:xfrm rot="7176412">
              <a:off x="5589027" y="4183905"/>
              <a:ext cx="537107" cy="216024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7" name="Gruppo 36"/>
          <p:cNvGrpSpPr/>
          <p:nvPr/>
        </p:nvGrpSpPr>
        <p:grpSpPr>
          <a:xfrm>
            <a:off x="3347864" y="2204864"/>
            <a:ext cx="936104" cy="1440160"/>
            <a:chOff x="3347864" y="2204864"/>
            <a:chExt cx="936104" cy="1440160"/>
          </a:xfrm>
        </p:grpSpPr>
        <p:cxnSp>
          <p:nvCxnSpPr>
            <p:cNvPr id="31" name="Connettore 2 30"/>
            <p:cNvCxnSpPr/>
            <p:nvPr/>
          </p:nvCxnSpPr>
          <p:spPr>
            <a:xfrm>
              <a:off x="3488139" y="2406970"/>
              <a:ext cx="698852" cy="1064754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Parentesi graffa chiusa 33"/>
            <p:cNvSpPr/>
            <p:nvPr/>
          </p:nvSpPr>
          <p:spPr>
            <a:xfrm>
              <a:off x="3347864" y="2204864"/>
              <a:ext cx="72008" cy="360040"/>
            </a:xfrm>
            <a:prstGeom prst="rightBrac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" name="Parentesi graffa chiusa 35"/>
            <p:cNvSpPr/>
            <p:nvPr/>
          </p:nvSpPr>
          <p:spPr>
            <a:xfrm flipH="1">
              <a:off x="4238249" y="3281122"/>
              <a:ext cx="45719" cy="363902"/>
            </a:xfrm>
            <a:prstGeom prst="rightBrac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42" name="Gruppo 41"/>
          <p:cNvGrpSpPr/>
          <p:nvPr/>
        </p:nvGrpSpPr>
        <p:grpSpPr>
          <a:xfrm>
            <a:off x="2132112" y="3310855"/>
            <a:ext cx="4024064" cy="622201"/>
            <a:chOff x="2132112" y="3310855"/>
            <a:chExt cx="4024064" cy="622201"/>
          </a:xfrm>
        </p:grpSpPr>
        <p:sp>
          <p:nvSpPr>
            <p:cNvPr id="38" name="Stella a 5 punte 37"/>
            <p:cNvSpPr/>
            <p:nvPr/>
          </p:nvSpPr>
          <p:spPr>
            <a:xfrm>
              <a:off x="2132112" y="3349420"/>
              <a:ext cx="144016" cy="151588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Stella a 5 punte 38"/>
            <p:cNvSpPr/>
            <p:nvPr/>
          </p:nvSpPr>
          <p:spPr>
            <a:xfrm>
              <a:off x="2284512" y="3501820"/>
              <a:ext cx="144016" cy="151588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0" name="Stella a 5 punte 39"/>
            <p:cNvSpPr/>
            <p:nvPr/>
          </p:nvSpPr>
          <p:spPr>
            <a:xfrm>
              <a:off x="6012160" y="3781468"/>
              <a:ext cx="144016" cy="151588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1" name="Freccia a destra 40"/>
            <p:cNvSpPr/>
            <p:nvPr/>
          </p:nvSpPr>
          <p:spPr>
            <a:xfrm rot="7176412">
              <a:off x="4834850" y="3471397"/>
              <a:ext cx="537107" cy="216024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45" name="Gruppo 44"/>
          <p:cNvGrpSpPr/>
          <p:nvPr/>
        </p:nvGrpSpPr>
        <p:grpSpPr>
          <a:xfrm>
            <a:off x="2339752" y="3933056"/>
            <a:ext cx="3650374" cy="1447732"/>
            <a:chOff x="2339752" y="3933056"/>
            <a:chExt cx="3650374" cy="1447732"/>
          </a:xfrm>
        </p:grpSpPr>
        <p:grpSp>
          <p:nvGrpSpPr>
            <p:cNvPr id="19" name="Gruppo 18"/>
            <p:cNvGrpSpPr/>
            <p:nvPr/>
          </p:nvGrpSpPr>
          <p:grpSpPr>
            <a:xfrm>
              <a:off x="2339752" y="4069500"/>
              <a:ext cx="3650374" cy="1311288"/>
              <a:chOff x="2339752" y="4069500"/>
              <a:chExt cx="3650374" cy="1311288"/>
            </a:xfrm>
          </p:grpSpPr>
          <p:sp>
            <p:nvSpPr>
              <p:cNvPr id="16" name="Stella a 5 punte 15"/>
              <p:cNvSpPr/>
              <p:nvPr/>
            </p:nvSpPr>
            <p:spPr>
              <a:xfrm>
                <a:off x="2339752" y="4069500"/>
                <a:ext cx="144016" cy="151588"/>
              </a:xfrm>
              <a:prstGeom prst="star5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7" name="Stella a 5 punte 16"/>
              <p:cNvSpPr/>
              <p:nvPr/>
            </p:nvSpPr>
            <p:spPr>
              <a:xfrm>
                <a:off x="5846110" y="4817520"/>
                <a:ext cx="144016" cy="151588"/>
              </a:xfrm>
              <a:prstGeom prst="star5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" name="Stella a 5 punte 17"/>
              <p:cNvSpPr/>
              <p:nvPr/>
            </p:nvSpPr>
            <p:spPr>
              <a:xfrm>
                <a:off x="5508104" y="5229200"/>
                <a:ext cx="144016" cy="151588"/>
              </a:xfrm>
              <a:prstGeom prst="star5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44" name="Stella a 5 punte 43"/>
            <p:cNvSpPr/>
            <p:nvPr/>
          </p:nvSpPr>
          <p:spPr>
            <a:xfrm>
              <a:off x="3563888" y="3933056"/>
              <a:ext cx="144016" cy="151588"/>
            </a:xfrm>
            <a:prstGeom prst="star5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52" name="Gruppo 51"/>
          <p:cNvGrpSpPr/>
          <p:nvPr/>
        </p:nvGrpSpPr>
        <p:grpSpPr>
          <a:xfrm>
            <a:off x="2768386" y="4005064"/>
            <a:ext cx="2451686" cy="978828"/>
            <a:chOff x="2768386" y="4005064"/>
            <a:chExt cx="2451686" cy="978828"/>
          </a:xfrm>
        </p:grpSpPr>
        <p:sp>
          <p:nvSpPr>
            <p:cNvPr id="43" name="Rettangolo arrotondato 42"/>
            <p:cNvSpPr/>
            <p:nvPr/>
          </p:nvSpPr>
          <p:spPr>
            <a:xfrm>
              <a:off x="4283968" y="4005064"/>
              <a:ext cx="936104" cy="216024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47" name="Connettore 7 46"/>
            <p:cNvCxnSpPr/>
            <p:nvPr/>
          </p:nvCxnSpPr>
          <p:spPr>
            <a:xfrm rot="10800000" flipV="1">
              <a:off x="2768386" y="4221088"/>
              <a:ext cx="1650314" cy="762804"/>
            </a:xfrm>
            <a:prstGeom prst="curvedConnector3">
              <a:avLst>
                <a:gd name="adj1" fmla="val 50000"/>
              </a:avLst>
            </a:prstGeom>
            <a:ln w="2857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Rettangolo arrotondato 52"/>
          <p:cNvSpPr/>
          <p:nvPr/>
        </p:nvSpPr>
        <p:spPr>
          <a:xfrm>
            <a:off x="323528" y="2564904"/>
            <a:ext cx="3240360" cy="5760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ttangolo 27"/>
          <p:cNvSpPr/>
          <p:nvPr/>
        </p:nvSpPr>
        <p:spPr>
          <a:xfrm>
            <a:off x="7236296" y="2132856"/>
            <a:ext cx="864096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CasellaDiTesto 28"/>
          <p:cNvSpPr txBox="1"/>
          <p:nvPr/>
        </p:nvSpPr>
        <p:spPr>
          <a:xfrm>
            <a:off x="1187624" y="692696"/>
            <a:ext cx="10881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EORTC CIPN20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364117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2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15875" y="0"/>
            <a:ext cx="581025" cy="6869113"/>
            <a:chOff x="15875" y="0"/>
            <a:chExt cx="581025" cy="6869113"/>
          </a:xfrm>
        </p:grpSpPr>
        <p:sp>
          <p:nvSpPr>
            <p:cNvPr id="3" name="Rettangolo 2"/>
            <p:cNvSpPr/>
            <p:nvPr/>
          </p:nvSpPr>
          <p:spPr bwMode="auto">
            <a:xfrm rot="5400000">
              <a:off x="-3144044" y="3159919"/>
              <a:ext cx="6869113" cy="54927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5" y="0"/>
              <a:ext cx="581025" cy="560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16632"/>
            <a:ext cx="3744416" cy="279467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5949280"/>
            <a:ext cx="6847801" cy="760000"/>
          </a:xfrm>
          <a:prstGeom prst="rect">
            <a:avLst/>
          </a:prstGeom>
        </p:spPr>
      </p:pic>
      <p:grpSp>
        <p:nvGrpSpPr>
          <p:cNvPr id="9" name="Gruppo 8"/>
          <p:cNvGrpSpPr/>
          <p:nvPr/>
        </p:nvGrpSpPr>
        <p:grpSpPr>
          <a:xfrm>
            <a:off x="1730646" y="3055322"/>
            <a:ext cx="5394675" cy="2718375"/>
            <a:chOff x="1730646" y="3055322"/>
            <a:chExt cx="5394675" cy="2718375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30646" y="3055322"/>
              <a:ext cx="5394675" cy="2718375"/>
            </a:xfrm>
            <a:prstGeom prst="rect">
              <a:avLst/>
            </a:prstGeom>
          </p:spPr>
        </p:pic>
        <p:sp>
          <p:nvSpPr>
            <p:cNvPr id="8" name="Rettangolo 7"/>
            <p:cNvSpPr/>
            <p:nvPr/>
          </p:nvSpPr>
          <p:spPr>
            <a:xfrm>
              <a:off x="6084168" y="5517232"/>
              <a:ext cx="720080" cy="14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84794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15875" y="0"/>
            <a:ext cx="581025" cy="6869113"/>
            <a:chOff x="15875" y="0"/>
            <a:chExt cx="581025" cy="6869113"/>
          </a:xfrm>
        </p:grpSpPr>
        <p:sp>
          <p:nvSpPr>
            <p:cNvPr id="3" name="Rettangolo 2"/>
            <p:cNvSpPr/>
            <p:nvPr/>
          </p:nvSpPr>
          <p:spPr bwMode="auto">
            <a:xfrm rot="5400000">
              <a:off x="-3144044" y="3159919"/>
              <a:ext cx="6869113" cy="54927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5" y="0"/>
              <a:ext cx="581025" cy="560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332656"/>
            <a:ext cx="5112568" cy="102899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1844824"/>
            <a:ext cx="6211501" cy="592800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1115616" y="3140968"/>
            <a:ext cx="68407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 smtClean="0"/>
              <a:t>«In </a:t>
            </a:r>
            <a:r>
              <a:rPr lang="it-IT" b="1" dirty="0"/>
              <a:t>the </a:t>
            </a:r>
            <a:r>
              <a:rPr lang="it-IT" b="1" dirty="0" err="1"/>
              <a:t>final</a:t>
            </a:r>
            <a:r>
              <a:rPr lang="it-IT" b="1" dirty="0"/>
              <a:t> PRO </a:t>
            </a:r>
            <a:r>
              <a:rPr lang="it-IT" b="1" dirty="0" err="1"/>
              <a:t>guidance</a:t>
            </a:r>
            <a:r>
              <a:rPr lang="it-IT" b="1" dirty="0"/>
              <a:t>, the </a:t>
            </a:r>
            <a:r>
              <a:rPr lang="it-IT" b="1" dirty="0" err="1"/>
              <a:t>elimination</a:t>
            </a:r>
            <a:r>
              <a:rPr lang="it-IT" b="1" dirty="0"/>
              <a:t> of MID </a:t>
            </a:r>
            <a:r>
              <a:rPr lang="it-IT" b="1" dirty="0" err="1"/>
              <a:t>is</a:t>
            </a:r>
            <a:r>
              <a:rPr lang="it-IT" b="1" dirty="0"/>
              <a:t> </a:t>
            </a:r>
            <a:r>
              <a:rPr lang="it-IT" b="1" dirty="0" err="1"/>
              <a:t>accompanied</a:t>
            </a:r>
            <a:r>
              <a:rPr lang="it-IT" b="1" dirty="0"/>
              <a:t> by an </a:t>
            </a:r>
            <a:r>
              <a:rPr lang="it-IT" b="1" dirty="0" err="1"/>
              <a:t>emphasis</a:t>
            </a:r>
            <a:r>
              <a:rPr lang="it-IT" b="1" dirty="0"/>
              <a:t> on </a:t>
            </a:r>
            <a:r>
              <a:rPr lang="it-IT" b="1" dirty="0" err="1"/>
              <a:t>establishing</a:t>
            </a:r>
            <a:r>
              <a:rPr lang="it-IT" b="1" dirty="0"/>
              <a:t> </a:t>
            </a:r>
            <a:r>
              <a:rPr lang="it-IT" b="1" dirty="0" err="1">
                <a:solidFill>
                  <a:srgbClr val="FF0000"/>
                </a:solidFill>
              </a:rPr>
              <a:t>meaningful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change</a:t>
            </a:r>
            <a:r>
              <a:rPr lang="it-IT" b="1" dirty="0">
                <a:solidFill>
                  <a:srgbClr val="FF0000"/>
                </a:solidFill>
              </a:rPr>
              <a:t> in PRO </a:t>
            </a:r>
            <a:r>
              <a:rPr lang="it-IT" b="1" dirty="0" err="1">
                <a:solidFill>
                  <a:srgbClr val="FF0000"/>
                </a:solidFill>
              </a:rPr>
              <a:t>measures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at</a:t>
            </a:r>
            <a:r>
              <a:rPr lang="it-IT" b="1" dirty="0">
                <a:solidFill>
                  <a:srgbClr val="FF0000"/>
                </a:solidFill>
              </a:rPr>
              <a:t> the </a:t>
            </a:r>
            <a:r>
              <a:rPr lang="it-IT" b="1" u="sng" dirty="0" err="1">
                <a:solidFill>
                  <a:srgbClr val="FF0000"/>
                </a:solidFill>
              </a:rPr>
              <a:t>individual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level</a:t>
            </a:r>
            <a:r>
              <a:rPr lang="it-IT" b="1" dirty="0"/>
              <a:t> (i.e., </a:t>
            </a:r>
            <a:r>
              <a:rPr lang="it-IT" b="1" dirty="0" err="1"/>
              <a:t>defining</a:t>
            </a:r>
            <a:r>
              <a:rPr lang="it-IT" b="1" dirty="0"/>
              <a:t> a </a:t>
            </a:r>
            <a:r>
              <a:rPr lang="it-IT" b="1" dirty="0" err="1">
                <a:solidFill>
                  <a:srgbClr val="FF0000"/>
                </a:solidFill>
              </a:rPr>
              <a:t>responder</a:t>
            </a:r>
            <a:r>
              <a:rPr lang="it-IT" b="1" dirty="0"/>
              <a:t>) versus </a:t>
            </a:r>
            <a:r>
              <a:rPr lang="it-IT" b="1" dirty="0" err="1"/>
              <a:t>at</a:t>
            </a:r>
            <a:r>
              <a:rPr lang="it-IT" b="1" dirty="0"/>
              <a:t> the </a:t>
            </a:r>
            <a:r>
              <a:rPr lang="it-IT" b="1" dirty="0">
                <a:solidFill>
                  <a:srgbClr val="FF0000"/>
                </a:solidFill>
              </a:rPr>
              <a:t>treatment </a:t>
            </a:r>
            <a:r>
              <a:rPr lang="it-IT" b="1" u="sng" dirty="0" err="1">
                <a:solidFill>
                  <a:srgbClr val="FF0000"/>
                </a:solidFill>
              </a:rPr>
              <a:t>group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level</a:t>
            </a:r>
            <a:r>
              <a:rPr lang="it-IT" b="1" dirty="0"/>
              <a:t>. </a:t>
            </a:r>
            <a:endParaRPr lang="it-IT" b="1" dirty="0" smtClean="0"/>
          </a:p>
          <a:p>
            <a:pPr algn="just"/>
            <a:endParaRPr lang="it-IT" b="1" dirty="0"/>
          </a:p>
          <a:p>
            <a:pPr algn="just"/>
            <a:r>
              <a:rPr lang="it-IT" b="1" dirty="0" err="1" smtClean="0"/>
              <a:t>This</a:t>
            </a:r>
            <a:r>
              <a:rPr lang="it-IT" b="1" dirty="0" smtClean="0"/>
              <a:t> </a:t>
            </a:r>
            <a:r>
              <a:rPr lang="it-IT" b="1" dirty="0"/>
              <a:t>new focus </a:t>
            </a:r>
            <a:r>
              <a:rPr lang="it-IT" b="1" dirty="0" err="1"/>
              <a:t>is</a:t>
            </a:r>
            <a:r>
              <a:rPr lang="it-IT" b="1" dirty="0"/>
              <a:t> </a:t>
            </a:r>
            <a:r>
              <a:rPr lang="it-IT" b="1" dirty="0" err="1"/>
              <a:t>demonstrated</a:t>
            </a:r>
            <a:r>
              <a:rPr lang="it-IT" b="1" dirty="0"/>
              <a:t> by the </a:t>
            </a:r>
            <a:r>
              <a:rPr lang="it-IT" b="1" dirty="0" err="1"/>
              <a:t>definition</a:t>
            </a:r>
            <a:r>
              <a:rPr lang="it-IT" b="1" dirty="0"/>
              <a:t> </a:t>
            </a:r>
            <a:r>
              <a:rPr lang="it-IT" b="1" dirty="0" err="1"/>
              <a:t>provided</a:t>
            </a:r>
            <a:r>
              <a:rPr lang="it-IT" b="1" dirty="0"/>
              <a:t> for a </a:t>
            </a:r>
            <a:r>
              <a:rPr lang="it-IT" b="1" dirty="0" err="1"/>
              <a:t>responder</a:t>
            </a:r>
            <a:r>
              <a:rPr lang="it-IT" b="1" dirty="0"/>
              <a:t> in the </a:t>
            </a:r>
            <a:r>
              <a:rPr lang="it-IT" b="1" dirty="0" err="1"/>
              <a:t>final</a:t>
            </a:r>
            <a:r>
              <a:rPr lang="it-IT" b="1" dirty="0"/>
              <a:t> PRO </a:t>
            </a:r>
            <a:r>
              <a:rPr lang="it-IT" b="1" dirty="0" err="1"/>
              <a:t>guidance</a:t>
            </a:r>
            <a:r>
              <a:rPr lang="it-IT" b="1" dirty="0"/>
              <a:t> </a:t>
            </a:r>
            <a:r>
              <a:rPr lang="it-IT" b="1" dirty="0" err="1"/>
              <a:t>as</a:t>
            </a:r>
            <a:r>
              <a:rPr lang="it-IT" b="1" dirty="0"/>
              <a:t> </a:t>
            </a:r>
            <a:r>
              <a:rPr lang="it-IT" b="1" dirty="0" err="1"/>
              <a:t>being</a:t>
            </a:r>
            <a:r>
              <a:rPr lang="it-IT" b="1" dirty="0"/>
              <a:t> “a score </a:t>
            </a:r>
            <a:r>
              <a:rPr lang="it-IT" b="1" dirty="0" err="1"/>
              <a:t>change</a:t>
            </a:r>
            <a:r>
              <a:rPr lang="it-IT" b="1" dirty="0"/>
              <a:t> in a </a:t>
            </a:r>
            <a:r>
              <a:rPr lang="it-IT" b="1" dirty="0" err="1"/>
              <a:t>measure</a:t>
            </a:r>
            <a:r>
              <a:rPr lang="it-IT" b="1" dirty="0"/>
              <a:t>, </a:t>
            </a:r>
            <a:r>
              <a:rPr lang="it-IT" b="1" dirty="0" err="1"/>
              <a:t>experienced</a:t>
            </a:r>
            <a:r>
              <a:rPr lang="it-IT" b="1" dirty="0"/>
              <a:t> by an </a:t>
            </a:r>
            <a:r>
              <a:rPr lang="it-IT" b="1" dirty="0" err="1">
                <a:solidFill>
                  <a:srgbClr val="FF0000"/>
                </a:solidFill>
              </a:rPr>
              <a:t>individual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patient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/>
              <a:t>over a </a:t>
            </a:r>
            <a:r>
              <a:rPr lang="it-IT" b="1" dirty="0" err="1"/>
              <a:t>predetermined</a:t>
            </a:r>
            <a:r>
              <a:rPr lang="it-IT" b="1" dirty="0"/>
              <a:t> time </a:t>
            </a:r>
            <a:r>
              <a:rPr lang="it-IT" b="1" dirty="0" err="1"/>
              <a:t>period</a:t>
            </a:r>
            <a:r>
              <a:rPr lang="it-IT" b="1" dirty="0"/>
              <a:t> </a:t>
            </a:r>
            <a:r>
              <a:rPr lang="it-IT" b="1" dirty="0" err="1"/>
              <a:t>that</a:t>
            </a:r>
            <a:r>
              <a:rPr lang="it-IT" b="1" dirty="0"/>
              <a:t> </a:t>
            </a:r>
            <a:r>
              <a:rPr lang="it-IT" b="1" dirty="0" err="1"/>
              <a:t>has</a:t>
            </a:r>
            <a:r>
              <a:rPr lang="it-IT" b="1" dirty="0"/>
              <a:t> </a:t>
            </a:r>
            <a:r>
              <a:rPr lang="it-IT" b="1" dirty="0" err="1"/>
              <a:t>been</a:t>
            </a:r>
            <a:r>
              <a:rPr lang="it-IT" b="1" dirty="0"/>
              <a:t> </a:t>
            </a:r>
            <a:r>
              <a:rPr lang="it-IT" b="1" dirty="0" err="1"/>
              <a:t>demonstrated</a:t>
            </a:r>
            <a:r>
              <a:rPr lang="it-IT" b="1" dirty="0"/>
              <a:t> in the target </a:t>
            </a:r>
            <a:r>
              <a:rPr lang="it-IT" b="1" dirty="0" err="1"/>
              <a:t>population</a:t>
            </a:r>
            <a:r>
              <a:rPr lang="it-IT" b="1" dirty="0"/>
              <a:t> to </a:t>
            </a:r>
            <a:r>
              <a:rPr lang="it-IT" b="1" dirty="0" err="1"/>
              <a:t>have</a:t>
            </a:r>
            <a:r>
              <a:rPr lang="it-IT" b="1" dirty="0"/>
              <a:t> a </a:t>
            </a:r>
            <a:r>
              <a:rPr lang="it-IT" b="1" dirty="0" err="1">
                <a:solidFill>
                  <a:srgbClr val="FF0000"/>
                </a:solidFill>
              </a:rPr>
              <a:t>significant</a:t>
            </a:r>
            <a:r>
              <a:rPr lang="it-IT" b="1" dirty="0">
                <a:solidFill>
                  <a:srgbClr val="FF0000"/>
                </a:solidFill>
              </a:rPr>
              <a:t> treatment benefit</a:t>
            </a:r>
            <a:r>
              <a:rPr lang="it-IT" b="1" dirty="0" smtClean="0"/>
              <a:t>”»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92179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15875" y="0"/>
            <a:ext cx="581025" cy="6869113"/>
            <a:chOff x="15875" y="0"/>
            <a:chExt cx="581025" cy="6869113"/>
          </a:xfrm>
        </p:grpSpPr>
        <p:sp>
          <p:nvSpPr>
            <p:cNvPr id="3" name="Rettangolo 2"/>
            <p:cNvSpPr/>
            <p:nvPr/>
          </p:nvSpPr>
          <p:spPr bwMode="auto">
            <a:xfrm rot="5400000">
              <a:off x="-3144044" y="3159919"/>
              <a:ext cx="6869113" cy="54927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5" y="0"/>
              <a:ext cx="581025" cy="560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95250" y="838200"/>
            <a:ext cx="8755063" cy="6059488"/>
            <a:chOff x="96" y="528"/>
            <a:chExt cx="5515" cy="3817"/>
          </a:xfrm>
        </p:grpSpPr>
        <p:sp>
          <p:nvSpPr>
            <p:cNvPr id="6" name="Text Box 3"/>
            <p:cNvSpPr txBox="1">
              <a:spLocks noChangeArrowheads="1"/>
            </p:cNvSpPr>
            <p:nvPr/>
          </p:nvSpPr>
          <p:spPr bwMode="auto">
            <a:xfrm>
              <a:off x="3600" y="1030"/>
              <a:ext cx="2011" cy="3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 b="1">
                <a:latin typeface="Comic Sans MS" panose="030F0702030302020204" pitchFamily="66" charset="0"/>
              </a:endParaRPr>
            </a:p>
            <a:p>
              <a:pPr eaLnBrk="1" hangingPunct="1">
                <a:spcBef>
                  <a:spcPct val="0"/>
                </a:spcBef>
                <a:buFontTx/>
                <a:buChar char="•"/>
              </a:pPr>
              <a:r>
                <a:rPr lang="it-IT" altLang="it-IT" sz="2400" b="1">
                  <a:latin typeface="Comic Sans MS" panose="030F0702030302020204" pitchFamily="66" charset="0"/>
                </a:rPr>
                <a:t>Clinical?</a:t>
              </a:r>
            </a:p>
            <a:p>
              <a:pPr eaLnBrk="1" hangingPunct="1">
                <a:spcBef>
                  <a:spcPct val="0"/>
                </a:spcBef>
                <a:buFontTx/>
                <a:buChar char="•"/>
              </a:pPr>
              <a:endParaRPr lang="it-IT" altLang="it-IT" sz="2400" b="1">
                <a:latin typeface="Comic Sans MS" panose="030F0702030302020204" pitchFamily="66" charset="0"/>
              </a:endParaRPr>
            </a:p>
            <a:p>
              <a:pPr eaLnBrk="1" hangingPunct="1">
                <a:spcBef>
                  <a:spcPct val="0"/>
                </a:spcBef>
                <a:buFontTx/>
                <a:buChar char="•"/>
              </a:pPr>
              <a:r>
                <a:rPr lang="it-IT" altLang="it-IT" sz="2400" b="1">
                  <a:latin typeface="Comic Sans MS" panose="030F0702030302020204" pitchFamily="66" charset="0"/>
                </a:rPr>
                <a:t>Neurophysiological?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 b="1">
                <a:latin typeface="Comic Sans MS" panose="030F0702030302020204" pitchFamily="66" charset="0"/>
              </a:endParaRPr>
            </a:p>
            <a:p>
              <a:pPr eaLnBrk="1" hangingPunct="1">
                <a:spcBef>
                  <a:spcPct val="0"/>
                </a:spcBef>
                <a:buFontTx/>
                <a:buChar char="•"/>
              </a:pPr>
              <a:r>
                <a:rPr lang="it-IT" altLang="it-IT" sz="2400" b="1">
                  <a:latin typeface="Comic Sans MS" panose="030F0702030302020204" pitchFamily="66" charset="0"/>
                </a:rPr>
                <a:t>QST?</a:t>
              </a:r>
            </a:p>
            <a:p>
              <a:pPr eaLnBrk="1" hangingPunct="1">
                <a:spcBef>
                  <a:spcPct val="0"/>
                </a:spcBef>
                <a:buFontTx/>
                <a:buChar char="•"/>
              </a:pPr>
              <a:endParaRPr lang="it-IT" altLang="it-IT" sz="2400" b="1">
                <a:latin typeface="Comic Sans MS" panose="030F0702030302020204" pitchFamily="66" charset="0"/>
              </a:endParaRPr>
            </a:p>
            <a:p>
              <a:pPr eaLnBrk="1" hangingPunct="1">
                <a:spcBef>
                  <a:spcPct val="0"/>
                </a:spcBef>
                <a:buFontTx/>
                <a:buChar char="•"/>
              </a:pPr>
              <a:r>
                <a:rPr lang="it-IT" altLang="it-IT" sz="2400" b="1">
                  <a:latin typeface="Comic Sans MS" panose="030F0702030302020204" pitchFamily="66" charset="0"/>
                </a:rPr>
                <a:t>CTC?</a:t>
              </a:r>
            </a:p>
            <a:p>
              <a:pPr eaLnBrk="1" hangingPunct="1">
                <a:spcBef>
                  <a:spcPct val="0"/>
                </a:spcBef>
                <a:buFontTx/>
                <a:buChar char="•"/>
              </a:pPr>
              <a:endParaRPr lang="it-IT" altLang="it-IT" sz="2400" b="1">
                <a:latin typeface="Comic Sans MS" panose="030F0702030302020204" pitchFamily="66" charset="0"/>
              </a:endParaRPr>
            </a:p>
            <a:p>
              <a:pPr eaLnBrk="1" hangingPunct="1">
                <a:spcBef>
                  <a:spcPct val="0"/>
                </a:spcBef>
                <a:buFontTx/>
                <a:buChar char="•"/>
              </a:pPr>
              <a:r>
                <a:rPr lang="it-IT" altLang="it-IT" sz="2400" b="1">
                  <a:latin typeface="Comic Sans MS" panose="030F0702030302020204" pitchFamily="66" charset="0"/>
                </a:rPr>
                <a:t>Composite scales?</a:t>
              </a:r>
            </a:p>
            <a:p>
              <a:pPr eaLnBrk="1" hangingPunct="1">
                <a:spcBef>
                  <a:spcPct val="0"/>
                </a:spcBef>
                <a:buFontTx/>
                <a:buChar char="•"/>
              </a:pPr>
              <a:endParaRPr lang="it-IT" altLang="it-IT" sz="2400" b="1">
                <a:latin typeface="Comic Sans MS" panose="030F0702030302020204" pitchFamily="66" charset="0"/>
              </a:endParaRPr>
            </a:p>
            <a:p>
              <a:pPr eaLnBrk="1" hangingPunct="1">
                <a:spcBef>
                  <a:spcPct val="0"/>
                </a:spcBef>
                <a:buFontTx/>
                <a:buChar char="•"/>
              </a:pPr>
              <a:r>
                <a:rPr lang="it-IT" altLang="it-IT" sz="2400" b="1">
                  <a:latin typeface="Comic Sans MS" panose="030F0702030302020204" pitchFamily="66" charset="0"/>
                </a:rPr>
                <a:t>PRO?</a:t>
              </a:r>
            </a:p>
            <a:p>
              <a:pPr eaLnBrk="1" hangingPunct="1">
                <a:spcBef>
                  <a:spcPct val="0"/>
                </a:spcBef>
                <a:buFontTx/>
                <a:buChar char="•"/>
              </a:pPr>
              <a:endParaRPr lang="it-IT" altLang="it-IT" sz="2400" b="1">
                <a:latin typeface="Comic Sans MS" panose="030F0702030302020204" pitchFamily="66" charset="0"/>
              </a:endParaRPr>
            </a:p>
            <a:p>
              <a:pPr eaLnBrk="1" hangingPunct="1">
                <a:spcBef>
                  <a:spcPct val="0"/>
                </a:spcBef>
                <a:buFontTx/>
                <a:buChar char="•"/>
              </a:pPr>
              <a:endParaRPr lang="it-IT" altLang="it-IT" sz="2400" b="1">
                <a:latin typeface="Comic Sans MS" panose="030F0702030302020204" pitchFamily="66" charset="0"/>
              </a:endParaRPr>
            </a:p>
          </p:txBody>
        </p:sp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3">
              <a:lum brigh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344"/>
              <a:ext cx="1260" cy="1680"/>
            </a:xfrm>
            <a:prstGeom prst="rect">
              <a:avLst/>
            </a:prstGeom>
            <a:noFill/>
            <a:ln w="1270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2976"/>
              <a:ext cx="1440" cy="1012"/>
            </a:xfrm>
            <a:prstGeom prst="rect">
              <a:avLst/>
            </a:prstGeom>
            <a:noFill/>
            <a:ln w="1270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528"/>
              <a:ext cx="1440" cy="1080"/>
            </a:xfrm>
            <a:prstGeom prst="rect">
              <a:avLst/>
            </a:prstGeom>
            <a:noFill/>
            <a:ln w="1270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AutoShape 7"/>
            <p:cNvSpPr>
              <a:spLocks noChangeArrowheads="1"/>
            </p:cNvSpPr>
            <p:nvPr/>
          </p:nvSpPr>
          <p:spPr bwMode="auto">
            <a:xfrm rot="-1366737">
              <a:off x="1392" y="1083"/>
              <a:ext cx="528" cy="307"/>
            </a:xfrm>
            <a:prstGeom prst="leftRightArrow">
              <a:avLst>
                <a:gd name="adj1" fmla="val 50000"/>
                <a:gd name="adj2" fmla="val 3439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/>
            </a:p>
          </p:txBody>
        </p:sp>
        <p:sp>
          <p:nvSpPr>
            <p:cNvPr id="11" name="AutoShape 8"/>
            <p:cNvSpPr>
              <a:spLocks noChangeArrowheads="1"/>
            </p:cNvSpPr>
            <p:nvPr/>
          </p:nvSpPr>
          <p:spPr bwMode="auto">
            <a:xfrm rot="-5441739">
              <a:off x="2688" y="2064"/>
              <a:ext cx="1103" cy="336"/>
            </a:xfrm>
            <a:prstGeom prst="leftRightArrow">
              <a:avLst>
                <a:gd name="adj1" fmla="val 50000"/>
                <a:gd name="adj2" fmla="val 6565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/>
            </a:p>
          </p:txBody>
        </p:sp>
        <p:sp>
          <p:nvSpPr>
            <p:cNvPr id="12" name="AutoShape 9"/>
            <p:cNvSpPr>
              <a:spLocks noChangeArrowheads="1"/>
            </p:cNvSpPr>
            <p:nvPr/>
          </p:nvSpPr>
          <p:spPr bwMode="auto">
            <a:xfrm rot="1711519">
              <a:off x="1392" y="3072"/>
              <a:ext cx="517" cy="288"/>
            </a:xfrm>
            <a:prstGeom prst="leftRightArrow">
              <a:avLst>
                <a:gd name="adj1" fmla="val 50000"/>
                <a:gd name="adj2" fmla="val 3590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/>
            </a:p>
          </p:txBody>
        </p:sp>
        <p:sp>
          <p:nvSpPr>
            <p:cNvPr id="13" name="WordArt 10"/>
            <p:cNvSpPr>
              <a:spLocks noChangeArrowheads="1" noChangeShapeType="1" noTextEdit="1"/>
            </p:cNvSpPr>
            <p:nvPr/>
          </p:nvSpPr>
          <p:spPr bwMode="auto">
            <a:xfrm>
              <a:off x="1536" y="1920"/>
              <a:ext cx="1104" cy="56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it-IT" sz="3600" kern="1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/>
                    </a:outerShdw>
                  </a:effectLst>
                  <a:latin typeface="Arial Black" panose="020B0A04020102020204" pitchFamily="34" charset="0"/>
                </a:rPr>
                <a:t>???</a:t>
              </a:r>
            </a:p>
          </p:txBody>
        </p:sp>
      </p:grp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699125" y="1341438"/>
            <a:ext cx="2957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i="1" u="sng">
                <a:latin typeface="Comic Sans MS" panose="030F0702030302020204" pitchFamily="66" charset="0"/>
              </a:rPr>
              <a:t>Outcome measures</a:t>
            </a:r>
          </a:p>
        </p:txBody>
      </p:sp>
    </p:spTree>
    <p:extLst>
      <p:ext uri="{BB962C8B-B14F-4D97-AF65-F5344CB8AC3E}">
        <p14:creationId xmlns:p14="http://schemas.microsoft.com/office/powerpoint/2010/main" val="79911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15875" y="0"/>
            <a:ext cx="581025" cy="6869113"/>
            <a:chOff x="15875" y="0"/>
            <a:chExt cx="581025" cy="6869113"/>
          </a:xfrm>
        </p:grpSpPr>
        <p:sp>
          <p:nvSpPr>
            <p:cNvPr id="3" name="Rettangolo 2"/>
            <p:cNvSpPr/>
            <p:nvPr/>
          </p:nvSpPr>
          <p:spPr bwMode="auto">
            <a:xfrm rot="5400000">
              <a:off x="-3144044" y="3159919"/>
              <a:ext cx="6869113" cy="54927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5" y="0"/>
              <a:ext cx="581025" cy="560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1506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265" y="908720"/>
            <a:ext cx="7573677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69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15875" y="0"/>
            <a:ext cx="581025" cy="6869113"/>
            <a:chOff x="15875" y="0"/>
            <a:chExt cx="581025" cy="6869113"/>
          </a:xfrm>
        </p:grpSpPr>
        <p:sp>
          <p:nvSpPr>
            <p:cNvPr id="3" name="Rettangolo 2"/>
            <p:cNvSpPr/>
            <p:nvPr/>
          </p:nvSpPr>
          <p:spPr bwMode="auto">
            <a:xfrm rot="5400000">
              <a:off x="-3144044" y="3159919"/>
              <a:ext cx="6869113" cy="54927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5" y="0"/>
              <a:ext cx="581025" cy="560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Picture 2" descr="http://www.mdhc.org/blog/wp-content/uploads/2012/12/Thank-You-Word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18" y="692696"/>
            <a:ext cx="78486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015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0"/>
            <a:ext cx="5182439" cy="392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3" name="Gruppo 2"/>
          <p:cNvGrpSpPr/>
          <p:nvPr/>
        </p:nvGrpSpPr>
        <p:grpSpPr>
          <a:xfrm>
            <a:off x="15875" y="0"/>
            <a:ext cx="581025" cy="6869113"/>
            <a:chOff x="15875" y="0"/>
            <a:chExt cx="581025" cy="6869113"/>
          </a:xfrm>
        </p:grpSpPr>
        <p:sp>
          <p:nvSpPr>
            <p:cNvPr id="4" name="Rettangolo 3"/>
            <p:cNvSpPr/>
            <p:nvPr/>
          </p:nvSpPr>
          <p:spPr bwMode="auto">
            <a:xfrm rot="5400000">
              <a:off x="-3144044" y="3159919"/>
              <a:ext cx="6869113" cy="54927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5" y="0"/>
              <a:ext cx="581025" cy="560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2" descr="http://cdn.blogs.fredericksburg.com/rapidassessment/files/2011/05/5-16-11-excess-emr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140968"/>
            <a:ext cx="4706587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e 6"/>
          <p:cNvSpPr/>
          <p:nvPr/>
        </p:nvSpPr>
        <p:spPr>
          <a:xfrm>
            <a:off x="5702500" y="2996952"/>
            <a:ext cx="1774133" cy="12961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955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15875" y="0"/>
            <a:ext cx="581025" cy="6869113"/>
            <a:chOff x="15875" y="0"/>
            <a:chExt cx="581025" cy="6869113"/>
          </a:xfrm>
        </p:grpSpPr>
        <p:sp>
          <p:nvSpPr>
            <p:cNvPr id="3" name="Rettangolo 2"/>
            <p:cNvSpPr/>
            <p:nvPr/>
          </p:nvSpPr>
          <p:spPr bwMode="auto">
            <a:xfrm rot="5400000">
              <a:off x="-3144044" y="3159919"/>
              <a:ext cx="6869113" cy="54927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5" y="0"/>
              <a:ext cx="581025" cy="560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8942"/>
            <a:ext cx="4118144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97" y="2601664"/>
            <a:ext cx="7685559" cy="392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ttore 1 7"/>
          <p:cNvCxnSpPr/>
          <p:nvPr/>
        </p:nvCxnSpPr>
        <p:spPr>
          <a:xfrm flipV="1">
            <a:off x="2267744" y="5445224"/>
            <a:ext cx="864096" cy="86409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618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15875" y="0"/>
            <a:ext cx="581025" cy="6869113"/>
            <a:chOff x="15875" y="0"/>
            <a:chExt cx="581025" cy="6869113"/>
          </a:xfrm>
        </p:grpSpPr>
        <p:sp>
          <p:nvSpPr>
            <p:cNvPr id="3" name="Rettangolo 2"/>
            <p:cNvSpPr/>
            <p:nvPr/>
          </p:nvSpPr>
          <p:spPr bwMode="auto">
            <a:xfrm rot="5400000">
              <a:off x="-3144044" y="3159919"/>
              <a:ext cx="6869113" cy="54927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5" y="0"/>
              <a:ext cx="581025" cy="560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" name="Immagine 34" descr="E:\posta eudora\attach\fig2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420888"/>
            <a:ext cx="6076950" cy="42957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5334" y="0"/>
            <a:ext cx="5241609" cy="202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81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-5852" y="28305"/>
            <a:ext cx="581025" cy="6869113"/>
            <a:chOff x="15875" y="0"/>
            <a:chExt cx="581025" cy="6869113"/>
          </a:xfrm>
        </p:grpSpPr>
        <p:sp>
          <p:nvSpPr>
            <p:cNvPr id="3" name="Rettangolo 2"/>
            <p:cNvSpPr/>
            <p:nvPr/>
          </p:nvSpPr>
          <p:spPr bwMode="auto">
            <a:xfrm rot="5400000">
              <a:off x="-3144044" y="3159919"/>
              <a:ext cx="6869113" cy="54927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5" y="0"/>
              <a:ext cx="581025" cy="560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406" y="2204864"/>
            <a:ext cx="7059901" cy="31464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224" y="188640"/>
            <a:ext cx="2121000" cy="1117200"/>
          </a:xfrm>
          <a:prstGeom prst="rect">
            <a:avLst/>
          </a:prstGeom>
        </p:spPr>
      </p:pic>
      <p:grpSp>
        <p:nvGrpSpPr>
          <p:cNvPr id="20" name="Gruppo 19"/>
          <p:cNvGrpSpPr/>
          <p:nvPr/>
        </p:nvGrpSpPr>
        <p:grpSpPr>
          <a:xfrm>
            <a:off x="721522" y="3228179"/>
            <a:ext cx="5002606" cy="1852211"/>
            <a:chOff x="721522" y="3228179"/>
            <a:chExt cx="5002606" cy="1852211"/>
          </a:xfrm>
        </p:grpSpPr>
        <p:grpSp>
          <p:nvGrpSpPr>
            <p:cNvPr id="9" name="Gruppo 8"/>
            <p:cNvGrpSpPr/>
            <p:nvPr/>
          </p:nvGrpSpPr>
          <p:grpSpPr>
            <a:xfrm>
              <a:off x="721522" y="3948259"/>
              <a:ext cx="5002606" cy="1132131"/>
              <a:chOff x="312541" y="6499876"/>
              <a:chExt cx="5002606" cy="1132131"/>
            </a:xfrm>
          </p:grpSpPr>
          <p:sp>
            <p:nvSpPr>
              <p:cNvPr id="10" name="Freccia a destra 9"/>
              <p:cNvSpPr/>
              <p:nvPr/>
            </p:nvSpPr>
            <p:spPr>
              <a:xfrm rot="2526441">
                <a:off x="312541" y="6499876"/>
                <a:ext cx="1944216" cy="432048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11" name="Connettore 1 10"/>
              <p:cNvCxnSpPr/>
              <p:nvPr/>
            </p:nvCxnSpPr>
            <p:spPr>
              <a:xfrm>
                <a:off x="1914890" y="7632007"/>
                <a:ext cx="3400257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uppo 12"/>
            <p:cNvGrpSpPr/>
            <p:nvPr/>
          </p:nvGrpSpPr>
          <p:grpSpPr>
            <a:xfrm>
              <a:off x="873922" y="3228179"/>
              <a:ext cx="3410046" cy="1132131"/>
              <a:chOff x="312541" y="6499876"/>
              <a:chExt cx="3410046" cy="1132131"/>
            </a:xfrm>
          </p:grpSpPr>
          <p:sp>
            <p:nvSpPr>
              <p:cNvPr id="14" name="Freccia a destra 13"/>
              <p:cNvSpPr/>
              <p:nvPr/>
            </p:nvSpPr>
            <p:spPr>
              <a:xfrm rot="2526441">
                <a:off x="312541" y="6499876"/>
                <a:ext cx="1944216" cy="432048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15" name="Connettore 1 14"/>
              <p:cNvCxnSpPr/>
              <p:nvPr/>
            </p:nvCxnSpPr>
            <p:spPr>
              <a:xfrm>
                <a:off x="1914890" y="7632007"/>
                <a:ext cx="1807697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" name="Gruppo 16"/>
          <p:cNvGrpSpPr/>
          <p:nvPr/>
        </p:nvGrpSpPr>
        <p:grpSpPr>
          <a:xfrm>
            <a:off x="-5852" y="45462"/>
            <a:ext cx="581025" cy="6869113"/>
            <a:chOff x="15875" y="0"/>
            <a:chExt cx="581025" cy="6869113"/>
          </a:xfrm>
        </p:grpSpPr>
        <p:sp>
          <p:nvSpPr>
            <p:cNvPr id="18" name="Rettangolo 17"/>
            <p:cNvSpPr/>
            <p:nvPr/>
          </p:nvSpPr>
          <p:spPr bwMode="auto">
            <a:xfrm rot="5400000">
              <a:off x="-3144044" y="3159919"/>
              <a:ext cx="6869113" cy="54927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5" y="0"/>
              <a:ext cx="581025" cy="560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9113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Medi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1097</TotalTime>
  <Words>904</Words>
  <Application>Microsoft Macintosh PowerPoint</Application>
  <PresentationFormat>On-screen Show (4:3)</PresentationFormat>
  <Paragraphs>207</Paragraphs>
  <Slides>51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6" baseType="lpstr">
      <vt:lpstr>Agency FB</vt:lpstr>
      <vt:lpstr>Arial</vt:lpstr>
      <vt:lpstr>Arial Black</vt:lpstr>
      <vt:lpstr>Calibri</vt:lpstr>
      <vt:lpstr>Century Schoolbook</vt:lpstr>
      <vt:lpstr>Comic Sans MS</vt:lpstr>
      <vt:lpstr>Helvetica</vt:lpstr>
      <vt:lpstr>Times New Roman</vt:lpstr>
      <vt:lpstr>Tw Cen MT</vt:lpstr>
      <vt:lpstr>Wingdings</vt:lpstr>
      <vt:lpstr>Wingdings 2</vt:lpstr>
      <vt:lpstr>Tema di Office</vt:lpstr>
      <vt:lpstr>Median</vt:lpstr>
      <vt:lpstr>Office Theme</vt:lpstr>
      <vt:lpstr>Image bitmap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Clinical Studies</vt:lpstr>
      <vt:lpstr>Symptom-Measurement Scales</vt:lpstr>
      <vt:lpstr>Functional Evaluation</vt:lpstr>
      <vt:lpstr>Trial Design: Other Considerations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CIPN assessment</vt:lpstr>
      <vt:lpstr>Classical Test Theory (CTT)</vt:lpstr>
      <vt:lpstr>Classical Test Theory (CTT)</vt:lpstr>
      <vt:lpstr>RASCH Theory: 1. transform ordinal to interval scale 2. the patient’s response to an item depends on the ability of the patient and the difficulty of the item </vt:lpstr>
      <vt:lpstr> </vt:lpstr>
      <vt:lpstr>CI-PeriNoms Study questionnaire development </vt:lpstr>
      <vt:lpstr>PowerPoint Presentation</vt:lpstr>
      <vt:lpstr>PowerPoint Presentation</vt:lpstr>
      <vt:lpstr>RODS-CIPN  Reliability</vt:lpstr>
      <vt:lpstr>RODS-CIPN </vt:lpstr>
      <vt:lpstr>PowerPoint Presentation</vt:lpstr>
      <vt:lpstr>Clinical Studies: Additional Caveats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Guido Cavaletti</dc:creator>
  <cp:lastModifiedBy>Valorie Thompson</cp:lastModifiedBy>
  <cp:revision>96</cp:revision>
  <dcterms:created xsi:type="dcterms:W3CDTF">2016-06-06T09:48:56Z</dcterms:created>
  <dcterms:modified xsi:type="dcterms:W3CDTF">2017-04-03T14:44:16Z</dcterms:modified>
</cp:coreProperties>
</file>