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4"/>
  </p:notesMasterIdLst>
  <p:handoutMasterIdLst>
    <p:handoutMasterId r:id="rId35"/>
  </p:handoutMasterIdLst>
  <p:sldIdLst>
    <p:sldId id="256" r:id="rId2"/>
    <p:sldId id="338" r:id="rId3"/>
    <p:sldId id="257" r:id="rId4"/>
    <p:sldId id="301" r:id="rId5"/>
    <p:sldId id="276" r:id="rId6"/>
    <p:sldId id="331" r:id="rId7"/>
    <p:sldId id="280" r:id="rId8"/>
    <p:sldId id="291" r:id="rId9"/>
    <p:sldId id="292" r:id="rId10"/>
    <p:sldId id="275" r:id="rId11"/>
    <p:sldId id="284" r:id="rId12"/>
    <p:sldId id="260" r:id="rId13"/>
    <p:sldId id="279" r:id="rId14"/>
    <p:sldId id="278" r:id="rId15"/>
    <p:sldId id="299" r:id="rId16"/>
    <p:sldId id="314" r:id="rId17"/>
    <p:sldId id="315" r:id="rId18"/>
    <p:sldId id="339" r:id="rId19"/>
    <p:sldId id="316" r:id="rId20"/>
    <p:sldId id="317" r:id="rId21"/>
    <p:sldId id="267" r:id="rId22"/>
    <p:sldId id="282" r:id="rId23"/>
    <p:sldId id="286" r:id="rId24"/>
    <p:sldId id="287" r:id="rId25"/>
    <p:sldId id="329" r:id="rId26"/>
    <p:sldId id="309" r:id="rId27"/>
    <p:sldId id="333" r:id="rId28"/>
    <p:sldId id="336" r:id="rId29"/>
    <p:sldId id="325" r:id="rId30"/>
    <p:sldId id="337" r:id="rId31"/>
    <p:sldId id="277" r:id="rId32"/>
    <p:sldId id="326"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515" autoAdjust="0"/>
  </p:normalViewPr>
  <p:slideViewPr>
    <p:cSldViewPr snapToGrid="0">
      <p:cViewPr varScale="1">
        <p:scale>
          <a:sx n="109" d="100"/>
          <a:sy n="109" d="100"/>
        </p:scale>
        <p:origin x="630" y="78"/>
      </p:cViewPr>
      <p:guideLst/>
    </p:cSldViewPr>
  </p:slideViewPr>
  <p:notesTextViewPr>
    <p:cViewPr>
      <p:scale>
        <a:sx n="1" d="1"/>
        <a:sy n="1" d="1"/>
      </p:scale>
      <p:origin x="0" y="0"/>
    </p:cViewPr>
  </p:notesTextViewPr>
  <p:sorterViewPr>
    <p:cViewPr varScale="1">
      <p:scale>
        <a:sx n="1" d="1"/>
        <a:sy n="1" d="1"/>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3311635-1667-4884-931E-EB4A8E124580}" type="datetimeFigureOut">
              <a:rPr lang="en-US" smtClean="0"/>
              <a:t>4/5/2017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A1D36B3-31B0-448E-9AF9-F352DA4FDB1F}" type="slidenum">
              <a:rPr lang="en-US" smtClean="0"/>
              <a:t>‹#›</a:t>
            </a:fld>
            <a:endParaRPr lang="en-US"/>
          </a:p>
        </p:txBody>
      </p:sp>
    </p:spTree>
    <p:extLst>
      <p:ext uri="{BB962C8B-B14F-4D97-AF65-F5344CB8AC3E}">
        <p14:creationId xmlns:p14="http://schemas.microsoft.com/office/powerpoint/2010/main" val="3797370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3A01A89-35D0-492E-B996-60130A5A1B90}" type="datetimeFigureOut">
              <a:rPr lang="en-US" smtClean="0"/>
              <a:t>4/5/2017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FE4073B-25C7-455E-9172-570CE940AFE6}" type="slidenum">
              <a:rPr lang="en-US" smtClean="0"/>
              <a:t>‹#›</a:t>
            </a:fld>
            <a:endParaRPr lang="en-US"/>
          </a:p>
        </p:txBody>
      </p:sp>
    </p:spTree>
    <p:extLst>
      <p:ext uri="{BB962C8B-B14F-4D97-AF65-F5344CB8AC3E}">
        <p14:creationId xmlns:p14="http://schemas.microsoft.com/office/powerpoint/2010/main" val="3193192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073B-25C7-455E-9172-570CE940AFE6}" type="slidenum">
              <a:rPr lang="en-US" smtClean="0"/>
              <a:t>1</a:t>
            </a:fld>
            <a:endParaRPr lang="en-US"/>
          </a:p>
        </p:txBody>
      </p:sp>
    </p:spTree>
    <p:extLst>
      <p:ext uri="{BB962C8B-B14F-4D97-AF65-F5344CB8AC3E}">
        <p14:creationId xmlns:p14="http://schemas.microsoft.com/office/powerpoint/2010/main" val="1733750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r>
              <a:rPr lang="en-US" sz="2500" dirty="0"/>
              <a:t>Pain (trigeminal neuralgia)</a:t>
            </a:r>
          </a:p>
          <a:p>
            <a:pPr lvl="1" eaLnBrk="1" hangingPunct="1"/>
            <a:r>
              <a:rPr lang="en-US" sz="2500" dirty="0"/>
              <a:t>Inherited (Charcot-Marie-Tooth disease)</a:t>
            </a:r>
          </a:p>
          <a:p>
            <a:pPr lvl="1" eaLnBrk="1" hangingPunct="1"/>
            <a:r>
              <a:rPr lang="en-US" sz="2500" dirty="0"/>
              <a:t>Trauma</a:t>
            </a:r>
          </a:p>
          <a:p>
            <a:pPr lvl="1" eaLnBrk="1" hangingPunct="1"/>
            <a:r>
              <a:rPr lang="en-US" sz="2500" dirty="0"/>
              <a:t>Systemic conditions (diabetes, infection, chronic inflammation, autoimmune, cancer)</a:t>
            </a:r>
          </a:p>
          <a:p>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Book Antiqua" panose="02040602050305030304" pitchFamily="18" charset="0"/>
                <a:cs typeface="Arial" panose="020B0604020202020204" pitchFamily="34" charset="0"/>
              </a:defRPr>
            </a:lvl1pPr>
            <a:lvl2pPr marL="757066" indent="-291179" eaLnBrk="0" hangingPunct="0">
              <a:defRPr>
                <a:solidFill>
                  <a:schemeClr val="tx1"/>
                </a:solidFill>
                <a:latin typeface="Book Antiqua" panose="02040602050305030304" pitchFamily="18" charset="0"/>
                <a:cs typeface="Arial" panose="020B0604020202020204" pitchFamily="34" charset="0"/>
              </a:defRPr>
            </a:lvl2pPr>
            <a:lvl3pPr marL="1164717" indent="-232943" eaLnBrk="0" hangingPunct="0">
              <a:defRPr>
                <a:solidFill>
                  <a:schemeClr val="tx1"/>
                </a:solidFill>
                <a:latin typeface="Book Antiqua" panose="02040602050305030304" pitchFamily="18" charset="0"/>
                <a:cs typeface="Arial" panose="020B0604020202020204" pitchFamily="34" charset="0"/>
              </a:defRPr>
            </a:lvl3pPr>
            <a:lvl4pPr marL="1630604" indent="-232943" eaLnBrk="0" hangingPunct="0">
              <a:defRPr>
                <a:solidFill>
                  <a:schemeClr val="tx1"/>
                </a:solidFill>
                <a:latin typeface="Book Antiqua" panose="02040602050305030304" pitchFamily="18" charset="0"/>
                <a:cs typeface="Arial" panose="020B0604020202020204" pitchFamily="34" charset="0"/>
              </a:defRPr>
            </a:lvl4pPr>
            <a:lvl5pPr marL="2096491" indent="-232943" eaLnBrk="0" hangingPunct="0">
              <a:defRPr>
                <a:solidFill>
                  <a:schemeClr val="tx1"/>
                </a:solidFill>
                <a:latin typeface="Book Antiqua" panose="02040602050305030304" pitchFamily="18"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pPr eaLnBrk="1" hangingPunct="1"/>
            <a:fld id="{DA1A6205-0955-4B32-85A4-994C578CCE6B}" type="slidenum">
              <a:rPr lang="en-US">
                <a:latin typeface="Calibri" panose="020F0502020204030204" pitchFamily="34" charset="0"/>
              </a:rPr>
              <a:pPr eaLnBrk="1" hangingPunct="1"/>
              <a:t>28</a:t>
            </a:fld>
            <a:endParaRPr lang="en-US">
              <a:latin typeface="Calibri" panose="020F0502020204030204" pitchFamily="34" charset="0"/>
            </a:endParaRPr>
          </a:p>
        </p:txBody>
      </p:sp>
    </p:spTree>
    <p:extLst>
      <p:ext uri="{BB962C8B-B14F-4D97-AF65-F5344CB8AC3E}">
        <p14:creationId xmlns:p14="http://schemas.microsoft.com/office/powerpoint/2010/main" val="236560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073B-25C7-455E-9172-570CE940AFE6}" type="slidenum">
              <a:rPr lang="en-US" smtClean="0"/>
              <a:t>31</a:t>
            </a:fld>
            <a:endParaRPr lang="en-US"/>
          </a:p>
        </p:txBody>
      </p:sp>
    </p:spTree>
    <p:extLst>
      <p:ext uri="{BB962C8B-B14F-4D97-AF65-F5344CB8AC3E}">
        <p14:creationId xmlns:p14="http://schemas.microsoft.com/office/powerpoint/2010/main" val="169278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073B-25C7-455E-9172-570CE940AFE6}" type="slidenum">
              <a:rPr lang="en-US" smtClean="0"/>
              <a:t>3</a:t>
            </a:fld>
            <a:endParaRPr lang="en-US" dirty="0"/>
          </a:p>
        </p:txBody>
      </p:sp>
    </p:spTree>
    <p:extLst>
      <p:ext uri="{BB962C8B-B14F-4D97-AF65-F5344CB8AC3E}">
        <p14:creationId xmlns:p14="http://schemas.microsoft.com/office/powerpoint/2010/main" val="135521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073B-25C7-455E-9172-570CE940AFE6}" type="slidenum">
              <a:rPr lang="en-US" smtClean="0"/>
              <a:t>4</a:t>
            </a:fld>
            <a:endParaRPr lang="en-US" dirty="0"/>
          </a:p>
        </p:txBody>
      </p:sp>
    </p:spTree>
    <p:extLst>
      <p:ext uri="{BB962C8B-B14F-4D97-AF65-F5344CB8AC3E}">
        <p14:creationId xmlns:p14="http://schemas.microsoft.com/office/powerpoint/2010/main" val="60329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073B-25C7-455E-9172-570CE940AFE6}" type="slidenum">
              <a:rPr lang="en-US" smtClean="0"/>
              <a:t>5</a:t>
            </a:fld>
            <a:endParaRPr lang="en-US" dirty="0"/>
          </a:p>
        </p:txBody>
      </p:sp>
    </p:spTree>
    <p:extLst>
      <p:ext uri="{BB962C8B-B14F-4D97-AF65-F5344CB8AC3E}">
        <p14:creationId xmlns:p14="http://schemas.microsoft.com/office/powerpoint/2010/main" val="237223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6</a:t>
            </a:fld>
            <a:endParaRPr lang="en-GB" dirty="0"/>
          </a:p>
        </p:txBody>
      </p:sp>
      <p:sp>
        <p:nvSpPr>
          <p:cNvPr id="409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noFill/>
          <a:ln/>
        </p:spPr>
        <p:txBody>
          <a:bodyPr tIns="10584"/>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dirty="0"/>
              <a:t>Depiction of the Typical “Glove‐and‐Stocking” Distribution of Chemotherapy‐Induced Peripheral Neuropathy (CIPN) Symptoms With Putative Targets for CIPN Toxicity in the Peripheral Nervous System Depicted From the Dorsal Root Ganglion to Axon and Axonal Components (Myelin, Microtubules, Mitochondria, Ion Channels, and Vascular Network) and the Distal Nerve Terminals.</a:t>
            </a:r>
          </a:p>
          <a:p>
            <a:endParaRPr dirty="0"/>
          </a:p>
        </p:txBody>
      </p:sp>
    </p:spTree>
    <p:extLst>
      <p:ext uri="{BB962C8B-B14F-4D97-AF65-F5344CB8AC3E}">
        <p14:creationId xmlns:p14="http://schemas.microsoft.com/office/powerpoint/2010/main" val="4003067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073B-25C7-455E-9172-570CE940AFE6}" type="slidenum">
              <a:rPr lang="en-US" smtClean="0"/>
              <a:t>8</a:t>
            </a:fld>
            <a:endParaRPr lang="en-US"/>
          </a:p>
        </p:txBody>
      </p:sp>
    </p:spTree>
    <p:extLst>
      <p:ext uri="{BB962C8B-B14F-4D97-AF65-F5344CB8AC3E}">
        <p14:creationId xmlns:p14="http://schemas.microsoft.com/office/powerpoint/2010/main" val="165151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073B-25C7-455E-9172-570CE940AFE6}" type="slidenum">
              <a:rPr lang="en-US" smtClean="0"/>
              <a:t>11</a:t>
            </a:fld>
            <a:endParaRPr lang="en-US"/>
          </a:p>
        </p:txBody>
      </p:sp>
    </p:spTree>
    <p:extLst>
      <p:ext uri="{BB962C8B-B14F-4D97-AF65-F5344CB8AC3E}">
        <p14:creationId xmlns:p14="http://schemas.microsoft.com/office/powerpoint/2010/main" val="105150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073B-25C7-455E-9172-570CE940AFE6}" type="slidenum">
              <a:rPr lang="en-US" smtClean="0"/>
              <a:t>15</a:t>
            </a:fld>
            <a:endParaRPr lang="en-US"/>
          </a:p>
        </p:txBody>
      </p:sp>
    </p:spTree>
    <p:extLst>
      <p:ext uri="{BB962C8B-B14F-4D97-AF65-F5344CB8AC3E}">
        <p14:creationId xmlns:p14="http://schemas.microsoft.com/office/powerpoint/2010/main" val="4204474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C3AC3D17-58C6-4D3B-BDDF-BC97B6215400}" type="slidenum">
              <a:rPr lang="en-US" altLang="en-US" smtClean="0"/>
              <a:pPr/>
              <a:t>26</a:t>
            </a:fld>
            <a:endParaRPr lang="en-US" altLang="en-US"/>
          </a:p>
        </p:txBody>
      </p:sp>
    </p:spTree>
    <p:extLst>
      <p:ext uri="{BB962C8B-B14F-4D97-AF65-F5344CB8AC3E}">
        <p14:creationId xmlns:p14="http://schemas.microsoft.com/office/powerpoint/2010/main" val="1194046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CC69276-9417-4EF9-86DC-003D63A373C6}" type="datetimeFigureOut">
              <a:rPr lang="en-US" smtClean="0"/>
              <a:t>4/5/2017</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B843323-745E-4C98-BDAA-B1FB79DFA970}" type="slidenum">
              <a:rPr lang="en-US" smtClean="0"/>
              <a:t>‹#›</a:t>
            </a:fld>
            <a:endParaRPr lang="en-US"/>
          </a:p>
        </p:txBody>
      </p:sp>
    </p:spTree>
    <p:extLst>
      <p:ext uri="{BB962C8B-B14F-4D97-AF65-F5344CB8AC3E}">
        <p14:creationId xmlns:p14="http://schemas.microsoft.com/office/powerpoint/2010/main" val="36940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C69276-9417-4EF9-86DC-003D63A373C6}"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43323-745E-4C98-BDAA-B1FB79DFA970}" type="slidenum">
              <a:rPr lang="en-US" smtClean="0"/>
              <a:t>‹#›</a:t>
            </a:fld>
            <a:endParaRPr lang="en-US"/>
          </a:p>
        </p:txBody>
      </p:sp>
    </p:spTree>
    <p:extLst>
      <p:ext uri="{BB962C8B-B14F-4D97-AF65-F5344CB8AC3E}">
        <p14:creationId xmlns:p14="http://schemas.microsoft.com/office/powerpoint/2010/main" val="8953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C69276-9417-4EF9-86DC-003D63A373C6}"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43323-745E-4C98-BDAA-B1FB79DFA970}" type="slidenum">
              <a:rPr lang="en-US" smtClean="0"/>
              <a:t>‹#›</a:t>
            </a:fld>
            <a:endParaRPr lang="en-US"/>
          </a:p>
        </p:txBody>
      </p:sp>
    </p:spTree>
    <p:extLst>
      <p:ext uri="{BB962C8B-B14F-4D97-AF65-F5344CB8AC3E}">
        <p14:creationId xmlns:p14="http://schemas.microsoft.com/office/powerpoint/2010/main" val="517827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C69276-9417-4EF9-86DC-003D63A373C6}"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43323-745E-4C98-BDAA-B1FB79DFA970}"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90873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C69276-9417-4EF9-86DC-003D63A373C6}"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43323-745E-4C98-BDAA-B1FB79DFA970}" type="slidenum">
              <a:rPr lang="en-US" smtClean="0"/>
              <a:t>‹#›</a:t>
            </a:fld>
            <a:endParaRPr lang="en-US"/>
          </a:p>
        </p:txBody>
      </p:sp>
    </p:spTree>
    <p:extLst>
      <p:ext uri="{BB962C8B-B14F-4D97-AF65-F5344CB8AC3E}">
        <p14:creationId xmlns:p14="http://schemas.microsoft.com/office/powerpoint/2010/main" val="260912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CC69276-9417-4EF9-86DC-003D63A373C6}" type="datetimeFigureOut">
              <a:rPr lang="en-US" smtClean="0"/>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43323-745E-4C98-BDAA-B1FB79DFA970}" type="slidenum">
              <a:rPr lang="en-US" smtClean="0"/>
              <a:t>‹#›</a:t>
            </a:fld>
            <a:endParaRPr lang="en-US"/>
          </a:p>
        </p:txBody>
      </p:sp>
    </p:spTree>
    <p:extLst>
      <p:ext uri="{BB962C8B-B14F-4D97-AF65-F5344CB8AC3E}">
        <p14:creationId xmlns:p14="http://schemas.microsoft.com/office/powerpoint/2010/main" val="1924314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CC69276-9417-4EF9-86DC-003D63A373C6}" type="datetimeFigureOut">
              <a:rPr lang="en-US" smtClean="0"/>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43323-745E-4C98-BDAA-B1FB79DFA970}" type="slidenum">
              <a:rPr lang="en-US" smtClean="0"/>
              <a:t>‹#›</a:t>
            </a:fld>
            <a:endParaRPr lang="en-US"/>
          </a:p>
        </p:txBody>
      </p:sp>
    </p:spTree>
    <p:extLst>
      <p:ext uri="{BB962C8B-B14F-4D97-AF65-F5344CB8AC3E}">
        <p14:creationId xmlns:p14="http://schemas.microsoft.com/office/powerpoint/2010/main" val="1336787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69276-9417-4EF9-86DC-003D63A373C6}"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43323-745E-4C98-BDAA-B1FB79DFA970}" type="slidenum">
              <a:rPr lang="en-US" smtClean="0"/>
              <a:t>‹#›</a:t>
            </a:fld>
            <a:endParaRPr lang="en-US"/>
          </a:p>
        </p:txBody>
      </p:sp>
    </p:spTree>
    <p:extLst>
      <p:ext uri="{BB962C8B-B14F-4D97-AF65-F5344CB8AC3E}">
        <p14:creationId xmlns:p14="http://schemas.microsoft.com/office/powerpoint/2010/main" val="249094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69276-9417-4EF9-86DC-003D63A373C6}"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43323-745E-4C98-BDAA-B1FB79DFA970}" type="slidenum">
              <a:rPr lang="en-US" smtClean="0"/>
              <a:t>‹#›</a:t>
            </a:fld>
            <a:endParaRPr lang="en-US"/>
          </a:p>
        </p:txBody>
      </p:sp>
    </p:spTree>
    <p:extLst>
      <p:ext uri="{BB962C8B-B14F-4D97-AF65-F5344CB8AC3E}">
        <p14:creationId xmlns:p14="http://schemas.microsoft.com/office/powerpoint/2010/main" val="3906526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59" cy="1143480"/>
          </a:xfrm>
        </p:spPr>
        <p:txBody>
          <a:bodyPr/>
          <a:lstStyle/>
          <a:p>
            <a:r>
              <a:rPr lang="en-US"/>
              <a:t>Click to edit Master title style</a:t>
            </a:r>
          </a:p>
        </p:txBody>
      </p:sp>
      <p:sp>
        <p:nvSpPr>
          <p:cNvPr id="3" name="Content Placeholder 2"/>
          <p:cNvSpPr>
            <a:spLocks noGrp="1"/>
          </p:cNvSpPr>
          <p:nvPr>
            <p:ph sz="half" idx="1"/>
          </p:nvPr>
        </p:nvSpPr>
        <p:spPr>
          <a:xfrm>
            <a:off x="608641" y="1604329"/>
            <a:ext cx="10968959"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1" y="3935934"/>
            <a:ext cx="10968959"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387036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69276-9417-4EF9-86DC-003D63A373C6}"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43323-745E-4C98-BDAA-B1FB79DFA970}" type="slidenum">
              <a:rPr lang="en-US" smtClean="0"/>
              <a:t>‹#›</a:t>
            </a:fld>
            <a:endParaRPr lang="en-US"/>
          </a:p>
        </p:txBody>
      </p:sp>
    </p:spTree>
    <p:extLst>
      <p:ext uri="{BB962C8B-B14F-4D97-AF65-F5344CB8AC3E}">
        <p14:creationId xmlns:p14="http://schemas.microsoft.com/office/powerpoint/2010/main" val="269521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C69276-9417-4EF9-86DC-003D63A373C6}"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43323-745E-4C98-BDAA-B1FB79DFA970}" type="slidenum">
              <a:rPr lang="en-US" smtClean="0"/>
              <a:t>‹#›</a:t>
            </a:fld>
            <a:endParaRPr lang="en-US"/>
          </a:p>
        </p:txBody>
      </p:sp>
    </p:spTree>
    <p:extLst>
      <p:ext uri="{BB962C8B-B14F-4D97-AF65-F5344CB8AC3E}">
        <p14:creationId xmlns:p14="http://schemas.microsoft.com/office/powerpoint/2010/main" val="116481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C69276-9417-4EF9-86DC-003D63A373C6}"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43323-745E-4C98-BDAA-B1FB79DFA970}" type="slidenum">
              <a:rPr lang="en-US" smtClean="0"/>
              <a:t>‹#›</a:t>
            </a:fld>
            <a:endParaRPr lang="en-US"/>
          </a:p>
        </p:txBody>
      </p:sp>
    </p:spTree>
    <p:extLst>
      <p:ext uri="{BB962C8B-B14F-4D97-AF65-F5344CB8AC3E}">
        <p14:creationId xmlns:p14="http://schemas.microsoft.com/office/powerpoint/2010/main" val="359709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C69276-9417-4EF9-86DC-003D63A373C6}" type="datetimeFigureOut">
              <a:rPr lang="en-US" smtClean="0"/>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43323-745E-4C98-BDAA-B1FB79DFA970}" type="slidenum">
              <a:rPr lang="en-US" smtClean="0"/>
              <a:t>‹#›</a:t>
            </a:fld>
            <a:endParaRPr lang="en-US"/>
          </a:p>
        </p:txBody>
      </p:sp>
    </p:spTree>
    <p:extLst>
      <p:ext uri="{BB962C8B-B14F-4D97-AF65-F5344CB8AC3E}">
        <p14:creationId xmlns:p14="http://schemas.microsoft.com/office/powerpoint/2010/main" val="4125277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C69276-9417-4EF9-86DC-003D63A373C6}" type="datetimeFigureOut">
              <a:rPr lang="en-US" smtClean="0"/>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43323-745E-4C98-BDAA-B1FB79DFA970}" type="slidenum">
              <a:rPr lang="en-US" smtClean="0"/>
              <a:t>‹#›</a:t>
            </a:fld>
            <a:endParaRPr lang="en-US"/>
          </a:p>
        </p:txBody>
      </p:sp>
    </p:spTree>
    <p:extLst>
      <p:ext uri="{BB962C8B-B14F-4D97-AF65-F5344CB8AC3E}">
        <p14:creationId xmlns:p14="http://schemas.microsoft.com/office/powerpoint/2010/main" val="382950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69276-9417-4EF9-86DC-003D63A373C6}" type="datetimeFigureOut">
              <a:rPr lang="en-US" smtClean="0"/>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43323-745E-4C98-BDAA-B1FB79DFA970}" type="slidenum">
              <a:rPr lang="en-US" smtClean="0"/>
              <a:t>‹#›</a:t>
            </a:fld>
            <a:endParaRPr lang="en-US"/>
          </a:p>
        </p:txBody>
      </p:sp>
    </p:spTree>
    <p:extLst>
      <p:ext uri="{BB962C8B-B14F-4D97-AF65-F5344CB8AC3E}">
        <p14:creationId xmlns:p14="http://schemas.microsoft.com/office/powerpoint/2010/main" val="330548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C69276-9417-4EF9-86DC-003D63A373C6}"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43323-745E-4C98-BDAA-B1FB79DFA970}" type="slidenum">
              <a:rPr lang="en-US" smtClean="0"/>
              <a:t>‹#›</a:t>
            </a:fld>
            <a:endParaRPr lang="en-US"/>
          </a:p>
        </p:txBody>
      </p:sp>
    </p:spTree>
    <p:extLst>
      <p:ext uri="{BB962C8B-B14F-4D97-AF65-F5344CB8AC3E}">
        <p14:creationId xmlns:p14="http://schemas.microsoft.com/office/powerpoint/2010/main" val="70393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C69276-9417-4EF9-86DC-003D63A373C6}"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43323-745E-4C98-BDAA-B1FB79DFA970}" type="slidenum">
              <a:rPr lang="en-US" smtClean="0"/>
              <a:t>‹#›</a:t>
            </a:fld>
            <a:endParaRPr lang="en-US"/>
          </a:p>
        </p:txBody>
      </p:sp>
    </p:spTree>
    <p:extLst>
      <p:ext uri="{BB962C8B-B14F-4D97-AF65-F5344CB8AC3E}">
        <p14:creationId xmlns:p14="http://schemas.microsoft.com/office/powerpoint/2010/main" val="292664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C69276-9417-4EF9-86DC-003D63A373C6}" type="datetimeFigureOut">
              <a:rPr lang="en-US" smtClean="0"/>
              <a:t>4/5/2017</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B843323-745E-4C98-BDAA-B1FB79DFA970}" type="slidenum">
              <a:rPr lang="en-US" smtClean="0"/>
              <a:t>‹#›</a:t>
            </a:fld>
            <a:endParaRPr lang="en-US"/>
          </a:p>
        </p:txBody>
      </p:sp>
    </p:spTree>
    <p:extLst>
      <p:ext uri="{BB962C8B-B14F-4D97-AF65-F5344CB8AC3E}">
        <p14:creationId xmlns:p14="http://schemas.microsoft.com/office/powerpoint/2010/main" val="3568223020"/>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onlinelibrary.wiley.com/doi/10.3322/caac.21204/full#caac21204-fig-0001" TargetMode="External"/><Relationship Id="rId5" Type="http://schemas.openxmlformats.org/officeDocument/2006/relationships/hyperlink" Target="http://onlinelibrary.wiley.com/doi/10.3322/caac.v63.6/issuetoc"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7760" y="85968"/>
            <a:ext cx="8791575" cy="3110522"/>
          </a:xfrm>
        </p:spPr>
        <p:txBody>
          <a:bodyPr>
            <a:normAutofit/>
          </a:bodyPr>
          <a:lstStyle/>
          <a:p>
            <a:pPr algn="ctr"/>
            <a:r>
              <a:rPr lang="en-US" sz="3200" b="1" dirty="0">
                <a:solidFill>
                  <a:schemeClr val="bg2">
                    <a:lumMod val="75000"/>
                  </a:schemeClr>
                </a:solidFill>
              </a:rPr>
              <a:t>Overview of Chemotherapy-Induced Peripheral Neuropathy</a:t>
            </a:r>
            <a:br>
              <a:rPr lang="en-US" sz="3200" b="1" dirty="0">
                <a:solidFill>
                  <a:schemeClr val="bg2">
                    <a:lumMod val="75000"/>
                  </a:schemeClr>
                </a:solidFill>
              </a:rPr>
            </a:br>
            <a:r>
              <a:rPr lang="en-US" sz="3200" b="1" dirty="0">
                <a:solidFill>
                  <a:schemeClr val="bg2">
                    <a:lumMod val="75000"/>
                  </a:schemeClr>
                </a:solidFill>
              </a:rPr>
              <a:t/>
            </a:r>
            <a:br>
              <a:rPr lang="en-US" sz="3200" b="1" dirty="0">
                <a:solidFill>
                  <a:schemeClr val="bg2">
                    <a:lumMod val="75000"/>
                  </a:schemeClr>
                </a:solidFill>
              </a:rPr>
            </a:br>
            <a:r>
              <a:rPr lang="en-US" sz="3200" b="1" dirty="0">
                <a:solidFill>
                  <a:schemeClr val="bg2">
                    <a:lumMod val="75000"/>
                  </a:schemeClr>
                </a:solidFill>
              </a:rPr>
              <a:t>over 55 years of neuropathic toxicity: </a:t>
            </a:r>
            <a:br>
              <a:rPr lang="en-US" sz="3200" b="1" dirty="0">
                <a:solidFill>
                  <a:schemeClr val="bg2">
                    <a:lumMod val="75000"/>
                  </a:schemeClr>
                </a:solidFill>
              </a:rPr>
            </a:br>
            <a:r>
              <a:rPr lang="en-US" sz="3200" b="1" dirty="0">
                <a:solidFill>
                  <a:srgbClr val="FFFFFF"/>
                </a:solidFill>
              </a:rPr>
              <a:t>if not now, when do we take </a:t>
            </a:r>
            <a:r>
              <a:rPr lang="en-US" sz="3200" b="1" dirty="0" err="1">
                <a:solidFill>
                  <a:srgbClr val="FFFFFF"/>
                </a:solidFill>
              </a:rPr>
              <a:t>aaacttion</a:t>
            </a:r>
            <a:r>
              <a:rPr lang="en-US" sz="3200" b="1" dirty="0">
                <a:solidFill>
                  <a:srgbClr val="FFFFFF"/>
                </a:solidFill>
              </a:rPr>
              <a:t> </a:t>
            </a:r>
          </a:p>
        </p:txBody>
      </p:sp>
      <p:sp>
        <p:nvSpPr>
          <p:cNvPr id="3" name="Subtitle 2"/>
          <p:cNvSpPr>
            <a:spLocks noGrp="1"/>
          </p:cNvSpPr>
          <p:nvPr>
            <p:ph type="subTitle" idx="1"/>
          </p:nvPr>
        </p:nvSpPr>
        <p:spPr/>
        <p:txBody>
          <a:bodyPr>
            <a:noAutofit/>
          </a:bodyPr>
          <a:lstStyle/>
          <a:p>
            <a:r>
              <a:rPr lang="en-US" sz="1400" dirty="0"/>
              <a:t>Joanna M </a:t>
            </a:r>
            <a:r>
              <a:rPr lang="en-US" sz="1400" dirty="0" err="1"/>
              <a:t>Brell</a:t>
            </a:r>
            <a:r>
              <a:rPr lang="en-US" sz="1400" dirty="0"/>
              <a:t>, MD</a:t>
            </a:r>
          </a:p>
          <a:p>
            <a:r>
              <a:rPr lang="en-US" sz="1400" dirty="0"/>
              <a:t>Clinical Associate Professor of medicine</a:t>
            </a:r>
          </a:p>
          <a:p>
            <a:r>
              <a:rPr lang="en-US" sz="1400" dirty="0"/>
              <a:t>Case Western Reserve University</a:t>
            </a:r>
          </a:p>
          <a:p>
            <a:r>
              <a:rPr lang="en-US" sz="1400" dirty="0"/>
              <a:t>Associate Director Cancer Center for clinical research</a:t>
            </a:r>
          </a:p>
          <a:p>
            <a:r>
              <a:rPr lang="en-US" sz="1400" dirty="0" err="1"/>
              <a:t>MetroHealth</a:t>
            </a:r>
            <a:r>
              <a:rPr lang="en-US" sz="1400" dirty="0"/>
              <a:t> Cancer Center</a:t>
            </a:r>
          </a:p>
          <a:p>
            <a:r>
              <a:rPr lang="en-US" sz="1400" dirty="0"/>
              <a:t>March 23, 2017</a:t>
            </a:r>
          </a:p>
        </p:txBody>
      </p:sp>
      <p:pic>
        <p:nvPicPr>
          <p:cNvPr id="4" name="Picture 68" descr="CWRU-SOM-black-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0967" y="3602038"/>
            <a:ext cx="3059290" cy="69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rckunes\Desktop\MH 3C logo horizontal UNIVER.jpg"/>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383548" y="4959411"/>
            <a:ext cx="3459192" cy="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028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656" y="420914"/>
            <a:ext cx="9686023" cy="878116"/>
          </a:xfrm>
        </p:spPr>
        <p:txBody>
          <a:bodyPr>
            <a:normAutofit fontScale="90000"/>
          </a:bodyPr>
          <a:lstStyle/>
          <a:p>
            <a:r>
              <a:rPr lang="en-US" sz="3200" b="1" dirty="0">
                <a:solidFill>
                  <a:srgbClr val="002060"/>
                </a:solidFill>
              </a:rPr>
              <a:t>diagnosis of </a:t>
            </a:r>
            <a:r>
              <a:rPr lang="en-US" sz="3200" b="1" dirty="0" err="1">
                <a:solidFill>
                  <a:srgbClr val="002060"/>
                </a:solidFill>
              </a:rPr>
              <a:t>cipn</a:t>
            </a:r>
            <a:r>
              <a:rPr lang="en-US" sz="3200" b="1" dirty="0">
                <a:solidFill>
                  <a:srgbClr val="002060"/>
                </a:solidFill>
              </a:rPr>
              <a:t/>
            </a:r>
            <a:br>
              <a:rPr lang="en-US" sz="3200" b="1" dirty="0">
                <a:solidFill>
                  <a:srgbClr val="002060"/>
                </a:solidFill>
              </a:rPr>
            </a:br>
            <a:r>
              <a:rPr lang="en-US" sz="3200" b="1" dirty="0">
                <a:solidFill>
                  <a:srgbClr val="002060"/>
                </a:solidFill>
              </a:rPr>
              <a:t>                                  </a:t>
            </a:r>
            <a:r>
              <a:rPr lang="en-US" sz="2800" b="1" dirty="0">
                <a:solidFill>
                  <a:schemeClr val="tx2"/>
                </a:solidFill>
              </a:rPr>
              <a:t>vital for clinical trial eligibility </a:t>
            </a:r>
            <a:endParaRPr lang="en-US" sz="3200" b="1" dirty="0">
              <a:solidFill>
                <a:schemeClr val="tx2"/>
              </a:solidFill>
            </a:endParaRPr>
          </a:p>
        </p:txBody>
      </p:sp>
      <p:sp>
        <p:nvSpPr>
          <p:cNvPr id="3" name="Content Placeholder 2"/>
          <p:cNvSpPr>
            <a:spLocks noGrp="1"/>
          </p:cNvSpPr>
          <p:nvPr>
            <p:ph idx="1"/>
          </p:nvPr>
        </p:nvSpPr>
        <p:spPr>
          <a:xfrm>
            <a:off x="1141412" y="1234831"/>
            <a:ext cx="9905999" cy="4847917"/>
          </a:xfrm>
        </p:spPr>
        <p:txBody>
          <a:bodyPr>
            <a:noAutofit/>
          </a:bodyPr>
          <a:lstStyle/>
          <a:p>
            <a:r>
              <a:rPr lang="en-US" sz="2800" dirty="0">
                <a:solidFill>
                  <a:srgbClr val="002060"/>
                </a:solidFill>
              </a:rPr>
              <a:t>Anti-cancer therapy type - known</a:t>
            </a:r>
          </a:p>
          <a:p>
            <a:r>
              <a:rPr lang="en-US" sz="2800" dirty="0">
                <a:solidFill>
                  <a:srgbClr val="002060"/>
                </a:solidFill>
              </a:rPr>
              <a:t>Patient report </a:t>
            </a:r>
            <a:r>
              <a:rPr lang="en-US" sz="2800" dirty="0"/>
              <a:t>- </a:t>
            </a:r>
            <a:r>
              <a:rPr lang="en-US" sz="2800" dirty="0">
                <a:solidFill>
                  <a:srgbClr val="002060"/>
                </a:solidFill>
              </a:rPr>
              <a:t>varied</a:t>
            </a:r>
          </a:p>
          <a:p>
            <a:r>
              <a:rPr lang="en-US" sz="2800" dirty="0">
                <a:solidFill>
                  <a:srgbClr val="002060"/>
                </a:solidFill>
              </a:rPr>
              <a:t>Clinical exam </a:t>
            </a:r>
            <a:r>
              <a:rPr lang="en-US" sz="2800" dirty="0"/>
              <a:t>– DTR, pinprick, vibration</a:t>
            </a:r>
          </a:p>
          <a:p>
            <a:r>
              <a:rPr lang="en-US" sz="2800" dirty="0">
                <a:solidFill>
                  <a:srgbClr val="002060"/>
                </a:solidFill>
              </a:rPr>
              <a:t>Neurologic test </a:t>
            </a:r>
            <a:r>
              <a:rPr lang="en-US" sz="2800" dirty="0"/>
              <a:t>– QST, </a:t>
            </a:r>
            <a:r>
              <a:rPr lang="en-US" sz="2800" dirty="0" err="1"/>
              <a:t>sural</a:t>
            </a:r>
            <a:r>
              <a:rPr lang="en-US" sz="2800" dirty="0"/>
              <a:t> nerve amplitude</a:t>
            </a:r>
          </a:p>
          <a:p>
            <a:r>
              <a:rPr lang="en-US" sz="2800" dirty="0"/>
              <a:t>Serum biomarkers - none</a:t>
            </a:r>
          </a:p>
          <a:p>
            <a:r>
              <a:rPr lang="en-US" sz="2800" dirty="0"/>
              <a:t>Imaging – none</a:t>
            </a:r>
          </a:p>
          <a:p>
            <a:r>
              <a:rPr lang="en-US" sz="2800" dirty="0"/>
              <a:t>Tissue – intraepidermal nerve fiber density (IENFD)</a:t>
            </a:r>
          </a:p>
          <a:p>
            <a:r>
              <a:rPr lang="en-US" sz="2800" dirty="0"/>
              <a:t>Germline mutations – not yet</a:t>
            </a:r>
          </a:p>
        </p:txBody>
      </p:sp>
      <p:pic>
        <p:nvPicPr>
          <p:cNvPr id="4" name="Picture 2" descr="C:\Documents and Settings\rckunes\Desktop\MH 3C logo horizontal UNIVER.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91718"/>
            <a:ext cx="2096054" cy="527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8" descr="CWRU-SOM-black-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376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022" y="220217"/>
            <a:ext cx="9905998" cy="797446"/>
          </a:xfrm>
        </p:spPr>
        <p:txBody>
          <a:bodyPr>
            <a:normAutofit fontScale="90000"/>
          </a:bodyPr>
          <a:lstStyle/>
          <a:p>
            <a:r>
              <a:rPr lang="en-US" sz="3200" b="1" dirty="0">
                <a:solidFill>
                  <a:srgbClr val="002060"/>
                </a:solidFill>
              </a:rPr>
              <a:t>Anti-cancer therapies associated with </a:t>
            </a:r>
            <a:r>
              <a:rPr lang="en-US" sz="3200" b="1" dirty="0" err="1">
                <a:solidFill>
                  <a:srgbClr val="002060"/>
                </a:solidFill>
              </a:rPr>
              <a:t>cipn</a:t>
            </a:r>
            <a:r>
              <a:rPr lang="en-US" sz="3200" b="1" dirty="0"/>
              <a:t/>
            </a:r>
            <a:br>
              <a:rPr lang="en-US" sz="3200" b="1" dirty="0"/>
            </a:b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6894112"/>
              </p:ext>
            </p:extLst>
          </p:nvPr>
        </p:nvGraphicFramePr>
        <p:xfrm>
          <a:off x="281354" y="618940"/>
          <a:ext cx="11715261" cy="5987891"/>
        </p:xfrm>
        <a:graphic>
          <a:graphicData uri="http://schemas.openxmlformats.org/drawingml/2006/table">
            <a:tbl>
              <a:tblPr firstRow="1" bandRow="1">
                <a:tableStyleId>{073A0DAA-6AF3-43AB-8588-CEC1D06C72B9}</a:tableStyleId>
              </a:tblPr>
              <a:tblGrid>
                <a:gridCol w="4728352">
                  <a:extLst>
                    <a:ext uri="{9D8B030D-6E8A-4147-A177-3AD203B41FA5}">
                      <a16:colId xmlns:a16="http://schemas.microsoft.com/office/drawing/2014/main" xmlns="" val="3012173041"/>
                    </a:ext>
                  </a:extLst>
                </a:gridCol>
                <a:gridCol w="6986909">
                  <a:extLst>
                    <a:ext uri="{9D8B030D-6E8A-4147-A177-3AD203B41FA5}">
                      <a16:colId xmlns:a16="http://schemas.microsoft.com/office/drawing/2014/main" xmlns="" val="34907303"/>
                    </a:ext>
                  </a:extLst>
                </a:gridCol>
              </a:tblGrid>
              <a:tr h="6200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CLASS/MECHANISM of ACTION</a:t>
                      </a:r>
                      <a:endParaRPr lang="en-US" sz="2000" dirty="0">
                        <a:solidFill>
                          <a:schemeClr val="bg1"/>
                        </a:solidFill>
                      </a:endParaRPr>
                    </a:p>
                  </a:txBody>
                  <a:tcPr/>
                </a:tc>
                <a:tc>
                  <a:txBody>
                    <a:bodyPr/>
                    <a:lstStyle/>
                    <a:p>
                      <a:r>
                        <a:rPr lang="en-US" sz="2000" dirty="0"/>
                        <a:t>DRUGS</a:t>
                      </a:r>
                      <a:endParaRPr lang="en-US" sz="2000" dirty="0">
                        <a:solidFill>
                          <a:schemeClr val="bg1"/>
                        </a:solidFill>
                      </a:endParaRPr>
                    </a:p>
                  </a:txBody>
                  <a:tcPr/>
                </a:tc>
                <a:extLst>
                  <a:ext uri="{0D108BD9-81ED-4DB2-BD59-A6C34878D82A}">
                    <a16:rowId xmlns:a16="http://schemas.microsoft.com/office/drawing/2014/main" xmlns="" val="1318291602"/>
                  </a:ext>
                </a:extLst>
              </a:tr>
              <a:tr h="376551">
                <a:tc>
                  <a:txBody>
                    <a:bodyPr/>
                    <a:lstStyle/>
                    <a:p>
                      <a:r>
                        <a:rPr lang="en-US" dirty="0" err="1"/>
                        <a:t>Platinums</a:t>
                      </a:r>
                      <a:endParaRPr lang="en-US" dirty="0">
                        <a:solidFill>
                          <a:schemeClr val="bg1"/>
                        </a:solidFill>
                      </a:endParaRPr>
                    </a:p>
                  </a:txBody>
                  <a:tcPr/>
                </a:tc>
                <a:tc>
                  <a:txBody>
                    <a:bodyPr/>
                    <a:lstStyle/>
                    <a:p>
                      <a:r>
                        <a:rPr lang="en-US" dirty="0"/>
                        <a:t>cisplatin, oxaliplatin, carboplatin</a:t>
                      </a:r>
                    </a:p>
                  </a:txBody>
                  <a:tcPr/>
                </a:tc>
                <a:extLst>
                  <a:ext uri="{0D108BD9-81ED-4DB2-BD59-A6C34878D82A}">
                    <a16:rowId xmlns:a16="http://schemas.microsoft.com/office/drawing/2014/main" xmlns="" val="1541239831"/>
                  </a:ext>
                </a:extLst>
              </a:tr>
              <a:tr h="566157">
                <a:tc>
                  <a:txBody>
                    <a:bodyPr/>
                    <a:lstStyle/>
                    <a:p>
                      <a:r>
                        <a:rPr lang="en-US" dirty="0" err="1"/>
                        <a:t>Vinca</a:t>
                      </a:r>
                      <a:r>
                        <a:rPr lang="en-US" dirty="0"/>
                        <a:t> </a:t>
                      </a:r>
                      <a:r>
                        <a:rPr lang="en-US" dirty="0" err="1"/>
                        <a:t>alkyloids</a:t>
                      </a:r>
                      <a:endParaRPr lang="en-US"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vincristine, vinblastine, </a:t>
                      </a:r>
                      <a:r>
                        <a:rPr lang="en-US" sz="1800" dirty="0" err="1"/>
                        <a:t>vinorelbine</a:t>
                      </a:r>
                      <a:endParaRPr lang="en-US" sz="1800" dirty="0"/>
                    </a:p>
                  </a:txBody>
                  <a:tcPr/>
                </a:tc>
                <a:extLst>
                  <a:ext uri="{0D108BD9-81ED-4DB2-BD59-A6C34878D82A}">
                    <a16:rowId xmlns:a16="http://schemas.microsoft.com/office/drawing/2014/main" xmlns="" val="2797694381"/>
                  </a:ext>
                </a:extLst>
              </a:tr>
              <a:tr h="853039">
                <a:tc>
                  <a:txBody>
                    <a:bodyPr/>
                    <a:lstStyle/>
                    <a:p>
                      <a:r>
                        <a:rPr lang="en-US" dirty="0" err="1"/>
                        <a:t>Taxanes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Microtubular inhibitors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Eribulin</a:t>
                      </a:r>
                      <a:r>
                        <a:rPr lang="en-US" dirty="0"/>
                        <a:t>, </a:t>
                      </a:r>
                      <a:r>
                        <a:rPr lang="en-US" sz="1800" dirty="0"/>
                        <a:t>paclitaxel, </a:t>
                      </a:r>
                      <a:r>
                        <a:rPr lang="en-US" sz="1800" dirty="0" err="1"/>
                        <a:t>docetaxel</a:t>
                      </a:r>
                      <a:r>
                        <a:rPr lang="en-US" sz="1800" dirty="0"/>
                        <a:t>,  </a:t>
                      </a:r>
                      <a:r>
                        <a:rPr lang="en-US" sz="1800" dirty="0" err="1"/>
                        <a:t>nano</a:t>
                      </a:r>
                      <a:r>
                        <a:rPr lang="en-US" sz="1800" dirty="0"/>
                        <a:t>- particle paclitaxel</a:t>
                      </a:r>
                    </a:p>
                  </a:txBody>
                  <a:tcPr/>
                </a:tc>
                <a:extLst>
                  <a:ext uri="{0D108BD9-81ED-4DB2-BD59-A6C34878D82A}">
                    <a16:rowId xmlns:a16="http://schemas.microsoft.com/office/drawing/2014/main" xmlns="" val="4004751156"/>
                  </a:ext>
                </a:extLst>
              </a:tr>
              <a:tr h="341216">
                <a:tc>
                  <a:txBody>
                    <a:bodyPr/>
                    <a:lstStyle/>
                    <a:p>
                      <a:r>
                        <a:rPr lang="en-US" dirty="0" err="1"/>
                        <a:t>Epothilones</a:t>
                      </a:r>
                      <a:endParaRPr lang="en-US" dirty="0">
                        <a:solidFill>
                          <a:schemeClr val="bg1"/>
                        </a:solidFill>
                      </a:endParaRPr>
                    </a:p>
                  </a:txBody>
                  <a:tcPr/>
                </a:tc>
                <a:tc>
                  <a:txBody>
                    <a:bodyPr/>
                    <a:lstStyle/>
                    <a:p>
                      <a:r>
                        <a:rPr lang="en-US" dirty="0" err="1"/>
                        <a:t>ixabepilone</a:t>
                      </a:r>
                      <a:endParaRPr lang="en-US" dirty="0"/>
                    </a:p>
                  </a:txBody>
                  <a:tcPr/>
                </a:tc>
                <a:extLst>
                  <a:ext uri="{0D108BD9-81ED-4DB2-BD59-A6C34878D82A}">
                    <a16:rowId xmlns:a16="http://schemas.microsoft.com/office/drawing/2014/main" xmlns="" val="1069670920"/>
                  </a:ext>
                </a:extLst>
              </a:tr>
              <a:tr h="719910">
                <a:tc>
                  <a:txBody>
                    <a:bodyPr/>
                    <a:lstStyle/>
                    <a:p>
                      <a:r>
                        <a:rPr lang="en-US" dirty="0"/>
                        <a:t>Proteasome inhibitors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NF-kB inhibitor</a:t>
                      </a:r>
                    </a:p>
                  </a:txBody>
                  <a:tcPr/>
                </a:tc>
                <a:tc>
                  <a:txBody>
                    <a:bodyPr/>
                    <a:lstStyle/>
                    <a:p>
                      <a:r>
                        <a:rPr lang="en-US" dirty="0"/>
                        <a:t>bortezomib, </a:t>
                      </a:r>
                      <a:r>
                        <a:rPr lang="en-US" dirty="0" err="1"/>
                        <a:t>ixazomib</a:t>
                      </a:r>
                      <a:endParaRPr lang="en-US" dirty="0"/>
                    </a:p>
                  </a:txBody>
                  <a:tcPr/>
                </a:tc>
                <a:extLst>
                  <a:ext uri="{0D108BD9-81ED-4DB2-BD59-A6C34878D82A}">
                    <a16:rowId xmlns:a16="http://schemas.microsoft.com/office/drawing/2014/main" xmlns="" val="4226508009"/>
                  </a:ext>
                </a:extLst>
              </a:tr>
              <a:tr h="853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Immunomodulators</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Angiogenesis inhibitors</a:t>
                      </a:r>
                    </a:p>
                    <a:p>
                      <a:endParaRPr lang="en-US" dirty="0">
                        <a:solidFill>
                          <a:schemeClr val="bg1"/>
                        </a:solidFill>
                      </a:endParaRPr>
                    </a:p>
                  </a:txBody>
                  <a:tcPr/>
                </a:tc>
                <a:tc>
                  <a:txBody>
                    <a:bodyPr/>
                    <a:lstStyle/>
                    <a:p>
                      <a:r>
                        <a:rPr lang="en-US" sz="1800" dirty="0"/>
                        <a:t>interferon</a:t>
                      </a:r>
                      <a:r>
                        <a:rPr lang="el-GR" sz="1800" dirty="0"/>
                        <a:t>α</a:t>
                      </a:r>
                      <a:r>
                        <a:rPr lang="en-US" sz="1800" dirty="0"/>
                        <a:t>-2b, thalidomide, </a:t>
                      </a:r>
                      <a:r>
                        <a:rPr lang="en-US" sz="1800" dirty="0" err="1"/>
                        <a:t>lenolidamide</a:t>
                      </a:r>
                      <a:endParaRPr lang="en-US" sz="1800" dirty="0">
                        <a:latin typeface="+mn-lt"/>
                      </a:endParaRPr>
                    </a:p>
                  </a:txBody>
                  <a:tcPr/>
                </a:tc>
                <a:extLst>
                  <a:ext uri="{0D108BD9-81ED-4DB2-BD59-A6C34878D82A}">
                    <a16:rowId xmlns:a16="http://schemas.microsoft.com/office/drawing/2014/main" xmlns="" val="1441758082"/>
                  </a:ext>
                </a:extLst>
              </a:tr>
              <a:tr h="597128">
                <a:tc>
                  <a:txBody>
                    <a:bodyPr/>
                    <a:lstStyle/>
                    <a:p>
                      <a:r>
                        <a:rPr lang="en-US" dirty="0"/>
                        <a:t>Experimental</a:t>
                      </a:r>
                      <a:endParaRPr lang="en-US"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PI3K</a:t>
                      </a:r>
                      <a:r>
                        <a:rPr lang="en-US" sz="1800" baseline="0" dirty="0"/>
                        <a:t> inhibitors, JAK2 inhibitors</a:t>
                      </a:r>
                      <a:endParaRPr lang="en-US" sz="1800" dirty="0"/>
                    </a:p>
                    <a:p>
                      <a:endParaRPr lang="en-US" dirty="0"/>
                    </a:p>
                  </a:txBody>
                  <a:tcPr/>
                </a:tc>
                <a:extLst>
                  <a:ext uri="{0D108BD9-81ED-4DB2-BD59-A6C34878D82A}">
                    <a16:rowId xmlns:a16="http://schemas.microsoft.com/office/drawing/2014/main" xmlns="" val="3338609528"/>
                  </a:ext>
                </a:extLst>
              </a:tr>
              <a:tr h="341216">
                <a:tc>
                  <a:txBody>
                    <a:bodyPr/>
                    <a:lstStyle/>
                    <a:p>
                      <a:r>
                        <a:rPr lang="en-US" dirty="0"/>
                        <a:t>Targeted therapies</a:t>
                      </a:r>
                      <a:endParaRPr lang="en-US" dirty="0">
                        <a:solidFill>
                          <a:schemeClr val="bg1"/>
                        </a:solidFill>
                      </a:endParaRPr>
                    </a:p>
                  </a:txBody>
                  <a:tcPr/>
                </a:tc>
                <a:tc>
                  <a:txBody>
                    <a:bodyPr/>
                    <a:lstStyle/>
                    <a:p>
                      <a:r>
                        <a:rPr lang="en-US" dirty="0" err="1"/>
                        <a:t>crizotinib</a:t>
                      </a:r>
                      <a:endParaRPr lang="en-US" dirty="0"/>
                    </a:p>
                  </a:txBody>
                  <a:tcPr/>
                </a:tc>
                <a:extLst>
                  <a:ext uri="{0D108BD9-81ED-4DB2-BD59-A6C34878D82A}">
                    <a16:rowId xmlns:a16="http://schemas.microsoft.com/office/drawing/2014/main" xmlns="" val="10008"/>
                  </a:ext>
                </a:extLst>
              </a:tr>
              <a:tr h="566157">
                <a:tc>
                  <a:txBody>
                    <a:bodyPr/>
                    <a:lstStyle/>
                    <a:p>
                      <a:r>
                        <a:rPr lang="en-US" dirty="0"/>
                        <a:t>Others</a:t>
                      </a:r>
                      <a:endParaRPr lang="en-US"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procarbazine, cytarabine, etoposide</a:t>
                      </a:r>
                    </a:p>
                  </a:txBody>
                  <a:tcPr/>
                </a:tc>
                <a:extLst>
                  <a:ext uri="{0D108BD9-81ED-4DB2-BD59-A6C34878D82A}">
                    <a16:rowId xmlns:a16="http://schemas.microsoft.com/office/drawing/2014/main" xmlns="" val="10009"/>
                  </a:ext>
                </a:extLst>
              </a:tr>
            </a:tbl>
          </a:graphicData>
        </a:graphic>
      </p:graphicFrame>
      <p:pic>
        <p:nvPicPr>
          <p:cNvPr id="5" name="Picture 2" descr="C:\Documents and Settings\rckunes\Desktop\MH 3C logo horizontal UNIVER.jpg"/>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91718"/>
            <a:ext cx="2096054" cy="52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18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430" y="91718"/>
            <a:ext cx="10103706" cy="1478570"/>
          </a:xfrm>
        </p:spPr>
        <p:txBody>
          <a:bodyPr>
            <a:normAutofit/>
          </a:bodyPr>
          <a:lstStyle/>
          <a:p>
            <a:r>
              <a:rPr lang="en-US" sz="2800" b="1" dirty="0">
                <a:solidFill>
                  <a:srgbClr val="002060"/>
                </a:solidFill>
              </a:rPr>
              <a:t>Patient reported outcomes (pro) in cipn for diagnosis </a:t>
            </a:r>
          </a:p>
        </p:txBody>
      </p:sp>
      <p:sp>
        <p:nvSpPr>
          <p:cNvPr id="3" name="Content Placeholder 2"/>
          <p:cNvSpPr>
            <a:spLocks noGrp="1"/>
          </p:cNvSpPr>
          <p:nvPr>
            <p:ph idx="1"/>
          </p:nvPr>
        </p:nvSpPr>
        <p:spPr>
          <a:xfrm>
            <a:off x="1141412" y="1228725"/>
            <a:ext cx="9905999" cy="5400675"/>
          </a:xfrm>
        </p:spPr>
        <p:txBody>
          <a:bodyPr>
            <a:normAutofit/>
          </a:bodyPr>
          <a:lstStyle/>
          <a:p>
            <a:r>
              <a:rPr lang="en-US" dirty="0"/>
              <a:t>Allodynia, </a:t>
            </a:r>
            <a:r>
              <a:rPr lang="en-US" dirty="0" err="1"/>
              <a:t>hyperesthesias</a:t>
            </a:r>
            <a:r>
              <a:rPr lang="en-US" dirty="0"/>
              <a:t>, numbness or neuropathic pain, </a:t>
            </a:r>
            <a:r>
              <a:rPr lang="en-US" dirty="0" err="1"/>
              <a:t>etc</a:t>
            </a:r>
            <a:endParaRPr lang="en-US" dirty="0"/>
          </a:p>
          <a:p>
            <a:pPr lvl="1"/>
            <a:r>
              <a:rPr lang="en-US" dirty="0"/>
              <a:t>NRS 0-10 </a:t>
            </a:r>
          </a:p>
          <a:p>
            <a:pPr lvl="1"/>
            <a:endParaRPr lang="en-US" dirty="0"/>
          </a:p>
          <a:p>
            <a:r>
              <a:rPr lang="en-US" dirty="0"/>
              <a:t>FACT/GOG-</a:t>
            </a:r>
            <a:r>
              <a:rPr lang="en-US" dirty="0" err="1"/>
              <a:t>Ntx</a:t>
            </a:r>
            <a:r>
              <a:rPr lang="en-US" dirty="0"/>
              <a:t> - Functional Assessment of Cancer Therapy/ Gynecologic Oncology Group-Neurotoxicity</a:t>
            </a:r>
          </a:p>
          <a:p>
            <a:pPr marL="0" indent="0">
              <a:buNone/>
            </a:pPr>
            <a:r>
              <a:rPr lang="en-US" dirty="0"/>
              <a:t> EORTC QLQ CIPN-20 - sensory (9), motor (8), autonomic (3</a:t>
            </a:r>
          </a:p>
          <a:p>
            <a:r>
              <a:rPr lang="en-US" dirty="0"/>
              <a:t> Functional Assessment of Cancer Therapy– </a:t>
            </a:r>
            <a:r>
              <a:rPr lang="en-US" dirty="0" err="1"/>
              <a:t>Taxane</a:t>
            </a:r>
            <a:r>
              <a:rPr lang="en-US" dirty="0"/>
              <a:t> (FACT-</a:t>
            </a:r>
            <a:r>
              <a:rPr lang="en-US" dirty="0" err="1"/>
              <a:t>Taxane</a:t>
            </a:r>
            <a:r>
              <a:rPr lang="en-US" dirty="0"/>
              <a:t>) scales</a:t>
            </a:r>
          </a:p>
          <a:p>
            <a:r>
              <a:rPr lang="en-US" dirty="0"/>
              <a:t>Peripheral Neuropathy Questionnaire (PNQ)                       </a:t>
            </a:r>
          </a:p>
          <a:p>
            <a:r>
              <a:rPr lang="en-US" dirty="0" err="1"/>
              <a:t>Oxaliplatin</a:t>
            </a:r>
            <a:r>
              <a:rPr lang="en-US" dirty="0"/>
              <a:t>-Specific Neurotoxicity Scale (ONS)</a:t>
            </a:r>
          </a:p>
        </p:txBody>
      </p:sp>
      <p:pic>
        <p:nvPicPr>
          <p:cNvPr id="4" name="Picture 2" descr="C:\Documents and Settings\rckunes\Desktop\MH 3C logo horizontal UNIVER.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91718"/>
            <a:ext cx="2096054" cy="52722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65101" y="3385893"/>
            <a:ext cx="9394092" cy="10863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506047" y="5356757"/>
            <a:ext cx="3034346" cy="830997"/>
          </a:xfrm>
          <a:prstGeom prst="rect">
            <a:avLst/>
          </a:prstGeom>
          <a:noFill/>
          <a:ln w="28575">
            <a:solidFill>
              <a:srgbClr val="FF0000"/>
            </a:solidFill>
          </a:ln>
        </p:spPr>
        <p:txBody>
          <a:bodyPr wrap="square" rtlCol="0">
            <a:spAutoFit/>
          </a:bodyPr>
          <a:lstStyle/>
          <a:p>
            <a:r>
              <a:rPr lang="en-US" sz="2400" dirty="0" smtClean="0"/>
              <a:t>Some PROS </a:t>
            </a:r>
            <a:r>
              <a:rPr lang="en-US" sz="2400" dirty="0"/>
              <a:t>suffer from  lack of validation</a:t>
            </a:r>
          </a:p>
        </p:txBody>
      </p:sp>
      <p:pic>
        <p:nvPicPr>
          <p:cNvPr id="7" name="Picture 68" descr="CWRU-SOM-black-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59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603" y="292515"/>
            <a:ext cx="9905998" cy="1059207"/>
          </a:xfrm>
        </p:spPr>
        <p:txBody>
          <a:bodyPr/>
          <a:lstStyle/>
          <a:p>
            <a:r>
              <a:rPr lang="en-US" b="1" dirty="0">
                <a:solidFill>
                  <a:schemeClr val="bg2">
                    <a:lumMod val="75000"/>
                  </a:schemeClr>
                </a:solidFill>
              </a:rPr>
              <a:t>pro in cipn for diagnosis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9563516"/>
              </p:ext>
            </p:extLst>
          </p:nvPr>
        </p:nvGraphicFramePr>
        <p:xfrm>
          <a:off x="151075" y="1206579"/>
          <a:ext cx="11911054" cy="5295568"/>
        </p:xfrm>
        <a:graphic>
          <a:graphicData uri="http://schemas.openxmlformats.org/drawingml/2006/table">
            <a:tbl>
              <a:tblPr firstRow="1" bandRow="1">
                <a:tableStyleId>{93296810-A885-4BE3-A3E7-6D5BEEA58F35}</a:tableStyleId>
              </a:tblPr>
              <a:tblGrid>
                <a:gridCol w="5955527">
                  <a:extLst>
                    <a:ext uri="{9D8B030D-6E8A-4147-A177-3AD203B41FA5}">
                      <a16:colId xmlns:a16="http://schemas.microsoft.com/office/drawing/2014/main" xmlns="" val="1615118351"/>
                    </a:ext>
                  </a:extLst>
                </a:gridCol>
                <a:gridCol w="5955527">
                  <a:extLst>
                    <a:ext uri="{9D8B030D-6E8A-4147-A177-3AD203B41FA5}">
                      <a16:colId xmlns:a16="http://schemas.microsoft.com/office/drawing/2014/main" xmlns="" val="595469486"/>
                    </a:ext>
                  </a:extLst>
                </a:gridCol>
              </a:tblGrid>
              <a:tr h="1033797">
                <a:tc>
                  <a:txBody>
                    <a:bodyPr/>
                    <a:lstStyle/>
                    <a:p>
                      <a:r>
                        <a:rPr lang="en-US" dirty="0">
                          <a:solidFill>
                            <a:schemeClr val="bg2">
                              <a:lumMod val="75000"/>
                            </a:schemeClr>
                          </a:solidFill>
                        </a:rPr>
                        <a:t>++++++ strengths</a:t>
                      </a:r>
                    </a:p>
                  </a:txBody>
                  <a:tcPr/>
                </a:tc>
                <a:tc>
                  <a:txBody>
                    <a:bodyPr/>
                    <a:lstStyle/>
                    <a:p>
                      <a:r>
                        <a:rPr lang="en-US" dirty="0">
                          <a:solidFill>
                            <a:schemeClr val="bg2">
                              <a:lumMod val="75000"/>
                            </a:schemeClr>
                          </a:solidFill>
                        </a:rPr>
                        <a:t>---------weaknesses</a:t>
                      </a:r>
                    </a:p>
                  </a:txBody>
                  <a:tcPr/>
                </a:tc>
                <a:extLst>
                  <a:ext uri="{0D108BD9-81ED-4DB2-BD59-A6C34878D82A}">
                    <a16:rowId xmlns:a16="http://schemas.microsoft.com/office/drawing/2014/main" xmlns="" val="2328724241"/>
                  </a:ext>
                </a:extLst>
              </a:tr>
              <a:tr h="1033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Individually experienced sensations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a:t>
                      </a:r>
                      <a:r>
                        <a:rPr lang="en-US" baseline="0" dirty="0"/>
                        <a:t> c</a:t>
                      </a:r>
                      <a:r>
                        <a:rPr lang="en-US" dirty="0"/>
                        <a:t>onfusion about questions, scales</a:t>
                      </a:r>
                    </a:p>
                  </a:txBody>
                  <a:tcPr/>
                </a:tc>
                <a:extLst>
                  <a:ext uri="{0D108BD9-81ED-4DB2-BD59-A6C34878D82A}">
                    <a16:rowId xmlns:a16="http://schemas.microsoft.com/office/drawing/2014/main" xmlns="" val="4174372628"/>
                  </a:ext>
                </a:extLst>
              </a:tr>
              <a:tr h="773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Patients are direct source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Cannot discern between numbness/paresthesias vs pain</a:t>
                      </a:r>
                    </a:p>
                  </a:txBody>
                  <a:tcPr/>
                </a:tc>
                <a:extLst>
                  <a:ext uri="{0D108BD9-81ED-4DB2-BD59-A6C34878D82A}">
                    <a16:rowId xmlns:a16="http://schemas.microsoft.com/office/drawing/2014/main" xmlns="" val="2456110083"/>
                  </a:ext>
                </a:extLst>
              </a:tr>
              <a:tr h="1420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Peripheral</a:t>
                      </a:r>
                      <a:r>
                        <a:rPr lang="en-US" baseline="0" dirty="0"/>
                        <a:t> neuropathy</a:t>
                      </a:r>
                      <a:r>
                        <a:rPr lang="en-US" dirty="0"/>
                        <a:t> clinical assessments not</a:t>
                      </a:r>
                      <a:r>
                        <a:rPr lang="en-US" baseline="0" dirty="0"/>
                        <a:t> always </a:t>
                      </a:r>
                      <a:r>
                        <a:rPr lang="en-US" dirty="0"/>
                        <a:t>specific and sensitive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Expectations influence reports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Observed = Reported</a:t>
                      </a:r>
                    </a:p>
                  </a:txBody>
                  <a:tcPr/>
                </a:tc>
                <a:extLst>
                  <a:ext uri="{0D108BD9-81ED-4DB2-BD59-A6C34878D82A}">
                    <a16:rowId xmlns:a16="http://schemas.microsoft.com/office/drawing/2014/main" xmlns="" val="1871811838"/>
                  </a:ext>
                </a:extLst>
              </a:tr>
              <a:tr h="1033797">
                <a:tc>
                  <a:txBody>
                    <a:bodyPr/>
                    <a:lstStyle/>
                    <a:p>
                      <a:r>
                        <a:rPr lang="en-US" dirty="0"/>
                        <a:t>Easily obtained in clinic</a:t>
                      </a:r>
                    </a:p>
                  </a:txBody>
                  <a:tcPr/>
                </a:tc>
                <a:tc>
                  <a:txBody>
                    <a:bodyPr/>
                    <a:lstStyle/>
                    <a:p>
                      <a:r>
                        <a:rPr lang="en-US" dirty="0"/>
                        <a:t>Few validated instrument encompassing potential symptoms </a:t>
                      </a:r>
                    </a:p>
                  </a:txBody>
                  <a:tcPr/>
                </a:tc>
                <a:extLst>
                  <a:ext uri="{0D108BD9-81ED-4DB2-BD59-A6C34878D82A}">
                    <a16:rowId xmlns:a16="http://schemas.microsoft.com/office/drawing/2014/main" xmlns="" val="1013569642"/>
                  </a:ext>
                </a:extLst>
              </a:tr>
            </a:tbl>
          </a:graphicData>
        </a:graphic>
      </p:graphicFrame>
      <p:pic>
        <p:nvPicPr>
          <p:cNvPr id="5" name="Picture 2" descr="C:\Documents and Settings\rckunes\Desktop\MH 3C logo horizontal UNIVER.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222325"/>
            <a:ext cx="2096054" cy="52722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7707834" y="4326222"/>
            <a:ext cx="10758" cy="32272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482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388" y="161925"/>
            <a:ext cx="9905998" cy="1228725"/>
          </a:xfrm>
        </p:spPr>
        <p:txBody>
          <a:bodyPr>
            <a:normAutofit/>
          </a:bodyPr>
          <a:lstStyle/>
          <a:p>
            <a:r>
              <a:rPr lang="en-US" sz="3200" b="1" dirty="0">
                <a:solidFill>
                  <a:schemeClr val="bg2">
                    <a:lumMod val="75000"/>
                  </a:schemeClr>
                </a:solidFill>
              </a:rPr>
              <a:t>Clinicians assessment </a:t>
            </a:r>
          </a:p>
        </p:txBody>
      </p:sp>
      <p:sp>
        <p:nvSpPr>
          <p:cNvPr id="3" name="Content Placeholder 2"/>
          <p:cNvSpPr>
            <a:spLocks noGrp="1"/>
          </p:cNvSpPr>
          <p:nvPr>
            <p:ph idx="1"/>
          </p:nvPr>
        </p:nvSpPr>
        <p:spPr>
          <a:xfrm>
            <a:off x="1112837" y="1249362"/>
            <a:ext cx="9905999" cy="5189538"/>
          </a:xfrm>
        </p:spPr>
        <p:txBody>
          <a:bodyPr>
            <a:normAutofit fontScale="77500" lnSpcReduction="20000"/>
          </a:bodyPr>
          <a:lstStyle/>
          <a:p>
            <a:r>
              <a:rPr lang="en-US" sz="3300" b="1" dirty="0"/>
              <a:t>NCI </a:t>
            </a:r>
            <a:r>
              <a:rPr lang="en-US" sz="3300" b="1" dirty="0">
                <a:solidFill>
                  <a:schemeClr val="bg2">
                    <a:lumMod val="75000"/>
                  </a:schemeClr>
                </a:solidFill>
              </a:rPr>
              <a:t>common terminology criteria for adverse events </a:t>
            </a:r>
            <a:r>
              <a:rPr lang="en-US" sz="3300" b="1" dirty="0"/>
              <a:t>(CTCAE v4)</a:t>
            </a:r>
          </a:p>
          <a:p>
            <a:r>
              <a:rPr lang="en-US" sz="3300" b="1" dirty="0"/>
              <a:t>Created for </a:t>
            </a:r>
            <a:r>
              <a:rPr lang="en-US" sz="3300" b="1" u="sng" dirty="0">
                <a:solidFill>
                  <a:schemeClr val="bg2">
                    <a:lumMod val="75000"/>
                  </a:schemeClr>
                </a:solidFill>
              </a:rPr>
              <a:t>adverse event reporting</a:t>
            </a:r>
            <a:r>
              <a:rPr lang="en-US" sz="3300" b="1" dirty="0"/>
              <a:t>, however utilized as diagnostic and outcomes tool</a:t>
            </a:r>
          </a:p>
          <a:p>
            <a:endParaRPr lang="en-US" sz="2800" b="1" dirty="0"/>
          </a:p>
          <a:p>
            <a:r>
              <a:rPr lang="en-US" b="1" dirty="0"/>
              <a:t>5 grades:  mild/asymptomatic changes                       </a:t>
            </a:r>
            <a:r>
              <a:rPr lang="en-US" b="1" dirty="0" smtClean="0"/>
              <a:t>	 </a:t>
            </a:r>
            <a:r>
              <a:rPr lang="en-US" b="1" dirty="0"/>
              <a:t>grade 1</a:t>
            </a:r>
          </a:p>
          <a:p>
            <a:pPr marL="0" indent="0">
              <a:buNone/>
            </a:pPr>
            <a:r>
              <a:rPr lang="en-US" b="1" dirty="0"/>
              <a:t>                    moderate/symptoms/intervention/</a:t>
            </a:r>
            <a:r>
              <a:rPr lang="en-US" b="1" dirty="0" err="1"/>
              <a:t>iADLs</a:t>
            </a:r>
            <a:r>
              <a:rPr lang="en-US" b="1" dirty="0"/>
              <a:t>  </a:t>
            </a:r>
            <a:r>
              <a:rPr lang="en-US" b="1" dirty="0" smtClean="0"/>
              <a:t>	 	grade </a:t>
            </a:r>
            <a:r>
              <a:rPr lang="en-US" b="1" dirty="0"/>
              <a:t>2</a:t>
            </a:r>
          </a:p>
          <a:p>
            <a:pPr marL="0" indent="0">
              <a:buNone/>
            </a:pPr>
            <a:r>
              <a:rPr lang="en-US" b="1" dirty="0"/>
              <a:t>                    severe/hospitalization/ADLs                           </a:t>
            </a:r>
            <a:r>
              <a:rPr lang="en-US" b="1" dirty="0" smtClean="0"/>
              <a:t>	grade </a:t>
            </a:r>
            <a:r>
              <a:rPr lang="en-US" b="1" dirty="0"/>
              <a:t>3</a:t>
            </a:r>
          </a:p>
          <a:p>
            <a:pPr marL="0" indent="0">
              <a:buNone/>
            </a:pPr>
            <a:r>
              <a:rPr lang="en-US" b="1" dirty="0"/>
              <a:t>                     life-threatening/urgent intervention         </a:t>
            </a:r>
            <a:r>
              <a:rPr lang="en-US" b="1" dirty="0" smtClean="0"/>
              <a:t>	 	grade </a:t>
            </a:r>
            <a:r>
              <a:rPr lang="en-US" b="1" dirty="0"/>
              <a:t>4</a:t>
            </a:r>
          </a:p>
          <a:p>
            <a:pPr marL="0" indent="0">
              <a:buNone/>
            </a:pPr>
            <a:r>
              <a:rPr lang="en-US" b="1" dirty="0"/>
              <a:t>                     death                                                                  </a:t>
            </a:r>
            <a:r>
              <a:rPr lang="en-US" b="1" dirty="0" smtClean="0"/>
              <a:t>	grade </a:t>
            </a:r>
            <a:r>
              <a:rPr lang="en-US" b="1" dirty="0"/>
              <a:t>5</a:t>
            </a:r>
          </a:p>
          <a:p>
            <a:pPr marL="0" indent="0">
              <a:buNone/>
            </a:pPr>
            <a:r>
              <a:rPr lang="en-US" b="1" dirty="0"/>
              <a:t>The association between clinician-based common terminology criteria for adverse events (CTCAE) and patient-reported outcomes (PRO): a systematic review. Atkinson TM, et al </a:t>
            </a:r>
            <a:r>
              <a:rPr lang="en-US" b="1" dirty="0" err="1"/>
              <a:t>supp</a:t>
            </a:r>
            <a:r>
              <a:rPr lang="en-US" b="1" dirty="0"/>
              <a:t> care </a:t>
            </a:r>
            <a:r>
              <a:rPr lang="en-US" sz="2300" b="1" dirty="0"/>
              <a:t>2016;24:3669</a:t>
            </a:r>
          </a:p>
          <a:p>
            <a:pPr marL="0" indent="0">
              <a:buNone/>
            </a:pPr>
            <a:endParaRPr lang="en-US" b="1" dirty="0"/>
          </a:p>
        </p:txBody>
      </p:sp>
      <p:pic>
        <p:nvPicPr>
          <p:cNvPr id="4" name="Picture 68" descr="CWRU-SOM-black-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rckunes\Desktop\MH 3C logo horizontal UNIVER.jpg"/>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100344"/>
            <a:ext cx="2096054" cy="52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481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8"/>
          <p:cNvGrpSpPr>
            <a:grpSpLocks/>
          </p:cNvGrpSpPr>
          <p:nvPr/>
        </p:nvGrpSpPr>
        <p:grpSpPr bwMode="auto">
          <a:xfrm>
            <a:off x="1491727" y="-10665"/>
            <a:ext cx="10266363" cy="6858000"/>
            <a:chOff x="0" y="0"/>
            <a:chExt cx="6467" cy="4320"/>
          </a:xfrm>
        </p:grpSpPr>
        <p:sp>
          <p:nvSpPr>
            <p:cNvPr id="2054" name="Rectangle 4"/>
            <p:cNvSpPr>
              <a:spLocks noChangeArrowheads="1"/>
            </p:cNvSpPr>
            <p:nvPr/>
          </p:nvSpPr>
          <p:spPr bwMode="auto">
            <a:xfrm>
              <a:off x="0" y="3792"/>
              <a:ext cx="5760" cy="528"/>
            </a:xfrm>
            <a:prstGeom prst="rect">
              <a:avLst/>
            </a:prstGeom>
            <a:gradFill rotWithShape="1">
              <a:gsLst>
                <a:gs pos="0">
                  <a:schemeClr val="bg1"/>
                </a:gs>
                <a:gs pos="100000">
                  <a:srgbClr val="97768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055" name="Rectangle 5"/>
            <p:cNvSpPr>
              <a:spLocks noChangeArrowheads="1"/>
            </p:cNvSpPr>
            <p:nvPr/>
          </p:nvSpPr>
          <p:spPr bwMode="auto">
            <a:xfrm>
              <a:off x="0" y="0"/>
              <a:ext cx="5760" cy="576"/>
            </a:xfrm>
            <a:prstGeom prst="rect">
              <a:avLst/>
            </a:prstGeom>
            <a:gradFill rotWithShape="1">
              <a:gsLst>
                <a:gs pos="0">
                  <a:srgbClr val="977687"/>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2056" name="Picture 6" descr="nrneu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 y="1308"/>
              <a:ext cx="166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Text Box 9"/>
          <p:cNvSpPr txBox="1">
            <a:spLocks noChangeArrowheads="1"/>
          </p:cNvSpPr>
          <p:nvPr/>
        </p:nvSpPr>
        <p:spPr bwMode="auto">
          <a:xfrm>
            <a:off x="1981200" y="609601"/>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Table 3</a:t>
            </a:r>
            <a:r>
              <a:rPr lang="en-US"/>
              <a:t> Total Neuropathy score</a:t>
            </a:r>
          </a:p>
        </p:txBody>
      </p:sp>
      <p:sp>
        <p:nvSpPr>
          <p:cNvPr id="2052" name="Text Box 10"/>
          <p:cNvSpPr txBox="1">
            <a:spLocks noChangeArrowheads="1"/>
          </p:cNvSpPr>
          <p:nvPr/>
        </p:nvSpPr>
        <p:spPr bwMode="auto">
          <a:xfrm>
            <a:off x="2253727" y="128114"/>
            <a:ext cx="76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400" b="1" dirty="0" err="1">
                <a:cs typeface="Arial" panose="020B0604020202020204" pitchFamily="34" charset="0"/>
              </a:rPr>
              <a:t>Cavaletti</a:t>
            </a:r>
            <a:r>
              <a:rPr lang="en-US" sz="1400" b="1" dirty="0">
                <a:cs typeface="Arial" panose="020B0604020202020204" pitchFamily="34" charset="0"/>
              </a:rPr>
              <a:t>, G. &amp; </a:t>
            </a:r>
            <a:r>
              <a:rPr lang="en-US" sz="1400" b="1" dirty="0" err="1">
                <a:cs typeface="Arial" panose="020B0604020202020204" pitchFamily="34" charset="0"/>
              </a:rPr>
              <a:t>Marmiroli</a:t>
            </a:r>
            <a:r>
              <a:rPr lang="en-US" sz="1400" b="1" dirty="0">
                <a:cs typeface="Arial" panose="020B0604020202020204" pitchFamily="34" charset="0"/>
              </a:rPr>
              <a:t>, P.</a:t>
            </a:r>
            <a:r>
              <a:rPr lang="en-US" sz="1400" b="1" dirty="0"/>
              <a:t> </a:t>
            </a:r>
            <a:r>
              <a:rPr lang="en-GB" sz="1400" b="1" dirty="0"/>
              <a:t>(2010)</a:t>
            </a:r>
            <a:r>
              <a:rPr lang="en-US" sz="1400" b="1" dirty="0"/>
              <a:t> </a:t>
            </a:r>
            <a:r>
              <a:rPr lang="en-US" sz="1400" b="1" dirty="0">
                <a:cs typeface="Times New Roman" panose="02020603050405020304" pitchFamily="18" charset="0"/>
              </a:rPr>
              <a:t>Chemotherapy-induced peripheral neurotoxicity</a:t>
            </a:r>
            <a:endParaRPr lang="en-US" sz="1400" b="1" dirty="0">
              <a:cs typeface="Arial" panose="020B0604020202020204" pitchFamily="34" charset="0"/>
            </a:endParaRPr>
          </a:p>
          <a:p>
            <a:pPr algn="ctr" eaLnBrk="1" hangingPunct="1"/>
            <a:r>
              <a:rPr lang="en-US" sz="1400" b="1" i="1" dirty="0"/>
              <a:t>Nat. Rev. Neurol.</a:t>
            </a:r>
            <a:r>
              <a:rPr lang="en-US" sz="1400" b="1" dirty="0"/>
              <a:t> doi:10.1038/nrneurol.2010.160</a:t>
            </a:r>
          </a:p>
        </p:txBody>
      </p:sp>
      <p:pic>
        <p:nvPicPr>
          <p:cNvPr id="2053" name="Picture 49" descr="D:\Shanmugam\2010\11_November\041110\nr\images\nrneurol.2010.160-t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24092"/>
            <a:ext cx="12192000" cy="613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71775" y="658481"/>
            <a:ext cx="1973169" cy="646331"/>
          </a:xfrm>
          <a:prstGeom prst="rect">
            <a:avLst/>
          </a:prstGeom>
          <a:noFill/>
        </p:spPr>
        <p:txBody>
          <a:bodyPr wrap="none" rtlCol="0">
            <a:spAutoFit/>
          </a:bodyPr>
          <a:lstStyle/>
          <a:p>
            <a:r>
              <a:rPr lang="en-US" b="1" dirty="0">
                <a:solidFill>
                  <a:schemeClr val="bg1"/>
                </a:solidFill>
              </a:rPr>
              <a:t> – several versions</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432646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55144"/>
            <a:ext cx="9905998" cy="438757"/>
          </a:xfrm>
        </p:spPr>
        <p:txBody>
          <a:bodyPr>
            <a:normAutofit fontScale="90000"/>
          </a:bodyPr>
          <a:lstStyle/>
          <a:p>
            <a:r>
              <a:rPr lang="en-US" b="1" dirty="0">
                <a:solidFill>
                  <a:schemeClr val="bg2">
                    <a:lumMod val="75000"/>
                  </a:schemeClr>
                </a:solidFill>
              </a:rPr>
              <a:t>Clinical case study </a:t>
            </a:r>
            <a:r>
              <a:rPr lang="en-US" sz="3100" b="1" dirty="0">
                <a:solidFill>
                  <a:schemeClr val="bg2">
                    <a:lumMod val="75000"/>
                  </a:schemeClr>
                </a:solidFill>
              </a:rPr>
              <a:t>for patient impact</a:t>
            </a:r>
          </a:p>
        </p:txBody>
      </p:sp>
      <p:sp>
        <p:nvSpPr>
          <p:cNvPr id="3" name="Content Placeholder 2"/>
          <p:cNvSpPr>
            <a:spLocks noGrp="1"/>
          </p:cNvSpPr>
          <p:nvPr>
            <p:ph idx="1"/>
          </p:nvPr>
        </p:nvSpPr>
        <p:spPr>
          <a:xfrm>
            <a:off x="1141412" y="882366"/>
            <a:ext cx="9905999" cy="5727984"/>
          </a:xfrm>
        </p:spPr>
        <p:txBody>
          <a:bodyPr>
            <a:normAutofit/>
          </a:bodyPr>
          <a:lstStyle/>
          <a:p>
            <a:r>
              <a:rPr lang="en-US" sz="2800" dirty="0"/>
              <a:t>69 y/o African-American female</a:t>
            </a:r>
          </a:p>
          <a:p>
            <a:pPr lvl="1"/>
            <a:r>
              <a:rPr lang="en-US" sz="2400" dirty="0"/>
              <a:t>type II diabetes x 8 years, no insulin (? hgbA1c), BMI 31</a:t>
            </a:r>
          </a:p>
          <a:p>
            <a:pPr lvl="1"/>
            <a:r>
              <a:rPr lang="en-US" sz="2400" dirty="0"/>
              <a:t>works part time seamstress but sedentary, lives alone</a:t>
            </a:r>
          </a:p>
          <a:p>
            <a:r>
              <a:rPr lang="en-US" sz="2800" dirty="0">
                <a:solidFill>
                  <a:schemeClr val="bg2">
                    <a:lumMod val="75000"/>
                  </a:schemeClr>
                </a:solidFill>
              </a:rPr>
              <a:t>Adenocarcinoma colon </a:t>
            </a:r>
            <a:r>
              <a:rPr lang="en-US" sz="2800" dirty="0">
                <a:solidFill>
                  <a:schemeClr val="bg2">
                    <a:lumMod val="75000"/>
                  </a:schemeClr>
                </a:solidFill>
                <a:sym typeface="Wingdings 3" panose="05040102010807070707" pitchFamily="18" charset="2"/>
              </a:rPr>
              <a:t></a:t>
            </a:r>
            <a:r>
              <a:rPr lang="en-US" sz="2800" dirty="0">
                <a:solidFill>
                  <a:schemeClr val="bg2">
                    <a:lumMod val="75000"/>
                  </a:schemeClr>
                </a:solidFill>
              </a:rPr>
              <a:t> hemicolectomy: </a:t>
            </a:r>
          </a:p>
          <a:p>
            <a:pPr marL="457200" lvl="1" indent="0">
              <a:buNone/>
            </a:pPr>
            <a:r>
              <a:rPr lang="en-US" sz="2400" dirty="0">
                <a:solidFill>
                  <a:schemeClr val="bg2">
                    <a:lumMod val="75000"/>
                  </a:schemeClr>
                </a:solidFill>
              </a:rPr>
              <a:t>Stage IIIB (T3N1bM0) 2 poor prognostic features </a:t>
            </a:r>
          </a:p>
          <a:p>
            <a:pPr marL="457200" lvl="1" indent="0">
              <a:buNone/>
            </a:pPr>
            <a:r>
              <a:rPr lang="en-US" sz="2400" b="1" dirty="0">
                <a:solidFill>
                  <a:schemeClr val="bg2">
                    <a:lumMod val="75000"/>
                  </a:schemeClr>
                </a:solidFill>
              </a:rPr>
              <a:t>5 year overall survival  ~ 50%</a:t>
            </a:r>
          </a:p>
          <a:p>
            <a:r>
              <a:rPr lang="en-US" sz="2800" dirty="0"/>
              <a:t>Priority is longer life </a:t>
            </a:r>
            <a:r>
              <a:rPr lang="en-US" sz="2800" b="1" dirty="0">
                <a:sym typeface="Wingdings 3" panose="05040102010807070707" pitchFamily="18" charset="2"/>
              </a:rPr>
              <a:t> </a:t>
            </a:r>
            <a:r>
              <a:rPr lang="en-US" sz="2800" dirty="0"/>
              <a:t>adjuvant therapy to decrease risk:</a:t>
            </a:r>
          </a:p>
          <a:p>
            <a:pPr marL="0" indent="0">
              <a:buNone/>
            </a:pPr>
            <a:r>
              <a:rPr lang="en-US" sz="2800" dirty="0"/>
              <a:t>          FOLFOX </a:t>
            </a:r>
            <a:r>
              <a:rPr lang="en-US" sz="2800" b="1" dirty="0" err="1"/>
              <a:t>oxaliplatin</a:t>
            </a:r>
            <a:r>
              <a:rPr lang="en-US" sz="2800" b="1" dirty="0"/>
              <a:t> 85 mg/m2</a:t>
            </a:r>
            <a:r>
              <a:rPr lang="en-US" sz="2800" dirty="0"/>
              <a:t> IV every 2 weeks</a:t>
            </a:r>
          </a:p>
          <a:p>
            <a:pPr marL="0" indent="0">
              <a:buNone/>
            </a:pPr>
            <a:r>
              <a:rPr lang="en-US" sz="2800" dirty="0"/>
              <a:t>                      12 cycles/ ~ 6 months </a:t>
            </a:r>
          </a:p>
        </p:txBody>
      </p:sp>
      <p:pic>
        <p:nvPicPr>
          <p:cNvPr id="4" name="Picture 2" descr="C:\Documents and Settings\rckunes\Desktop\MH 3C logo horizontal UNIVER.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91718"/>
            <a:ext cx="2096054" cy="527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8" descr="CWRU-SOM-black-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54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37360"/>
            <a:ext cx="9905998" cy="819757"/>
          </a:xfrm>
        </p:spPr>
        <p:txBody>
          <a:bodyPr>
            <a:normAutofit/>
          </a:bodyPr>
          <a:lstStyle/>
          <a:p>
            <a:r>
              <a:rPr lang="en-US" sz="3200" b="1" dirty="0">
                <a:solidFill>
                  <a:schemeClr val="bg2">
                    <a:lumMod val="75000"/>
                  </a:schemeClr>
                </a:solidFill>
              </a:rPr>
              <a:t>Clinical course</a:t>
            </a:r>
          </a:p>
        </p:txBody>
      </p:sp>
      <p:sp>
        <p:nvSpPr>
          <p:cNvPr id="3" name="Content Placeholder 2"/>
          <p:cNvSpPr>
            <a:spLocks noGrp="1"/>
          </p:cNvSpPr>
          <p:nvPr>
            <p:ph idx="1"/>
          </p:nvPr>
        </p:nvSpPr>
        <p:spPr>
          <a:xfrm>
            <a:off x="1141412" y="1152525"/>
            <a:ext cx="9905999" cy="5172074"/>
          </a:xfrm>
        </p:spPr>
        <p:txBody>
          <a:bodyPr>
            <a:normAutofit/>
          </a:bodyPr>
          <a:lstStyle/>
          <a:p>
            <a:r>
              <a:rPr lang="en-US" sz="2800" b="1" dirty="0"/>
              <a:t>cycle 1</a:t>
            </a:r>
            <a:r>
              <a:rPr lang="en-US" sz="2800" dirty="0"/>
              <a:t>: before leaving cancer center c/o </a:t>
            </a:r>
            <a:r>
              <a:rPr lang="en-US" sz="2800" dirty="0">
                <a:solidFill>
                  <a:schemeClr val="bg2">
                    <a:lumMod val="75000"/>
                  </a:schemeClr>
                </a:solidFill>
              </a:rPr>
              <a:t>SOB, laryngospasm, perioral sensations </a:t>
            </a:r>
            <a:r>
              <a:rPr lang="en-US" sz="2800" dirty="0"/>
              <a:t>– </a:t>
            </a:r>
            <a:r>
              <a:rPr lang="en-US" sz="2800" dirty="0" err="1"/>
              <a:t>decadron</a:t>
            </a:r>
            <a:r>
              <a:rPr lang="en-US" sz="2800" dirty="0"/>
              <a:t> IV</a:t>
            </a:r>
          </a:p>
          <a:p>
            <a:endParaRPr lang="en-US" sz="2800" dirty="0"/>
          </a:p>
          <a:p>
            <a:r>
              <a:rPr lang="en-US" sz="2800" dirty="0"/>
              <a:t> </a:t>
            </a:r>
            <a:r>
              <a:rPr lang="en-US" sz="2800" b="1" dirty="0"/>
              <a:t>cycle 1</a:t>
            </a:r>
            <a:r>
              <a:rPr lang="en-US" sz="2800" dirty="0"/>
              <a:t>:  couple </a:t>
            </a:r>
            <a:r>
              <a:rPr lang="en-US" sz="2800" dirty="0" err="1"/>
              <a:t>hrs</a:t>
            </a:r>
            <a:r>
              <a:rPr lang="en-US" sz="2800" dirty="0"/>
              <a:t> </a:t>
            </a:r>
            <a:r>
              <a:rPr lang="en-US" sz="2800" dirty="0">
                <a:solidFill>
                  <a:schemeClr val="bg2">
                    <a:lumMod val="75000"/>
                  </a:schemeClr>
                </a:solidFill>
              </a:rPr>
              <a:t>cold-induced perioral and </a:t>
            </a:r>
            <a:r>
              <a:rPr lang="en-US" sz="2800" dirty="0" err="1">
                <a:solidFill>
                  <a:schemeClr val="bg2">
                    <a:lumMod val="75000"/>
                  </a:schemeClr>
                </a:solidFill>
              </a:rPr>
              <a:t>pharyngolaryngeal</a:t>
            </a:r>
            <a:r>
              <a:rPr lang="en-US" sz="2800" dirty="0">
                <a:solidFill>
                  <a:schemeClr val="bg2">
                    <a:lumMod val="75000"/>
                  </a:schemeClr>
                </a:solidFill>
              </a:rPr>
              <a:t> dysesthesias and </a:t>
            </a:r>
            <a:r>
              <a:rPr lang="en-US" sz="2800" dirty="0" err="1">
                <a:solidFill>
                  <a:schemeClr val="bg2">
                    <a:lumMod val="75000"/>
                  </a:schemeClr>
                </a:solidFill>
              </a:rPr>
              <a:t>paresthesias</a:t>
            </a:r>
            <a:r>
              <a:rPr lang="en-US" sz="2800" dirty="0">
                <a:solidFill>
                  <a:schemeClr val="bg2">
                    <a:lumMod val="75000"/>
                  </a:schemeClr>
                </a:solidFill>
              </a:rPr>
              <a:t> fingers </a:t>
            </a:r>
            <a:r>
              <a:rPr lang="en-US" sz="2800" dirty="0"/>
              <a:t>last 1-2 days – glass</a:t>
            </a:r>
          </a:p>
          <a:p>
            <a:endParaRPr lang="en-US" sz="2800" dirty="0"/>
          </a:p>
          <a:p>
            <a:r>
              <a:rPr lang="en-US" sz="2800" b="1" dirty="0"/>
              <a:t>cycle 4</a:t>
            </a:r>
            <a:r>
              <a:rPr lang="en-US" sz="2800" dirty="0"/>
              <a:t>: </a:t>
            </a:r>
            <a:r>
              <a:rPr lang="en-US" sz="2800" dirty="0">
                <a:solidFill>
                  <a:schemeClr val="bg2">
                    <a:lumMod val="75000"/>
                  </a:schemeClr>
                </a:solidFill>
              </a:rPr>
              <a:t>cold induced symptoms last 7-9 days </a:t>
            </a:r>
            <a:r>
              <a:rPr lang="en-US" sz="2800" dirty="0"/>
              <a:t>after chemo; mild </a:t>
            </a:r>
            <a:r>
              <a:rPr lang="en-US" sz="2800" dirty="0" err="1"/>
              <a:t>paresthesias</a:t>
            </a:r>
            <a:r>
              <a:rPr lang="en-US" sz="2800" dirty="0"/>
              <a:t> in toes</a:t>
            </a:r>
          </a:p>
          <a:p>
            <a:endParaRPr lang="en-US" sz="2800" dirty="0"/>
          </a:p>
        </p:txBody>
      </p:sp>
      <p:pic>
        <p:nvPicPr>
          <p:cNvPr id="4" name="Picture 2" descr="C:\Documents and Settings\rckunes\Desktop\MH 3C logo horizontal UNIVER.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100344"/>
            <a:ext cx="2096054" cy="527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8" descr="CWRU-SOM-black-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49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57165"/>
            <a:ext cx="9905998" cy="780436"/>
          </a:xfrm>
        </p:spPr>
        <p:txBody>
          <a:bodyPr/>
          <a:lstStyle/>
          <a:p>
            <a:r>
              <a:rPr lang="en-US" b="1" dirty="0">
                <a:solidFill>
                  <a:schemeClr val="bg2">
                    <a:lumMod val="75000"/>
                  </a:schemeClr>
                </a:solidFill>
              </a:rPr>
              <a:t>Clinical course</a:t>
            </a:r>
            <a:endParaRPr lang="en-US" dirty="0"/>
          </a:p>
        </p:txBody>
      </p:sp>
      <p:sp>
        <p:nvSpPr>
          <p:cNvPr id="3" name="Content Placeholder 2"/>
          <p:cNvSpPr>
            <a:spLocks noGrp="1"/>
          </p:cNvSpPr>
          <p:nvPr>
            <p:ph idx="1"/>
          </p:nvPr>
        </p:nvSpPr>
        <p:spPr>
          <a:xfrm>
            <a:off x="1141412" y="1367071"/>
            <a:ext cx="9905999" cy="4424130"/>
          </a:xfrm>
        </p:spPr>
        <p:txBody>
          <a:bodyPr>
            <a:normAutofit fontScale="92500" lnSpcReduction="10000"/>
          </a:bodyPr>
          <a:lstStyle/>
          <a:p>
            <a:r>
              <a:rPr lang="en-US" sz="2800" b="1" dirty="0"/>
              <a:t>cycle 5</a:t>
            </a:r>
            <a:r>
              <a:rPr lang="en-US" sz="2800" dirty="0"/>
              <a:t>: in addition </a:t>
            </a:r>
            <a:r>
              <a:rPr lang="en-US" sz="2800" dirty="0">
                <a:solidFill>
                  <a:schemeClr val="bg2">
                    <a:lumMod val="75000"/>
                  </a:schemeClr>
                </a:solidFill>
              </a:rPr>
              <a:t>numbness </a:t>
            </a:r>
            <a:r>
              <a:rPr lang="en-US" sz="2800" dirty="0"/>
              <a:t>in fingers and toes but still mild per patient (grade 1)</a:t>
            </a:r>
          </a:p>
          <a:p>
            <a:endParaRPr lang="en-US" sz="2800" dirty="0"/>
          </a:p>
          <a:p>
            <a:r>
              <a:rPr lang="en-US" sz="2800" b="1" dirty="0"/>
              <a:t>cycle 7</a:t>
            </a:r>
            <a:r>
              <a:rPr lang="en-US" sz="2800" dirty="0"/>
              <a:t>:  </a:t>
            </a:r>
            <a:r>
              <a:rPr lang="en-US" sz="2800" dirty="0">
                <a:solidFill>
                  <a:schemeClr val="bg2">
                    <a:lumMod val="75000"/>
                  </a:schemeClr>
                </a:solidFill>
              </a:rPr>
              <a:t>dropping objects, cramping hands, cannot pick up needles off counter </a:t>
            </a:r>
            <a:r>
              <a:rPr lang="en-US" sz="2800" dirty="0"/>
              <a:t>(grade 2) but all other ADLs</a:t>
            </a:r>
          </a:p>
          <a:p>
            <a:pPr lvl="1"/>
            <a:r>
              <a:rPr lang="en-US" sz="2600" b="1" dirty="0">
                <a:solidFill>
                  <a:schemeClr val="bg2">
                    <a:lumMod val="75000"/>
                  </a:schemeClr>
                </a:solidFill>
              </a:rPr>
              <a:t>cycle 7</a:t>
            </a:r>
            <a:r>
              <a:rPr lang="en-US" sz="2600" dirty="0">
                <a:solidFill>
                  <a:schemeClr val="bg2">
                    <a:lumMod val="75000"/>
                  </a:schemeClr>
                </a:solidFill>
              </a:rPr>
              <a:t>: 20% dose reduction oxaliplatin</a:t>
            </a:r>
          </a:p>
          <a:p>
            <a:pPr marL="457200" lvl="1" indent="0">
              <a:buNone/>
            </a:pPr>
            <a:endParaRPr lang="en-US" sz="2400" dirty="0"/>
          </a:p>
          <a:p>
            <a:pPr marL="0" indent="0">
              <a:buNone/>
            </a:pPr>
            <a:r>
              <a:rPr lang="en-US" sz="2800" dirty="0"/>
              <a:t>No symptomatic treatments desired as denies any pain – no disease modifying agents</a:t>
            </a:r>
          </a:p>
          <a:p>
            <a:pPr marL="0" indent="0">
              <a:buNone/>
            </a:pPr>
            <a:endParaRPr lang="en-US" sz="2800" dirty="0"/>
          </a:p>
          <a:p>
            <a:endParaRPr lang="en-US" dirty="0"/>
          </a:p>
        </p:txBody>
      </p:sp>
      <p:pic>
        <p:nvPicPr>
          <p:cNvPr id="4" name="Picture 2" descr="C:\Documents and Settings\rckunes\Desktop\MH 3C logo horizontal UNIVER.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100344"/>
            <a:ext cx="2096054" cy="527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8" descr="CWRU-SOM-black-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067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55329"/>
            <a:ext cx="9905998" cy="1067407"/>
          </a:xfrm>
        </p:spPr>
        <p:txBody>
          <a:bodyPr/>
          <a:lstStyle/>
          <a:p>
            <a:r>
              <a:rPr lang="en-US" b="1" dirty="0">
                <a:solidFill>
                  <a:schemeClr val="bg2">
                    <a:lumMod val="75000"/>
                  </a:schemeClr>
                </a:solidFill>
              </a:rPr>
              <a:t>Clinical course</a:t>
            </a:r>
          </a:p>
        </p:txBody>
      </p:sp>
      <p:sp>
        <p:nvSpPr>
          <p:cNvPr id="3" name="Content Placeholder 2"/>
          <p:cNvSpPr>
            <a:spLocks noGrp="1"/>
          </p:cNvSpPr>
          <p:nvPr>
            <p:ph idx="1"/>
          </p:nvPr>
        </p:nvSpPr>
        <p:spPr>
          <a:xfrm>
            <a:off x="1141412" y="1180123"/>
            <a:ext cx="9905999" cy="5182577"/>
          </a:xfrm>
        </p:spPr>
        <p:txBody>
          <a:bodyPr>
            <a:normAutofit/>
          </a:bodyPr>
          <a:lstStyle/>
          <a:p>
            <a:r>
              <a:rPr lang="en-US" sz="2800" b="1" dirty="0"/>
              <a:t>cycle 8-10</a:t>
            </a:r>
            <a:r>
              <a:rPr lang="en-US" sz="2800" dirty="0"/>
              <a:t>: </a:t>
            </a:r>
            <a:r>
              <a:rPr lang="en-US" sz="2800" dirty="0">
                <a:solidFill>
                  <a:schemeClr val="bg2">
                    <a:lumMod val="75000"/>
                  </a:schemeClr>
                </a:solidFill>
              </a:rPr>
              <a:t>“stable” or “improved” </a:t>
            </a:r>
            <a:r>
              <a:rPr lang="en-US" sz="2800" dirty="0"/>
              <a:t>symptoms - patient not reporting ?</a:t>
            </a:r>
          </a:p>
          <a:p>
            <a:r>
              <a:rPr lang="en-US" sz="2800" b="1" dirty="0"/>
              <a:t>cycle 11-12</a:t>
            </a:r>
            <a:r>
              <a:rPr lang="en-US" sz="2800" dirty="0"/>
              <a:t>: “stable”  later admits did not report worsening</a:t>
            </a:r>
          </a:p>
          <a:p>
            <a:endParaRPr lang="en-US" sz="2800" dirty="0"/>
          </a:p>
          <a:p>
            <a:pPr marL="0" indent="0">
              <a:buNone/>
            </a:pPr>
            <a:r>
              <a:rPr lang="en-US" sz="2800" dirty="0"/>
              <a:t>6 weeks later abrupt worsening of symptoms</a:t>
            </a:r>
          </a:p>
          <a:p>
            <a:pPr marL="0" indent="0">
              <a:buNone/>
            </a:pPr>
            <a:r>
              <a:rPr lang="en-US" sz="2800" dirty="0"/>
              <a:t>4 months later fingers and toes numb, no return to work</a:t>
            </a:r>
          </a:p>
          <a:p>
            <a:pPr marL="0" indent="0">
              <a:buNone/>
            </a:pPr>
            <a:r>
              <a:rPr lang="en-US" sz="2800" dirty="0"/>
              <a:t> 6 months later diabetic foot ulcer1</a:t>
            </a:r>
            <a:r>
              <a:rPr lang="en-US" sz="2800" baseline="30000" dirty="0"/>
              <a:t>st</a:t>
            </a:r>
            <a:r>
              <a:rPr lang="en-US" sz="2800" dirty="0"/>
              <a:t> digit</a:t>
            </a:r>
          </a:p>
        </p:txBody>
      </p:sp>
      <p:pic>
        <p:nvPicPr>
          <p:cNvPr id="4" name="Picture 2" descr="C:\Documents and Settings\rckunes\Desktop\MH 3C logo horizontal UNIVER.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91718"/>
            <a:ext cx="2096054" cy="527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8" descr="CWRU-SOM-black-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75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75000"/>
                  </a:schemeClr>
                </a:solidFill>
              </a:rPr>
              <a:t>outline</a:t>
            </a:r>
          </a:p>
        </p:txBody>
      </p:sp>
      <p:sp>
        <p:nvSpPr>
          <p:cNvPr id="3" name="Content Placeholder 2"/>
          <p:cNvSpPr>
            <a:spLocks noGrp="1"/>
          </p:cNvSpPr>
          <p:nvPr>
            <p:ph idx="1"/>
          </p:nvPr>
        </p:nvSpPr>
        <p:spPr>
          <a:xfrm>
            <a:off x="1141412" y="1805354"/>
            <a:ext cx="9905999" cy="3985847"/>
          </a:xfrm>
        </p:spPr>
        <p:txBody>
          <a:bodyPr>
            <a:normAutofit fontScale="92500" lnSpcReduction="10000"/>
          </a:bodyPr>
          <a:lstStyle/>
          <a:p>
            <a:r>
              <a:rPr lang="en-US" sz="2800" dirty="0"/>
              <a:t>Incidence and diagnosis</a:t>
            </a:r>
          </a:p>
          <a:p>
            <a:endParaRPr lang="en-US" sz="2800" dirty="0"/>
          </a:p>
          <a:p>
            <a:r>
              <a:rPr lang="en-US" sz="2800" dirty="0"/>
              <a:t>Case report</a:t>
            </a:r>
          </a:p>
          <a:p>
            <a:endParaRPr lang="en-US" sz="2800" dirty="0"/>
          </a:p>
          <a:p>
            <a:r>
              <a:rPr lang="en-US" sz="2800" dirty="0"/>
              <a:t>Significance</a:t>
            </a:r>
          </a:p>
          <a:p>
            <a:endParaRPr lang="en-US" sz="2800" dirty="0"/>
          </a:p>
          <a:p>
            <a:r>
              <a:rPr lang="en-US" sz="2800" dirty="0"/>
              <a:t>American Society Clinical Oncology approach</a:t>
            </a:r>
          </a:p>
          <a:p>
            <a:endParaRPr lang="en-US" dirty="0"/>
          </a:p>
          <a:p>
            <a:pPr marL="0" indent="0">
              <a:buNone/>
            </a:pPr>
            <a:endParaRPr lang="en-US" dirty="0"/>
          </a:p>
          <a:p>
            <a:endParaRPr lang="en-US" dirty="0"/>
          </a:p>
        </p:txBody>
      </p:sp>
      <p:pic>
        <p:nvPicPr>
          <p:cNvPr id="4" name="Picture 68" descr="CWRU-SOM-black-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rckunes\Desktop\MH 3C logo horizontal UNIVER.jpg"/>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100344"/>
            <a:ext cx="2096054" cy="52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2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63955"/>
            <a:ext cx="9905998" cy="705457"/>
          </a:xfrm>
        </p:spPr>
        <p:txBody>
          <a:bodyPr/>
          <a:lstStyle/>
          <a:p>
            <a:r>
              <a:rPr lang="en-US" b="1" dirty="0">
                <a:solidFill>
                  <a:schemeClr val="bg2">
                    <a:lumMod val="75000"/>
                  </a:schemeClr>
                </a:solidFill>
              </a:rPr>
              <a:t>Clinical course</a:t>
            </a:r>
          </a:p>
        </p:txBody>
      </p:sp>
      <p:sp>
        <p:nvSpPr>
          <p:cNvPr id="3" name="Content Placeholder 2"/>
          <p:cNvSpPr>
            <a:spLocks noGrp="1"/>
          </p:cNvSpPr>
          <p:nvPr>
            <p:ph idx="1"/>
          </p:nvPr>
        </p:nvSpPr>
        <p:spPr>
          <a:xfrm>
            <a:off x="1141412" y="1228725"/>
            <a:ext cx="9905999" cy="5076825"/>
          </a:xfrm>
        </p:spPr>
        <p:txBody>
          <a:bodyPr>
            <a:normAutofit fontScale="92500" lnSpcReduction="20000"/>
          </a:bodyPr>
          <a:lstStyle/>
          <a:p>
            <a:r>
              <a:rPr lang="en-US" sz="2800" u="sng" dirty="0">
                <a:solidFill>
                  <a:schemeClr val="bg2">
                    <a:lumMod val="75000"/>
                  </a:schemeClr>
                </a:solidFill>
              </a:rPr>
              <a:t>Risk </a:t>
            </a:r>
            <a:r>
              <a:rPr lang="en-US" sz="2800" u="sng" dirty="0" err="1">
                <a:solidFill>
                  <a:schemeClr val="bg2">
                    <a:lumMod val="75000"/>
                  </a:schemeClr>
                </a:solidFill>
              </a:rPr>
              <a:t>factors</a:t>
            </a:r>
            <a:r>
              <a:rPr lang="en-US" sz="2800" dirty="0" err="1"/>
              <a:t>:female</a:t>
            </a:r>
            <a:r>
              <a:rPr lang="en-US" sz="2800" dirty="0"/>
              <a:t>, increasing age, African American, diabetes, obesity</a:t>
            </a:r>
          </a:p>
          <a:p>
            <a:r>
              <a:rPr lang="en-US" sz="2800" u="sng" dirty="0">
                <a:solidFill>
                  <a:schemeClr val="bg2">
                    <a:lumMod val="75000"/>
                  </a:schemeClr>
                </a:solidFill>
              </a:rPr>
              <a:t>Acute oxaliplatin neurologic symptoms </a:t>
            </a:r>
            <a:r>
              <a:rPr lang="en-US" sz="2800" dirty="0"/>
              <a:t>experienced by almost all immediately or within several hours of infusion (reaction? ion channel dysfunction?: cold-induced perioral </a:t>
            </a:r>
            <a:r>
              <a:rPr lang="en-US" sz="2800" dirty="0" err="1"/>
              <a:t>paresthesias</a:t>
            </a:r>
            <a:r>
              <a:rPr lang="en-US" sz="2800" dirty="0"/>
              <a:t>, </a:t>
            </a:r>
            <a:r>
              <a:rPr lang="en-US" sz="2800" dirty="0" err="1"/>
              <a:t>pharyngolaryngeal</a:t>
            </a:r>
            <a:r>
              <a:rPr lang="en-US" sz="2800" dirty="0"/>
              <a:t> dysesthesia, SOB without hypoxia, jaw stiffness, muscle cramps)</a:t>
            </a:r>
          </a:p>
          <a:p>
            <a:r>
              <a:rPr lang="en-US" sz="2800" u="sng" dirty="0">
                <a:solidFill>
                  <a:schemeClr val="bg2">
                    <a:lumMod val="75000"/>
                  </a:schemeClr>
                </a:solidFill>
              </a:rPr>
              <a:t>Chronic sensory PN </a:t>
            </a:r>
            <a:r>
              <a:rPr lang="en-US" sz="2800" dirty="0"/>
              <a:t>can be predicted by acute symptoms, early </a:t>
            </a:r>
            <a:r>
              <a:rPr lang="en-US" sz="2800" dirty="0" err="1"/>
              <a:t>paresthesias</a:t>
            </a:r>
            <a:r>
              <a:rPr lang="en-US" sz="2800" dirty="0"/>
              <a:t>?</a:t>
            </a:r>
          </a:p>
          <a:p>
            <a:r>
              <a:rPr lang="en-US" sz="2800" dirty="0">
                <a:solidFill>
                  <a:schemeClr val="bg2">
                    <a:lumMod val="75000"/>
                  </a:schemeClr>
                </a:solidFill>
              </a:rPr>
              <a:t>Burning pain </a:t>
            </a:r>
            <a:r>
              <a:rPr lang="en-US" sz="2800" dirty="0"/>
              <a:t>uncommon with oxaliplatin</a:t>
            </a:r>
          </a:p>
          <a:p>
            <a:r>
              <a:rPr lang="en-US" sz="2800" dirty="0"/>
              <a:t>Patients may not report accurately, under report, have  high tolerance</a:t>
            </a:r>
          </a:p>
          <a:p>
            <a:r>
              <a:rPr lang="en-US" sz="2800" u="sng" dirty="0">
                <a:solidFill>
                  <a:schemeClr val="tx1">
                    <a:lumMod val="85000"/>
                  </a:schemeClr>
                </a:solidFill>
              </a:rPr>
              <a:t>Coasting</a:t>
            </a:r>
            <a:r>
              <a:rPr lang="en-US" sz="2800" dirty="0"/>
              <a:t> often forgotten</a:t>
            </a:r>
          </a:p>
        </p:txBody>
      </p:sp>
      <p:pic>
        <p:nvPicPr>
          <p:cNvPr id="4" name="Picture 2" descr="C:\Documents and Settings\rckunes\Desktop\MH 3C logo horizontal UNIVER.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100344"/>
            <a:ext cx="2096054" cy="527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8" descr="CWRU-SOM-black-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91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39568"/>
            <a:ext cx="9905998" cy="930583"/>
          </a:xfrm>
        </p:spPr>
        <p:txBody>
          <a:bodyPr>
            <a:normAutofit fontScale="90000"/>
          </a:bodyPr>
          <a:lstStyle/>
          <a:p>
            <a:r>
              <a:rPr lang="en-US" sz="3200" b="1" dirty="0">
                <a:solidFill>
                  <a:schemeClr val="bg2">
                    <a:lumMod val="75000"/>
                  </a:schemeClr>
                </a:solidFill>
              </a:rPr>
              <a:t>Survivor Consequences of CIPN – urgency for discoveries </a:t>
            </a:r>
            <a:r>
              <a:rPr lang="en-US" sz="3200" dirty="0">
                <a:solidFill>
                  <a:srgbClr val="002060"/>
                </a:solidFill>
              </a:rPr>
              <a:t> </a:t>
            </a:r>
            <a:r>
              <a:rPr lang="en-US" sz="3200" dirty="0">
                <a:solidFill>
                  <a:schemeClr val="bg2">
                    <a:lumMod val="75000"/>
                  </a:schemeClr>
                </a:solidFill>
              </a:rPr>
              <a:t>~15.5 million cancer survivors 2016</a:t>
            </a:r>
          </a:p>
        </p:txBody>
      </p:sp>
      <p:sp>
        <p:nvSpPr>
          <p:cNvPr id="3" name="Content Placeholder 2"/>
          <p:cNvSpPr>
            <a:spLocks noGrp="1"/>
          </p:cNvSpPr>
          <p:nvPr>
            <p:ph idx="1"/>
          </p:nvPr>
        </p:nvSpPr>
        <p:spPr>
          <a:xfrm>
            <a:off x="1141412" y="1270151"/>
            <a:ext cx="9905999" cy="5421105"/>
          </a:xfrm>
        </p:spPr>
        <p:txBody>
          <a:bodyPr>
            <a:noAutofit/>
          </a:bodyPr>
          <a:lstStyle/>
          <a:p>
            <a:r>
              <a:rPr lang="en-US" dirty="0"/>
              <a:t>5 year overall survival rate of all USA cancers 67%</a:t>
            </a:r>
          </a:p>
          <a:p>
            <a:r>
              <a:rPr lang="en-US" dirty="0"/>
              <a:t>2/3 survivors &gt; 5 years  out from initial diagnosis</a:t>
            </a:r>
          </a:p>
          <a:p>
            <a:r>
              <a:rPr lang="en-US" sz="2000" dirty="0"/>
              <a:t>Living cancer-free:</a:t>
            </a:r>
          </a:p>
          <a:p>
            <a:pPr marL="457200" lvl="1" indent="0">
              <a:buNone/>
            </a:pPr>
            <a:r>
              <a:rPr lang="en-US" dirty="0"/>
              <a:t>after treatment for the remainder of life </a:t>
            </a:r>
          </a:p>
          <a:p>
            <a:pPr marL="457200" lvl="1" indent="0">
              <a:buNone/>
            </a:pPr>
            <a:r>
              <a:rPr lang="en-US" sz="2400" b="1" dirty="0">
                <a:solidFill>
                  <a:schemeClr val="bg2">
                    <a:lumMod val="75000"/>
                  </a:schemeClr>
                </a:solidFill>
              </a:rPr>
              <a:t>after treatment for many years but experiencing one or more serious, late or chronic complications of treatment </a:t>
            </a:r>
          </a:p>
          <a:p>
            <a:pPr marL="457200" lvl="1" indent="0">
              <a:buNone/>
            </a:pPr>
            <a:r>
              <a:rPr lang="en-US" dirty="0"/>
              <a:t>after treatment for many years, but dying after a late recurrence </a:t>
            </a:r>
          </a:p>
          <a:p>
            <a:pPr marL="457200" lvl="1" indent="0">
              <a:buNone/>
            </a:pPr>
            <a:r>
              <a:rPr lang="en-US" dirty="0"/>
              <a:t>after the first cancer is treated, but developing a second cancer </a:t>
            </a:r>
          </a:p>
          <a:p>
            <a:r>
              <a:rPr lang="en-US" sz="2000" dirty="0"/>
              <a:t>Living with intermittent periods of active disease requiring treatment </a:t>
            </a:r>
          </a:p>
          <a:p>
            <a:r>
              <a:rPr lang="en-US" sz="2000" dirty="0"/>
              <a:t>Living with cancer continuously, with or without treatment </a:t>
            </a:r>
          </a:p>
          <a:p>
            <a:endParaRPr lang="en-US" dirty="0"/>
          </a:p>
          <a:p>
            <a:r>
              <a:rPr lang="en-US" dirty="0"/>
              <a:t>                  </a:t>
            </a:r>
          </a:p>
        </p:txBody>
      </p:sp>
      <p:pic>
        <p:nvPicPr>
          <p:cNvPr id="4" name="Picture 2" descr="C:\Documents and Settings\rckunes\Desktop\MH 3C logo horizontal UNIVER.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91718"/>
            <a:ext cx="2096054" cy="527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8" descr="CWRU-SOM-black-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743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76882"/>
          </a:xfrm>
        </p:spPr>
        <p:txBody>
          <a:bodyPr>
            <a:normAutofit/>
          </a:bodyPr>
          <a:lstStyle/>
          <a:p>
            <a:r>
              <a:rPr lang="en-US" sz="3200" b="1" dirty="0">
                <a:solidFill>
                  <a:srgbClr val="002060"/>
                </a:solidFill>
              </a:rPr>
              <a:t>Consequences of CIPN - physical</a:t>
            </a:r>
          </a:p>
        </p:txBody>
      </p:sp>
      <p:sp>
        <p:nvSpPr>
          <p:cNvPr id="3" name="Content Placeholder 2"/>
          <p:cNvSpPr>
            <a:spLocks noGrp="1"/>
          </p:cNvSpPr>
          <p:nvPr>
            <p:ph idx="1"/>
          </p:nvPr>
        </p:nvSpPr>
        <p:spPr>
          <a:xfrm>
            <a:off x="1141412" y="1430215"/>
            <a:ext cx="9905999" cy="5142035"/>
          </a:xfrm>
        </p:spPr>
        <p:txBody>
          <a:bodyPr>
            <a:normAutofit/>
          </a:bodyPr>
          <a:lstStyle/>
          <a:p>
            <a:r>
              <a:rPr lang="en-US" sz="2800" dirty="0">
                <a:solidFill>
                  <a:schemeClr val="bg2">
                    <a:lumMod val="75000"/>
                  </a:schemeClr>
                </a:solidFill>
              </a:rPr>
              <a:t>Anti-cancer therapy dose reduced or discontinued</a:t>
            </a:r>
          </a:p>
          <a:p>
            <a:pPr lvl="1"/>
            <a:r>
              <a:rPr lang="en-US" sz="2400" dirty="0"/>
              <a:t>No information regarding potential influence on survival outcomes</a:t>
            </a:r>
          </a:p>
          <a:p>
            <a:pPr lvl="1"/>
            <a:endParaRPr lang="en-US" sz="2800" dirty="0"/>
          </a:p>
          <a:p>
            <a:r>
              <a:rPr lang="en-US" sz="2800" dirty="0">
                <a:solidFill>
                  <a:schemeClr val="bg2">
                    <a:lumMod val="75000"/>
                  </a:schemeClr>
                </a:solidFill>
              </a:rPr>
              <a:t>Functional status diminished</a:t>
            </a:r>
          </a:p>
          <a:p>
            <a:pPr lvl="1"/>
            <a:r>
              <a:rPr lang="en-US" sz="2400" dirty="0"/>
              <a:t>Daily activities altered: fine skills with hands, keyboarding, cooking</a:t>
            </a:r>
          </a:p>
          <a:p>
            <a:pPr lvl="1"/>
            <a:r>
              <a:rPr lang="en-US" sz="2400" dirty="0"/>
              <a:t>Difficulty ambulating</a:t>
            </a:r>
          </a:p>
          <a:p>
            <a:pPr lvl="1"/>
            <a:r>
              <a:rPr lang="en-US" sz="2400" dirty="0"/>
              <a:t>Chronic pain</a:t>
            </a:r>
          </a:p>
          <a:p>
            <a:pPr lvl="1"/>
            <a:r>
              <a:rPr lang="en-US" sz="2400" dirty="0"/>
              <a:t>More dependent on friends and family</a:t>
            </a:r>
          </a:p>
          <a:p>
            <a:pPr marL="457200" lvl="1" indent="0">
              <a:buNone/>
            </a:pPr>
            <a:endParaRPr lang="en-US" sz="2400" dirty="0"/>
          </a:p>
          <a:p>
            <a:endParaRPr lang="en-US" sz="2800" dirty="0"/>
          </a:p>
        </p:txBody>
      </p:sp>
      <p:pic>
        <p:nvPicPr>
          <p:cNvPr id="4" name="Picture 2" descr="C:\Documents and Settings\rckunes\Desktop\MH 3C logo horizontal UNIVER.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100344"/>
            <a:ext cx="2096054" cy="527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8" descr="CWRU-SOM-black-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586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777" y="355329"/>
            <a:ext cx="9905998" cy="902674"/>
          </a:xfrm>
        </p:spPr>
        <p:txBody>
          <a:bodyPr>
            <a:normAutofit/>
          </a:bodyPr>
          <a:lstStyle/>
          <a:p>
            <a:r>
              <a:rPr lang="en-US" sz="3200" b="1" dirty="0">
                <a:solidFill>
                  <a:srgbClr val="002060"/>
                </a:solidFill>
              </a:rPr>
              <a:t>Consequences of CIPN - QOL</a:t>
            </a:r>
            <a:endParaRPr lang="en-US" sz="3200" b="1" dirty="0"/>
          </a:p>
        </p:txBody>
      </p:sp>
      <p:sp>
        <p:nvSpPr>
          <p:cNvPr id="3" name="Content Placeholder 2"/>
          <p:cNvSpPr>
            <a:spLocks noGrp="1"/>
          </p:cNvSpPr>
          <p:nvPr>
            <p:ph idx="1"/>
          </p:nvPr>
        </p:nvSpPr>
        <p:spPr>
          <a:xfrm>
            <a:off x="1141412" y="1333948"/>
            <a:ext cx="9905999" cy="5034579"/>
          </a:xfrm>
        </p:spPr>
        <p:txBody>
          <a:bodyPr>
            <a:normAutofit/>
          </a:bodyPr>
          <a:lstStyle/>
          <a:p>
            <a:r>
              <a:rPr lang="en-US" dirty="0"/>
              <a:t>Chemotherapy-induced neuropathy and its association with quality of life among 2- to 11-year colorectal cancer survivors: results from the population-based PROFILES registry. </a:t>
            </a:r>
            <a:r>
              <a:rPr lang="en-US" sz="1600" dirty="0" err="1"/>
              <a:t>Mols</a:t>
            </a:r>
            <a:r>
              <a:rPr lang="en-US" sz="1600" dirty="0"/>
              <a:t> F, et al J </a:t>
            </a:r>
            <a:r>
              <a:rPr lang="en-US" sz="1600" dirty="0" err="1"/>
              <a:t>Clin</a:t>
            </a:r>
            <a:r>
              <a:rPr lang="en-US" sz="1600" dirty="0"/>
              <a:t> </a:t>
            </a:r>
            <a:r>
              <a:rPr lang="en-US" sz="1600" dirty="0" err="1"/>
              <a:t>Oncol</a:t>
            </a:r>
            <a:r>
              <a:rPr lang="en-US" sz="1600" dirty="0"/>
              <a:t> </a:t>
            </a:r>
            <a:r>
              <a:rPr lang="it-IT" sz="1600" dirty="0"/>
              <a:t>2013;20(21):2699-707</a:t>
            </a:r>
            <a:endParaRPr lang="en-US" sz="1600" dirty="0"/>
          </a:p>
          <a:p>
            <a:endParaRPr lang="en-US" dirty="0"/>
          </a:p>
          <a:p>
            <a:r>
              <a:rPr lang="en-US" dirty="0"/>
              <a:t>The trajectory of neurotoxic side effects’ impact on daily life: a qualitative study. </a:t>
            </a:r>
            <a:r>
              <a:rPr lang="en-US" sz="1600" dirty="0" err="1"/>
              <a:t>Drott</a:t>
            </a:r>
            <a:r>
              <a:rPr lang="en-US" sz="1600" dirty="0"/>
              <a:t> J, et al. </a:t>
            </a:r>
            <a:r>
              <a:rPr lang="en-US" sz="1600" dirty="0" err="1"/>
              <a:t>Supp</a:t>
            </a:r>
            <a:r>
              <a:rPr lang="en-US" sz="1600" dirty="0"/>
              <a:t> care </a:t>
            </a:r>
            <a:r>
              <a:rPr lang="en-US" sz="1600" dirty="0" err="1"/>
              <a:t>ca</a:t>
            </a:r>
            <a:r>
              <a:rPr lang="en-US" sz="1600" dirty="0"/>
              <a:t> 2016 DOI 10.1007/s00520-016-3179-1</a:t>
            </a:r>
          </a:p>
          <a:p>
            <a:endParaRPr lang="en-US" sz="1600" dirty="0"/>
          </a:p>
          <a:p>
            <a:r>
              <a:rPr lang="en-US" dirty="0"/>
              <a:t>Spiritual pain from persistent chemotherapy-induced peripheral neuropathy in colon cancer patients in Japan. </a:t>
            </a:r>
            <a:r>
              <a:rPr lang="en-US" sz="1600" dirty="0" err="1"/>
              <a:t>Kyota</a:t>
            </a:r>
            <a:r>
              <a:rPr lang="en-US" sz="1600" dirty="0"/>
              <a:t> A, et al Ann </a:t>
            </a:r>
            <a:r>
              <a:rPr lang="en-US" sz="1600" dirty="0" err="1"/>
              <a:t>Ca</a:t>
            </a:r>
            <a:r>
              <a:rPr lang="en-US" sz="1600" dirty="0"/>
              <a:t> Res 2016;7:3</a:t>
            </a:r>
          </a:p>
          <a:p>
            <a:endParaRPr lang="en-US" sz="1600" dirty="0"/>
          </a:p>
          <a:p>
            <a:endParaRPr lang="en-US" dirty="0"/>
          </a:p>
        </p:txBody>
      </p:sp>
      <p:pic>
        <p:nvPicPr>
          <p:cNvPr id="4" name="Picture 2" descr="C:\Documents and Settings\rckunes\Desktop\MH 3C logo horizontal UNIVER.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91718"/>
            <a:ext cx="2096054" cy="527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8" descr="CWRU-SOM-black-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79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1214"/>
            <a:ext cx="9905998" cy="914401"/>
          </a:xfrm>
        </p:spPr>
        <p:txBody>
          <a:bodyPr>
            <a:normAutofit/>
          </a:bodyPr>
          <a:lstStyle/>
          <a:p>
            <a:r>
              <a:rPr lang="en-US" sz="3200" b="1" dirty="0">
                <a:solidFill>
                  <a:srgbClr val="002060"/>
                </a:solidFill>
              </a:rPr>
              <a:t>Consequences of CIPN – financial Toxicity</a:t>
            </a:r>
            <a:endParaRPr lang="en-US" sz="3200" b="1" dirty="0"/>
          </a:p>
        </p:txBody>
      </p:sp>
      <p:sp>
        <p:nvSpPr>
          <p:cNvPr id="3" name="Content Placeholder 2"/>
          <p:cNvSpPr>
            <a:spLocks noGrp="1"/>
          </p:cNvSpPr>
          <p:nvPr>
            <p:ph idx="1"/>
          </p:nvPr>
        </p:nvSpPr>
        <p:spPr>
          <a:xfrm>
            <a:off x="1065212" y="1108131"/>
            <a:ext cx="9905999" cy="5579600"/>
          </a:xfrm>
        </p:spPr>
        <p:txBody>
          <a:bodyPr>
            <a:normAutofit fontScale="92500" lnSpcReduction="10000"/>
          </a:bodyPr>
          <a:lstStyle/>
          <a:p>
            <a:r>
              <a:rPr lang="en-US" dirty="0"/>
              <a:t>Often unable to return to workforce or societal roles as caregivers, students</a:t>
            </a:r>
          </a:p>
          <a:p>
            <a:pPr lvl="1"/>
            <a:r>
              <a:rPr lang="en-US" dirty="0">
                <a:solidFill>
                  <a:schemeClr val="bg1"/>
                </a:solidFill>
              </a:rPr>
              <a:t>Caregivers for the patients have lost productivity</a:t>
            </a:r>
          </a:p>
          <a:p>
            <a:pPr lvl="1"/>
            <a:r>
              <a:rPr lang="en-US" dirty="0">
                <a:solidFill>
                  <a:schemeClr val="bg1"/>
                </a:solidFill>
              </a:rPr>
              <a:t>If patient is caregiver, replacement needed </a:t>
            </a:r>
          </a:p>
          <a:p>
            <a:r>
              <a:rPr lang="en-US" dirty="0"/>
              <a:t>Costs of healthcare</a:t>
            </a:r>
          </a:p>
          <a:p>
            <a:pPr lvl="1"/>
            <a:r>
              <a:rPr lang="en-US" dirty="0">
                <a:solidFill>
                  <a:schemeClr val="bg1"/>
                </a:solidFill>
                <a:cs typeface="Arial" pitchFamily="34" charset="0"/>
              </a:rPr>
              <a:t>2010 estimated $2 billion/</a:t>
            </a:r>
            <a:r>
              <a:rPr lang="en-US" dirty="0" err="1">
                <a:solidFill>
                  <a:schemeClr val="bg1"/>
                </a:solidFill>
                <a:cs typeface="Arial" pitchFamily="34" charset="0"/>
              </a:rPr>
              <a:t>yr</a:t>
            </a:r>
            <a:r>
              <a:rPr lang="en-US" dirty="0">
                <a:solidFill>
                  <a:schemeClr val="bg1"/>
                </a:solidFill>
                <a:cs typeface="Arial" pitchFamily="34" charset="0"/>
              </a:rPr>
              <a:t> USA</a:t>
            </a:r>
          </a:p>
          <a:p>
            <a:pPr lvl="1"/>
            <a:r>
              <a:rPr lang="en-US" dirty="0">
                <a:solidFill>
                  <a:schemeClr val="bg1"/>
                </a:solidFill>
                <a:cs typeface="Arial" pitchFamily="34" charset="0"/>
              </a:rPr>
              <a:t>one million outpatient visits for CIPN</a:t>
            </a:r>
            <a:r>
              <a:rPr lang="en-US" dirty="0">
                <a:solidFill>
                  <a:schemeClr val="bg1"/>
                </a:solidFill>
                <a:latin typeface="Arial" panose="020B0604020202020204" pitchFamily="34" charset="0"/>
                <a:cs typeface="Arial" panose="020B0604020202020204" pitchFamily="34" charset="0"/>
              </a:rPr>
              <a:t> at $4900/patient</a:t>
            </a:r>
            <a:r>
              <a:rPr lang="en-US" b="1" baseline="30000" dirty="0">
                <a:solidFill>
                  <a:schemeClr val="bg1"/>
                </a:solidFill>
                <a:latin typeface="Arial" panose="020B0604020202020204" pitchFamily="34" charset="0"/>
                <a:cs typeface="Arial" panose="020B0604020202020204" pitchFamily="34" charset="0"/>
              </a:rPr>
              <a:t>1</a:t>
            </a:r>
          </a:p>
          <a:p>
            <a:pPr marL="457200" lvl="1" indent="0">
              <a:buNone/>
            </a:pPr>
            <a:endParaRPr lang="en-US" b="1" baseline="30000" dirty="0">
              <a:solidFill>
                <a:schemeClr val="bg1"/>
              </a:solidFill>
              <a:latin typeface="Arial" panose="020B0604020202020204" pitchFamily="34" charset="0"/>
              <a:cs typeface="Arial" panose="020B0604020202020204" pitchFamily="34" charset="0"/>
            </a:endParaRPr>
          </a:p>
          <a:p>
            <a:pPr marL="685800" lvl="2">
              <a:spcBef>
                <a:spcPts val="1000"/>
              </a:spcBef>
            </a:pPr>
            <a:r>
              <a:rPr lang="en-US" sz="2200" dirty="0">
                <a:solidFill>
                  <a:schemeClr val="bg1"/>
                </a:solidFill>
              </a:rPr>
              <a:t>2012 estimated $17,344/patient/</a:t>
            </a:r>
            <a:r>
              <a:rPr lang="en-US" sz="2200" dirty="0" err="1">
                <a:solidFill>
                  <a:schemeClr val="bg1"/>
                </a:solidFill>
              </a:rPr>
              <a:t>yr</a:t>
            </a:r>
            <a:r>
              <a:rPr lang="en-US" sz="2200" dirty="0">
                <a:solidFill>
                  <a:schemeClr val="bg1"/>
                </a:solidFill>
              </a:rPr>
              <a:t>  (~$5.2 billion/</a:t>
            </a:r>
            <a:r>
              <a:rPr lang="en-US" sz="2200" dirty="0" err="1">
                <a:solidFill>
                  <a:schemeClr val="bg1"/>
                </a:solidFill>
              </a:rPr>
              <a:t>yr</a:t>
            </a:r>
            <a:r>
              <a:rPr lang="en-US" sz="2200" dirty="0">
                <a:solidFill>
                  <a:schemeClr val="bg1"/>
                </a:solidFill>
              </a:rPr>
              <a:t> USA)</a:t>
            </a:r>
            <a:endParaRPr lang="en-US" sz="2200" b="1" baseline="30000" dirty="0">
              <a:solidFill>
                <a:schemeClr val="bg1"/>
              </a:solidFill>
              <a:latin typeface="Arial" panose="020B0604020202020204" pitchFamily="34" charset="0"/>
              <a:cs typeface="Arial" panose="020B0604020202020204" pitchFamily="34" charset="0"/>
            </a:endParaRPr>
          </a:p>
          <a:p>
            <a:pPr marL="685800" lvl="2">
              <a:spcBef>
                <a:spcPts val="1000"/>
              </a:spcBef>
            </a:pPr>
            <a:r>
              <a:rPr lang="en-US" sz="2000" dirty="0">
                <a:solidFill>
                  <a:schemeClr val="bg1"/>
                </a:solidFill>
              </a:rPr>
              <a:t>CIPN in breast, ovarian, head/neck, or NSCLC patients with increased healthcare utilization/costs/work loss compared to diabetics and controls – all health spending</a:t>
            </a:r>
          </a:p>
          <a:p>
            <a:pPr marL="685800" lvl="2">
              <a:spcBef>
                <a:spcPts val="1000"/>
              </a:spcBef>
            </a:pPr>
            <a:r>
              <a:rPr lang="en-US" sz="2000" dirty="0">
                <a:solidFill>
                  <a:schemeClr val="bg1"/>
                </a:solidFill>
              </a:rPr>
              <a:t>$8,092/</a:t>
            </a:r>
            <a:r>
              <a:rPr lang="en-US" sz="2000" dirty="0" err="1">
                <a:solidFill>
                  <a:schemeClr val="bg1"/>
                </a:solidFill>
              </a:rPr>
              <a:t>yr</a:t>
            </a:r>
            <a:r>
              <a:rPr lang="en-US" sz="2000" dirty="0">
                <a:solidFill>
                  <a:schemeClr val="bg1"/>
                </a:solidFill>
              </a:rPr>
              <a:t> outpatient</a:t>
            </a:r>
            <a:r>
              <a:rPr lang="en-US" sz="2000" b="1" baseline="30000" dirty="0">
                <a:solidFill>
                  <a:schemeClr val="bg1"/>
                </a:solidFill>
                <a:latin typeface="Arial" panose="020B0604020202020204" pitchFamily="34" charset="0"/>
                <a:cs typeface="Arial" panose="020B0604020202020204" pitchFamily="34" charset="0"/>
              </a:rPr>
              <a:t>2</a:t>
            </a:r>
            <a:endParaRPr lang="en-US" sz="1600" b="1" dirty="0">
              <a:solidFill>
                <a:schemeClr val="bg1"/>
              </a:solidFill>
              <a:cs typeface="Arial" charset="0"/>
            </a:endParaRPr>
          </a:p>
          <a:p>
            <a:pPr marL="0" indent="0">
              <a:lnSpc>
                <a:spcPct val="100000"/>
              </a:lnSpc>
              <a:spcBef>
                <a:spcPts val="0"/>
              </a:spcBef>
              <a:buNone/>
            </a:pPr>
            <a:endParaRPr lang="en-US" sz="1600" b="1" dirty="0">
              <a:solidFill>
                <a:schemeClr val="bg1"/>
              </a:solidFill>
              <a:cs typeface="Arial" charset="0"/>
            </a:endParaRPr>
          </a:p>
          <a:p>
            <a:pPr marL="0" indent="0">
              <a:lnSpc>
                <a:spcPct val="100000"/>
              </a:lnSpc>
              <a:spcBef>
                <a:spcPts val="0"/>
              </a:spcBef>
              <a:buNone/>
            </a:pPr>
            <a:endParaRPr lang="en-US" sz="1600" b="1" dirty="0">
              <a:solidFill>
                <a:schemeClr val="bg1"/>
              </a:solidFill>
              <a:cs typeface="Arial" charset="0"/>
            </a:endParaRPr>
          </a:p>
          <a:p>
            <a:pPr marL="0" indent="0">
              <a:lnSpc>
                <a:spcPct val="100000"/>
              </a:lnSpc>
              <a:spcBef>
                <a:spcPts val="0"/>
              </a:spcBef>
              <a:buNone/>
            </a:pPr>
            <a:r>
              <a:rPr lang="en-US" sz="1600" b="1" dirty="0">
                <a:cs typeface="Arial" charset="0"/>
              </a:rPr>
              <a:t>1 </a:t>
            </a:r>
            <a:r>
              <a:rPr lang="en-US" sz="1500" dirty="0">
                <a:cs typeface="Arial" charset="0"/>
              </a:rPr>
              <a:t>IMS Health data </a:t>
            </a:r>
            <a:r>
              <a:rPr lang="en-US" sz="1500" dirty="0" err="1">
                <a:cs typeface="Arial" charset="0"/>
              </a:rPr>
              <a:t>Lema</a:t>
            </a:r>
            <a:r>
              <a:rPr lang="en-US" sz="1500" dirty="0">
                <a:cs typeface="Arial" charset="0"/>
              </a:rPr>
              <a:t>, et al </a:t>
            </a:r>
            <a:r>
              <a:rPr lang="en-US" sz="1500" i="1" dirty="0">
                <a:cs typeface="Arial" charset="0"/>
              </a:rPr>
              <a:t>Oncologis</a:t>
            </a:r>
            <a:r>
              <a:rPr lang="en-US" sz="1500" dirty="0">
                <a:cs typeface="Arial" charset="0"/>
              </a:rPr>
              <a:t>t; 2010</a:t>
            </a:r>
            <a:endParaRPr lang="en-US" sz="1500" dirty="0">
              <a:cs typeface="Arial" pitchFamily="34" charset="0"/>
            </a:endParaRPr>
          </a:p>
          <a:p>
            <a:pPr marL="0" indent="0">
              <a:lnSpc>
                <a:spcPct val="100000"/>
              </a:lnSpc>
              <a:spcBef>
                <a:spcPts val="0"/>
              </a:spcBef>
              <a:buNone/>
            </a:pPr>
            <a:r>
              <a:rPr lang="en-US" sz="1600" dirty="0"/>
              <a:t>2 Administrative claims database CT Pike, et al </a:t>
            </a:r>
            <a:r>
              <a:rPr lang="en-US" sz="1600" i="1" dirty="0" err="1"/>
              <a:t>Chemother</a:t>
            </a:r>
            <a:r>
              <a:rPr lang="en-US" sz="1600" i="1" dirty="0"/>
              <a:t> Res </a:t>
            </a:r>
            <a:r>
              <a:rPr lang="en-US" sz="1600" i="1" dirty="0" err="1"/>
              <a:t>Pract</a:t>
            </a:r>
            <a:r>
              <a:rPr lang="en-US" sz="1600" dirty="0"/>
              <a:t>; 2012</a:t>
            </a:r>
            <a:endParaRPr lang="en-US" dirty="0"/>
          </a:p>
        </p:txBody>
      </p:sp>
      <p:pic>
        <p:nvPicPr>
          <p:cNvPr id="4" name="Picture 2" descr="C:\Documents and Settings\rckunes\Desktop\MH 3C logo horizontal UNIVER.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100344"/>
            <a:ext cx="2096054" cy="527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8" descr="CWRU-SOM-black-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53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296063" y="558800"/>
            <a:ext cx="10137913" cy="1625600"/>
          </a:xfrm>
        </p:spPr>
        <p:txBody>
          <a:bodyPr>
            <a:normAutofit fontScale="90000"/>
          </a:bodyPr>
          <a:lstStyle/>
          <a:p>
            <a:r>
              <a:rPr lang="en-US" altLang="en-US" sz="2700" b="1" dirty="0">
                <a:solidFill>
                  <a:schemeClr val="bg2">
                    <a:lumMod val="75000"/>
                  </a:schemeClr>
                </a:solidFill>
              </a:rPr>
              <a:t>Prevention and Management of Chemotherapy-Induced Peripheral Neuropathy in Survivors of Adult Cancers: </a:t>
            </a:r>
            <a:br>
              <a:rPr lang="en-US" altLang="en-US" sz="2700" b="1" dirty="0">
                <a:solidFill>
                  <a:schemeClr val="bg2">
                    <a:lumMod val="75000"/>
                  </a:schemeClr>
                </a:solidFill>
              </a:rPr>
            </a:br>
            <a:r>
              <a:rPr lang="en-US" altLang="en-US" sz="2700" b="1" dirty="0">
                <a:solidFill>
                  <a:schemeClr val="bg2">
                    <a:lumMod val="75000"/>
                  </a:schemeClr>
                </a:solidFill>
              </a:rPr>
              <a:t/>
            </a:r>
            <a:br>
              <a:rPr lang="en-US" altLang="en-US" sz="2700" b="1" dirty="0">
                <a:solidFill>
                  <a:schemeClr val="bg2">
                    <a:lumMod val="75000"/>
                  </a:schemeClr>
                </a:solidFill>
              </a:rPr>
            </a:br>
            <a:r>
              <a:rPr lang="en-US" altLang="en-US" sz="2700" b="1" dirty="0">
                <a:solidFill>
                  <a:schemeClr val="bg2">
                    <a:lumMod val="75000"/>
                  </a:schemeClr>
                </a:solidFill>
              </a:rPr>
              <a:t>American Society of Clinical Oncology (ASCO) Clinical Practice Guideline </a:t>
            </a:r>
            <a:br>
              <a:rPr lang="en-US" altLang="en-US" sz="2700" b="1" dirty="0">
                <a:solidFill>
                  <a:schemeClr val="bg2">
                    <a:lumMod val="75000"/>
                  </a:schemeClr>
                </a:solidFill>
              </a:rPr>
            </a:br>
            <a:r>
              <a:rPr lang="en-US" altLang="en-US" sz="2000" b="1" dirty="0" err="1">
                <a:solidFill>
                  <a:schemeClr val="bg2">
                    <a:lumMod val="75000"/>
                  </a:schemeClr>
                </a:solidFill>
              </a:rPr>
              <a:t>Hershman</a:t>
            </a:r>
            <a:r>
              <a:rPr lang="en-US" altLang="en-US" sz="2000" b="1" dirty="0">
                <a:solidFill>
                  <a:schemeClr val="bg2">
                    <a:lumMod val="75000"/>
                  </a:schemeClr>
                </a:solidFill>
              </a:rPr>
              <a:t> et al JCO 2014 32(18) 1941-1967</a:t>
            </a:r>
            <a:r>
              <a:rPr lang="en-US" altLang="en-US" b="1" dirty="0">
                <a:solidFill>
                  <a:schemeClr val="bg2">
                    <a:lumMod val="75000"/>
                  </a:schemeClr>
                </a:solidFill>
              </a:rPr>
              <a:t/>
            </a:r>
            <a:br>
              <a:rPr lang="en-US" altLang="en-US" b="1" dirty="0">
                <a:solidFill>
                  <a:schemeClr val="bg2">
                    <a:lumMod val="75000"/>
                  </a:schemeClr>
                </a:solidFill>
              </a:rPr>
            </a:br>
            <a:endParaRPr lang="en-US" altLang="en-US" sz="2000" dirty="0"/>
          </a:p>
        </p:txBody>
      </p:sp>
      <p:sp>
        <p:nvSpPr>
          <p:cNvPr id="25603" name="Content Placeholder 2"/>
          <p:cNvSpPr>
            <a:spLocks noGrp="1"/>
          </p:cNvSpPr>
          <p:nvPr>
            <p:ph idx="1"/>
          </p:nvPr>
        </p:nvSpPr>
        <p:spPr>
          <a:xfrm>
            <a:off x="648677" y="2125785"/>
            <a:ext cx="10988431" cy="4516341"/>
          </a:xfrm>
        </p:spPr>
        <p:txBody>
          <a:bodyPr>
            <a:normAutofit/>
          </a:bodyPr>
          <a:lstStyle/>
          <a:p>
            <a:pPr marL="0" indent="0">
              <a:buNone/>
            </a:pPr>
            <a:r>
              <a:rPr lang="en-US" altLang="en-US" dirty="0"/>
              <a:t>Determine prevention and treatment approaches for CIPN in adult cancer survivors</a:t>
            </a:r>
          </a:p>
          <a:p>
            <a:r>
              <a:rPr lang="en-US" altLang="en-US" sz="2800" dirty="0"/>
              <a:t>48 eligible RCTs from 1990 – 2013 with CIPN outcome of interest</a:t>
            </a:r>
          </a:p>
          <a:p>
            <a:pPr lvl="1"/>
            <a:r>
              <a:rPr lang="en-US" altLang="en-US" sz="2400" dirty="0"/>
              <a:t>Small sample size</a:t>
            </a:r>
          </a:p>
          <a:p>
            <a:pPr lvl="1"/>
            <a:r>
              <a:rPr lang="en-US" altLang="en-US" sz="2400" dirty="0"/>
              <a:t>Heterogeneous in eligibility criteria, populations</a:t>
            </a:r>
          </a:p>
          <a:p>
            <a:pPr lvl="1"/>
            <a:r>
              <a:rPr lang="en-US" altLang="en-US" sz="2400" dirty="0"/>
              <a:t>Multiple different outcomes, measurements, instruments</a:t>
            </a:r>
          </a:p>
          <a:p>
            <a:pPr lvl="1"/>
            <a:r>
              <a:rPr lang="en-US" altLang="en-US" sz="2400" dirty="0"/>
              <a:t>Different time points for primary objective</a:t>
            </a:r>
          </a:p>
          <a:p>
            <a:r>
              <a:rPr lang="en-US" altLang="en-US" sz="2800" dirty="0">
                <a:solidFill>
                  <a:schemeClr val="tx2"/>
                </a:solidFill>
              </a:rPr>
              <a:t>No recommendations for prevention strategies</a:t>
            </a:r>
          </a:p>
          <a:p>
            <a:pPr lvl="1"/>
            <a:endParaRPr lang="en-US" altLang="en-US" sz="2400" dirty="0"/>
          </a:p>
        </p:txBody>
      </p:sp>
    </p:spTree>
    <p:extLst>
      <p:ext uri="{BB962C8B-B14F-4D97-AF65-F5344CB8AC3E}">
        <p14:creationId xmlns:p14="http://schemas.microsoft.com/office/powerpoint/2010/main" val="2155098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tLang="en-US"/>
          </a:p>
        </p:txBody>
      </p:sp>
      <p:graphicFrame>
        <p:nvGraphicFramePr>
          <p:cNvPr id="4" name="Content Placeholder 3"/>
          <p:cNvGraphicFramePr>
            <a:graphicFrameLocks noGrp="1"/>
          </p:cNvGraphicFramePr>
          <p:nvPr>
            <p:ph idx="1"/>
          </p:nvPr>
        </p:nvGraphicFramePr>
        <p:xfrm>
          <a:off x="1752600" y="76200"/>
          <a:ext cx="8686800" cy="6742118"/>
        </p:xfrm>
        <a:graphic>
          <a:graphicData uri="http://schemas.openxmlformats.org/drawingml/2006/table">
            <a:tbl>
              <a:tblPr firstRow="1" bandRow="1">
                <a:tableStyleId>{0660B408-B3CF-4A94-85FC-2B1E0A45F4A2}</a:tableStyleId>
              </a:tblPr>
              <a:tblGrid>
                <a:gridCol w="1849322">
                  <a:extLst>
                    <a:ext uri="{9D8B030D-6E8A-4147-A177-3AD203B41FA5}">
                      <a16:colId xmlns:a16="http://schemas.microsoft.com/office/drawing/2014/main" xmlns="" val="20000"/>
                    </a:ext>
                  </a:extLst>
                </a:gridCol>
                <a:gridCol w="650555">
                  <a:extLst>
                    <a:ext uri="{9D8B030D-6E8A-4147-A177-3AD203B41FA5}">
                      <a16:colId xmlns:a16="http://schemas.microsoft.com/office/drawing/2014/main" xmlns="" val="20001"/>
                    </a:ext>
                  </a:extLst>
                </a:gridCol>
                <a:gridCol w="1486985">
                  <a:extLst>
                    <a:ext uri="{9D8B030D-6E8A-4147-A177-3AD203B41FA5}">
                      <a16:colId xmlns:a16="http://schemas.microsoft.com/office/drawing/2014/main" xmlns="" val="20002"/>
                    </a:ext>
                  </a:extLst>
                </a:gridCol>
                <a:gridCol w="1394050">
                  <a:extLst>
                    <a:ext uri="{9D8B030D-6E8A-4147-A177-3AD203B41FA5}">
                      <a16:colId xmlns:a16="http://schemas.microsoft.com/office/drawing/2014/main" xmlns="" val="20003"/>
                    </a:ext>
                  </a:extLst>
                </a:gridCol>
                <a:gridCol w="1872009">
                  <a:extLst>
                    <a:ext uri="{9D8B030D-6E8A-4147-A177-3AD203B41FA5}">
                      <a16:colId xmlns:a16="http://schemas.microsoft.com/office/drawing/2014/main" xmlns="" val="20004"/>
                    </a:ext>
                  </a:extLst>
                </a:gridCol>
                <a:gridCol w="1433879">
                  <a:extLst>
                    <a:ext uri="{9D8B030D-6E8A-4147-A177-3AD203B41FA5}">
                      <a16:colId xmlns:a16="http://schemas.microsoft.com/office/drawing/2014/main" xmlns="" val="20005"/>
                    </a:ext>
                  </a:extLst>
                </a:gridCol>
              </a:tblGrid>
              <a:tr h="640069">
                <a:tc>
                  <a:txBody>
                    <a:bodyPr/>
                    <a:lstStyle/>
                    <a:p>
                      <a:r>
                        <a:rPr lang="en-US" sz="1800" dirty="0"/>
                        <a:t>AGENT/</a:t>
                      </a:r>
                    </a:p>
                    <a:p>
                      <a:r>
                        <a:rPr lang="en-US" sz="1800" dirty="0"/>
                        <a:t>Chemotherapy</a:t>
                      </a:r>
                    </a:p>
                  </a:txBody>
                  <a:tcPr marT="45715" marB="45715"/>
                </a:tc>
                <a:tc>
                  <a:txBody>
                    <a:bodyPr/>
                    <a:lstStyle/>
                    <a:p>
                      <a:r>
                        <a:rPr lang="en-US" sz="1800" dirty="0"/>
                        <a:t>N</a:t>
                      </a:r>
                    </a:p>
                  </a:txBody>
                  <a:tcPr marT="45715" marB="45715"/>
                </a:tc>
                <a:tc>
                  <a:txBody>
                    <a:bodyPr/>
                    <a:lstStyle/>
                    <a:p>
                      <a:r>
                        <a:rPr lang="en-US" sz="1800" dirty="0"/>
                        <a:t>INCIDENCE</a:t>
                      </a:r>
                    </a:p>
                  </a:txBody>
                  <a:tcPr marT="45715" marB="45715"/>
                </a:tc>
                <a:tc>
                  <a:txBody>
                    <a:bodyPr/>
                    <a:lstStyle/>
                    <a:p>
                      <a:r>
                        <a:rPr lang="en-US" sz="1800" dirty="0"/>
                        <a:t>SEVERITY</a:t>
                      </a:r>
                    </a:p>
                  </a:txBody>
                  <a:tcPr marT="45715" marB="45715"/>
                </a:tc>
                <a:tc>
                  <a:txBody>
                    <a:bodyPr/>
                    <a:lstStyle/>
                    <a:p>
                      <a:r>
                        <a:rPr lang="en-US" sz="1800" dirty="0"/>
                        <a:t>NEURO</a:t>
                      </a:r>
                    </a:p>
                    <a:p>
                      <a:r>
                        <a:rPr lang="en-US" sz="1800" dirty="0"/>
                        <a:t>PHYSIOLOGY</a:t>
                      </a:r>
                    </a:p>
                  </a:txBody>
                  <a:tcPr marT="45715" marB="45715"/>
                </a:tc>
                <a:tc>
                  <a:txBody>
                    <a:bodyPr/>
                    <a:lstStyle/>
                    <a:p>
                      <a:r>
                        <a:rPr lang="en-US" sz="1800" dirty="0"/>
                        <a:t>PRO/</a:t>
                      </a:r>
                      <a:r>
                        <a:rPr lang="en-US" sz="1800" dirty="0" err="1"/>
                        <a:t>QoL</a:t>
                      </a:r>
                      <a:endParaRPr lang="en-US" sz="1800" dirty="0"/>
                    </a:p>
                  </a:txBody>
                  <a:tcPr marT="45715" marB="45715"/>
                </a:tc>
                <a:extLst>
                  <a:ext uri="{0D108BD9-81ED-4DB2-BD59-A6C34878D82A}">
                    <a16:rowId xmlns:a16="http://schemas.microsoft.com/office/drawing/2014/main" xmlns="" val="10000"/>
                  </a:ext>
                </a:extLst>
              </a:tr>
              <a:tr h="914389">
                <a:tc>
                  <a:txBody>
                    <a:bodyPr/>
                    <a:lstStyle/>
                    <a:p>
                      <a:r>
                        <a:rPr lang="en-US" sz="1800" dirty="0"/>
                        <a:t>Duloxetine/</a:t>
                      </a:r>
                    </a:p>
                    <a:p>
                      <a:r>
                        <a:rPr lang="en-US" sz="1800" dirty="0" err="1"/>
                        <a:t>taxane</a:t>
                      </a:r>
                      <a:r>
                        <a:rPr lang="en-US" sz="1800" dirty="0"/>
                        <a:t> or platinum</a:t>
                      </a:r>
                    </a:p>
                  </a:txBody>
                  <a:tcPr marT="45715" marB="45715"/>
                </a:tc>
                <a:tc>
                  <a:txBody>
                    <a:bodyPr/>
                    <a:lstStyle/>
                    <a:p>
                      <a:r>
                        <a:rPr lang="en-US" sz="1800" dirty="0"/>
                        <a:t>231</a:t>
                      </a:r>
                    </a:p>
                  </a:txBody>
                  <a:tcPr marT="45715" marB="45715"/>
                </a:tc>
                <a:tc>
                  <a:txBody>
                    <a:bodyPr/>
                    <a:lstStyle/>
                    <a:p>
                      <a:r>
                        <a:rPr lang="en-US" sz="1800" dirty="0"/>
                        <a:t>NR</a:t>
                      </a:r>
                    </a:p>
                  </a:txBody>
                  <a:tcPr marT="45715" marB="45715"/>
                </a:tc>
                <a:tc>
                  <a:txBody>
                    <a:bodyPr/>
                    <a:lstStyle/>
                    <a:p>
                      <a:r>
                        <a:rPr lang="en-US" sz="1800" b="1" dirty="0">
                          <a:latin typeface="Arial" panose="020B0604020202020204" pitchFamily="34" charset="0"/>
                          <a:cs typeface="Arial" panose="020B0604020202020204" pitchFamily="34" charset="0"/>
                        </a:rPr>
                        <a:t>30% - 50% pain</a:t>
                      </a:r>
                      <a:r>
                        <a:rPr lang="en-US" sz="1800" b="1" baseline="0" dirty="0">
                          <a:latin typeface="Arial" panose="020B0604020202020204" pitchFamily="34" charset="0"/>
                          <a:cs typeface="Arial" panose="020B0604020202020204" pitchFamily="34" charset="0"/>
                        </a:rPr>
                        <a:t> ↓</a:t>
                      </a:r>
                    </a:p>
                    <a:p>
                      <a:r>
                        <a:rPr lang="en-US" sz="1800" b="1" baseline="0" dirty="0">
                          <a:latin typeface="Arial" panose="020B0604020202020204" pitchFamily="34" charset="0"/>
                          <a:cs typeface="Arial" panose="020B0604020202020204" pitchFamily="34" charset="0"/>
                        </a:rPr>
                        <a:t>P=0.003</a:t>
                      </a:r>
                      <a:endParaRPr lang="en-US" sz="1800" b="1" dirty="0">
                        <a:latin typeface="Arial" panose="020B0604020202020204" pitchFamily="34" charset="0"/>
                        <a:cs typeface="Arial" panose="020B0604020202020204" pitchFamily="34" charset="0"/>
                      </a:endParaRPr>
                    </a:p>
                  </a:txBody>
                  <a:tcPr marT="45715" marB="45715"/>
                </a:tc>
                <a:tc>
                  <a:txBody>
                    <a:bodyPr/>
                    <a:lstStyle/>
                    <a:p>
                      <a:r>
                        <a:rPr lang="en-US" sz="1800" dirty="0"/>
                        <a:t>NR</a:t>
                      </a:r>
                    </a:p>
                  </a:txBody>
                  <a:tcPr marT="45715" marB="45715"/>
                </a:tc>
                <a:tc>
                  <a:txBody>
                    <a:bodyPr/>
                    <a:lstStyle/>
                    <a:p>
                      <a:r>
                        <a:rPr lang="en-US" sz="1800" dirty="0"/>
                        <a:t>BPI-SF</a:t>
                      </a:r>
                    </a:p>
                    <a:p>
                      <a:r>
                        <a:rPr lang="en-US" sz="1800" dirty="0"/>
                        <a:t>FACT GOG-</a:t>
                      </a:r>
                      <a:r>
                        <a:rPr lang="en-US" sz="1800" dirty="0" err="1"/>
                        <a:t>Ntx</a:t>
                      </a:r>
                      <a:endParaRPr lang="en-US" sz="1800" dirty="0"/>
                    </a:p>
                  </a:txBody>
                  <a:tcPr marT="45715" marB="45715"/>
                </a:tc>
                <a:extLst>
                  <a:ext uri="{0D108BD9-81ED-4DB2-BD59-A6C34878D82A}">
                    <a16:rowId xmlns:a16="http://schemas.microsoft.com/office/drawing/2014/main" xmlns="" val="10001"/>
                  </a:ext>
                </a:extLst>
              </a:tr>
              <a:tr h="1060917">
                <a:tc>
                  <a:txBody>
                    <a:bodyPr/>
                    <a:lstStyle/>
                    <a:p>
                      <a:r>
                        <a:rPr lang="en-US" sz="1800" dirty="0"/>
                        <a:t>Gabapentin/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taxane</a:t>
                      </a:r>
                      <a:r>
                        <a:rPr lang="en-US" sz="1800" dirty="0"/>
                        <a:t>,</a:t>
                      </a:r>
                      <a:r>
                        <a:rPr lang="en-US" sz="1800" baseline="0" dirty="0"/>
                        <a:t> </a:t>
                      </a:r>
                      <a:r>
                        <a:rPr lang="en-US" sz="1800" baseline="0" dirty="0" err="1"/>
                        <a:t>vinca</a:t>
                      </a:r>
                      <a:r>
                        <a:rPr lang="en-US" sz="1800" baseline="0" dirty="0"/>
                        <a:t>,</a:t>
                      </a:r>
                      <a:r>
                        <a:rPr lang="en-US" sz="1800" dirty="0"/>
                        <a:t> platinum</a:t>
                      </a:r>
                    </a:p>
                  </a:txBody>
                  <a:tcPr marT="45715" marB="45715"/>
                </a:tc>
                <a:tc>
                  <a:txBody>
                    <a:bodyPr/>
                    <a:lstStyle/>
                    <a:p>
                      <a:r>
                        <a:rPr lang="en-US" sz="1800" dirty="0"/>
                        <a:t>115</a:t>
                      </a:r>
                    </a:p>
                  </a:txBody>
                  <a:tcPr marT="45715" marB="45715"/>
                </a:tc>
                <a:tc>
                  <a:txBody>
                    <a:bodyPr/>
                    <a:lstStyle/>
                    <a:p>
                      <a:r>
                        <a:rPr lang="en-US" sz="1800" dirty="0"/>
                        <a:t>NR</a:t>
                      </a:r>
                    </a:p>
                  </a:txBody>
                  <a:tcPr marT="45715" marB="45715"/>
                </a:tc>
                <a:tc>
                  <a:txBody>
                    <a:bodyPr/>
                    <a:lstStyle/>
                    <a:p>
                      <a:r>
                        <a:rPr lang="en-US" sz="1800" dirty="0"/>
                        <a:t>NR</a:t>
                      </a:r>
                    </a:p>
                  </a:txBody>
                  <a:tcPr marT="45715" marB="45715"/>
                </a:tc>
                <a:tc>
                  <a:txBody>
                    <a:bodyPr/>
                    <a:lstStyle/>
                    <a:p>
                      <a:r>
                        <a:rPr lang="en-US" sz="1800" dirty="0"/>
                        <a:t>NR</a:t>
                      </a:r>
                    </a:p>
                  </a:txBody>
                  <a:tcPr marT="45715" marB="45715"/>
                </a:tc>
                <a:tc>
                  <a:txBody>
                    <a:bodyPr/>
                    <a:lstStyle/>
                    <a:p>
                      <a:r>
                        <a:rPr lang="en-US" sz="1800" dirty="0"/>
                        <a:t>PRO pain, neuropathy</a:t>
                      </a:r>
                    </a:p>
                  </a:txBody>
                  <a:tcPr marT="45715" marB="45715"/>
                </a:tc>
                <a:extLst>
                  <a:ext uri="{0D108BD9-81ED-4DB2-BD59-A6C34878D82A}">
                    <a16:rowId xmlns:a16="http://schemas.microsoft.com/office/drawing/2014/main" xmlns="" val="10002"/>
                  </a:ext>
                </a:extLst>
              </a:tr>
              <a:tr h="1188709">
                <a:tc>
                  <a:txBody>
                    <a:bodyPr/>
                    <a:lstStyle/>
                    <a:p>
                      <a:r>
                        <a:rPr lang="en-US" sz="1800" dirty="0"/>
                        <a:t>Lamotrigine/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taxane</a:t>
                      </a:r>
                      <a:r>
                        <a:rPr lang="en-US" sz="1800" dirty="0"/>
                        <a:t>,</a:t>
                      </a:r>
                      <a:r>
                        <a:rPr lang="en-US" sz="1800" baseline="0" dirty="0"/>
                        <a:t> </a:t>
                      </a:r>
                      <a:r>
                        <a:rPr lang="en-US" sz="1800" baseline="0" dirty="0" err="1"/>
                        <a:t>vinca</a:t>
                      </a:r>
                      <a:r>
                        <a:rPr lang="en-US" sz="1800" baseline="0" dirty="0"/>
                        <a:t>,</a:t>
                      </a:r>
                      <a:r>
                        <a:rPr lang="en-US" sz="1800" dirty="0"/>
                        <a:t> platinum</a:t>
                      </a:r>
                    </a:p>
                    <a:p>
                      <a:endParaRPr lang="en-US" sz="1800" dirty="0"/>
                    </a:p>
                  </a:txBody>
                  <a:tcPr marT="45715" marB="45715"/>
                </a:tc>
                <a:tc>
                  <a:txBody>
                    <a:bodyPr/>
                    <a:lstStyle/>
                    <a:p>
                      <a:r>
                        <a:rPr lang="en-US" sz="1800" dirty="0"/>
                        <a:t>131</a:t>
                      </a:r>
                    </a:p>
                  </a:txBody>
                  <a:tcPr marT="45715" marB="45715"/>
                </a:tc>
                <a:tc>
                  <a:txBody>
                    <a:bodyPr/>
                    <a:lstStyle/>
                    <a:p>
                      <a:r>
                        <a:rPr lang="en-US" sz="1800" dirty="0"/>
                        <a:t>NR</a:t>
                      </a: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Symptom reduction ECOG pain scale</a:t>
                      </a:r>
                    </a:p>
                  </a:txBody>
                  <a:tcPr marT="45715" marB="45715"/>
                </a:tc>
                <a:tc>
                  <a:txBody>
                    <a:bodyPr/>
                    <a:lstStyle/>
                    <a:p>
                      <a:r>
                        <a:rPr lang="en-US" sz="1800" dirty="0"/>
                        <a:t>NR</a:t>
                      </a:r>
                    </a:p>
                  </a:txBody>
                  <a:tcPr marT="45715" marB="45715"/>
                </a:tc>
                <a:tc>
                  <a:txBody>
                    <a:bodyPr/>
                    <a:lstStyle/>
                    <a:p>
                      <a:r>
                        <a:rPr lang="en-US" sz="1800" dirty="0"/>
                        <a:t>ECOG pain scale</a:t>
                      </a:r>
                    </a:p>
                  </a:txBody>
                  <a:tcPr marT="45715" marB="45715"/>
                </a:tc>
                <a:extLst>
                  <a:ext uri="{0D108BD9-81ED-4DB2-BD59-A6C34878D82A}">
                    <a16:rowId xmlns:a16="http://schemas.microsoft.com/office/drawing/2014/main" xmlns="" val="10003"/>
                  </a:ext>
                </a:extLst>
              </a:tr>
              <a:tr h="640069">
                <a:tc>
                  <a:txBody>
                    <a:bodyPr/>
                    <a:lstStyle/>
                    <a:p>
                      <a:r>
                        <a:rPr lang="en-US" sz="1800" dirty="0"/>
                        <a:t>Nortriptyline/</a:t>
                      </a:r>
                    </a:p>
                    <a:p>
                      <a:r>
                        <a:rPr lang="en-US" sz="1800" dirty="0"/>
                        <a:t>cisplatin</a:t>
                      </a:r>
                    </a:p>
                  </a:txBody>
                  <a:tcPr marT="45715" marB="45715"/>
                </a:tc>
                <a:tc>
                  <a:txBody>
                    <a:bodyPr/>
                    <a:lstStyle/>
                    <a:p>
                      <a:r>
                        <a:rPr lang="en-US" sz="1800" dirty="0"/>
                        <a:t>51</a:t>
                      </a:r>
                    </a:p>
                  </a:txBody>
                  <a:tcPr marT="45715" marB="45715"/>
                </a:tc>
                <a:tc>
                  <a:txBody>
                    <a:bodyPr/>
                    <a:lstStyle/>
                    <a:p>
                      <a:r>
                        <a:rPr lang="en-US" sz="1800" dirty="0"/>
                        <a:t>NR</a:t>
                      </a:r>
                    </a:p>
                  </a:txBody>
                  <a:tcPr marT="45715" marB="45715"/>
                </a:tc>
                <a:tc>
                  <a:txBody>
                    <a:bodyPr/>
                    <a:lstStyle/>
                    <a:p>
                      <a:r>
                        <a:rPr lang="en-US" sz="1800" dirty="0"/>
                        <a:t>NR</a:t>
                      </a:r>
                    </a:p>
                  </a:txBody>
                  <a:tcPr marT="45715" marB="45715"/>
                </a:tc>
                <a:tc>
                  <a:txBody>
                    <a:bodyPr/>
                    <a:lstStyle/>
                    <a:p>
                      <a:r>
                        <a:rPr lang="en-US" sz="1800" dirty="0"/>
                        <a:t>NR</a:t>
                      </a:r>
                    </a:p>
                  </a:txBody>
                  <a:tcPr marT="45715" marB="45715"/>
                </a:tc>
                <a:tc>
                  <a:txBody>
                    <a:bodyPr/>
                    <a:lstStyle/>
                    <a:p>
                      <a:r>
                        <a:rPr lang="en-US" sz="1800" dirty="0"/>
                        <a:t>VAS</a:t>
                      </a:r>
                    </a:p>
                  </a:txBody>
                  <a:tcPr marT="45715" marB="45715"/>
                </a:tc>
                <a:extLst>
                  <a:ext uri="{0D108BD9-81ED-4DB2-BD59-A6C34878D82A}">
                    <a16:rowId xmlns:a16="http://schemas.microsoft.com/office/drawing/2014/main" xmlns="" val="10004"/>
                  </a:ext>
                </a:extLst>
              </a:tr>
              <a:tr h="914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Amitriptyline/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taxane</a:t>
                      </a:r>
                      <a:r>
                        <a:rPr lang="en-US" sz="1800" dirty="0"/>
                        <a:t>,</a:t>
                      </a:r>
                      <a:r>
                        <a:rPr lang="en-US" sz="1800" baseline="0" dirty="0"/>
                        <a:t> </a:t>
                      </a:r>
                      <a:r>
                        <a:rPr lang="en-US" sz="1800" baseline="0" dirty="0" err="1"/>
                        <a:t>vinca</a:t>
                      </a:r>
                      <a:r>
                        <a:rPr lang="en-US" sz="1800" baseline="0" dirty="0"/>
                        <a:t>,</a:t>
                      </a:r>
                      <a:r>
                        <a:rPr lang="en-US" sz="1800" dirty="0"/>
                        <a:t> platinum</a:t>
                      </a:r>
                    </a:p>
                  </a:txBody>
                  <a:tcPr marT="45715" marB="45715"/>
                </a:tc>
                <a:tc>
                  <a:txBody>
                    <a:bodyPr/>
                    <a:lstStyle/>
                    <a:p>
                      <a:r>
                        <a:rPr lang="en-US" sz="1800" dirty="0"/>
                        <a:t>44</a:t>
                      </a:r>
                    </a:p>
                  </a:txBody>
                  <a:tcPr marT="45715" marB="45715"/>
                </a:tc>
                <a:tc>
                  <a:txBody>
                    <a:bodyPr/>
                    <a:lstStyle/>
                    <a:p>
                      <a:r>
                        <a:rPr lang="en-US" sz="1800" dirty="0"/>
                        <a:t>NR</a:t>
                      </a:r>
                    </a:p>
                  </a:txBody>
                  <a:tcPr marT="45715" marB="45715"/>
                </a:tc>
                <a:tc>
                  <a:txBody>
                    <a:bodyPr/>
                    <a:lstStyle/>
                    <a:p>
                      <a:r>
                        <a:rPr lang="en-US" sz="1800" dirty="0"/>
                        <a:t>NCN-CTCAE</a:t>
                      </a:r>
                    </a:p>
                  </a:txBody>
                  <a:tcPr marT="45715" marB="45715"/>
                </a:tc>
                <a:tc>
                  <a:txBody>
                    <a:bodyPr/>
                    <a:lstStyle/>
                    <a:p>
                      <a:r>
                        <a:rPr lang="en-US" sz="1800" dirty="0"/>
                        <a:t>NR</a:t>
                      </a:r>
                    </a:p>
                  </a:txBody>
                  <a:tcPr marT="45715" marB="45715"/>
                </a:tc>
                <a:tc>
                  <a:txBody>
                    <a:bodyPr/>
                    <a:lstStyle/>
                    <a:p>
                      <a:r>
                        <a:rPr lang="en-US" sz="1800" dirty="0"/>
                        <a:t>Diary</a:t>
                      </a:r>
                      <a:r>
                        <a:rPr lang="en-US" sz="1800" baseline="0" dirty="0"/>
                        <a:t> data</a:t>
                      </a:r>
                    </a:p>
                    <a:p>
                      <a:r>
                        <a:rPr lang="en-US" sz="1800" baseline="0" dirty="0" err="1"/>
                        <a:t>QoL</a:t>
                      </a:r>
                      <a:endParaRPr lang="en-US" sz="1800" dirty="0"/>
                    </a:p>
                  </a:txBody>
                  <a:tcPr marT="45715" marB="45715"/>
                </a:tc>
                <a:extLst>
                  <a:ext uri="{0D108BD9-81ED-4DB2-BD59-A6C34878D82A}">
                    <a16:rowId xmlns:a16="http://schemas.microsoft.com/office/drawing/2014/main" xmlns="" val="10005"/>
                  </a:ext>
                </a:extLst>
              </a:tr>
              <a:tr h="1383571">
                <a:tc>
                  <a:txBody>
                    <a:bodyPr/>
                    <a:lstStyle/>
                    <a:p>
                      <a:r>
                        <a:rPr lang="en-US" sz="1800" dirty="0"/>
                        <a:t>Topical BAK/</a:t>
                      </a:r>
                    </a:p>
                    <a:p>
                      <a:r>
                        <a:rPr lang="en-US" sz="1800" dirty="0"/>
                        <a:t>thalidomide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taxane</a:t>
                      </a:r>
                      <a:r>
                        <a:rPr lang="en-US" sz="1800" dirty="0"/>
                        <a:t>,</a:t>
                      </a:r>
                      <a:r>
                        <a:rPr lang="en-US" sz="1800" baseline="0" dirty="0"/>
                        <a:t> </a:t>
                      </a:r>
                      <a:r>
                        <a:rPr lang="en-US" sz="1800" baseline="0" dirty="0" err="1"/>
                        <a:t>vinca</a:t>
                      </a:r>
                      <a:r>
                        <a:rPr lang="en-US" sz="1800" baseline="0" dirty="0"/>
                        <a:t>,</a:t>
                      </a:r>
                      <a:r>
                        <a:rPr lang="en-US" sz="1800" dirty="0"/>
                        <a:t> platinum</a:t>
                      </a:r>
                    </a:p>
                  </a:txBody>
                  <a:tcPr marT="45715" marB="45715"/>
                </a:tc>
                <a:tc>
                  <a:txBody>
                    <a:bodyPr/>
                    <a:lstStyle/>
                    <a:p>
                      <a:r>
                        <a:rPr lang="en-US" sz="1800" dirty="0"/>
                        <a:t>208</a:t>
                      </a:r>
                    </a:p>
                  </a:txBody>
                  <a:tcPr marT="45715" marB="45715"/>
                </a:tc>
                <a:tc>
                  <a:txBody>
                    <a:bodyPr/>
                    <a:lstStyle/>
                    <a:p>
                      <a:r>
                        <a:rPr lang="en-US" sz="1800" dirty="0"/>
                        <a:t>NR</a:t>
                      </a:r>
                    </a:p>
                  </a:txBody>
                  <a:tcPr marT="45715" marB="45715"/>
                </a:tc>
                <a:tc>
                  <a:txBody>
                    <a:bodyPr/>
                    <a:lstStyle/>
                    <a:p>
                      <a:r>
                        <a:rPr lang="en-US" sz="1800" dirty="0"/>
                        <a:t>EORTC CIPN-20</a:t>
                      </a:r>
                    </a:p>
                  </a:txBody>
                  <a:tcPr marT="45715" marB="45715"/>
                </a:tc>
                <a:tc>
                  <a:txBody>
                    <a:bodyPr/>
                    <a:lstStyle/>
                    <a:p>
                      <a:r>
                        <a:rPr lang="en-US" sz="1800" dirty="0"/>
                        <a:t>NR</a:t>
                      </a:r>
                    </a:p>
                  </a:txBody>
                  <a:tcPr marT="45715" marB="45715"/>
                </a:tc>
                <a:tc>
                  <a:txBody>
                    <a:bodyPr/>
                    <a:lstStyle/>
                    <a:p>
                      <a:r>
                        <a:rPr lang="en-US" sz="1800" dirty="0"/>
                        <a:t>BPI</a:t>
                      </a:r>
                    </a:p>
                    <a:p>
                      <a:r>
                        <a:rPr lang="en-US" sz="1800" dirty="0"/>
                        <a:t>Profile of mood</a:t>
                      </a:r>
                    </a:p>
                  </a:txBody>
                  <a:tcPr marT="45715" marB="45715"/>
                </a:tc>
                <a:extLst>
                  <a:ext uri="{0D108BD9-81ED-4DB2-BD59-A6C34878D82A}">
                    <a16:rowId xmlns:a16="http://schemas.microsoft.com/office/drawing/2014/main" xmlns="" val="10006"/>
                  </a:ext>
                </a:extLst>
              </a:tr>
            </a:tbl>
          </a:graphicData>
        </a:graphic>
      </p:graphicFrame>
      <p:sp>
        <p:nvSpPr>
          <p:cNvPr id="2" name="Oval 1"/>
          <p:cNvSpPr/>
          <p:nvPr/>
        </p:nvSpPr>
        <p:spPr>
          <a:xfrm>
            <a:off x="836246" y="445477"/>
            <a:ext cx="9714523" cy="146147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3649" y="1992923"/>
            <a:ext cx="1583126" cy="1200329"/>
          </a:xfrm>
          <a:prstGeom prst="rect">
            <a:avLst/>
          </a:prstGeom>
          <a:noFill/>
        </p:spPr>
        <p:txBody>
          <a:bodyPr wrap="none" rtlCol="0">
            <a:spAutoFit/>
          </a:bodyPr>
          <a:lstStyle/>
          <a:p>
            <a:r>
              <a:rPr lang="en-US" sz="2400" b="1" dirty="0">
                <a:solidFill>
                  <a:schemeClr val="bg2">
                    <a:lumMod val="75000"/>
                  </a:schemeClr>
                </a:solidFill>
              </a:rPr>
              <a:t>Treatment </a:t>
            </a:r>
          </a:p>
          <a:p>
            <a:r>
              <a:rPr lang="en-US" sz="2400" b="1" dirty="0">
                <a:solidFill>
                  <a:schemeClr val="bg2">
                    <a:lumMod val="75000"/>
                  </a:schemeClr>
                </a:solidFill>
              </a:rPr>
              <a:t>RCT</a:t>
            </a:r>
          </a:p>
          <a:p>
            <a:endParaRPr lang="en-US" sz="2400" dirty="0"/>
          </a:p>
        </p:txBody>
      </p:sp>
    </p:spTree>
    <p:extLst>
      <p:ext uri="{BB962C8B-B14F-4D97-AF65-F5344CB8AC3E}">
        <p14:creationId xmlns:p14="http://schemas.microsoft.com/office/powerpoint/2010/main" val="2747389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77" y="618518"/>
            <a:ext cx="10805134" cy="1178477"/>
          </a:xfrm>
        </p:spPr>
        <p:txBody>
          <a:bodyPr>
            <a:normAutofit fontScale="90000"/>
          </a:bodyPr>
          <a:lstStyle/>
          <a:p>
            <a:r>
              <a:rPr lang="en-US" altLang="en-US" sz="3100" b="1" dirty="0">
                <a:solidFill>
                  <a:schemeClr val="bg2">
                    <a:lumMod val="75000"/>
                  </a:schemeClr>
                </a:solidFill>
              </a:rPr>
              <a:t/>
            </a:r>
            <a:br>
              <a:rPr lang="en-US" altLang="en-US" sz="3100" b="1" dirty="0">
                <a:solidFill>
                  <a:schemeClr val="bg2">
                    <a:lumMod val="75000"/>
                  </a:schemeClr>
                </a:solidFill>
              </a:rPr>
            </a:br>
            <a:r>
              <a:rPr lang="en-US" altLang="en-US" sz="3100" b="1" dirty="0">
                <a:solidFill>
                  <a:schemeClr val="bg2">
                    <a:lumMod val="75000"/>
                  </a:schemeClr>
                </a:solidFill>
              </a:rPr>
              <a:t/>
            </a:r>
            <a:br>
              <a:rPr lang="en-US" altLang="en-US" sz="3100" b="1" dirty="0">
                <a:solidFill>
                  <a:schemeClr val="bg2">
                    <a:lumMod val="75000"/>
                  </a:schemeClr>
                </a:solidFill>
              </a:rPr>
            </a:br>
            <a:r>
              <a:rPr lang="en-US" altLang="en-US" sz="2700" b="1" dirty="0">
                <a:solidFill>
                  <a:schemeClr val="bg2">
                    <a:lumMod val="75000"/>
                  </a:schemeClr>
                </a:solidFill>
              </a:rPr>
              <a:t>American Society of Clinical Oncology Clinical Practice Guideline </a:t>
            </a:r>
            <a:br>
              <a:rPr lang="en-US" altLang="en-US" sz="2700" b="1" dirty="0">
                <a:solidFill>
                  <a:schemeClr val="bg2">
                    <a:lumMod val="75000"/>
                  </a:schemeClr>
                </a:solidFill>
              </a:rPr>
            </a:br>
            <a:r>
              <a:rPr lang="en-US" altLang="en-US" sz="2700" b="1" dirty="0">
                <a:solidFill>
                  <a:schemeClr val="bg2">
                    <a:lumMod val="75000"/>
                  </a:schemeClr>
                </a:solidFill>
              </a:rPr>
              <a:t>2014 recommendations </a:t>
            </a:r>
            <a:br>
              <a:rPr lang="en-US" altLang="en-US" sz="2700" b="1" dirty="0">
                <a:solidFill>
                  <a:schemeClr val="bg2">
                    <a:lumMod val="75000"/>
                  </a:schemeClr>
                </a:solidFill>
              </a:rPr>
            </a:br>
            <a:r>
              <a:rPr lang="en-US" altLang="en-US" sz="4800" b="1" dirty="0">
                <a:solidFill>
                  <a:schemeClr val="bg2">
                    <a:lumMod val="75000"/>
                  </a:schemeClr>
                </a:solidFill>
              </a:rPr>
              <a:t/>
            </a:r>
            <a:br>
              <a:rPr lang="en-US" altLang="en-US" sz="4800" b="1" dirty="0">
                <a:solidFill>
                  <a:schemeClr val="bg2">
                    <a:lumMod val="75000"/>
                  </a:schemeClr>
                </a:solidFill>
              </a:rPr>
            </a:br>
            <a:endParaRPr lang="en-US" dirty="0"/>
          </a:p>
        </p:txBody>
      </p:sp>
      <p:sp>
        <p:nvSpPr>
          <p:cNvPr id="3" name="Content Placeholder 2"/>
          <p:cNvSpPr>
            <a:spLocks noGrp="1"/>
          </p:cNvSpPr>
          <p:nvPr>
            <p:ph idx="1"/>
          </p:nvPr>
        </p:nvSpPr>
        <p:spPr>
          <a:xfrm>
            <a:off x="1141412" y="1701580"/>
            <a:ext cx="9905999" cy="4969564"/>
          </a:xfrm>
        </p:spPr>
        <p:txBody>
          <a:bodyPr>
            <a:normAutofit/>
          </a:bodyPr>
          <a:lstStyle/>
          <a:p>
            <a:pPr>
              <a:defRPr/>
            </a:pPr>
            <a:r>
              <a:rPr lang="en-US" b="1" dirty="0"/>
              <a:t>Develop comprehensive and standardized approach to assessment of CIPN</a:t>
            </a:r>
          </a:p>
          <a:p>
            <a:pPr lvl="1">
              <a:defRPr/>
            </a:pPr>
            <a:r>
              <a:rPr lang="en-US" b="1" dirty="0"/>
              <a:t> to ensure the reliable and valid acquisition of data</a:t>
            </a:r>
          </a:p>
          <a:p>
            <a:pPr lvl="1">
              <a:defRPr/>
            </a:pPr>
            <a:r>
              <a:rPr lang="en-US" b="1" dirty="0"/>
              <a:t>allow clinicians to better recognize, understand, and respond to CIPN</a:t>
            </a:r>
          </a:p>
          <a:p>
            <a:pPr marL="457200" lvl="1" indent="0">
              <a:buNone/>
              <a:defRPr/>
            </a:pPr>
            <a:r>
              <a:rPr lang="en-US" b="1" dirty="0">
                <a:solidFill>
                  <a:schemeClr val="bg2">
                    <a:lumMod val="75000"/>
                  </a:schemeClr>
                </a:solidFill>
              </a:rPr>
              <a:t>RESEARCH AGENDA:</a:t>
            </a:r>
          </a:p>
          <a:p>
            <a:pPr>
              <a:defRPr/>
            </a:pPr>
            <a:r>
              <a:rPr lang="en-US" dirty="0"/>
              <a:t>Investigate the efficacy of high-dose capsaicin preparations for severe CIPN, topical menthol, BAK</a:t>
            </a:r>
          </a:p>
          <a:p>
            <a:pPr>
              <a:defRPr/>
            </a:pPr>
            <a:r>
              <a:rPr lang="en-US" dirty="0"/>
              <a:t>Another phase III trial of gabapentin or </a:t>
            </a:r>
            <a:r>
              <a:rPr lang="en-US" dirty="0" err="1"/>
              <a:t>pregabalin</a:t>
            </a:r>
            <a:endParaRPr lang="en-US" dirty="0"/>
          </a:p>
          <a:p>
            <a:pPr>
              <a:defRPr/>
            </a:pPr>
            <a:r>
              <a:rPr lang="en-US" dirty="0"/>
              <a:t>RCT for efficacy of </a:t>
            </a:r>
            <a:r>
              <a:rPr lang="en-US" dirty="0" err="1"/>
              <a:t>electrocutaneous</a:t>
            </a:r>
            <a:r>
              <a:rPr lang="en-US" dirty="0"/>
              <a:t> nerve stimulation on going</a:t>
            </a:r>
          </a:p>
          <a:p>
            <a:pPr>
              <a:defRPr/>
            </a:pPr>
            <a:r>
              <a:rPr lang="en-US" dirty="0"/>
              <a:t>Other complementary or alternative medicine modalities are ongoing</a:t>
            </a:r>
          </a:p>
          <a:p>
            <a:endParaRPr lang="en-US" dirty="0"/>
          </a:p>
        </p:txBody>
      </p:sp>
      <p:pic>
        <p:nvPicPr>
          <p:cNvPr id="4" name="Picture 68" descr="CWRU-SOM-black-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rckunes\Desktop\MH 3C logo horizontal UNIVER.jpg"/>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100344"/>
            <a:ext cx="2096054" cy="52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158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455197" y="418333"/>
            <a:ext cx="8229600" cy="781050"/>
          </a:xfrm>
        </p:spPr>
        <p:txBody>
          <a:bodyPr>
            <a:normAutofit fontScale="90000"/>
          </a:bodyPr>
          <a:lstStyle/>
          <a:p>
            <a:pPr algn="ctr">
              <a:defRPr/>
            </a:pPr>
            <a:r>
              <a:rPr lang="en-US" sz="2800" b="1" dirty="0">
                <a:solidFill>
                  <a:srgbClr val="002060"/>
                </a:solidFill>
              </a:rPr>
              <a:t>National Cancer Institute community oncology research program (NCI NCORP)</a:t>
            </a:r>
            <a:endParaRPr lang="en-US" sz="2800" b="1" dirty="0">
              <a:solidFill>
                <a:schemeClr val="accent6">
                  <a:lumMod val="75000"/>
                </a:schemeClr>
              </a:solidFill>
            </a:endParaRPr>
          </a:p>
        </p:txBody>
      </p:sp>
      <p:sp>
        <p:nvSpPr>
          <p:cNvPr id="25603" name="Content Placeholder 2"/>
          <p:cNvSpPr>
            <a:spLocks noGrp="1"/>
          </p:cNvSpPr>
          <p:nvPr>
            <p:ph idx="1"/>
          </p:nvPr>
        </p:nvSpPr>
        <p:spPr>
          <a:xfrm>
            <a:off x="1066801" y="1357084"/>
            <a:ext cx="9561426" cy="4910853"/>
          </a:xfrm>
        </p:spPr>
        <p:txBody>
          <a:bodyPr>
            <a:normAutofit/>
          </a:bodyPr>
          <a:lstStyle/>
          <a:p>
            <a:pPr marL="109728" indent="0">
              <a:buNone/>
              <a:defRPr/>
            </a:pPr>
            <a:r>
              <a:rPr lang="en-US" b="1" dirty="0">
                <a:solidFill>
                  <a:schemeClr val="tx2"/>
                </a:solidFill>
              </a:rPr>
              <a:t>NCORP peer-reviewed grants to cancer centers/cooperative groups to perform large phase II-III clinical trials in community</a:t>
            </a:r>
          </a:p>
          <a:p>
            <a:pPr marL="109728" indent="0">
              <a:buNone/>
              <a:defRPr/>
            </a:pPr>
            <a:r>
              <a:rPr lang="en-US" b="1" dirty="0"/>
              <a:t>Community medical oncologists with time and resource constraints </a:t>
            </a:r>
          </a:p>
          <a:p>
            <a:pPr marL="109728" indent="0">
              <a:buNone/>
              <a:defRPr/>
            </a:pPr>
            <a:r>
              <a:rPr lang="en-US" b="1" dirty="0">
                <a:solidFill>
                  <a:schemeClr val="tx2"/>
                </a:solidFill>
              </a:rPr>
              <a:t>Competing interests: </a:t>
            </a:r>
          </a:p>
          <a:p>
            <a:pPr marL="109728" indent="0">
              <a:buNone/>
              <a:defRPr/>
            </a:pPr>
            <a:r>
              <a:rPr lang="en-US" b="1" dirty="0"/>
              <a:t>Patients with multiple adverse events</a:t>
            </a:r>
          </a:p>
          <a:p>
            <a:pPr marL="109728" indent="0">
              <a:buNone/>
              <a:defRPr/>
            </a:pPr>
            <a:r>
              <a:rPr lang="en-US" b="1" dirty="0">
                <a:solidFill>
                  <a:schemeClr val="tx2"/>
                </a:solidFill>
              </a:rPr>
              <a:t>Attend to “treatable” side effects</a:t>
            </a:r>
          </a:p>
          <a:p>
            <a:pPr marL="109728" indent="0">
              <a:buNone/>
              <a:defRPr/>
            </a:pPr>
            <a:r>
              <a:rPr lang="en-US" b="1" dirty="0"/>
              <a:t>Less time for neurologic assessment</a:t>
            </a:r>
          </a:p>
          <a:p>
            <a:pPr marL="109728" indent="0">
              <a:buNone/>
              <a:defRPr/>
            </a:pPr>
            <a:r>
              <a:rPr lang="en-US" sz="2800" b="1" dirty="0"/>
              <a:t>        </a:t>
            </a:r>
            <a:r>
              <a:rPr lang="en-US" sz="2800" b="1" dirty="0">
                <a:solidFill>
                  <a:schemeClr val="tx2"/>
                </a:solidFill>
              </a:rPr>
              <a:t>Not best environment for complex clinical studies</a:t>
            </a:r>
          </a:p>
          <a:p>
            <a:pPr marL="621792" lvl="1">
              <a:spcBef>
                <a:spcPts val="324"/>
              </a:spcBef>
              <a:buFont typeface="Verdana"/>
              <a:buChar char="◦"/>
              <a:defRPr/>
            </a:pPr>
            <a:endParaRPr lang="en-US" sz="2200" dirty="0"/>
          </a:p>
          <a:p>
            <a:pPr marL="365760" indent="-256032">
              <a:buNone/>
              <a:defRPr/>
            </a:pPr>
            <a:endParaRPr lang="en-US" dirty="0"/>
          </a:p>
        </p:txBody>
      </p:sp>
      <p:pic>
        <p:nvPicPr>
          <p:cNvPr id="4" name="Picture 68" descr="CWRU-SOM-black-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rckunes\Desktop\MH 3C logo horizontal UNIVER.jpg"/>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100344"/>
            <a:ext cx="2096054" cy="52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82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49" y="354376"/>
            <a:ext cx="9731305" cy="754349"/>
          </a:xfrm>
        </p:spPr>
        <p:txBody>
          <a:bodyPr>
            <a:normAutofit/>
          </a:bodyPr>
          <a:lstStyle/>
          <a:p>
            <a:r>
              <a:rPr lang="en-US" sz="3200" b="1" dirty="0">
                <a:solidFill>
                  <a:schemeClr val="bg2">
                    <a:lumMod val="75000"/>
                  </a:schemeClr>
                </a:solidFill>
              </a:rPr>
              <a:t>NCI investment in CIPN mainly via </a:t>
            </a:r>
            <a:r>
              <a:rPr lang="en-US" sz="3200" b="1" dirty="0" err="1">
                <a:solidFill>
                  <a:schemeClr val="bg2">
                    <a:lumMod val="75000"/>
                  </a:schemeClr>
                </a:solidFill>
              </a:rPr>
              <a:t>Ncorp</a:t>
            </a:r>
            <a:endParaRPr lang="en-US" sz="3200" b="1" dirty="0">
              <a:solidFill>
                <a:schemeClr val="bg2">
                  <a:lumMod val="75000"/>
                </a:schemeClr>
              </a:solidFill>
            </a:endParaRPr>
          </a:p>
        </p:txBody>
      </p:sp>
      <p:pic>
        <p:nvPicPr>
          <p:cNvPr id="4" name="Picture 68" descr="CWRU-SOM-black-logo"/>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81103" y="627566"/>
            <a:ext cx="2180013" cy="5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25432" y="1367623"/>
            <a:ext cx="8587409" cy="4093428"/>
          </a:xfrm>
          <a:prstGeom prst="rect">
            <a:avLst/>
          </a:prstGeom>
        </p:spPr>
        <p:txBody>
          <a:bodyPr wrap="square">
            <a:spAutoFit/>
          </a:bodyPr>
          <a:lstStyle/>
          <a:p>
            <a:pPr marL="365760" indent="-256032">
              <a:buFont typeface="Wingdings 3"/>
              <a:buChar char=""/>
              <a:defRPr/>
            </a:pPr>
            <a:r>
              <a:rPr lang="en-US" sz="2400" b="1" dirty="0"/>
              <a:t>CIPN Clinical Trials Planning Meeting March 2009</a:t>
            </a:r>
            <a:endParaRPr lang="en-US" sz="2400" dirty="0"/>
          </a:p>
          <a:p>
            <a:pPr marL="621792" lvl="1">
              <a:spcBef>
                <a:spcPts val="324"/>
              </a:spcBef>
              <a:buFont typeface="Verdana"/>
              <a:buChar char="◦"/>
              <a:defRPr/>
            </a:pPr>
            <a:r>
              <a:rPr lang="en-US" sz="2400" dirty="0"/>
              <a:t>Reviewed clinical research, knowledge gaps</a:t>
            </a:r>
          </a:p>
          <a:p>
            <a:pPr marL="621792" lvl="1">
              <a:spcBef>
                <a:spcPts val="324"/>
              </a:spcBef>
              <a:buFont typeface="Verdana"/>
              <a:buChar char="◦"/>
              <a:defRPr/>
            </a:pPr>
            <a:endParaRPr lang="en-US" sz="2400" dirty="0"/>
          </a:p>
          <a:p>
            <a:pPr marL="365760" indent="-256032">
              <a:buFont typeface="Wingdings 3"/>
              <a:buChar char=""/>
              <a:defRPr/>
            </a:pPr>
            <a:r>
              <a:rPr lang="en-US" sz="2400" b="1" dirty="0">
                <a:solidFill>
                  <a:schemeClr val="bg2">
                    <a:lumMod val="75000"/>
                  </a:schemeClr>
                </a:solidFill>
              </a:rPr>
              <a:t>CIPN Workshop June 2011</a:t>
            </a:r>
          </a:p>
          <a:p>
            <a:pPr marL="621792" lvl="1">
              <a:spcBef>
                <a:spcPts val="324"/>
              </a:spcBef>
              <a:buFont typeface="Verdana"/>
              <a:buChar char="◦"/>
              <a:defRPr/>
            </a:pPr>
            <a:r>
              <a:rPr lang="en-US" sz="2400" dirty="0">
                <a:solidFill>
                  <a:schemeClr val="bg2">
                    <a:lumMod val="75000"/>
                  </a:schemeClr>
                </a:solidFill>
              </a:rPr>
              <a:t>Sponsored by </a:t>
            </a:r>
            <a:r>
              <a:rPr lang="en-US" sz="2400" b="1" dirty="0">
                <a:solidFill>
                  <a:schemeClr val="bg2">
                    <a:lumMod val="75000"/>
                  </a:schemeClr>
                </a:solidFill>
              </a:rPr>
              <a:t>NCI</a:t>
            </a:r>
            <a:r>
              <a:rPr lang="en-US" sz="2400" dirty="0">
                <a:solidFill>
                  <a:schemeClr val="bg2">
                    <a:lumMod val="75000"/>
                  </a:schemeClr>
                </a:solidFill>
              </a:rPr>
              <a:t>-DCP, </a:t>
            </a:r>
            <a:r>
              <a:rPr lang="en-US" sz="2400" b="1" dirty="0">
                <a:solidFill>
                  <a:schemeClr val="bg2">
                    <a:lumMod val="75000"/>
                  </a:schemeClr>
                </a:solidFill>
              </a:rPr>
              <a:t>NCI</a:t>
            </a:r>
            <a:r>
              <a:rPr lang="en-US" sz="2400" dirty="0">
                <a:solidFill>
                  <a:schemeClr val="bg2">
                    <a:lumMod val="75000"/>
                  </a:schemeClr>
                </a:solidFill>
              </a:rPr>
              <a:t>-DCCPS, </a:t>
            </a:r>
            <a:r>
              <a:rPr lang="en-US" sz="2400" b="1" dirty="0">
                <a:solidFill>
                  <a:schemeClr val="bg2">
                    <a:lumMod val="75000"/>
                  </a:schemeClr>
                </a:solidFill>
              </a:rPr>
              <a:t>NINDS</a:t>
            </a:r>
          </a:p>
          <a:p>
            <a:pPr marL="621792" lvl="1">
              <a:spcBef>
                <a:spcPts val="324"/>
              </a:spcBef>
              <a:buFont typeface="Verdana"/>
              <a:buChar char="◦"/>
              <a:defRPr/>
            </a:pPr>
            <a:r>
              <a:rPr lang="en-US" sz="2400" dirty="0">
                <a:solidFill>
                  <a:schemeClr val="bg2">
                    <a:lumMod val="75000"/>
                  </a:schemeClr>
                </a:solidFill>
              </a:rPr>
              <a:t>Mechanistic research recommendations</a:t>
            </a:r>
          </a:p>
          <a:p>
            <a:pPr marL="621792" lvl="1">
              <a:spcBef>
                <a:spcPts val="324"/>
              </a:spcBef>
              <a:buFont typeface="Verdana"/>
              <a:buChar char="◦"/>
              <a:defRPr/>
            </a:pPr>
            <a:r>
              <a:rPr lang="en-US" sz="2400" dirty="0">
                <a:solidFill>
                  <a:schemeClr val="bg2">
                    <a:lumMod val="75000"/>
                  </a:schemeClr>
                </a:solidFill>
              </a:rPr>
              <a:t>Lead to Funding Opportunity </a:t>
            </a:r>
            <a:r>
              <a:rPr lang="en-US" sz="2400" b="1" dirty="0">
                <a:solidFill>
                  <a:srgbClr val="FF0000"/>
                </a:solidFill>
              </a:rPr>
              <a:t>PA-12-082, 083</a:t>
            </a:r>
          </a:p>
          <a:p>
            <a:pPr marL="621792" lvl="1">
              <a:spcBef>
                <a:spcPts val="324"/>
              </a:spcBef>
              <a:buFont typeface="Verdana"/>
              <a:buChar char="◦"/>
              <a:defRPr/>
            </a:pPr>
            <a:endParaRPr lang="en-US" sz="2400" b="1" dirty="0">
              <a:solidFill>
                <a:srgbClr val="FF0000"/>
              </a:solidFill>
            </a:endParaRPr>
          </a:p>
          <a:p>
            <a:pPr marL="393192" indent="-457200">
              <a:spcBef>
                <a:spcPts val="324"/>
              </a:spcBef>
              <a:buFont typeface="Wingdings" panose="05000000000000000000" pitchFamily="2" charset="2"/>
              <a:buChar char="Ø"/>
              <a:defRPr/>
            </a:pPr>
            <a:r>
              <a:rPr lang="en-US" sz="2400" b="1" dirty="0"/>
              <a:t>CIPN Clinical Trials Planning Meeting March 2017</a:t>
            </a:r>
          </a:p>
          <a:p>
            <a:pPr marL="850392" lvl="1" indent="-457200">
              <a:spcBef>
                <a:spcPts val="324"/>
              </a:spcBef>
              <a:buFont typeface="Courier New" panose="02070309020205020404" pitchFamily="49" charset="0"/>
              <a:buChar char="o"/>
              <a:defRPr/>
            </a:pPr>
            <a:r>
              <a:rPr lang="en-US" sz="2400" dirty="0"/>
              <a:t>Developing novel trials informed by translational science</a:t>
            </a:r>
          </a:p>
        </p:txBody>
      </p:sp>
      <p:pic>
        <p:nvPicPr>
          <p:cNvPr id="5" name="Picture 2" descr="C:\Documents and Settings\rckunes\Desktop\MH 3C logo horizontal UNIVER.jpg"/>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100344"/>
            <a:ext cx="2096054" cy="52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09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99418"/>
            <a:ext cx="9905998" cy="1078854"/>
          </a:xfrm>
        </p:spPr>
        <p:txBody>
          <a:bodyPr>
            <a:normAutofit fontScale="90000"/>
          </a:bodyPr>
          <a:lstStyle/>
          <a:p>
            <a:r>
              <a:rPr lang="en-US" dirty="0">
                <a:solidFill>
                  <a:schemeClr val="bg2">
                    <a:lumMod val="75000"/>
                  </a:schemeClr>
                </a:solidFill>
              </a:rPr>
              <a:t> </a:t>
            </a:r>
            <a:r>
              <a:rPr lang="en-US" b="1" dirty="0">
                <a:solidFill>
                  <a:schemeClr val="bg2">
                    <a:lumMod val="75000"/>
                  </a:schemeClr>
                </a:solidFill>
              </a:rPr>
              <a:t>definition Chemotherapy-induced peripheral neuropathy (CIPN)</a:t>
            </a:r>
          </a:p>
        </p:txBody>
      </p:sp>
      <p:sp>
        <p:nvSpPr>
          <p:cNvPr id="3" name="Content Placeholder 2"/>
          <p:cNvSpPr>
            <a:spLocks noGrp="1"/>
          </p:cNvSpPr>
          <p:nvPr>
            <p:ph idx="1"/>
          </p:nvPr>
        </p:nvSpPr>
        <p:spPr>
          <a:xfrm>
            <a:off x="1141412" y="1448896"/>
            <a:ext cx="9905999" cy="4980479"/>
          </a:xfrm>
        </p:spPr>
        <p:txBody>
          <a:bodyPr>
            <a:normAutofit/>
          </a:bodyPr>
          <a:lstStyle/>
          <a:p>
            <a:r>
              <a:rPr lang="en-US" sz="3200" b="1" dirty="0"/>
              <a:t>You know it when you see it…… </a:t>
            </a:r>
          </a:p>
          <a:p>
            <a:r>
              <a:rPr lang="en-US" sz="2800" dirty="0">
                <a:solidFill>
                  <a:schemeClr val="bg2">
                    <a:lumMod val="75000"/>
                  </a:schemeClr>
                </a:solidFill>
              </a:rPr>
              <a:t>Symptoms predominantly of sensory neuropathy </a:t>
            </a:r>
            <a:r>
              <a:rPr lang="en-US" sz="2800" dirty="0"/>
              <a:t>– distal extremity numbness, </a:t>
            </a:r>
            <a:r>
              <a:rPr lang="en-US" sz="2800" dirty="0" err="1"/>
              <a:t>paresthesias</a:t>
            </a:r>
            <a:r>
              <a:rPr lang="en-US" sz="2800" dirty="0"/>
              <a:t>, burning pain, cramping, weakness, imbalance/proprioception – within a usual time frame from receipt certain cancer therapies</a:t>
            </a:r>
          </a:p>
          <a:p>
            <a:r>
              <a:rPr lang="en-US" sz="2800" dirty="0"/>
              <a:t>Onset and symptoms prescripted by anti-cancer therapy</a:t>
            </a:r>
          </a:p>
          <a:p>
            <a:r>
              <a:rPr lang="en-US" sz="2800" dirty="0"/>
              <a:t>Range of symptoms: sensory vs pain vs both</a:t>
            </a:r>
          </a:p>
          <a:p>
            <a:endParaRPr lang="en-US" sz="3200" dirty="0"/>
          </a:p>
          <a:p>
            <a:endParaRPr lang="en-US" dirty="0"/>
          </a:p>
        </p:txBody>
      </p:sp>
      <p:pic>
        <p:nvPicPr>
          <p:cNvPr id="4" name="Picture 2" descr="C:\Documents and Settings\rckunes\Desktop\MH 3C logo horizontal UNIVER.jpg"/>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937796" y="28794"/>
            <a:ext cx="2096054" cy="527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8" descr="CWRU-SOM-black-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932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621" y="214685"/>
            <a:ext cx="10005790" cy="1725433"/>
          </a:xfrm>
        </p:spPr>
        <p:txBody>
          <a:bodyPr>
            <a:normAutofit fontScale="90000"/>
          </a:bodyPr>
          <a:lstStyle/>
          <a:p>
            <a:pPr marL="393192" indent="-457200">
              <a:spcBef>
                <a:spcPts val="324"/>
              </a:spcBef>
              <a:defRPr/>
            </a:pPr>
            <a:r>
              <a:rPr lang="en-US" b="1" dirty="0">
                <a:solidFill>
                  <a:schemeClr val="bg2">
                    <a:lumMod val="75000"/>
                  </a:schemeClr>
                </a:solidFill>
              </a:rPr>
              <a:t>CIPN Clinical Trials Planning Meeting March 2017</a:t>
            </a:r>
            <a:r>
              <a:rPr lang="en-US" b="1" dirty="0"/>
              <a:t/>
            </a:r>
            <a:br>
              <a:rPr lang="en-US" b="1" dirty="0"/>
            </a:br>
            <a:r>
              <a:rPr lang="en-US" sz="2700" dirty="0">
                <a:solidFill>
                  <a:schemeClr val="bg2">
                    <a:lumMod val="75000"/>
                  </a:schemeClr>
                </a:solidFill>
              </a:rPr>
              <a:t>Developing novel trials informed by translational science</a:t>
            </a:r>
            <a:r>
              <a:rPr lang="en-US" dirty="0"/>
              <a:t/>
            </a:r>
            <a:br>
              <a:rPr lang="en-US" dirty="0"/>
            </a:br>
            <a:endParaRPr lang="en-US" dirty="0"/>
          </a:p>
        </p:txBody>
      </p:sp>
      <p:sp>
        <p:nvSpPr>
          <p:cNvPr id="3" name="Content Placeholder 2"/>
          <p:cNvSpPr>
            <a:spLocks noGrp="1"/>
          </p:cNvSpPr>
          <p:nvPr>
            <p:ph idx="1"/>
          </p:nvPr>
        </p:nvSpPr>
        <p:spPr>
          <a:xfrm>
            <a:off x="1141412" y="1653871"/>
            <a:ext cx="9905999" cy="4524292"/>
          </a:xfrm>
        </p:spPr>
        <p:txBody>
          <a:bodyPr>
            <a:normAutofit fontScale="92500"/>
          </a:bodyPr>
          <a:lstStyle/>
          <a:p>
            <a:r>
              <a:rPr lang="en-US" dirty="0">
                <a:solidFill>
                  <a:schemeClr val="bg2">
                    <a:lumMod val="75000"/>
                  </a:schemeClr>
                </a:solidFill>
              </a:rPr>
              <a:t>NCORP members, community oncologists, academic neurologists, PhD researchers, advocates</a:t>
            </a:r>
          </a:p>
          <a:p>
            <a:endParaRPr lang="en-US" dirty="0"/>
          </a:p>
          <a:p>
            <a:r>
              <a:rPr lang="en-US" dirty="0"/>
              <a:t>Longitudinal study recommendations:</a:t>
            </a:r>
          </a:p>
          <a:p>
            <a:pPr marL="457200" lvl="1" indent="0">
              <a:buNone/>
            </a:pPr>
            <a:r>
              <a:rPr lang="en-US" dirty="0"/>
              <a:t>Work with SWOG database –  not certain of exact data to be recorded; recommended cancer type, treatments with doses, drug levels, phenotype, PRO, neurologic assessments, ? </a:t>
            </a:r>
            <a:r>
              <a:rPr lang="en-US" dirty="0" err="1"/>
              <a:t>biospecimens</a:t>
            </a:r>
            <a:endParaRPr lang="en-US" dirty="0"/>
          </a:p>
          <a:p>
            <a:pPr marL="457200" lvl="1" indent="0">
              <a:buNone/>
            </a:pPr>
            <a:endParaRPr lang="en-US" dirty="0"/>
          </a:p>
          <a:p>
            <a:r>
              <a:rPr lang="en-US" dirty="0"/>
              <a:t>Interventional study recommendations:</a:t>
            </a:r>
          </a:p>
          <a:p>
            <a:pPr marL="457200" lvl="1" indent="0">
              <a:buNone/>
            </a:pPr>
            <a:r>
              <a:rPr lang="en-US" dirty="0"/>
              <a:t>Phase II studies ~ 60 pts of  promising new drugs (not yet available), exercise, duloxetine as  prevention (mechanism?)</a:t>
            </a:r>
          </a:p>
        </p:txBody>
      </p:sp>
      <p:pic>
        <p:nvPicPr>
          <p:cNvPr id="4" name="Picture 68" descr="CWRU-SOM-black-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rckunes\Desktop\MH 3C logo horizontal UNIVER.jpg"/>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100344"/>
            <a:ext cx="2096054" cy="52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609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926" y="518209"/>
            <a:ext cx="9905998" cy="947889"/>
          </a:xfrm>
        </p:spPr>
        <p:txBody>
          <a:bodyPr>
            <a:normAutofit/>
          </a:bodyPr>
          <a:lstStyle/>
          <a:p>
            <a:r>
              <a:rPr lang="en-US" sz="3200" b="1" dirty="0">
                <a:solidFill>
                  <a:schemeClr val="bg2">
                    <a:lumMod val="75000"/>
                  </a:schemeClr>
                </a:solidFill>
              </a:rPr>
              <a:t>Summary CIPN</a:t>
            </a:r>
          </a:p>
        </p:txBody>
      </p:sp>
      <p:sp>
        <p:nvSpPr>
          <p:cNvPr id="3" name="Content Placeholder 2"/>
          <p:cNvSpPr>
            <a:spLocks noGrp="1"/>
          </p:cNvSpPr>
          <p:nvPr>
            <p:ph idx="1"/>
          </p:nvPr>
        </p:nvSpPr>
        <p:spPr>
          <a:xfrm>
            <a:off x="1141412" y="1312985"/>
            <a:ext cx="9905999" cy="4478216"/>
          </a:xfrm>
        </p:spPr>
        <p:txBody>
          <a:bodyPr>
            <a:normAutofit lnSpcReduction="10000"/>
          </a:bodyPr>
          <a:lstStyle/>
          <a:p>
            <a:pPr lvl="1"/>
            <a:r>
              <a:rPr lang="en-US" sz="2800" dirty="0"/>
              <a:t>Chronic, debilitating problem touching receipt of cancer therapy, survivors, and society</a:t>
            </a:r>
          </a:p>
          <a:p>
            <a:pPr lvl="1"/>
            <a:r>
              <a:rPr lang="en-US" sz="2800" dirty="0"/>
              <a:t>No expectation incidence will decrease (</a:t>
            </a:r>
            <a:r>
              <a:rPr lang="en-US" dirty="0"/>
              <a:t>Oxaliplatin  6 vs 12 cycles)</a:t>
            </a:r>
          </a:p>
          <a:p>
            <a:pPr lvl="1"/>
            <a:r>
              <a:rPr lang="en-US" sz="3000" dirty="0"/>
              <a:t>Increasing interest – multidisciplinary </a:t>
            </a:r>
          </a:p>
          <a:p>
            <a:pPr marL="457200" lvl="1" indent="0">
              <a:buNone/>
            </a:pPr>
            <a:endParaRPr lang="en-US" sz="2400" dirty="0"/>
          </a:p>
          <a:p>
            <a:pPr lvl="1"/>
            <a:r>
              <a:rPr lang="en-US" sz="3200" dirty="0"/>
              <a:t>Vincristine FDA approved 55 years ago</a:t>
            </a:r>
          </a:p>
          <a:p>
            <a:pPr lvl="1"/>
            <a:r>
              <a:rPr lang="en-US" sz="3200" dirty="0"/>
              <a:t>2017 is the year for AAACTTION </a:t>
            </a:r>
          </a:p>
          <a:p>
            <a:pPr marL="457200" lvl="1" indent="0">
              <a:buNone/>
            </a:pPr>
            <a:r>
              <a:rPr lang="en-US" sz="3200" dirty="0"/>
              <a:t>  </a:t>
            </a:r>
          </a:p>
          <a:p>
            <a:pPr lvl="1"/>
            <a:endParaRPr lang="en-US" sz="2400" dirty="0"/>
          </a:p>
          <a:p>
            <a:pPr lvl="2"/>
            <a:endParaRPr lang="en-US" dirty="0"/>
          </a:p>
          <a:p>
            <a:pPr lvl="1"/>
            <a:endParaRPr lang="en-US" dirty="0"/>
          </a:p>
          <a:p>
            <a:pPr lvl="2"/>
            <a:endParaRPr lang="en-US" dirty="0"/>
          </a:p>
          <a:p>
            <a:pPr lvl="1"/>
            <a:endParaRPr lang="en-US" dirty="0"/>
          </a:p>
          <a:p>
            <a:endParaRPr lang="en-US" dirty="0"/>
          </a:p>
        </p:txBody>
      </p:sp>
      <p:pic>
        <p:nvPicPr>
          <p:cNvPr id="4" name="Picture 2" descr="C:\Documents and Settings\rckunes\Desktop\MH 3C logo horizontal UNIVER.jpg"/>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100344"/>
            <a:ext cx="2096054" cy="527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8" descr="CWRU-SOM-black-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803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8" descr="CWRU-SOM-black-logo"/>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80000" y="3885935"/>
            <a:ext cx="2164641" cy="5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rckunes\Desktop\MH 3C logo horizontal UNIVER.jpg"/>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946632" y="2460590"/>
            <a:ext cx="2096054" cy="52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603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73944" y="1659468"/>
            <a:ext cx="8393981" cy="4923029"/>
          </a:xfrm>
        </p:spPr>
      </p:pic>
      <p:sp>
        <p:nvSpPr>
          <p:cNvPr id="3" name="Title 2"/>
          <p:cNvSpPr>
            <a:spLocks noGrp="1"/>
          </p:cNvSpPr>
          <p:nvPr>
            <p:ph type="title"/>
          </p:nvPr>
        </p:nvSpPr>
        <p:spPr>
          <a:xfrm>
            <a:off x="1141411" y="220485"/>
            <a:ext cx="9905998" cy="1478570"/>
          </a:xfrm>
        </p:spPr>
        <p:txBody>
          <a:bodyPr>
            <a:normAutofit/>
          </a:bodyPr>
          <a:lstStyle/>
          <a:p>
            <a:pPr>
              <a:defRPr/>
            </a:pPr>
            <a:r>
              <a:rPr lang="en-US" sz="3100" dirty="0">
                <a:solidFill>
                  <a:sysClr val="windowText" lastClr="000000"/>
                </a:solidFill>
              </a:rPr>
              <a:t>Peripheral nerves: different morphology and functions </a:t>
            </a:r>
            <a:r>
              <a:rPr lang="en-US" sz="1600" dirty="0">
                <a:solidFill>
                  <a:sysClr val="windowText" lastClr="000000"/>
                </a:solidFill>
              </a:rPr>
              <a:t>http://www.emeraldinsight.com/books.htm?chapterid=1775219&amp;show=html</a:t>
            </a:r>
            <a:r>
              <a:rPr lang="en-US" sz="1300" dirty="0">
                <a:solidFill>
                  <a:sysClr val="windowText" lastClr="000000"/>
                </a:solidFill>
              </a:rPr>
              <a:t/>
            </a:r>
            <a:br>
              <a:rPr lang="en-US" sz="1300" dirty="0">
                <a:solidFill>
                  <a:sysClr val="windowText" lastClr="000000"/>
                </a:solidFill>
              </a:rPr>
            </a:br>
            <a:endParaRPr lang="en-US" sz="1300" dirty="0"/>
          </a:p>
        </p:txBody>
      </p:sp>
    </p:spTree>
    <p:extLst>
      <p:ext uri="{BB962C8B-B14F-4D97-AF65-F5344CB8AC3E}">
        <p14:creationId xmlns:p14="http://schemas.microsoft.com/office/powerpoint/2010/main" val="5939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124313"/>
          </a:xfrm>
        </p:spPr>
        <p:txBody>
          <a:bodyPr>
            <a:normAutofit/>
          </a:bodyPr>
          <a:lstStyle/>
          <a:p>
            <a:r>
              <a:rPr lang="en-US" sz="3200" b="1" dirty="0">
                <a:solidFill>
                  <a:schemeClr val="bg2">
                    <a:lumMod val="75000"/>
                  </a:schemeClr>
                </a:solidFill>
              </a:rPr>
              <a:t> CIPN description</a:t>
            </a:r>
            <a:endParaRPr lang="en-US" sz="3200" b="1" dirty="0"/>
          </a:p>
        </p:txBody>
      </p:sp>
      <p:sp>
        <p:nvSpPr>
          <p:cNvPr id="3" name="Content Placeholder 2"/>
          <p:cNvSpPr>
            <a:spLocks noGrp="1"/>
          </p:cNvSpPr>
          <p:nvPr>
            <p:ph idx="1"/>
          </p:nvPr>
        </p:nvSpPr>
        <p:spPr>
          <a:xfrm>
            <a:off x="1141412" y="1930399"/>
            <a:ext cx="9905999" cy="3860801"/>
          </a:xfrm>
        </p:spPr>
        <p:txBody>
          <a:bodyPr>
            <a:normAutofit fontScale="92500"/>
          </a:bodyPr>
          <a:lstStyle/>
          <a:p>
            <a:r>
              <a:rPr lang="en-US" altLang="en-US" sz="2800" dirty="0">
                <a:cs typeface="Arial" panose="020B0604020202020204" pitchFamily="34" charset="0"/>
              </a:rPr>
              <a:t>Most common Dose-Limiting Toxicity (DLT</a:t>
            </a:r>
            <a:r>
              <a:rPr lang="en-US" altLang="en-US" sz="2800" dirty="0" smtClean="0">
                <a:cs typeface="Arial" panose="020B0604020202020204" pitchFamily="34" charset="0"/>
              </a:rPr>
              <a:t>) </a:t>
            </a:r>
            <a:r>
              <a:rPr lang="en-US" altLang="en-US" sz="2000" dirty="0" smtClean="0">
                <a:cs typeface="Arial" panose="020B0604020202020204" pitchFamily="34" charset="0"/>
              </a:rPr>
              <a:t>as N&amp;V, neutropenia more preventable</a:t>
            </a:r>
            <a:endParaRPr lang="en-US" altLang="en-US" sz="2800" dirty="0">
              <a:cs typeface="Arial" panose="020B0604020202020204" pitchFamily="34" charset="0"/>
            </a:endParaRPr>
          </a:p>
          <a:p>
            <a:r>
              <a:rPr lang="en-US" altLang="en-US" sz="2800" dirty="0">
                <a:cs typeface="Arial" panose="020B0604020202020204" pitchFamily="34" charset="0"/>
              </a:rPr>
              <a:t>No FDA-approved treatments or prevention </a:t>
            </a:r>
          </a:p>
          <a:p>
            <a:r>
              <a:rPr lang="en-US" altLang="en-US" sz="2800" dirty="0">
                <a:cs typeface="Arial" panose="020B0604020202020204" pitchFamily="34" charset="0"/>
              </a:rPr>
              <a:t>Further translational data to inform development of treatments</a:t>
            </a:r>
          </a:p>
          <a:p>
            <a:r>
              <a:rPr lang="en-US" altLang="en-US" sz="2800" dirty="0">
                <a:cs typeface="Arial" panose="020B0604020202020204" pitchFamily="34" charset="0"/>
              </a:rPr>
              <a:t>Unmet clinical need</a:t>
            </a:r>
          </a:p>
          <a:p>
            <a:endParaRPr lang="en-US" sz="2800" b="1" dirty="0"/>
          </a:p>
          <a:p>
            <a:pPr marL="0" indent="0" algn="ctr">
              <a:buNone/>
            </a:pPr>
            <a:r>
              <a:rPr lang="en-US" sz="2800" dirty="0"/>
              <a:t>Need definition of heterogenous, complex  condition</a:t>
            </a:r>
          </a:p>
          <a:p>
            <a:pPr marL="0" indent="0">
              <a:buNone/>
            </a:pPr>
            <a:endParaRPr lang="en-US" dirty="0"/>
          </a:p>
          <a:p>
            <a:endParaRPr lang="en-US" dirty="0"/>
          </a:p>
          <a:p>
            <a:endParaRPr lang="en-US" dirty="0"/>
          </a:p>
        </p:txBody>
      </p:sp>
      <p:pic>
        <p:nvPicPr>
          <p:cNvPr id="4" name="Picture 2" descr="C:\Documents and Settings\rckunes\Desktop\MH 3C logo horizontal UNIVER.jpg"/>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91718"/>
            <a:ext cx="2096054" cy="527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8" descr="CWRU-SOM-black-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98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1999403" y="126765"/>
            <a:ext cx="10302011" cy="724396"/>
          </a:xfrm>
        </p:spPr>
        <p:txBody>
          <a:bodyPr vert="horz" lIns="91440" tIns="12802"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2400" b="1" dirty="0">
                <a:solidFill>
                  <a:schemeClr val="bg2">
                    <a:lumMod val="75000"/>
                  </a:schemeClr>
                </a:solidFill>
              </a:rPr>
              <a:t>Chemotherapy‐induced peripheral neurotoxicity: mechanisms </a:t>
            </a:r>
          </a:p>
        </p:txBody>
      </p:sp>
      <p:pic>
        <p:nvPicPr>
          <p:cNvPr id="2051" name="Picture 2"/>
          <p:cNvPicPr>
            <a:picLocks noChangeAspect="1" noChangeArrowheads="1"/>
          </p:cNvPicPr>
          <p:nvPr/>
        </p:nvPicPr>
        <p:blipFill>
          <a:blip r:embed="rId3" cstate="print"/>
          <a:srcRect/>
          <a:stretch>
            <a:fillRect/>
          </a:stretch>
        </p:blipFill>
        <p:spPr bwMode="auto">
          <a:xfrm>
            <a:off x="343878" y="608764"/>
            <a:ext cx="7430834" cy="5495051"/>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1523520" y="0"/>
            <a:ext cx="0" cy="0"/>
          </a:xfrm>
          <a:prstGeom prst="rect">
            <a:avLst/>
          </a:prstGeom>
          <a:noFill/>
          <a:ln w="9525">
            <a:noFill/>
            <a:round/>
            <a:headEnd/>
            <a:tailEnd/>
          </a:ln>
        </p:spPr>
      </p:pic>
      <p:sp>
        <p:nvSpPr>
          <p:cNvPr id="2053" name="Text Box 4"/>
          <p:cNvSpPr txBox="1">
            <a:spLocks noChangeArrowheads="1"/>
          </p:cNvSpPr>
          <p:nvPr/>
        </p:nvSpPr>
        <p:spPr bwMode="auto">
          <a:xfrm>
            <a:off x="597112" y="6205612"/>
            <a:ext cx="6253136" cy="505493"/>
          </a:xfrm>
          <a:prstGeom prst="rect">
            <a:avLst/>
          </a:prstGeom>
          <a:noFill/>
          <a:ln w="9525">
            <a:noFill/>
            <a:round/>
            <a:headEnd/>
            <a:tailEnd/>
          </a:ln>
        </p:spPr>
        <p:txBody>
          <a:bodyPr lIns="81646" tIns="49625" rIns="81646" bIns="40823"/>
          <a:lstStyle/>
          <a:p>
            <a:pPr>
              <a:tabLst>
                <a:tab pos="656722" algn="l"/>
                <a:tab pos="1313444" algn="l"/>
                <a:tab pos="1970166" algn="l"/>
                <a:tab pos="2626888" algn="l"/>
                <a:tab pos="3283610" algn="l"/>
                <a:tab pos="3940332" algn="l"/>
                <a:tab pos="4597055" algn="l"/>
                <a:tab pos="5253777" algn="l"/>
                <a:tab pos="5910499" algn="l"/>
              </a:tabLst>
            </a:pPr>
            <a:r>
              <a:rPr lang="en-GB" sz="998" b="1" dirty="0">
                <a:solidFill>
                  <a:schemeClr val="tx2"/>
                </a:solidFill>
              </a:rPr>
              <a:t>CA: A Cancer Journal for Clinicians</a:t>
            </a:r>
            <a:r>
              <a:rPr lang="en-GB" sz="998" dirty="0">
                <a:solidFill>
                  <a:schemeClr val="tx2"/>
                </a:solidFill>
              </a:rPr>
              <a:t/>
            </a:r>
            <a:br>
              <a:rPr lang="en-GB" sz="998" dirty="0">
                <a:solidFill>
                  <a:schemeClr val="tx2"/>
                </a:solidFill>
              </a:rPr>
            </a:br>
            <a:r>
              <a:rPr lang="en-GB" sz="998" dirty="0">
                <a:solidFill>
                  <a:schemeClr val="tx2"/>
                </a:solidFill>
                <a:hlinkClick r:id="rId5"/>
              </a:rPr>
              <a:t>Volume 63, Issue 6, </a:t>
            </a:r>
            <a:r>
              <a:rPr lang="en-GB" sz="998" dirty="0">
                <a:solidFill>
                  <a:schemeClr val="tx2"/>
                </a:solidFill>
              </a:rPr>
              <a:t>pages 419-437, 11 NOV 2013 DOI: 10.3322/caac.21204</a:t>
            </a:r>
            <a:br>
              <a:rPr lang="en-GB" sz="998" dirty="0">
                <a:solidFill>
                  <a:schemeClr val="tx2"/>
                </a:solidFill>
              </a:rPr>
            </a:br>
            <a:r>
              <a:rPr lang="en-GB" sz="998" dirty="0">
                <a:solidFill>
                  <a:schemeClr val="tx2"/>
                </a:solidFill>
                <a:hlinkClick r:id="rId6"/>
              </a:rPr>
              <a:t>http://onlinelibrary.wiley.com/doi/10.3322/caac.21204/full#caac21204-fig-0001</a:t>
            </a:r>
          </a:p>
        </p:txBody>
      </p:sp>
      <p:sp>
        <p:nvSpPr>
          <p:cNvPr id="3" name="TextBox 2"/>
          <p:cNvSpPr txBox="1"/>
          <p:nvPr/>
        </p:nvSpPr>
        <p:spPr>
          <a:xfrm>
            <a:off x="7772399" y="2355411"/>
            <a:ext cx="4067503" cy="2677656"/>
          </a:xfrm>
          <a:prstGeom prst="rect">
            <a:avLst/>
          </a:prstGeom>
          <a:noFill/>
        </p:spPr>
        <p:txBody>
          <a:bodyPr wrap="square" rtlCol="0">
            <a:spAutoFit/>
          </a:bodyPr>
          <a:lstStyle/>
          <a:p>
            <a:r>
              <a:rPr lang="en-US" sz="2400" dirty="0"/>
              <a:t>Axonal degeneration</a:t>
            </a:r>
          </a:p>
          <a:p>
            <a:endParaRPr lang="en-US" sz="2400" dirty="0"/>
          </a:p>
          <a:p>
            <a:r>
              <a:rPr lang="en-US" sz="2400" dirty="0"/>
              <a:t>Mitochondrial dysfunction </a:t>
            </a:r>
          </a:p>
          <a:p>
            <a:endParaRPr lang="en-US" sz="2400" dirty="0"/>
          </a:p>
          <a:p>
            <a:r>
              <a:rPr lang="en-US" sz="2400" dirty="0"/>
              <a:t>Sodium channel abnormalities</a:t>
            </a:r>
          </a:p>
          <a:p>
            <a:endParaRPr lang="en-US" sz="2400" dirty="0"/>
          </a:p>
          <a:p>
            <a:r>
              <a:rPr lang="en-US" sz="2400" dirty="0"/>
              <a:t>Central  sensitization </a:t>
            </a:r>
          </a:p>
        </p:txBody>
      </p:sp>
    </p:spTree>
    <p:extLst>
      <p:ext uri="{BB962C8B-B14F-4D97-AF65-F5344CB8AC3E}">
        <p14:creationId xmlns:p14="http://schemas.microsoft.com/office/powerpoint/2010/main" val="25600933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02630"/>
            <a:ext cx="9905998" cy="924532"/>
          </a:xfrm>
        </p:spPr>
        <p:txBody>
          <a:bodyPr>
            <a:normAutofit/>
          </a:bodyPr>
          <a:lstStyle/>
          <a:p>
            <a:r>
              <a:rPr lang="en-US" sz="3200" b="1" dirty="0">
                <a:solidFill>
                  <a:schemeClr val="bg2">
                    <a:lumMod val="75000"/>
                  </a:schemeClr>
                </a:solidFill>
              </a:rPr>
              <a:t>Difficult to enumerate</a:t>
            </a:r>
          </a:p>
        </p:txBody>
      </p:sp>
      <p:sp>
        <p:nvSpPr>
          <p:cNvPr id="3" name="Content Placeholder 2"/>
          <p:cNvSpPr>
            <a:spLocks noGrp="1"/>
          </p:cNvSpPr>
          <p:nvPr>
            <p:ph idx="1"/>
          </p:nvPr>
        </p:nvSpPr>
        <p:spPr>
          <a:xfrm>
            <a:off x="1141412" y="1427162"/>
            <a:ext cx="9905999" cy="4964113"/>
          </a:xfrm>
        </p:spPr>
        <p:txBody>
          <a:bodyPr>
            <a:normAutofit/>
          </a:bodyPr>
          <a:lstStyle/>
          <a:p>
            <a:r>
              <a:rPr lang="en-US" dirty="0"/>
              <a:t>Best estimates – sensory or motor or autonomic +/- pain</a:t>
            </a:r>
          </a:p>
          <a:p>
            <a:r>
              <a:rPr lang="en-US" dirty="0">
                <a:solidFill>
                  <a:schemeClr val="bg2">
                    <a:lumMod val="75000"/>
                  </a:schemeClr>
                </a:solidFill>
              </a:rPr>
              <a:t>Differs for each implicated therapy:  rate from 25-90%</a:t>
            </a:r>
          </a:p>
          <a:p>
            <a:r>
              <a:rPr lang="en-US" dirty="0"/>
              <a:t>Dependent:</a:t>
            </a:r>
          </a:p>
          <a:p>
            <a:pPr lvl="1"/>
            <a:r>
              <a:rPr lang="en-US" dirty="0"/>
              <a:t> on stage of cancer </a:t>
            </a:r>
          </a:p>
          <a:p>
            <a:pPr lvl="1"/>
            <a:r>
              <a:rPr lang="en-US" dirty="0"/>
              <a:t> national guidelines; clinical trials</a:t>
            </a:r>
          </a:p>
          <a:p>
            <a:pPr lvl="1"/>
            <a:r>
              <a:rPr lang="en-US" dirty="0"/>
              <a:t>dose, route of administration, infusion rate</a:t>
            </a:r>
          </a:p>
          <a:p>
            <a:pPr lvl="1"/>
            <a:r>
              <a:rPr lang="en-US" dirty="0"/>
              <a:t>host risk factors</a:t>
            </a:r>
          </a:p>
          <a:p>
            <a:pPr marL="457200" lvl="1" indent="0">
              <a:buNone/>
              <a:defRPr/>
            </a:pPr>
            <a:endParaRPr lang="en-US" dirty="0">
              <a:latin typeface="Arial" pitchFamily="34" charset="0"/>
              <a:cs typeface="Arial" pitchFamily="34" charset="0"/>
            </a:endParaRPr>
          </a:p>
          <a:p>
            <a:pPr marL="457200" lvl="1" indent="0">
              <a:buNone/>
              <a:defRPr/>
            </a:pPr>
            <a:r>
              <a:rPr lang="en-US" dirty="0">
                <a:latin typeface="Arial" pitchFamily="34" charset="0"/>
                <a:cs typeface="Arial" pitchFamily="34" charset="0"/>
              </a:rPr>
              <a:t>                                   Consensus: under reported without tools to diagnosis</a:t>
            </a:r>
          </a:p>
          <a:p>
            <a:endParaRPr lang="en-US" dirty="0"/>
          </a:p>
          <a:p>
            <a:endParaRPr lang="en-US" dirty="0"/>
          </a:p>
          <a:p>
            <a:endParaRPr lang="en-US" dirty="0"/>
          </a:p>
          <a:p>
            <a:pPr lvl="1"/>
            <a:endParaRPr lang="en-US" dirty="0"/>
          </a:p>
        </p:txBody>
      </p:sp>
      <p:pic>
        <p:nvPicPr>
          <p:cNvPr id="4" name="Picture 2" descr="C:\Documents and Settings\rckunes\Desktop\MH 3C logo horizontal UNIVER.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91718"/>
            <a:ext cx="2096054" cy="527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8" descr="CWRU-SOM-black-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42800" y="762000"/>
            <a:ext cx="530383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8" descr="CWRU-SOM-black-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253959" y="1762576"/>
            <a:ext cx="1941251" cy="48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8" descr="CWRU-SOM-black-logo"/>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94631" y="619361"/>
            <a:ext cx="2012474" cy="50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54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107" y="131821"/>
            <a:ext cx="9911785" cy="952185"/>
          </a:xfrm>
        </p:spPr>
        <p:txBody>
          <a:bodyPr>
            <a:normAutofit/>
          </a:bodyPr>
          <a:lstStyle/>
          <a:p>
            <a:r>
              <a:rPr lang="en-US" b="1" dirty="0">
                <a:solidFill>
                  <a:schemeClr val="bg2">
                    <a:lumMod val="75000"/>
                  </a:schemeClr>
                </a:solidFill>
              </a:rPr>
              <a:t>2017 USA cancer incidence </a:t>
            </a:r>
            <a:br>
              <a:rPr lang="en-US" b="1" dirty="0">
                <a:solidFill>
                  <a:schemeClr val="bg2">
                    <a:lumMod val="75000"/>
                  </a:schemeClr>
                </a:solidFill>
              </a:rPr>
            </a:br>
            <a:r>
              <a:rPr lang="en-US" sz="2000" dirty="0" err="1">
                <a:solidFill>
                  <a:schemeClr val="bg2">
                    <a:lumMod val="75000"/>
                  </a:schemeClr>
                </a:solidFill>
              </a:rPr>
              <a:t>Seigel</a:t>
            </a:r>
            <a:r>
              <a:rPr lang="en-US" sz="2000" dirty="0">
                <a:solidFill>
                  <a:schemeClr val="bg2">
                    <a:lumMod val="75000"/>
                  </a:schemeClr>
                </a:solidFill>
              </a:rPr>
              <a:t> RL, et al ca: ca j </a:t>
            </a:r>
            <a:r>
              <a:rPr lang="en-US" sz="2000" dirty="0" err="1">
                <a:solidFill>
                  <a:schemeClr val="bg2">
                    <a:lumMod val="75000"/>
                  </a:schemeClr>
                </a:solidFill>
              </a:rPr>
              <a:t>clin</a:t>
            </a:r>
            <a:r>
              <a:rPr lang="en-US" sz="2000" dirty="0">
                <a:solidFill>
                  <a:schemeClr val="bg2">
                    <a:lumMod val="75000"/>
                  </a:schemeClr>
                </a:solidFill>
              </a:rPr>
              <a:t> January 2017</a:t>
            </a:r>
            <a:endParaRPr lang="en-US" dirty="0">
              <a:solidFill>
                <a:schemeClr val="bg2">
                  <a:lumMod val="7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47520"/>
            <a:ext cx="12192000" cy="10620959"/>
          </a:xfrm>
        </p:spPr>
      </p:pic>
      <p:sp>
        <p:nvSpPr>
          <p:cNvPr id="6" name="Oval 5"/>
          <p:cNvSpPr/>
          <p:nvPr/>
        </p:nvSpPr>
        <p:spPr>
          <a:xfrm>
            <a:off x="6865374" y="2361670"/>
            <a:ext cx="1939413" cy="1467465"/>
          </a:xfrm>
          <a:prstGeom prst="ellipse">
            <a:avLst/>
          </a:prstGeom>
          <a:no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20232" y="4712110"/>
            <a:ext cx="2389239" cy="604684"/>
          </a:xfrm>
          <a:prstGeom prst="ellipse">
            <a:avLst/>
          </a:prstGeom>
          <a:no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953865" y="5530645"/>
            <a:ext cx="1467464" cy="464574"/>
          </a:xfrm>
          <a:prstGeom prst="ellipse">
            <a:avLst/>
          </a:prstGeom>
          <a:no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68360" y="2364657"/>
            <a:ext cx="2123769" cy="1801761"/>
          </a:xfrm>
          <a:prstGeom prst="ellipse">
            <a:avLst/>
          </a:prstGeom>
          <a:no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9543" y="4712109"/>
            <a:ext cx="2319978" cy="494071"/>
          </a:xfrm>
          <a:prstGeom prst="ellipse">
            <a:avLst/>
          </a:prstGeom>
          <a:no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14400" y="5442154"/>
            <a:ext cx="2268794" cy="479323"/>
          </a:xfrm>
          <a:prstGeom prst="ellipse">
            <a:avLst/>
          </a:prstGeom>
          <a:no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ocuments and Settings\rckunes\Desktop\MH 3C logo horizontal UNIVER.jpg"/>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09993" y="91718"/>
            <a:ext cx="2096054" cy="5272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8" descr="CWRU-SOM-black-logo"/>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586635"/>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92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25728"/>
          </a:xfrm>
        </p:spPr>
        <p:txBody>
          <a:bodyPr>
            <a:normAutofit/>
          </a:bodyPr>
          <a:lstStyle/>
          <a:p>
            <a:r>
              <a:rPr lang="en-US" sz="3200" b="1" dirty="0">
                <a:solidFill>
                  <a:schemeClr val="bg2">
                    <a:lumMod val="75000"/>
                  </a:schemeClr>
                </a:solidFill>
              </a:rPr>
              <a:t>Incidence CIPN</a:t>
            </a:r>
          </a:p>
        </p:txBody>
      </p:sp>
      <p:sp>
        <p:nvSpPr>
          <p:cNvPr id="3" name="Content Placeholder 2"/>
          <p:cNvSpPr>
            <a:spLocks noGrp="1"/>
          </p:cNvSpPr>
          <p:nvPr>
            <p:ph idx="1"/>
          </p:nvPr>
        </p:nvSpPr>
        <p:spPr>
          <a:xfrm>
            <a:off x="1141412" y="1622066"/>
            <a:ext cx="9905999" cy="4723075"/>
          </a:xfrm>
        </p:spPr>
        <p:txBody>
          <a:bodyPr>
            <a:normAutofit/>
          </a:bodyPr>
          <a:lstStyle/>
          <a:p>
            <a:r>
              <a:rPr lang="en-US" dirty="0"/>
              <a:t>57% of expected top 10 cancers 2017 could potentially be treated with CIPN-inducing agents = almost one million patients</a:t>
            </a:r>
          </a:p>
          <a:p>
            <a:pPr marL="0" indent="0">
              <a:buNone/>
            </a:pPr>
            <a:endParaRPr lang="en-US" dirty="0"/>
          </a:p>
          <a:p>
            <a:r>
              <a:rPr lang="en-US" dirty="0">
                <a:solidFill>
                  <a:schemeClr val="bg2">
                    <a:lumMod val="75000"/>
                  </a:schemeClr>
                </a:solidFill>
              </a:rPr>
              <a:t>Estimates of 30-40% of patients will develop CIPN                                               at least 300,000 – 400,000 new cases annually</a:t>
            </a:r>
          </a:p>
          <a:p>
            <a:endParaRPr lang="en-US" dirty="0"/>
          </a:p>
          <a:p>
            <a:r>
              <a:rPr lang="en-US" dirty="0"/>
              <a:t>Approximately 40,000 – 64,000 patients/year with colorectal cancer (stages II some, III, IV) will develop CIPN</a:t>
            </a:r>
          </a:p>
          <a:p>
            <a:endParaRPr lang="en-US" dirty="0"/>
          </a:p>
          <a:p>
            <a:pPr marL="0" indent="0">
              <a:buNone/>
            </a:pPr>
            <a:endParaRPr lang="en-US" dirty="0"/>
          </a:p>
        </p:txBody>
      </p:sp>
      <p:pic>
        <p:nvPicPr>
          <p:cNvPr id="4" name="Picture 2" descr="C:\Documents and Settings\rckunes\Desktop\MH 3C logo horizontal UNIVER.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617251" y="215997"/>
            <a:ext cx="2096054" cy="527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8" descr="CWRU-SOM-black-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97" y="661146"/>
            <a:ext cx="1974366" cy="5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822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2451</TotalTime>
  <Words>1888</Words>
  <Application>Microsoft Office PowerPoint</Application>
  <PresentationFormat>Widescreen</PresentationFormat>
  <Paragraphs>335</Paragraphs>
  <Slides>32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Courier New</vt:lpstr>
      <vt:lpstr>Times New Roman</vt:lpstr>
      <vt:lpstr>Trebuchet MS</vt:lpstr>
      <vt:lpstr>Tw Cen MT</vt:lpstr>
      <vt:lpstr>Verdana</vt:lpstr>
      <vt:lpstr>Wingdings</vt:lpstr>
      <vt:lpstr>Wingdings 3</vt:lpstr>
      <vt:lpstr>Circuit</vt:lpstr>
      <vt:lpstr>Overview of Chemotherapy-Induced Peripheral Neuropathy  over 55 years of neuropathic toxicity:  if not now, when do we take aaacttion </vt:lpstr>
      <vt:lpstr>outline</vt:lpstr>
      <vt:lpstr> definition Chemotherapy-induced peripheral neuropathy (CIPN)</vt:lpstr>
      <vt:lpstr>Peripheral nerves: different morphology and functions http://www.emeraldinsight.com/books.htm?chapterid=1775219&amp;show=html </vt:lpstr>
      <vt:lpstr> CIPN description</vt:lpstr>
      <vt:lpstr>Chemotherapy‐induced peripheral neurotoxicity: mechanisms </vt:lpstr>
      <vt:lpstr>Difficult to enumerate</vt:lpstr>
      <vt:lpstr>2017 USA cancer incidence  Seigel RL, et al ca: ca j clin January 2017</vt:lpstr>
      <vt:lpstr>Incidence CIPN</vt:lpstr>
      <vt:lpstr>diagnosis of cipn                                   vital for clinical trial eligibility </vt:lpstr>
      <vt:lpstr>Anti-cancer therapies associated with cipn </vt:lpstr>
      <vt:lpstr>Patient reported outcomes (pro) in cipn for diagnosis </vt:lpstr>
      <vt:lpstr>pro in cipn for diagnosis </vt:lpstr>
      <vt:lpstr>Clinicians assessment </vt:lpstr>
      <vt:lpstr>PowerPoint Presentation</vt:lpstr>
      <vt:lpstr>Clinical case study for patient impact</vt:lpstr>
      <vt:lpstr>Clinical course</vt:lpstr>
      <vt:lpstr>Clinical course</vt:lpstr>
      <vt:lpstr>Clinical course</vt:lpstr>
      <vt:lpstr>Clinical course</vt:lpstr>
      <vt:lpstr>Survivor Consequences of CIPN – urgency for discoveries  ~15.5 million cancer survivors 2016</vt:lpstr>
      <vt:lpstr>Consequences of CIPN - physical</vt:lpstr>
      <vt:lpstr>Consequences of CIPN - QOL</vt:lpstr>
      <vt:lpstr>Consequences of CIPN – financial Toxicity</vt:lpstr>
      <vt:lpstr>Prevention and Management of Chemotherapy-Induced Peripheral Neuropathy in Survivors of Adult Cancers:   American Society of Clinical Oncology (ASCO) Clinical Practice Guideline  Hershman et al JCO 2014 32(18) 1941-1967 </vt:lpstr>
      <vt:lpstr>PowerPoint Presentation</vt:lpstr>
      <vt:lpstr>  American Society of Clinical Oncology Clinical Practice Guideline  2014 recommendations   </vt:lpstr>
      <vt:lpstr>National Cancer Institute community oncology research program (NCI NCORP)</vt:lpstr>
      <vt:lpstr>NCI investment in CIPN mainly via Ncorp</vt:lpstr>
      <vt:lpstr>CIPN Clinical Trials Planning Meeting March 2017 Developing novel trials informed by translational science </vt:lpstr>
      <vt:lpstr>Summary CIPN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Brell</dc:creator>
  <cp:lastModifiedBy>jbrell</cp:lastModifiedBy>
  <cp:revision>166</cp:revision>
  <cp:lastPrinted>2017-03-21T11:48:20Z</cp:lastPrinted>
  <dcterms:created xsi:type="dcterms:W3CDTF">2017-03-17T13:54:43Z</dcterms:created>
  <dcterms:modified xsi:type="dcterms:W3CDTF">2017-04-05T17:19:58Z</dcterms:modified>
</cp:coreProperties>
</file>