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8" r:id="rId1"/>
  </p:sldMasterIdLst>
  <p:notesMasterIdLst>
    <p:notesMasterId r:id="rId24"/>
  </p:notesMasterIdLst>
  <p:sldIdLst>
    <p:sldId id="256" r:id="rId2"/>
    <p:sldId id="259" r:id="rId3"/>
    <p:sldId id="313" r:id="rId4"/>
    <p:sldId id="324" r:id="rId5"/>
    <p:sldId id="298" r:id="rId6"/>
    <p:sldId id="325" r:id="rId7"/>
    <p:sldId id="322" r:id="rId8"/>
    <p:sldId id="326" r:id="rId9"/>
    <p:sldId id="327" r:id="rId10"/>
    <p:sldId id="323" r:id="rId11"/>
    <p:sldId id="328" r:id="rId12"/>
    <p:sldId id="330" r:id="rId13"/>
    <p:sldId id="329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7B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11"/>
    <p:restoredTop sz="94740"/>
  </p:normalViewPr>
  <p:slideViewPr>
    <p:cSldViewPr snapToGrid="0" snapToObjects="1">
      <p:cViewPr varScale="1">
        <p:scale>
          <a:sx n="124" d="100"/>
          <a:sy n="124" d="100"/>
        </p:scale>
        <p:origin x="76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3C4B4-16C3-3447-A8B7-71B2AE20F629}" type="datetimeFigureOut">
              <a:rPr lang="en-US" smtClean="0"/>
              <a:t>2/28/18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BFFA7-BB20-C443-B9AB-97C8B21293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28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381B-AD72-544C-B768-5DB0A2D2370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F218-56E8-7940-9E1C-37D755EBB67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80" y="6261417"/>
            <a:ext cx="9719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PPT wordmar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4" y="6261417"/>
            <a:ext cx="1904811" cy="46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548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381B-AD72-544C-B768-5DB0A2D2370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F218-56E8-7940-9E1C-37D755EB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381B-AD72-544C-B768-5DB0A2D2370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F218-56E8-7940-9E1C-37D755EB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68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381B-AD72-544C-B768-5DB0A2D2370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F218-56E8-7940-9E1C-37D755EB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00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381B-AD72-544C-B768-5DB0A2D2370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F218-56E8-7940-9E1C-37D755EBB67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5705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381B-AD72-544C-B768-5DB0A2D2370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F218-56E8-7940-9E1C-37D755EB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4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381B-AD72-544C-B768-5DB0A2D2370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F218-56E8-7940-9E1C-37D755EB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3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381B-AD72-544C-B768-5DB0A2D2370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F218-56E8-7940-9E1C-37D755EB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381B-AD72-544C-B768-5DB0A2D2370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F218-56E8-7940-9E1C-37D755EB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4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F51381B-AD72-544C-B768-5DB0A2D2370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B8F218-56E8-7940-9E1C-37D755EB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4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1381B-AD72-544C-B768-5DB0A2D2370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F218-56E8-7940-9E1C-37D755EBB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00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51381B-AD72-544C-B768-5DB0A2D2370E}" type="datetimeFigureOut">
              <a:rPr lang="en-US" smtClean="0"/>
              <a:t>2/28/18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3B8F218-56E8-7940-9E1C-37D755EBB67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068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4580" y="0"/>
            <a:ext cx="10058400" cy="3566160"/>
          </a:xfrm>
        </p:spPr>
        <p:txBody>
          <a:bodyPr>
            <a:normAutofit/>
          </a:bodyPr>
          <a:lstStyle/>
          <a:p>
            <a:r>
              <a:rPr lang="en-US" dirty="0"/>
              <a:t>Focal Entrapment Neuropathies in Diabetes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080" y="4468321"/>
            <a:ext cx="10058400" cy="1143000"/>
          </a:xfrm>
        </p:spPr>
        <p:txBody>
          <a:bodyPr>
            <a:noAutofit/>
          </a:bodyPr>
          <a:lstStyle/>
          <a:p>
            <a:r>
              <a:rPr lang="en-US" sz="1400" b="1" dirty="0">
                <a:latin typeface="+mn-lt"/>
              </a:rPr>
              <a:t>Vera Bril</a:t>
            </a:r>
          </a:p>
          <a:p>
            <a:r>
              <a:rPr lang="en-US" sz="1400" b="1" dirty="0">
                <a:latin typeface="+mn-lt"/>
              </a:rPr>
              <a:t>Professor of medicine (Neurology)</a:t>
            </a:r>
          </a:p>
          <a:p>
            <a:r>
              <a:rPr lang="en-US" sz="1400" b="1" dirty="0">
                <a:latin typeface="+mn-lt"/>
              </a:rPr>
              <a:t>The Ellen and Martin </a:t>
            </a:r>
            <a:r>
              <a:rPr lang="en-US" sz="1400" b="1" dirty="0" err="1">
                <a:latin typeface="+mn-lt"/>
              </a:rPr>
              <a:t>Prosserman</a:t>
            </a:r>
            <a:r>
              <a:rPr lang="en-US" sz="1400" b="1" dirty="0">
                <a:latin typeface="+mn-lt"/>
              </a:rPr>
              <a:t> Centre for Neuromuscular Diseases</a:t>
            </a:r>
          </a:p>
          <a:p>
            <a:r>
              <a:rPr lang="en-US" sz="1400" b="1" dirty="0">
                <a:latin typeface="+mn-lt"/>
              </a:rPr>
              <a:t>University Health Network</a:t>
            </a:r>
          </a:p>
          <a:p>
            <a:r>
              <a:rPr lang="en-US" sz="1400" b="1" dirty="0">
                <a:latin typeface="+mn-lt"/>
              </a:rPr>
              <a:t>University of Toronto</a:t>
            </a:r>
          </a:p>
        </p:txBody>
      </p:sp>
    </p:spTree>
    <p:extLst>
      <p:ext uri="{BB962C8B-B14F-4D97-AF65-F5344CB8AC3E}">
        <p14:creationId xmlns:p14="http://schemas.microsoft.com/office/powerpoint/2010/main" val="1730531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Ulnar Neuropathy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642 patients reviewed: 5/41 with ulnar nerve palsy had DM (12%) (</a:t>
            </a:r>
            <a:r>
              <a:rPr lang="en-US" dirty="0" err="1"/>
              <a:t>Stamboulis</a:t>
            </a:r>
            <a:r>
              <a:rPr lang="en-US" dirty="0"/>
              <a:t> 2005)</a:t>
            </a:r>
          </a:p>
          <a:p>
            <a:r>
              <a:rPr lang="en-US" dirty="0"/>
              <a:t>About 6% of patients with UN at the elbow, UNE, have diabetes</a:t>
            </a:r>
          </a:p>
          <a:p>
            <a:r>
              <a:rPr lang="en-US" dirty="0"/>
              <a:t>Small study: 19% of UNW patients have DM (Murata 2003; 31 subjects retrospective)</a:t>
            </a:r>
          </a:p>
          <a:p>
            <a:r>
              <a:rPr lang="en-US" dirty="0"/>
              <a:t>Controversial whether DM is a risk factor for UNE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16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Ulnar Neuropathy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Rota 2014, 64 consecutive DM patients</a:t>
            </a:r>
          </a:p>
          <a:p>
            <a:r>
              <a:rPr lang="en-US" dirty="0"/>
              <a:t>DX of UNE:</a:t>
            </a:r>
          </a:p>
          <a:p>
            <a:r>
              <a:rPr lang="en-US" dirty="0"/>
              <a:t>decreased SNCV as well as SNAP of the ulnar nerve</a:t>
            </a:r>
          </a:p>
          <a:p>
            <a:r>
              <a:rPr lang="en-US" dirty="0"/>
              <a:t>absolute slowing of ulnar motor conduction velocity (CV) across the elbow &lt;50 m/s (&lt;46 m/s for subjects aged 65 or over) </a:t>
            </a:r>
          </a:p>
          <a:p>
            <a:r>
              <a:rPr lang="en-US" dirty="0"/>
              <a:t>differential slowing of more than 10 m/s of the CV across the groove compared to the forearm segment </a:t>
            </a:r>
          </a:p>
          <a:p>
            <a:r>
              <a:rPr lang="en-US" dirty="0"/>
              <a:t>conduction block, i.e. a reduction of compound muscle action potential (CMAP) area/amplitude of at least 20% comparing above and below the elbow.</a:t>
            </a:r>
            <a:r>
              <a:rPr lang="en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960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Ulnar Neuropathy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UNE found in 22 patients (34%) </a:t>
            </a:r>
          </a:p>
          <a:p>
            <a:r>
              <a:rPr lang="en-US" dirty="0"/>
              <a:t>-recording from the ADM muscle in 16 patients </a:t>
            </a:r>
          </a:p>
          <a:p>
            <a:r>
              <a:rPr lang="en-US" dirty="0"/>
              <a:t>-recording from the FDI in 14 </a:t>
            </a:r>
          </a:p>
          <a:p>
            <a:r>
              <a:rPr lang="en-US" dirty="0"/>
              <a:t>-and from both in 8. </a:t>
            </a:r>
          </a:p>
          <a:p>
            <a:r>
              <a:rPr lang="en-US" dirty="0"/>
              <a:t>18/22 patients with UNE (82%) had polyneuropathy</a:t>
            </a:r>
          </a:p>
          <a:p>
            <a:r>
              <a:rPr lang="en-US" dirty="0"/>
              <a:t>Only 2 subjects (6%) in the UNE group complained of sensory symptoms and showed clinical signs consistent with clinical UNE.</a:t>
            </a:r>
            <a:r>
              <a:rPr lang="en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17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Ulnar Neuropathy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Dx</a:t>
            </a:r>
            <a:r>
              <a:rPr lang="en-US" dirty="0"/>
              <a:t> UNW</a:t>
            </a:r>
          </a:p>
          <a:p>
            <a:pPr marL="0" indent="0">
              <a:buNone/>
            </a:pPr>
            <a:r>
              <a:rPr lang="en-US" dirty="0"/>
              <a:t>distal motor latencies to FDI of &gt;4.5 </a:t>
            </a:r>
            <a:r>
              <a:rPr lang="en-US" dirty="0" err="1"/>
              <a:t>ms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distal motor latencies comparing FDI to ADM &gt; a 2 </a:t>
            </a:r>
            <a:r>
              <a:rPr lang="en-US" dirty="0" err="1"/>
              <a:t>ms</a:t>
            </a:r>
            <a:r>
              <a:rPr lang="en-US" dirty="0"/>
              <a:t> difference </a:t>
            </a:r>
          </a:p>
          <a:p>
            <a:pPr marL="0" indent="0">
              <a:buNone/>
            </a:pPr>
            <a:r>
              <a:rPr lang="en-US" dirty="0"/>
              <a:t>distal motor latencies comparing FDI to contralateral FDI &gt; a 1.3 </a:t>
            </a:r>
            <a:r>
              <a:rPr lang="en-US" dirty="0" err="1"/>
              <a:t>ms</a:t>
            </a:r>
            <a:r>
              <a:rPr lang="en-US" dirty="0"/>
              <a:t> difference</a:t>
            </a:r>
          </a:p>
          <a:p>
            <a:pPr marL="0" indent="0">
              <a:buNone/>
            </a:pPr>
            <a:r>
              <a:rPr lang="en-US" dirty="0"/>
              <a:t>distal motor latencies comparing ulnar </a:t>
            </a:r>
            <a:r>
              <a:rPr lang="en-US" dirty="0" err="1"/>
              <a:t>interosseus</a:t>
            </a:r>
            <a:r>
              <a:rPr lang="en-US" dirty="0"/>
              <a:t> to second </a:t>
            </a:r>
            <a:r>
              <a:rPr lang="en-US" dirty="0" err="1"/>
              <a:t>lumbrical</a:t>
            </a:r>
            <a:r>
              <a:rPr lang="en-US" dirty="0"/>
              <a:t> of &gt;0.4 </a:t>
            </a:r>
            <a:r>
              <a:rPr lang="en-US" dirty="0" err="1"/>
              <a:t>ms</a:t>
            </a:r>
            <a:r>
              <a:rPr lang="en-US" dirty="0"/>
              <a:t> difference. </a:t>
            </a:r>
          </a:p>
        </p:txBody>
      </p:sp>
    </p:spTree>
    <p:extLst>
      <p:ext uri="{BB962C8B-B14F-4D97-AF65-F5344CB8AC3E}">
        <p14:creationId xmlns:p14="http://schemas.microsoft.com/office/powerpoint/2010/main" val="3352641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Ulnar Neuropathy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UNW found in 7 patients (11%) </a:t>
            </a:r>
          </a:p>
          <a:p>
            <a:r>
              <a:rPr lang="en-US" dirty="0"/>
              <a:t>100% had polyneuropathy</a:t>
            </a:r>
          </a:p>
          <a:p>
            <a:r>
              <a:rPr lang="en-US" dirty="0"/>
              <a:t>Only 2 subjects (6%) in the UNE group complained of sensory symptoms and showed clinical signs consistent with clinical UNE.</a:t>
            </a:r>
            <a:r>
              <a:rPr lang="en-CA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86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Ulnar Neuropathy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Jang 2014</a:t>
            </a:r>
          </a:p>
          <a:p>
            <a:endParaRPr lang="en-US" dirty="0"/>
          </a:p>
          <a:p>
            <a:r>
              <a:rPr lang="en-US" dirty="0"/>
              <a:t>105 DM patients without clinical Ulnar neuropathy</a:t>
            </a:r>
          </a:p>
          <a:p>
            <a:r>
              <a:rPr lang="en-US" dirty="0"/>
              <a:t>Criteria:</a:t>
            </a:r>
          </a:p>
          <a:p>
            <a:r>
              <a:rPr lang="en-US" dirty="0"/>
              <a:t>absolute MCV from above elbow (AE) to below elbow (BE) of less than 50 m/s (AANEM1) </a:t>
            </a:r>
          </a:p>
          <a:p>
            <a:r>
              <a:rPr lang="en-US" dirty="0"/>
              <a:t>an AE to BE segment greater than 10 m/s slower than the BE to the wrist segment (AANEM2)</a:t>
            </a:r>
          </a:p>
          <a:p>
            <a:r>
              <a:rPr lang="en-US" dirty="0"/>
              <a:t>inching test, with 0.4 </a:t>
            </a:r>
            <a:r>
              <a:rPr lang="en-US" dirty="0" err="1"/>
              <a:t>ms</a:t>
            </a:r>
            <a:r>
              <a:rPr lang="en-US" dirty="0"/>
              <a:t> as the upper normal limit of latency difference per 1 cm segment</a:t>
            </a:r>
          </a:p>
          <a:p>
            <a:r>
              <a:rPr lang="en-US" dirty="0"/>
              <a:t>41% had one of these criteria of UNE</a:t>
            </a:r>
          </a:p>
          <a:p>
            <a:endParaRPr lang="en-US" dirty="0"/>
          </a:p>
          <a:p>
            <a:r>
              <a:rPr lang="en-US" dirty="0"/>
              <a:t>41% had at least 1 abnormality</a:t>
            </a:r>
          </a:p>
        </p:txBody>
      </p:sp>
    </p:spTree>
    <p:extLst>
      <p:ext uri="{BB962C8B-B14F-4D97-AF65-F5344CB8AC3E}">
        <p14:creationId xmlns:p14="http://schemas.microsoft.com/office/powerpoint/2010/main" val="4062478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Ulnar Nerve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Failure of surgery related/unrelated presence of DM depending on report</a:t>
            </a:r>
          </a:p>
          <a:p>
            <a:endParaRPr lang="en-US" dirty="0"/>
          </a:p>
          <a:p>
            <a:r>
              <a:rPr lang="en-US" dirty="0"/>
              <a:t>Poor results in up to 30% with revision in 3%, independent of DM (1987, 2016)</a:t>
            </a:r>
          </a:p>
        </p:txBody>
      </p:sp>
    </p:spTree>
    <p:extLst>
      <p:ext uri="{BB962C8B-B14F-4D97-AF65-F5344CB8AC3E}">
        <p14:creationId xmlns:p14="http://schemas.microsoft.com/office/powerpoint/2010/main" val="4180422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Carpal Tunnel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common</a:t>
            </a:r>
          </a:p>
          <a:p>
            <a:r>
              <a:rPr lang="en-US" dirty="0"/>
              <a:t>Lifetime risk about 10%</a:t>
            </a:r>
          </a:p>
          <a:p>
            <a:r>
              <a:rPr lang="en-US" dirty="0"/>
              <a:t>Risk: basic anatomy, limited longitudinal sliding of nerve, higher BMI, greater AP diameter, small hand, presence of </a:t>
            </a:r>
            <a:r>
              <a:rPr lang="en-US" dirty="0" err="1"/>
              <a:t>palmaris</a:t>
            </a:r>
            <a:r>
              <a:rPr lang="en-US" dirty="0"/>
              <a:t> </a:t>
            </a:r>
            <a:r>
              <a:rPr lang="en-US" dirty="0" err="1"/>
              <a:t>longus</a:t>
            </a:r>
            <a:r>
              <a:rPr lang="en-US" dirty="0"/>
              <a:t> and fifth flexor </a:t>
            </a:r>
            <a:r>
              <a:rPr lang="en-US" dirty="0" err="1"/>
              <a:t>digitorum</a:t>
            </a:r>
            <a:r>
              <a:rPr lang="en-US" dirty="0"/>
              <a:t> </a:t>
            </a:r>
            <a:r>
              <a:rPr lang="en-US" dirty="0" err="1"/>
              <a:t>superficialis</a:t>
            </a:r>
            <a:r>
              <a:rPr lang="en-US" dirty="0"/>
              <a:t>, anomalous artery, ganglion cysts</a:t>
            </a:r>
          </a:p>
          <a:p>
            <a:r>
              <a:rPr lang="en-US" dirty="0"/>
              <a:t>Idiopathic: enlarged nerve, women, age, dominant hand, cane</a:t>
            </a:r>
          </a:p>
          <a:p>
            <a:r>
              <a:rPr lang="en-US" dirty="0"/>
              <a:t>642 patients reviewed: 40/522 with carpal tunnel syndrome had DM (7.7%)</a:t>
            </a:r>
          </a:p>
          <a:p>
            <a:r>
              <a:rPr lang="en-US" dirty="0"/>
              <a:t>(Greece: 1994-1999)</a:t>
            </a:r>
          </a:p>
          <a:p>
            <a:r>
              <a:rPr lang="en-US" dirty="0" err="1"/>
              <a:t>Pourmemari</a:t>
            </a:r>
            <a:r>
              <a:rPr lang="en-US" dirty="0"/>
              <a:t>, 2016: review: risk of CTS in DM increased by 1.97 or 1.67 in case control studies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49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is the diagnosis?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NCS or clinical syndrome?</a:t>
            </a:r>
          </a:p>
          <a:p>
            <a:pPr marL="0" indent="0">
              <a:buNone/>
            </a:pPr>
            <a:r>
              <a:rPr lang="en-US" dirty="0"/>
              <a:t>Albers 1996: 95/414 participants (23%) fulfilled criteria for MM, independent of diabetes type. (excluded subjects with “greater than mild symptoms of carpal tunnel syndrome”, or absent lower limb </a:t>
            </a:r>
            <a:r>
              <a:rPr lang="en-US" dirty="0" err="1"/>
              <a:t>sural</a:t>
            </a:r>
            <a:r>
              <a:rPr lang="en-US" dirty="0"/>
              <a:t>/</a:t>
            </a:r>
            <a:r>
              <a:rPr lang="en-US" dirty="0" err="1"/>
              <a:t>peroneal</a:t>
            </a:r>
            <a:r>
              <a:rPr lang="en-US" dirty="0"/>
              <a:t> responses)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141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Perkins 2002</a:t>
            </a:r>
          </a:p>
          <a:p>
            <a:r>
              <a:rPr lang="en-US" dirty="0"/>
              <a:t>478 subjects – prevalence of clinical CTS</a:t>
            </a:r>
          </a:p>
          <a:p>
            <a:pPr lvl="1"/>
            <a:r>
              <a:rPr lang="en-US" dirty="0"/>
              <a:t>Reference subjects – 2%</a:t>
            </a:r>
          </a:p>
          <a:p>
            <a:pPr lvl="1"/>
            <a:r>
              <a:rPr lang="en-US" dirty="0"/>
              <a:t>DM without DSP – 14%</a:t>
            </a:r>
          </a:p>
          <a:p>
            <a:pPr lvl="1"/>
            <a:r>
              <a:rPr lang="en-US" dirty="0"/>
              <a:t>DM with mild, moderate and severe DSP – 30%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Diagnosis:</a:t>
            </a:r>
          </a:p>
          <a:p>
            <a:pPr lvl="1"/>
            <a:r>
              <a:rPr lang="en-US" dirty="0"/>
              <a:t>The presence of any four of the following six criteria established a diagnosis of CTS: history of </a:t>
            </a:r>
            <a:r>
              <a:rPr lang="en-US" dirty="0" err="1"/>
              <a:t>paresthesia</a:t>
            </a:r>
            <a:r>
              <a:rPr lang="en-US" dirty="0"/>
              <a:t> in hands and/or marked preponderance of sensory symptoms in the hands, nocturnal hand symptoms awakening patient, symptoms precipitated by activities such as holding a newspaper or driving a car and relieved by hand shaking, predilection for radial digits, weak </a:t>
            </a:r>
            <a:r>
              <a:rPr lang="en-US" dirty="0" err="1"/>
              <a:t>thenar</a:t>
            </a:r>
            <a:r>
              <a:rPr lang="en-US" dirty="0"/>
              <a:t> muscles, or upper-limb sensory loss solely within the distribution of the median nerve.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73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094119" y="77691"/>
            <a:ext cx="10058400" cy="1450757"/>
          </a:xfrm>
        </p:spPr>
        <p:txBody>
          <a:bodyPr/>
          <a:lstStyle/>
          <a:p>
            <a:r>
              <a:rPr lang="en-US" altLang="en-US" dirty="0"/>
              <a:t>Disclosures</a:t>
            </a:r>
          </a:p>
        </p:txBody>
      </p:sp>
      <p:sp>
        <p:nvSpPr>
          <p:cNvPr id="31746" name="Content Placeholder 4"/>
          <p:cNvSpPr>
            <a:spLocks noGrp="1"/>
          </p:cNvSpPr>
          <p:nvPr>
            <p:ph idx="1"/>
          </p:nvPr>
        </p:nvSpPr>
        <p:spPr>
          <a:xfrm>
            <a:off x="1193229" y="1741185"/>
            <a:ext cx="9550400" cy="408146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Consultant for </a:t>
            </a:r>
            <a:r>
              <a:rPr lang="en-US" altLang="en-US" sz="2800" dirty="0" err="1"/>
              <a:t>Grifols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Octapharma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Baxalta</a:t>
            </a:r>
            <a:r>
              <a:rPr lang="en-US" altLang="en-US" sz="2800" dirty="0"/>
              <a:t>, CSL, </a:t>
            </a:r>
            <a:r>
              <a:rPr lang="en-US" altLang="en-US" sz="2800" dirty="0" err="1"/>
              <a:t>Bionevia</a:t>
            </a:r>
            <a:r>
              <a:rPr lang="en-US" altLang="en-US" sz="2800" dirty="0"/>
              <a:t>, UCB, </a:t>
            </a:r>
            <a:r>
              <a:rPr lang="en-US" altLang="en-US" sz="2800" dirty="0" err="1"/>
              <a:t>Argenx</a:t>
            </a:r>
            <a:endParaRPr lang="en-US" altLang="en-US" sz="2800" dirty="0"/>
          </a:p>
          <a:p>
            <a:r>
              <a:rPr lang="en-US" altLang="en-US" sz="2800" dirty="0"/>
              <a:t>Research support: </a:t>
            </a:r>
            <a:r>
              <a:rPr lang="en-US" altLang="en-US" sz="2800" dirty="0" err="1"/>
              <a:t>Grifols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Octapharma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Baxalta</a:t>
            </a:r>
            <a:r>
              <a:rPr lang="en-US" altLang="en-US" sz="2800" dirty="0"/>
              <a:t>, CSL, </a:t>
            </a:r>
            <a:r>
              <a:rPr lang="en-US" altLang="en-US" sz="2800" dirty="0" err="1"/>
              <a:t>Bionevia</a:t>
            </a:r>
            <a:r>
              <a:rPr lang="en-US" altLang="en-US" sz="2800" dirty="0"/>
              <a:t> </a:t>
            </a:r>
          </a:p>
          <a:p>
            <a:r>
              <a:rPr lang="en-US" altLang="en-US" sz="2800" dirty="0"/>
              <a:t>Guidelines process CDA, AAN/AANEM/AAPMR</a:t>
            </a:r>
          </a:p>
          <a:p>
            <a:r>
              <a:rPr lang="en-US" altLang="en-US" sz="2800" dirty="0"/>
              <a:t>Acknowledgements to Dr. </a:t>
            </a:r>
            <a:r>
              <a:rPr lang="en-US" altLang="en-US" sz="2800" dirty="0" err="1"/>
              <a:t>Tayir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Alon</a:t>
            </a:r>
            <a:r>
              <a:rPr lang="en-US" altLang="en-US" sz="2800" dirty="0"/>
              <a:t> who reviewed the topic and summarized the literature.</a:t>
            </a:r>
          </a:p>
        </p:txBody>
      </p:sp>
      <p:pic>
        <p:nvPicPr>
          <p:cNvPr id="3174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329" y="4858067"/>
            <a:ext cx="149701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80" y="6261417"/>
            <a:ext cx="9719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PPT wordm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4" y="6261417"/>
            <a:ext cx="1904811" cy="46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12293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NCS</a:t>
            </a:r>
          </a:p>
          <a:p>
            <a:r>
              <a:rPr lang="en-US" dirty="0"/>
              <a:t>DMML, DMSL, DMMA, DMSA, and DMSCV. The PMSL, PMSCV and motor conduction velocity.</a:t>
            </a:r>
          </a:p>
          <a:p>
            <a:r>
              <a:rPr lang="en-US" dirty="0"/>
              <a:t>Median, ulnar, </a:t>
            </a:r>
            <a:r>
              <a:rPr lang="en-US" dirty="0" err="1"/>
              <a:t>sural</a:t>
            </a:r>
            <a:r>
              <a:rPr lang="en-US" dirty="0"/>
              <a:t> NCS</a:t>
            </a:r>
          </a:p>
          <a:p>
            <a:endParaRPr lang="en-US" dirty="0"/>
          </a:p>
          <a:p>
            <a:r>
              <a:rPr lang="en-US" dirty="0"/>
              <a:t>DMML-to-DUML, DMSL-to-DUSL, DMMA-to-DUMA, DMSA-to-DUSA, DMSCV-to-DUSCV, PMSCV-to-DMSCV, DMSL-to-SL, DMSA-to-SA, DMSCV-to-SCV, DMML-to-SL, and DMMA-to-SA.</a:t>
            </a:r>
          </a:p>
          <a:p>
            <a:endParaRPr lang="en-US" dirty="0"/>
          </a:p>
          <a:p>
            <a:r>
              <a:rPr lang="en-US" dirty="0"/>
              <a:t>None could distinguish CTS from non-CTS patients with DM.</a:t>
            </a:r>
          </a:p>
        </p:txBody>
      </p:sp>
    </p:spTree>
    <p:extLst>
      <p:ext uri="{BB962C8B-B14F-4D97-AF65-F5344CB8AC3E}">
        <p14:creationId xmlns:p14="http://schemas.microsoft.com/office/powerpoint/2010/main" val="642073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Ultrasound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Different results in different studies on ability to show CTS in those with DM</a:t>
            </a:r>
          </a:p>
        </p:txBody>
      </p:sp>
    </p:spTree>
    <p:extLst>
      <p:ext uri="{BB962C8B-B14F-4D97-AF65-F5344CB8AC3E}">
        <p14:creationId xmlns:p14="http://schemas.microsoft.com/office/powerpoint/2010/main" val="142987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CTS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Ozkul</a:t>
            </a:r>
            <a:r>
              <a:rPr lang="en-US" dirty="0"/>
              <a:t> 2002</a:t>
            </a:r>
          </a:p>
          <a:p>
            <a:r>
              <a:rPr lang="en-US" dirty="0"/>
              <a:t>22 DM and 25 non-DM up to  1 year post-op</a:t>
            </a:r>
          </a:p>
          <a:p>
            <a:r>
              <a:rPr lang="en-US" dirty="0" err="1"/>
              <a:t>Electrodiagnostic</a:t>
            </a:r>
            <a:r>
              <a:rPr lang="en-US" dirty="0"/>
              <a:t> parameters and global symptom score improved in both groups, but less in those with DM</a:t>
            </a:r>
          </a:p>
          <a:p>
            <a:endParaRPr lang="en-US" dirty="0"/>
          </a:p>
          <a:p>
            <a:r>
              <a:rPr lang="en-US" dirty="0" err="1"/>
              <a:t>Gulabi</a:t>
            </a:r>
            <a:r>
              <a:rPr lang="en-US" dirty="0"/>
              <a:t> 2014</a:t>
            </a:r>
          </a:p>
          <a:p>
            <a:r>
              <a:rPr lang="en-US" dirty="0"/>
              <a:t>Prospective study</a:t>
            </a:r>
          </a:p>
          <a:p>
            <a:r>
              <a:rPr lang="en-US" dirty="0"/>
              <a:t>27 DM and 42 non-DM</a:t>
            </a:r>
          </a:p>
          <a:p>
            <a:r>
              <a:rPr lang="en-US" dirty="0"/>
              <a:t>All </a:t>
            </a:r>
            <a:r>
              <a:rPr lang="en-US"/>
              <a:t>improved immediately</a:t>
            </a:r>
          </a:p>
          <a:p>
            <a:r>
              <a:rPr lang="en-US"/>
              <a:t>Followed </a:t>
            </a:r>
            <a:r>
              <a:rPr lang="en-US" dirty="0"/>
              <a:t>up to 10 years; those with DM did not do as well</a:t>
            </a:r>
          </a:p>
        </p:txBody>
      </p:sp>
    </p:spTree>
    <p:extLst>
      <p:ext uri="{BB962C8B-B14F-4D97-AF65-F5344CB8AC3E}">
        <p14:creationId xmlns:p14="http://schemas.microsoft.com/office/powerpoint/2010/main" val="13623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7" y="473075"/>
            <a:ext cx="10488084" cy="58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68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Mononeuropathies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Acute/chronic repetitive external pressure – compressive</a:t>
            </a:r>
          </a:p>
          <a:p>
            <a:r>
              <a:rPr lang="en-US" dirty="0"/>
              <a:t>Chronic distortion or angulation from internal source – entrapment</a:t>
            </a:r>
          </a:p>
          <a:p>
            <a:endParaRPr lang="en-US" dirty="0"/>
          </a:p>
          <a:p>
            <a:r>
              <a:rPr lang="en-US" dirty="0"/>
              <a:t>Focal nerve lesions</a:t>
            </a:r>
          </a:p>
          <a:p>
            <a:endParaRPr lang="en-US" dirty="0"/>
          </a:p>
          <a:p>
            <a:pPr lvl="1"/>
            <a:r>
              <a:rPr lang="en-US" dirty="0"/>
              <a:t>Motor findings in muscles supplied by the nerve distal to the lesion</a:t>
            </a:r>
          </a:p>
          <a:p>
            <a:pPr lvl="1"/>
            <a:r>
              <a:rPr lang="en-US" dirty="0"/>
              <a:t>Sensory findings less reliable</a:t>
            </a:r>
          </a:p>
          <a:p>
            <a:pPr lvl="1"/>
            <a:r>
              <a:rPr lang="en-US" dirty="0"/>
              <a:t>NCS</a:t>
            </a:r>
          </a:p>
          <a:p>
            <a:pPr lvl="1"/>
            <a:r>
              <a:rPr lang="en-US" dirty="0"/>
              <a:t>EMG</a:t>
            </a:r>
          </a:p>
        </p:txBody>
      </p:sp>
    </p:spTree>
    <p:extLst>
      <p:ext uri="{BB962C8B-B14F-4D97-AF65-F5344CB8AC3E}">
        <p14:creationId xmlns:p14="http://schemas.microsoft.com/office/powerpoint/2010/main" val="1937470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2136775" y="582614"/>
            <a:ext cx="7918450" cy="788987"/>
          </a:xfrm>
        </p:spPr>
        <p:txBody>
          <a:bodyPr/>
          <a:lstStyle/>
          <a:p>
            <a:r>
              <a:rPr lang="en-US" altLang="en-US"/>
              <a:t>Differential Diagnosis</a:t>
            </a:r>
          </a:p>
        </p:txBody>
      </p:sp>
      <p:sp>
        <p:nvSpPr>
          <p:cNvPr id="35842" name="Text Placeholder 7"/>
          <p:cNvSpPr>
            <a:spLocks noGrp="1"/>
          </p:cNvSpPr>
          <p:nvPr>
            <p:ph type="body" idx="1"/>
          </p:nvPr>
        </p:nvSpPr>
        <p:spPr>
          <a:xfrm>
            <a:off x="2159000" y="1983105"/>
            <a:ext cx="3868738" cy="465138"/>
          </a:xfrm>
        </p:spPr>
        <p:txBody>
          <a:bodyPr>
            <a:normAutofit/>
          </a:bodyPr>
          <a:lstStyle/>
          <a:p>
            <a:r>
              <a:rPr lang="en-US" altLang="en-US" sz="2600" dirty="0">
                <a:solidFill>
                  <a:schemeClr val="tx1"/>
                </a:solidFill>
              </a:rPr>
              <a:t>DSP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6169026" y="1808480"/>
            <a:ext cx="4041775" cy="654050"/>
          </a:xfrm>
        </p:spPr>
        <p:txBody>
          <a:bodyPr>
            <a:normAutofit/>
          </a:bodyPr>
          <a:lstStyle/>
          <a:p>
            <a:pPr>
              <a:buFont typeface="Wingdings 2" charset="0"/>
              <a:buNone/>
              <a:defRPr/>
            </a:pPr>
            <a:r>
              <a:rPr lang="en-US" sz="2595" dirty="0" err="1">
                <a:solidFill>
                  <a:schemeClr val="tx1"/>
                </a:solidFill>
              </a:rPr>
              <a:t>Mononeuropathy</a:t>
            </a:r>
            <a:endParaRPr lang="en-US" sz="2595" dirty="0">
              <a:solidFill>
                <a:schemeClr val="tx1"/>
              </a:solidFill>
            </a:endParaRPr>
          </a:p>
        </p:txBody>
      </p:sp>
      <p:sp>
        <p:nvSpPr>
          <p:cNvPr id="35844" name="Content Placeholder 2"/>
          <p:cNvSpPr>
            <a:spLocks noGrp="1"/>
          </p:cNvSpPr>
          <p:nvPr>
            <p:ph sz="quarter" idx="2"/>
          </p:nvPr>
        </p:nvSpPr>
        <p:spPr>
          <a:xfrm>
            <a:off x="2154239" y="2584769"/>
            <a:ext cx="3868737" cy="39512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 dirty="0"/>
              <a:t>CIDP</a:t>
            </a:r>
          </a:p>
          <a:p>
            <a:pPr>
              <a:lnSpc>
                <a:spcPct val="80000"/>
              </a:lnSpc>
            </a:pPr>
            <a:r>
              <a:rPr lang="en-US" altLang="en-US" sz="1700" b="1" dirty="0"/>
              <a:t>B12 deficiency</a:t>
            </a:r>
          </a:p>
          <a:p>
            <a:pPr>
              <a:lnSpc>
                <a:spcPct val="80000"/>
              </a:lnSpc>
            </a:pPr>
            <a:r>
              <a:rPr lang="en-US" altLang="en-US" sz="1400" dirty="0"/>
              <a:t>Hypothyroidism</a:t>
            </a:r>
          </a:p>
          <a:p>
            <a:pPr>
              <a:lnSpc>
                <a:spcPct val="80000"/>
              </a:lnSpc>
            </a:pPr>
            <a:r>
              <a:rPr lang="en-US" altLang="en-US" sz="1400" dirty="0"/>
              <a:t>Uremia</a:t>
            </a:r>
          </a:p>
          <a:p>
            <a:pPr>
              <a:lnSpc>
                <a:spcPct val="80000"/>
              </a:lnSpc>
            </a:pPr>
            <a:r>
              <a:rPr lang="en-US" altLang="en-US" sz="1400" dirty="0"/>
              <a:t>Ethanol</a:t>
            </a:r>
          </a:p>
          <a:p>
            <a:pPr>
              <a:lnSpc>
                <a:spcPct val="80000"/>
              </a:lnSpc>
            </a:pPr>
            <a:r>
              <a:rPr lang="en-US" altLang="en-US" sz="1400" dirty="0"/>
              <a:t>Familial</a:t>
            </a:r>
          </a:p>
          <a:p>
            <a:pPr>
              <a:lnSpc>
                <a:spcPct val="80000"/>
              </a:lnSpc>
            </a:pPr>
            <a:r>
              <a:rPr lang="en-US" altLang="en-US" sz="1400" dirty="0" err="1"/>
              <a:t>Paraprotein</a:t>
            </a:r>
            <a:endParaRPr lang="en-US" altLang="en-US" sz="1400" dirty="0"/>
          </a:p>
          <a:p>
            <a:pPr>
              <a:lnSpc>
                <a:spcPct val="80000"/>
              </a:lnSpc>
            </a:pPr>
            <a:r>
              <a:rPr lang="en-US" altLang="en-US" sz="1400" dirty="0"/>
              <a:t>CA</a:t>
            </a:r>
          </a:p>
          <a:p>
            <a:pPr>
              <a:lnSpc>
                <a:spcPct val="80000"/>
              </a:lnSpc>
            </a:pPr>
            <a:r>
              <a:rPr lang="en-US" altLang="en-US" sz="1400" dirty="0"/>
              <a:t>Toxic</a:t>
            </a:r>
          </a:p>
        </p:txBody>
      </p:sp>
      <p:sp>
        <p:nvSpPr>
          <p:cNvPr id="35845" name="Content Placeholder 9"/>
          <p:cNvSpPr>
            <a:spLocks noGrp="1"/>
          </p:cNvSpPr>
          <p:nvPr>
            <p:ph sz="quarter" idx="4"/>
          </p:nvPr>
        </p:nvSpPr>
        <p:spPr>
          <a:xfrm>
            <a:off x="6454774" y="2586355"/>
            <a:ext cx="4924425" cy="3951288"/>
          </a:xfrm>
        </p:spPr>
        <p:txBody>
          <a:bodyPr/>
          <a:lstStyle/>
          <a:p>
            <a:pPr>
              <a:lnSpc>
                <a:spcPct val="80000"/>
              </a:lnSpc>
              <a:buFont typeface="Wingdings 2" charset="2"/>
              <a:buNone/>
            </a:pPr>
            <a:r>
              <a:rPr lang="en-US" altLang="en-US" sz="1900" dirty="0"/>
              <a:t>Cranial nerves 3, 4, 6, 7</a:t>
            </a:r>
          </a:p>
          <a:p>
            <a:pPr>
              <a:lnSpc>
                <a:spcPct val="80000"/>
              </a:lnSpc>
              <a:buFont typeface="Wingdings 2" charset="2"/>
              <a:buNone/>
            </a:pPr>
            <a:r>
              <a:rPr lang="en-US" altLang="en-US" sz="2400" b="1" i="1" dirty="0"/>
              <a:t>Median, ulnar, radial, </a:t>
            </a:r>
            <a:r>
              <a:rPr lang="en-US" altLang="en-US" sz="2400" b="1" i="1" dirty="0" err="1"/>
              <a:t>peroneal</a:t>
            </a:r>
            <a:endParaRPr lang="en-US" altLang="en-US" sz="2400" b="1" i="1" dirty="0"/>
          </a:p>
          <a:p>
            <a:pPr>
              <a:lnSpc>
                <a:spcPct val="80000"/>
              </a:lnSpc>
              <a:buFont typeface="Wingdings 2" charset="2"/>
              <a:buNone/>
            </a:pPr>
            <a:r>
              <a:rPr lang="en-US" altLang="en-US" sz="1900" dirty="0"/>
              <a:t>LSRPN: femoral </a:t>
            </a:r>
            <a:r>
              <a:rPr lang="en-US" altLang="en-US" sz="1900" dirty="0" err="1"/>
              <a:t>amyotrophy</a:t>
            </a:r>
            <a:endParaRPr lang="en-US" altLang="en-US" sz="1900" dirty="0"/>
          </a:p>
          <a:p>
            <a:pPr>
              <a:lnSpc>
                <a:spcPct val="80000"/>
              </a:lnSpc>
              <a:buFont typeface="Wingdings 2" charset="2"/>
              <a:buNone/>
            </a:pPr>
            <a:endParaRPr lang="en-US" altLang="en-US" sz="19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altLang="en-US" sz="1900" dirty="0"/>
              <a:t>Nerve entrapments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altLang="en-US" sz="1900" dirty="0"/>
              <a:t>Aneurysms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altLang="en-US" sz="1900" dirty="0"/>
              <a:t>Spinal Stenosis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altLang="en-US" sz="1900" dirty="0"/>
              <a:t>CIDP variants</a:t>
            </a:r>
          </a:p>
          <a:p>
            <a:pPr lvl="1">
              <a:lnSpc>
                <a:spcPct val="80000"/>
              </a:lnSpc>
            </a:pPr>
            <a:endParaRPr lang="en-US" altLang="en-US" sz="1700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19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680" y="6261417"/>
            <a:ext cx="971950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PPT word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4" y="6261417"/>
            <a:ext cx="1904811" cy="46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58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Peroneal</a:t>
            </a:r>
            <a:r>
              <a:rPr lang="en-US" dirty="0"/>
              <a:t> Nerve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Prevalence, incidence uncertain</a:t>
            </a:r>
          </a:p>
          <a:p>
            <a:r>
              <a:rPr lang="en-US" dirty="0"/>
              <a:t>Trauma to knee/hip, compression at knee (kneeling, surgery), intrinsic lesions (cyst, ganglion)</a:t>
            </a:r>
          </a:p>
          <a:p>
            <a:r>
              <a:rPr lang="en-US" dirty="0"/>
              <a:t>Fairly common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04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Peroneal Neuropathy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 small case series: </a:t>
            </a:r>
          </a:p>
          <a:p>
            <a:r>
              <a:rPr lang="en-US" dirty="0"/>
              <a:t>5-30% of peroneal nerve entrapment at head of fibula found in patients with diabetes (</a:t>
            </a:r>
            <a:r>
              <a:rPr lang="en-US" dirty="0" err="1"/>
              <a:t>Stamboulis</a:t>
            </a:r>
            <a:r>
              <a:rPr lang="en-US" dirty="0"/>
              <a:t> 2005, Garland 1952)</a:t>
            </a:r>
          </a:p>
          <a:p>
            <a:r>
              <a:rPr lang="en-US" dirty="0"/>
              <a:t>642 patients reviewed: 7/23 with </a:t>
            </a:r>
            <a:r>
              <a:rPr lang="en-US" dirty="0" err="1"/>
              <a:t>peroneal</a:t>
            </a:r>
            <a:r>
              <a:rPr lang="en-US" dirty="0"/>
              <a:t> nerve palsy had DM (30%)</a:t>
            </a:r>
          </a:p>
          <a:p>
            <a:r>
              <a:rPr lang="en-US" dirty="0"/>
              <a:t>(Greece: 1994-1999)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65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Peroneal</a:t>
            </a:r>
            <a:r>
              <a:rPr lang="en-US" sz="4400" dirty="0"/>
              <a:t>: Anterior Tarsal Tunnel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Entrapment of the deep </a:t>
            </a:r>
            <a:r>
              <a:rPr lang="en-US" dirty="0" err="1"/>
              <a:t>peroneal</a:t>
            </a:r>
            <a:r>
              <a:rPr lang="en-US" dirty="0"/>
              <a:t> nerve at the ankle</a:t>
            </a:r>
          </a:p>
          <a:p>
            <a:r>
              <a:rPr lang="en-US" dirty="0"/>
              <a:t>Pain on the dorsum of the foot + sensory deficits in the web area between toes 1 &amp; 2</a:t>
            </a:r>
          </a:p>
          <a:p>
            <a:endParaRPr lang="en-US" dirty="0"/>
          </a:p>
          <a:p>
            <a:r>
              <a:rPr lang="en-US" dirty="0"/>
              <a:t>Observational studies on </a:t>
            </a:r>
            <a:r>
              <a:rPr lang="en-US" dirty="0" err="1"/>
              <a:t>peroneal</a:t>
            </a:r>
            <a:r>
              <a:rPr lang="en-US" dirty="0"/>
              <a:t> nerve release as treatment for diabetic neuropathy</a:t>
            </a:r>
          </a:p>
          <a:p>
            <a:r>
              <a:rPr lang="en-US" dirty="0"/>
              <a:t>Based on </a:t>
            </a:r>
            <a:r>
              <a:rPr lang="en-US" dirty="0" err="1"/>
              <a:t>Tinel’s</a:t>
            </a:r>
            <a:r>
              <a:rPr lang="en-US" dirty="0"/>
              <a:t> sign at sites of potential entrapment, not on NCS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AAN 2006</a:t>
            </a:r>
          </a:p>
          <a:p>
            <a:r>
              <a:rPr lang="en-US" dirty="0" err="1"/>
              <a:t>Tannemaat</a:t>
            </a:r>
            <a:r>
              <a:rPr lang="en-US" dirty="0"/>
              <a:t>  2016</a:t>
            </a:r>
          </a:p>
          <a:p>
            <a:r>
              <a:rPr lang="en-US" dirty="0"/>
              <a:t>No definitive proof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45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Ulnar Neuropathy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Compression at </a:t>
            </a:r>
            <a:r>
              <a:rPr lang="en-US" dirty="0" err="1"/>
              <a:t>retroepicondylar</a:t>
            </a:r>
            <a:r>
              <a:rPr lang="en-US" dirty="0"/>
              <a:t> groove, at </a:t>
            </a:r>
            <a:r>
              <a:rPr lang="en-US" dirty="0" err="1"/>
              <a:t>aponeurotic</a:t>
            </a:r>
            <a:r>
              <a:rPr lang="en-US" dirty="0"/>
              <a:t> arcade joining 2 heads of FCU, at arcade of Struthers more proximally or more distally at exit from FCU</a:t>
            </a:r>
          </a:p>
          <a:p>
            <a:r>
              <a:rPr lang="en-US" dirty="0"/>
              <a:t>Repeated trauma at </a:t>
            </a:r>
            <a:r>
              <a:rPr lang="en-US" dirty="0" err="1"/>
              <a:t>retroepicondylar</a:t>
            </a:r>
            <a:r>
              <a:rPr lang="en-US" dirty="0"/>
              <a:t> groove, pressure in surgery, accessory </a:t>
            </a:r>
            <a:r>
              <a:rPr lang="en-US" dirty="0" err="1"/>
              <a:t>anconeus</a:t>
            </a:r>
            <a:r>
              <a:rPr lang="en-US" dirty="0"/>
              <a:t> muscle, spontaneous hemorrhage, gouty tophus, low BMI</a:t>
            </a:r>
          </a:p>
          <a:p>
            <a:r>
              <a:rPr lang="en-US" dirty="0"/>
              <a:t>Standardized yearly incidence of 20.9 per 100,000 (</a:t>
            </a:r>
            <a:r>
              <a:rPr lang="en-US" dirty="0" err="1"/>
              <a:t>Mondelli</a:t>
            </a:r>
            <a:r>
              <a:rPr lang="en-US" dirty="0"/>
              <a:t>, 2005)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8015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503</TotalTime>
  <Words>1213</Words>
  <Application>Microsoft Macintosh PowerPoint</Application>
  <PresentationFormat>Widescreen</PresentationFormat>
  <Paragraphs>154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Century Gothic</vt:lpstr>
      <vt:lpstr>Wingdings 2</vt:lpstr>
      <vt:lpstr>Retrospect</vt:lpstr>
      <vt:lpstr>Focal Entrapment Neuropathies in Diabetes</vt:lpstr>
      <vt:lpstr>Disclosures</vt:lpstr>
      <vt:lpstr>PowerPoint Presentation</vt:lpstr>
      <vt:lpstr>Mononeuropathies</vt:lpstr>
      <vt:lpstr>Differential Diagnosis</vt:lpstr>
      <vt:lpstr>Peroneal Nerve</vt:lpstr>
      <vt:lpstr>Peroneal Neuropathy</vt:lpstr>
      <vt:lpstr>Peroneal: Anterior Tarsal Tunnel Syndrome</vt:lpstr>
      <vt:lpstr>Ulnar Neuropathy</vt:lpstr>
      <vt:lpstr>Ulnar Neuropathy</vt:lpstr>
      <vt:lpstr>Ulnar Neuropathy</vt:lpstr>
      <vt:lpstr>Ulnar Neuropathy</vt:lpstr>
      <vt:lpstr>Ulnar Neuropathy</vt:lpstr>
      <vt:lpstr>Ulnar Neuropathy</vt:lpstr>
      <vt:lpstr>Ulnar Neuropathy</vt:lpstr>
      <vt:lpstr>Ulnar Nerve Treatment</vt:lpstr>
      <vt:lpstr>Carpal Tunnel Syndrome</vt:lpstr>
      <vt:lpstr>CTS</vt:lpstr>
      <vt:lpstr>CTS</vt:lpstr>
      <vt:lpstr>CTS</vt:lpstr>
      <vt:lpstr>CTS</vt:lpstr>
      <vt:lpstr>CTS Treatment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in Treating Immune Neuopathy in Patients with Diabetes</dc:title>
  <dc:creator>Vera Bril</dc:creator>
  <cp:lastModifiedBy>Vera Bril</cp:lastModifiedBy>
  <cp:revision>72</cp:revision>
  <dcterms:created xsi:type="dcterms:W3CDTF">2016-02-11T16:18:13Z</dcterms:created>
  <dcterms:modified xsi:type="dcterms:W3CDTF">2018-02-28T12:37:52Z</dcterms:modified>
</cp:coreProperties>
</file>