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70" r:id="rId2"/>
    <p:sldId id="434" r:id="rId3"/>
    <p:sldId id="732" r:id="rId4"/>
    <p:sldId id="1168" r:id="rId5"/>
    <p:sldId id="766" r:id="rId6"/>
    <p:sldId id="767" r:id="rId7"/>
    <p:sldId id="307" r:id="rId8"/>
    <p:sldId id="308" r:id="rId9"/>
    <p:sldId id="309" r:id="rId10"/>
    <p:sldId id="390" r:id="rId11"/>
    <p:sldId id="774" r:id="rId12"/>
    <p:sldId id="1162" r:id="rId13"/>
    <p:sldId id="1085" r:id="rId14"/>
    <p:sldId id="1155" r:id="rId15"/>
    <p:sldId id="1030" r:id="rId16"/>
  </p:sldIdLst>
  <p:sldSz cx="10287000" cy="6858000" type="35mm"/>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69"/>
    <p:restoredTop sz="86415"/>
  </p:normalViewPr>
  <p:slideViewPr>
    <p:cSldViewPr snapToGrid="0">
      <p:cViewPr varScale="1">
        <p:scale>
          <a:sx n="91" d="100"/>
          <a:sy n="91" d="100"/>
        </p:scale>
        <p:origin x="216" y="36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6" d="100"/>
          <a:sy n="96" d="100"/>
        </p:scale>
        <p:origin x="119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1BF97B-4B56-D143-8A18-DCEEFE52AEDC}"/>
              </a:ext>
            </a:extLst>
          </p:cNvPr>
          <p:cNvSpPr>
            <a:spLocks noChangeArrowheads="1"/>
          </p:cNvSpPr>
          <p:nvPr/>
        </p:nvSpPr>
        <p:spPr bwMode="auto">
          <a:xfrm>
            <a:off x="3043238" y="8704263"/>
            <a:ext cx="771525" cy="266700"/>
          </a:xfrm>
          <a:prstGeom prst="rect">
            <a:avLst/>
          </a:prstGeom>
          <a:noFill/>
          <a:ln w="12700">
            <a:noFill/>
            <a:miter lim="800000"/>
            <a:headEnd/>
            <a:tailEnd/>
          </a:ln>
          <a:effectLst/>
        </p:spPr>
        <p:txBody>
          <a:bodyPr wrap="none" lIns="87312" tIns="44450" rIns="87312" bIns="44450">
            <a:spAutoFit/>
          </a:bodyPr>
          <a:lstStyle>
            <a:lvl1pPr defTabSz="868363">
              <a:defRPr sz="2400" b="1">
                <a:solidFill>
                  <a:schemeClr val="tx1"/>
                </a:solidFill>
                <a:latin typeface="Arial" panose="020B0604020202020204" pitchFamily="34" charset="0"/>
                <a:ea typeface="ＭＳ Ｐゴシック" panose="020B0600070205080204" pitchFamily="34" charset="-128"/>
              </a:defRPr>
            </a:lvl1pPr>
            <a:lvl2pPr marL="37931725" indent="-37474525" defTabSz="868363">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b="0">
                <a:latin typeface="B Helvetica Bold" charset="0"/>
              </a:rPr>
              <a:t>Page </a:t>
            </a:r>
            <a:fld id="{8761A9F6-C020-584A-AEBA-82848EB96293}" type="slidenum">
              <a:rPr lang="en-US" altLang="en-US" sz="1200" b="0" smtClean="0">
                <a:latin typeface="B Helvetica Bold" charset="0"/>
              </a:rPr>
              <a:pPr algn="ctr">
                <a:lnSpc>
                  <a:spcPct val="90000"/>
                </a:lnSpc>
                <a:defRPr/>
              </a:pPr>
              <a:t>‹#›</a:t>
            </a:fld>
            <a:endParaRPr lang="en-US" altLang="en-US" sz="1200" b="0">
              <a:latin typeface="B Helvetica Bold"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2FFD41-A6CC-9F45-A364-DAD2209658B4}"/>
              </a:ext>
            </a:extLst>
          </p:cNvPr>
          <p:cNvSpPr>
            <a:spLocks noChangeArrowheads="1"/>
          </p:cNvSpPr>
          <p:nvPr/>
        </p:nvSpPr>
        <p:spPr bwMode="auto">
          <a:xfrm>
            <a:off x="3041650" y="8704263"/>
            <a:ext cx="771525" cy="266700"/>
          </a:xfrm>
          <a:prstGeom prst="rect">
            <a:avLst/>
          </a:prstGeom>
          <a:noFill/>
          <a:ln w="12700">
            <a:noFill/>
            <a:miter lim="800000"/>
            <a:headEnd/>
            <a:tailEnd/>
          </a:ln>
          <a:effectLst/>
        </p:spPr>
        <p:txBody>
          <a:bodyPr wrap="none" lIns="87312" tIns="44450" rIns="87312" bIns="44450">
            <a:spAutoFit/>
          </a:bodyPr>
          <a:lstStyle>
            <a:lvl1pPr defTabSz="868363">
              <a:defRPr sz="2400" b="1">
                <a:solidFill>
                  <a:schemeClr val="tx1"/>
                </a:solidFill>
                <a:latin typeface="Arial" panose="020B0604020202020204" pitchFamily="34" charset="0"/>
                <a:ea typeface="ＭＳ Ｐゴシック" panose="020B0600070205080204" pitchFamily="34" charset="-128"/>
              </a:defRPr>
            </a:lvl1pPr>
            <a:lvl2pPr marL="37931725" indent="-37474525" defTabSz="868363">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b="0">
                <a:latin typeface="B Helvetica Bold" charset="0"/>
              </a:rPr>
              <a:t>Page </a:t>
            </a:r>
            <a:fld id="{F5AB777B-1012-AC4C-A558-FEDC0347BF85}" type="slidenum">
              <a:rPr lang="en-US" altLang="en-US" sz="1200" b="0" smtClean="0">
                <a:latin typeface="B Helvetica Bold" charset="0"/>
              </a:rPr>
              <a:pPr algn="ctr">
                <a:lnSpc>
                  <a:spcPct val="90000"/>
                </a:lnSpc>
                <a:defRPr/>
              </a:pPr>
              <a:t>‹#›</a:t>
            </a:fld>
            <a:endParaRPr lang="en-US" altLang="en-US" sz="1200" b="0">
              <a:latin typeface="B Helvetica Bold" charset="0"/>
            </a:endParaRPr>
          </a:p>
        </p:txBody>
      </p:sp>
      <p:sp>
        <p:nvSpPr>
          <p:cNvPr id="2051" name="Rectangle 3">
            <a:extLst>
              <a:ext uri="{FF2B5EF4-FFF2-40B4-BE49-F238E27FC236}">
                <a16:creationId xmlns:a16="http://schemas.microsoft.com/office/drawing/2014/main" id="{64909ADF-B515-B242-80DB-F6C75FB55466}"/>
              </a:ext>
            </a:extLst>
          </p:cNvPr>
          <p:cNvSpPr>
            <a:spLocks noGrp="1" noRot="1" noChangeAspect="1" noChangeArrowheads="1" noTextEdit="1"/>
          </p:cNvSpPr>
          <p:nvPr>
            <p:ph type="sldImg" idx="2"/>
          </p:nvPr>
        </p:nvSpPr>
        <p:spPr bwMode="auto">
          <a:xfrm>
            <a:off x="866775" y="692150"/>
            <a:ext cx="5126038"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6E8DF360-58C8-374A-BEC1-1360A65E40E2}"/>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B Helvetica Bold" charset="0"/>
        <a:ea typeface="ＭＳ Ｐゴシック" pitchFamily="-106" charset="-128"/>
        <a:cs typeface="ＭＳ Ｐゴシック" pitchFamily="-106" charset="-128"/>
      </a:defRPr>
    </a:lvl1pPr>
    <a:lvl2pPr marL="457200" algn="l" rtl="0" eaLnBrk="0" fontAlgn="base" hangingPunct="0">
      <a:lnSpc>
        <a:spcPct val="90000"/>
      </a:lnSpc>
      <a:spcBef>
        <a:spcPct val="40000"/>
      </a:spcBef>
      <a:spcAft>
        <a:spcPct val="0"/>
      </a:spcAft>
      <a:defRPr sz="1200" kern="1200">
        <a:solidFill>
          <a:schemeClr val="tx1"/>
        </a:solidFill>
        <a:latin typeface="B Helvetica Bold" charset="0"/>
        <a:ea typeface="ＭＳ Ｐゴシック" pitchFamily="-106"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B Helvetica Bold" charset="0"/>
        <a:ea typeface="ＭＳ Ｐゴシック" pitchFamily="-106"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B Helvetica Bold" charset="0"/>
        <a:ea typeface="ＭＳ Ｐゴシック" pitchFamily="-106"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B Helvetica Bold"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439E75C1-1C9A-9E44-BE2A-88CE27FFD1EE}"/>
              </a:ext>
            </a:extLst>
          </p:cNvPr>
          <p:cNvSpPr>
            <a:spLocks noGrp="1" noRot="1" noChangeAspect="1" noChangeArrowheads="1" noTextEdit="1"/>
          </p:cNvSpPr>
          <p:nvPr>
            <p:ph type="sldImg"/>
          </p:nvPr>
        </p:nvSpPr>
        <p:spPr>
          <a:xfrm>
            <a:off x="868363" y="692150"/>
            <a:ext cx="5122862" cy="3416300"/>
          </a:xfrm>
          <a:ln/>
        </p:spPr>
      </p:sp>
      <p:sp>
        <p:nvSpPr>
          <p:cNvPr id="5122" name="Rectangle 3">
            <a:extLst>
              <a:ext uri="{FF2B5EF4-FFF2-40B4-BE49-F238E27FC236}">
                <a16:creationId xmlns:a16="http://schemas.microsoft.com/office/drawing/2014/main" id="{480A677F-960C-8345-A27D-45599B6566B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497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8EA0FE3-A058-A64A-A31A-565CD9D76F78}"/>
              </a:ext>
            </a:extLst>
          </p:cNvPr>
          <p:cNvSpPr>
            <a:spLocks noGrp="1" noRot="1" noChangeAspect="1" noChangeArrowheads="1" noTextEdit="1"/>
          </p:cNvSpPr>
          <p:nvPr>
            <p:ph type="sldImg"/>
          </p:nvPr>
        </p:nvSpPr>
        <p:spPr>
          <a:xfrm>
            <a:off x="868363" y="692150"/>
            <a:ext cx="5122862" cy="3416300"/>
          </a:xfrm>
          <a:solidFill>
            <a:srgbClr val="FFFFFF"/>
          </a:solidFill>
          <a:ln/>
        </p:spPr>
      </p:sp>
      <p:sp>
        <p:nvSpPr>
          <p:cNvPr id="52226" name="Rectangle 3">
            <a:extLst>
              <a:ext uri="{FF2B5EF4-FFF2-40B4-BE49-F238E27FC236}">
                <a16:creationId xmlns:a16="http://schemas.microsoft.com/office/drawing/2014/main" id="{C23EA316-3244-754A-9BA8-B1A9CF6B995A}"/>
              </a:ext>
            </a:extLst>
          </p:cNvPr>
          <p:cNvSpPr>
            <a:spLocks noGrp="1" noChangeArrowheads="1"/>
          </p:cNvSpPr>
          <p:nvPr>
            <p:ph type="body" idx="1"/>
          </p:nvPr>
        </p:nvSpPr>
        <p:spPr>
          <a:solidFill>
            <a:srgbClr val="FFFFFF"/>
          </a:solidFill>
          <a:ln>
            <a:solidFill>
              <a:srgbClr val="000000"/>
            </a:solidFill>
          </a:ln>
        </p:spPr>
        <p:txBody>
          <a:bodyPr/>
          <a:lstStyle/>
          <a:p>
            <a:endParaRPr lang="en-US" altLang="en-US" sz="100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9A6850D1-6E93-8246-BAA8-2FB60A7D70D3}"/>
              </a:ext>
            </a:extLst>
          </p:cNvPr>
          <p:cNvSpPr>
            <a:spLocks noGrp="1" noRot="1" noChangeAspect="1" noChangeArrowheads="1" noTextEdit="1"/>
          </p:cNvSpPr>
          <p:nvPr>
            <p:ph type="sldImg"/>
          </p:nvPr>
        </p:nvSpPr>
        <p:spPr>
          <a:xfrm>
            <a:off x="857250" y="685800"/>
            <a:ext cx="5143500" cy="3429000"/>
          </a:xfrm>
          <a:ln/>
        </p:spPr>
      </p:sp>
      <p:sp>
        <p:nvSpPr>
          <p:cNvPr id="66562" name="Rectangle 3">
            <a:extLst>
              <a:ext uri="{FF2B5EF4-FFF2-40B4-BE49-F238E27FC236}">
                <a16:creationId xmlns:a16="http://schemas.microsoft.com/office/drawing/2014/main" id="{B710EE72-D9EE-F146-A646-B7BB453C7A5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2E5DFD68-9342-BE45-AEE3-E2F76A9B425E}"/>
              </a:ext>
            </a:extLst>
          </p:cNvPr>
          <p:cNvSpPr>
            <a:spLocks noGrp="1" noRot="1" noChangeAspect="1" noChangeArrowheads="1" noTextEdit="1"/>
          </p:cNvSpPr>
          <p:nvPr>
            <p:ph type="sldImg"/>
          </p:nvPr>
        </p:nvSpPr>
        <p:spPr>
          <a:xfrm>
            <a:off x="857250" y="685800"/>
            <a:ext cx="5143500" cy="3429000"/>
          </a:xfrm>
          <a:solidFill>
            <a:srgbClr val="FFFFFF"/>
          </a:solidFill>
          <a:ln/>
        </p:spPr>
      </p:sp>
      <p:sp>
        <p:nvSpPr>
          <p:cNvPr id="136194" name="Rectangle 3">
            <a:extLst>
              <a:ext uri="{FF2B5EF4-FFF2-40B4-BE49-F238E27FC236}">
                <a16:creationId xmlns:a16="http://schemas.microsoft.com/office/drawing/2014/main" id="{8E0EF1E5-DF8B-3645-8699-8C6BDDE30594}"/>
              </a:ext>
            </a:extLst>
          </p:cNvPr>
          <p:cNvSpPr>
            <a:spLocks noGrp="1" noChangeArrowheads="1"/>
          </p:cNvSpPr>
          <p:nvPr>
            <p:ph type="body" idx="1"/>
          </p:nvPr>
        </p:nvSpPr>
        <p:spPr>
          <a:solidFill>
            <a:srgbClr val="FFFFFF"/>
          </a:solidFill>
          <a:ln>
            <a:solidFill>
              <a:srgbClr val="000000"/>
            </a:solidFill>
          </a:ln>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5909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0BAFC04A-7316-D346-940D-A6AA0D1F943B}"/>
              </a:ext>
            </a:extLst>
          </p:cNvPr>
          <p:cNvSpPr>
            <a:spLocks noGrp="1" noRot="1" noChangeAspect="1" noChangeArrowheads="1" noTextEdit="1"/>
          </p:cNvSpPr>
          <p:nvPr>
            <p:ph type="sldImg"/>
          </p:nvPr>
        </p:nvSpPr>
        <p:spPr>
          <a:xfrm>
            <a:off x="857250" y="685800"/>
            <a:ext cx="5143500" cy="3429000"/>
          </a:xfrm>
          <a:ln/>
        </p:spPr>
      </p:sp>
      <p:sp>
        <p:nvSpPr>
          <p:cNvPr id="152578" name="Rectangle 3">
            <a:extLst>
              <a:ext uri="{FF2B5EF4-FFF2-40B4-BE49-F238E27FC236}">
                <a16:creationId xmlns:a16="http://schemas.microsoft.com/office/drawing/2014/main" id="{0507B1EF-EA4E-B447-961C-E7A53482FD5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Excluded bipolar illness</a:t>
            </a:r>
          </a:p>
          <a:p>
            <a:endParaRPr lang="en-US" altLang="en-US">
              <a:ea typeface="ＭＳ Ｐゴシック" panose="020B0600070205080204" pitchFamily="34" charset="-128"/>
            </a:endParaRPr>
          </a:p>
          <a:p>
            <a:r>
              <a:rPr lang="en-US" altLang="en-US">
                <a:ea typeface="ＭＳ Ｐゴシック" panose="020B0600070205080204" pitchFamily="34" charset="-128"/>
              </a:rPr>
              <a:t>Selected individuals with some religious orientation</a:t>
            </a:r>
          </a:p>
          <a:p>
            <a:pPr lvl="1"/>
            <a:r>
              <a:rPr lang="en-US" altLang="en-US">
                <a:ea typeface="ＭＳ Ｐゴシック" panose="020B0600070205080204" pitchFamily="34" charset="-128"/>
              </a:rPr>
              <a:t>--psilocybin has been used sacramentally so this was a possible effect</a:t>
            </a:r>
          </a:p>
          <a:p>
            <a:pPr lvl="1"/>
            <a:r>
              <a:rPr lang="en-US" altLang="en-US">
                <a:ea typeface="ＭＳ Ｐゴシック" panose="020B0600070205080204" pitchFamily="34" charset="-128"/>
              </a:rPr>
              <a:t>--reduce variability by not allowing this to be random (it would be interesting to examine atheists or those not religiously inclined) </a:t>
            </a:r>
          </a:p>
          <a:p>
            <a:pPr lvl="1"/>
            <a:r>
              <a:rPr lang="en-US" altLang="en-US">
                <a:ea typeface="ＭＳ Ｐゴシック" panose="020B0600070205080204" pitchFamily="34" charset="-128"/>
              </a:rPr>
              <a:t>--also considered the possibility that if the study occasioned a profound possibly disorienting experience, interaction with those in a spiritual community might be helpful to the participant in  interpreting or understanding the effect</a:t>
            </a:r>
          </a:p>
          <a:p>
            <a:pPr lvl="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4316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3E18340E-C559-4043-A709-609E012AF788}"/>
              </a:ext>
            </a:extLst>
          </p:cNvPr>
          <p:cNvSpPr>
            <a:spLocks noGrp="1" noRot="1" noChangeAspect="1" noChangeArrowheads="1" noTextEdit="1"/>
          </p:cNvSpPr>
          <p:nvPr>
            <p:ph type="sldImg"/>
          </p:nvPr>
        </p:nvSpPr>
        <p:spPr>
          <a:solidFill>
            <a:srgbClr val="FFFFFF"/>
          </a:solidFill>
          <a:ln/>
        </p:spPr>
      </p:sp>
      <p:sp>
        <p:nvSpPr>
          <p:cNvPr id="176130" name="Rectangle 3">
            <a:extLst>
              <a:ext uri="{FF2B5EF4-FFF2-40B4-BE49-F238E27FC236}">
                <a16:creationId xmlns:a16="http://schemas.microsoft.com/office/drawing/2014/main" id="{EB3F45C9-0BC5-4A43-BE66-366945A2D0A6}"/>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The present study represents an important extension of the </a:t>
            </a:r>
            <a:r>
              <a:rPr lang="en-US" altLang="en-US" dirty="0" err="1">
                <a:latin typeface="Arial" panose="020B0604020202020204" pitchFamily="34" charset="0"/>
                <a:ea typeface="ＭＳ Ｐゴシック" panose="020B0600070205080204" pitchFamily="34" charset="-128"/>
              </a:rPr>
              <a:t>Pahnke</a:t>
            </a:r>
            <a:r>
              <a:rPr lang="en-US" altLang="en-US" dirty="0">
                <a:latin typeface="Arial" panose="020B0604020202020204" pitchFamily="34" charset="0"/>
                <a:ea typeface="ＭＳ Ｐゴシック" panose="020B0600070205080204" pitchFamily="34" charset="-128"/>
              </a:rPr>
              <a:t> study using </a:t>
            </a:r>
          </a:p>
          <a:p>
            <a:r>
              <a:rPr lang="en-US" altLang="en-US" dirty="0">
                <a:latin typeface="Arial" panose="020B0604020202020204" pitchFamily="34" charset="0"/>
                <a:ea typeface="ＭＳ Ｐゴシック" panose="020B0600070205080204" pitchFamily="34" charset="-128"/>
              </a:rPr>
              <a:t>--better blinding and comparison control procedures,</a:t>
            </a:r>
          </a:p>
          <a:p>
            <a:r>
              <a:rPr lang="en-US" altLang="en-US" dirty="0">
                <a:latin typeface="Arial" panose="020B0604020202020204" pitchFamily="34" charset="0"/>
                <a:ea typeface="ＭＳ Ｐゴシック" panose="020B0600070205080204" pitchFamily="34" charset="-128"/>
              </a:rPr>
              <a:t>-- assessment of effects in individual participants unconfounded by group interactions,</a:t>
            </a:r>
          </a:p>
          <a:p>
            <a:r>
              <a:rPr lang="en-US" altLang="en-US" dirty="0">
                <a:latin typeface="Arial" panose="020B0604020202020204" pitchFamily="34" charset="0"/>
                <a:ea typeface="ＭＳ Ｐゴシック" panose="020B0600070205080204" pitchFamily="34" charset="-128"/>
              </a:rPr>
              <a:t>-- the use of empirically validated measures of mystical </a:t>
            </a:r>
          </a:p>
          <a:p>
            <a:r>
              <a:rPr lang="en-US" altLang="en-US" dirty="0">
                <a:latin typeface="Arial" panose="020B0604020202020204" pitchFamily="34" charset="0"/>
                <a:ea typeface="ＭＳ Ｐゴシック" panose="020B0600070205080204" pitchFamily="34" charset="-128"/>
              </a:rPr>
              <a:t>--assessment of effects by community volunteers. </a:t>
            </a:r>
          </a:p>
          <a:p>
            <a:endParaRPr lang="en-US" altLang="en-US" dirty="0">
              <a:latin typeface="Arial" panose="020B0604020202020204" pitchFamily="34" charset="0"/>
              <a:ea typeface="ＭＳ Ｐゴシック" panose="020B0600070205080204" pitchFamily="34" charset="-128"/>
            </a:endParaRPr>
          </a:p>
          <a:p>
            <a:pPr>
              <a:lnSpc>
                <a:spcPct val="100000"/>
              </a:lnSpc>
              <a:spcBef>
                <a:spcPct val="0"/>
              </a:spcBef>
            </a:pPr>
            <a:r>
              <a:rPr lang="en-US" altLang="en-US" dirty="0">
                <a:ea typeface="ＭＳ Ｐゴシック" panose="020B0600070205080204" pitchFamily="34" charset="-128"/>
              </a:rPr>
              <a:t>In particular, it seems plausible that the religious or spiritual interest of the participants may have increased the likelihood that the psilocybin experience would be interpreted as having substantial spiritual significance and personal meaning.  It is also unknown how the hallucinogen-naïve status of the participants affected either the intensity or qualitative interpretation of the experience.  Recruiting volunteers without histories of use avoided the problem of participant selection bias in which individuals who had previously had positive experiences with hallucinogens would have been most likely to participate.  However, it is also possible that the novelty of the experience in hallucinogen-naïve individuals enhanced both the intensity and the personal and spiritual significance of the experience.</a:t>
            </a:r>
          </a:p>
          <a:p>
            <a:pPr>
              <a:lnSpc>
                <a:spcPct val="100000"/>
              </a:lnSpc>
              <a:spcBef>
                <a:spcPct val="0"/>
              </a:spcBef>
            </a:pPr>
            <a:endParaRPr lang="en-US" altLang="en-US" dirty="0">
              <a:ea typeface="ＭＳ Ｐゴシック" panose="020B0600070205080204" pitchFamily="34" charset="-128"/>
            </a:endParaRPr>
          </a:p>
          <a:p>
            <a:pPr>
              <a:lnSpc>
                <a:spcPct val="100000"/>
              </a:lnSpc>
              <a:spcBef>
                <a:spcPct val="0"/>
              </a:spcBef>
            </a:pPr>
            <a:r>
              <a:rPr lang="en-US" altLang="en-US" dirty="0">
                <a:latin typeface="Arial" panose="020B0604020202020204" pitchFamily="34" charset="0"/>
                <a:ea typeface="ＭＳ Ｐゴシック" panose="020B0600070205080204" pitchFamily="34" charset="-128"/>
              </a:rPr>
              <a:t>The ability to prospectively occasion mystical experiences should permit rigorous scientific investigations about their causes and consequences, providing insights into underlying pharmacological and brain mechanisms, nonmedical use and abuse of psilocybin and similar compounds, as well as the short-term and persisting effects of such experiences.</a:t>
            </a:r>
            <a:endParaRPr lang="en-US" altLang="en-US" dirty="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503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633CFED-6F9F-1546-97D9-8FC3336ED60D}"/>
              </a:ext>
            </a:extLst>
          </p:cNvPr>
          <p:cNvSpPr>
            <a:spLocks noGrp="1" noRot="1" noChangeAspect="1" noChangeArrowheads="1" noTextEdit="1"/>
          </p:cNvSpPr>
          <p:nvPr>
            <p:ph type="sldImg"/>
          </p:nvPr>
        </p:nvSpPr>
        <p:spPr>
          <a:xfrm>
            <a:off x="868363" y="692150"/>
            <a:ext cx="5122862" cy="3416300"/>
          </a:xfrm>
          <a:solidFill>
            <a:srgbClr val="FFFFFF"/>
          </a:solidFill>
          <a:ln/>
        </p:spPr>
      </p:sp>
      <p:sp>
        <p:nvSpPr>
          <p:cNvPr id="7170" name="Rectangle 3">
            <a:extLst>
              <a:ext uri="{FF2B5EF4-FFF2-40B4-BE49-F238E27FC236}">
                <a16:creationId xmlns:a16="http://schemas.microsoft.com/office/drawing/2014/main" id="{5EC7C241-F991-7C4D-82B1-A91D69CC0919}"/>
              </a:ext>
            </a:extLst>
          </p:cNvPr>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46207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E25AC1C-02FB-714B-910F-D2D89759A710}"/>
              </a:ext>
            </a:extLst>
          </p:cNvPr>
          <p:cNvSpPr>
            <a:spLocks noGrp="1" noRot="1" noChangeAspect="1" noChangeArrowheads="1" noTextEdit="1"/>
          </p:cNvSpPr>
          <p:nvPr>
            <p:ph type="sldImg"/>
          </p:nvPr>
        </p:nvSpPr>
        <p:spPr>
          <a:xfrm>
            <a:off x="868363" y="692150"/>
            <a:ext cx="5122862" cy="3416300"/>
          </a:xfrm>
          <a:solidFill>
            <a:srgbClr val="FFFFFF"/>
          </a:solidFill>
          <a:ln/>
        </p:spPr>
      </p:sp>
      <p:sp>
        <p:nvSpPr>
          <p:cNvPr id="15362" name="Rectangle 3">
            <a:extLst>
              <a:ext uri="{FF2B5EF4-FFF2-40B4-BE49-F238E27FC236}">
                <a16:creationId xmlns:a16="http://schemas.microsoft.com/office/drawing/2014/main" id="{7AB5398D-FAC7-674E-8ACA-937A075C4BF9}"/>
              </a:ext>
            </a:extLst>
          </p:cNvPr>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E7FBDD1-A622-8A41-8C93-9FC6C2B68A7F}"/>
              </a:ext>
            </a:extLst>
          </p:cNvPr>
          <p:cNvSpPr>
            <a:spLocks noGrp="1" noRot="1" noChangeAspect="1" noChangeArrowheads="1" noTextEdit="1"/>
          </p:cNvSpPr>
          <p:nvPr>
            <p:ph type="sldImg"/>
          </p:nvPr>
        </p:nvSpPr>
        <p:spPr>
          <a:xfrm>
            <a:off x="857250" y="685800"/>
            <a:ext cx="5143500" cy="3429000"/>
          </a:xfrm>
          <a:ln/>
        </p:spPr>
      </p:sp>
      <p:sp>
        <p:nvSpPr>
          <p:cNvPr id="17410" name="Rectangle 3">
            <a:extLst>
              <a:ext uri="{FF2B5EF4-FFF2-40B4-BE49-F238E27FC236}">
                <a16:creationId xmlns:a16="http://schemas.microsoft.com/office/drawing/2014/main" id="{FA4E28C7-58F7-D448-B7DA-3BBAA928D0E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71273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CFA0060-6A82-3645-B2E4-3B5FA0395532}"/>
              </a:ext>
            </a:extLst>
          </p:cNvPr>
          <p:cNvSpPr>
            <a:spLocks noGrp="1" noRot="1" noChangeAspect="1" noChangeArrowheads="1" noTextEdit="1"/>
          </p:cNvSpPr>
          <p:nvPr>
            <p:ph type="sldImg"/>
          </p:nvPr>
        </p:nvSpPr>
        <p:spPr>
          <a:xfrm>
            <a:off x="857250" y="685800"/>
            <a:ext cx="5143500" cy="3429000"/>
          </a:xfrm>
          <a:solidFill>
            <a:srgbClr val="FFFFFF"/>
          </a:solidFill>
          <a:ln/>
        </p:spPr>
      </p:sp>
      <p:sp>
        <p:nvSpPr>
          <p:cNvPr id="33794" name="Rectangle 3">
            <a:extLst>
              <a:ext uri="{FF2B5EF4-FFF2-40B4-BE49-F238E27FC236}">
                <a16:creationId xmlns:a16="http://schemas.microsoft.com/office/drawing/2014/main" id="{9E3B9BDD-F558-0D40-9A87-066EF54F2D9B}"/>
              </a:ext>
            </a:extLst>
          </p:cNvPr>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E13D011D-4D70-2644-AEBE-4802AED0ABAA}"/>
              </a:ext>
            </a:extLst>
          </p:cNvPr>
          <p:cNvSpPr>
            <a:spLocks noGrp="1" noRot="1" noChangeAspect="1" noChangeArrowheads="1" noTextEdit="1"/>
          </p:cNvSpPr>
          <p:nvPr>
            <p:ph type="sldImg"/>
          </p:nvPr>
        </p:nvSpPr>
        <p:spPr>
          <a:xfrm>
            <a:off x="868363" y="692150"/>
            <a:ext cx="5122862" cy="3416300"/>
          </a:xfrm>
          <a:solidFill>
            <a:srgbClr val="FFFFFF"/>
          </a:solidFill>
          <a:ln/>
        </p:spPr>
      </p:sp>
      <p:sp>
        <p:nvSpPr>
          <p:cNvPr id="35842" name="Rectangle 3">
            <a:extLst>
              <a:ext uri="{FF2B5EF4-FFF2-40B4-BE49-F238E27FC236}">
                <a16:creationId xmlns:a16="http://schemas.microsoft.com/office/drawing/2014/main" id="{E8B0E1D4-6332-6248-81DD-307296AE2E62}"/>
              </a:ext>
            </a:extLst>
          </p:cNvPr>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9B0B4B-2D51-4144-ADDE-BCD34546B565}"/>
              </a:ext>
            </a:extLst>
          </p:cNvPr>
          <p:cNvSpPr>
            <a:spLocks noGrp="1" noRot="1" noChangeAspect="1" noChangeArrowheads="1" noTextEdit="1"/>
          </p:cNvSpPr>
          <p:nvPr>
            <p:ph type="sldImg"/>
          </p:nvPr>
        </p:nvSpPr>
        <p:spPr>
          <a:xfrm>
            <a:off x="857250" y="685800"/>
            <a:ext cx="5143500" cy="3429000"/>
          </a:xfrm>
          <a:solidFill>
            <a:srgbClr val="FFFFFF"/>
          </a:solidFill>
          <a:ln/>
        </p:spPr>
      </p:sp>
      <p:sp>
        <p:nvSpPr>
          <p:cNvPr id="44034" name="Rectangle 3">
            <a:extLst>
              <a:ext uri="{FF2B5EF4-FFF2-40B4-BE49-F238E27FC236}">
                <a16:creationId xmlns:a16="http://schemas.microsoft.com/office/drawing/2014/main" id="{C2EB0743-68A4-DF49-BC5B-D0D08048C810}"/>
              </a:ext>
            </a:extLst>
          </p:cNvPr>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C5E5B511-30A2-0F48-8824-52DB4421B2C5}"/>
              </a:ext>
            </a:extLst>
          </p:cNvPr>
          <p:cNvSpPr>
            <a:spLocks noGrp="1" noRot="1" noChangeAspect="1" noChangeArrowheads="1" noTextEdit="1"/>
          </p:cNvSpPr>
          <p:nvPr>
            <p:ph type="sldImg"/>
          </p:nvPr>
        </p:nvSpPr>
        <p:spPr>
          <a:xfrm>
            <a:off x="857250" y="685800"/>
            <a:ext cx="5143500" cy="3429000"/>
          </a:xfrm>
          <a:solidFill>
            <a:srgbClr val="FFFFFF"/>
          </a:solidFill>
          <a:ln/>
        </p:spPr>
      </p:sp>
      <p:sp>
        <p:nvSpPr>
          <p:cNvPr id="46082" name="Rectangle 3">
            <a:extLst>
              <a:ext uri="{FF2B5EF4-FFF2-40B4-BE49-F238E27FC236}">
                <a16:creationId xmlns:a16="http://schemas.microsoft.com/office/drawing/2014/main" id="{9A65AB73-51BE-A748-A3E6-69C6ED622190}"/>
              </a:ext>
            </a:extLst>
          </p:cNvPr>
          <p:cNvSpPr>
            <a:spLocks noGrp="1" noChangeArrowheads="1"/>
          </p:cNvSpPr>
          <p:nvPr>
            <p:ph type="body" idx="1"/>
          </p:nvPr>
        </p:nvSpPr>
        <p:spPr>
          <a:solidFill>
            <a:srgbClr val="FFFFFF"/>
          </a:solidFill>
          <a:ln>
            <a:solidFill>
              <a:srgbClr val="000000"/>
            </a:solidFill>
          </a:ln>
        </p:spPr>
        <p:txBody>
          <a:bodyPr/>
          <a:lstStyle/>
          <a:p>
            <a:endParaRPr lang="en-US" altLang="en-US" sz="1000">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B397005-EF71-9545-9950-7249535A54F6}"/>
              </a:ext>
            </a:extLst>
          </p:cNvPr>
          <p:cNvSpPr>
            <a:spLocks noGrp="1" noRot="1" noChangeAspect="1" noChangeArrowheads="1" noTextEdit="1"/>
          </p:cNvSpPr>
          <p:nvPr>
            <p:ph type="sldImg"/>
          </p:nvPr>
        </p:nvSpPr>
        <p:spPr>
          <a:xfrm>
            <a:off x="868363" y="692150"/>
            <a:ext cx="5122862" cy="3416300"/>
          </a:xfrm>
          <a:solidFill>
            <a:srgbClr val="FFFFFF"/>
          </a:solidFill>
          <a:ln/>
        </p:spPr>
      </p:sp>
      <p:sp>
        <p:nvSpPr>
          <p:cNvPr id="48130" name="Rectangle 3">
            <a:extLst>
              <a:ext uri="{FF2B5EF4-FFF2-40B4-BE49-F238E27FC236}">
                <a16:creationId xmlns:a16="http://schemas.microsoft.com/office/drawing/2014/main" id="{45DA8C7D-B88D-EB45-A40B-039368EFEEC7}"/>
              </a:ext>
            </a:extLst>
          </p:cNvPr>
          <p:cNvSpPr>
            <a:spLocks noGrp="1" noChangeArrowheads="1"/>
          </p:cNvSpPr>
          <p:nvPr>
            <p:ph type="body" idx="1"/>
          </p:nvPr>
        </p:nvSpPr>
        <p:spPr>
          <a:solidFill>
            <a:srgbClr val="FFFFFF"/>
          </a:solidFill>
          <a:ln>
            <a:solidFill>
              <a:srgbClr val="000000"/>
            </a:solidFill>
          </a:ln>
        </p:spPr>
        <p:txBody>
          <a:bodyPr/>
          <a:lstStyle/>
          <a:p>
            <a:pPr>
              <a:spcBef>
                <a:spcPts val="1200"/>
              </a:spcBef>
            </a:pPr>
            <a:endParaRPr lang="en-US" altLang="en-US" sz="1000">
              <a:ea typeface="ＭＳ Ｐゴシック" panose="020B0600070205080204" pitchFamily="34" charset="-128"/>
            </a:endParaRPr>
          </a:p>
          <a:p>
            <a:pPr>
              <a:spcBef>
                <a:spcPts val="1200"/>
              </a:spcBef>
            </a:pPr>
            <a:endParaRPr lang="en-US" altLang="en-US" sz="100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7836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61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457200"/>
            <a:ext cx="2286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457200"/>
            <a:ext cx="67056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8666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45720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028700" y="18288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8288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81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35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64579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691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91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363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59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205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0818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4FA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B6A509-E932-444D-813A-B43814FEDB7F}"/>
              </a:ext>
            </a:extLst>
          </p:cNvPr>
          <p:cNvSpPr>
            <a:spLocks noGrp="1" noChangeArrowheads="1"/>
          </p:cNvSpPr>
          <p:nvPr>
            <p:ph type="title"/>
          </p:nvPr>
        </p:nvSpPr>
        <p:spPr bwMode="auto">
          <a:xfrm>
            <a:off x="571500" y="457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0CDE14-24BB-9747-969B-40E35C27542A}"/>
              </a:ext>
            </a:extLst>
          </p:cNvPr>
          <p:cNvSpPr>
            <a:spLocks noGrp="1" noChangeArrowheads="1"/>
          </p:cNvSpPr>
          <p:nvPr>
            <p:ph type="body" idx="1"/>
          </p:nvPr>
        </p:nvSpPr>
        <p:spPr bwMode="auto">
          <a:xfrm>
            <a:off x="1028700" y="18288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CF5C3A-68FD-DF4C-AB07-FC26A490C663}"/>
              </a:ext>
            </a:extLst>
          </p:cNvPr>
          <p:cNvSpPr>
            <a:spLocks noChangeArrowheads="1"/>
          </p:cNvSpPr>
          <p:nvPr/>
        </p:nvSpPr>
        <p:spPr bwMode="auto">
          <a:xfrm>
            <a:off x="209550" y="6523038"/>
            <a:ext cx="3224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029" name="Rectangle 7">
            <a:extLst>
              <a:ext uri="{FF2B5EF4-FFF2-40B4-BE49-F238E27FC236}">
                <a16:creationId xmlns:a16="http://schemas.microsoft.com/office/drawing/2014/main" id="{3F6CBC6A-8017-6444-89F8-776DD321288F}"/>
              </a:ext>
            </a:extLst>
          </p:cNvPr>
          <p:cNvSpPr>
            <a:spLocks noChangeArrowheads="1"/>
          </p:cNvSpPr>
          <p:nvPr/>
        </p:nvSpPr>
        <p:spPr bwMode="auto">
          <a:xfrm>
            <a:off x="7185025" y="4084638"/>
            <a:ext cx="292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3000">
          <a:solidFill>
            <a:schemeClr val="tx2"/>
          </a:solidFill>
          <a:latin typeface="+mj-lt"/>
          <a:ea typeface="ＭＳ Ｐゴシック" pitchFamily="-106" charset="-128"/>
          <a:cs typeface="ＭＳ Ｐゴシック" pitchFamily="-106" charset="-128"/>
        </a:defRPr>
      </a:lvl1pPr>
      <a:lvl2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2pPr>
      <a:lvl3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3pPr>
      <a:lvl4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4pPr>
      <a:lvl5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5pPr>
      <a:lvl6pPr marL="457200" algn="l" rtl="0" eaLnBrk="1" fontAlgn="base" hangingPunct="1">
        <a:lnSpc>
          <a:spcPct val="90000"/>
        </a:lnSpc>
        <a:spcBef>
          <a:spcPct val="0"/>
        </a:spcBef>
        <a:spcAft>
          <a:spcPct val="0"/>
        </a:spcAft>
        <a:defRPr sz="3000">
          <a:solidFill>
            <a:schemeClr val="tx2"/>
          </a:solidFill>
          <a:latin typeface="Arial" pitchFamily="-106" charset="0"/>
        </a:defRPr>
      </a:lvl6pPr>
      <a:lvl7pPr marL="914400" algn="l" rtl="0" eaLnBrk="1" fontAlgn="base" hangingPunct="1">
        <a:lnSpc>
          <a:spcPct val="90000"/>
        </a:lnSpc>
        <a:spcBef>
          <a:spcPct val="0"/>
        </a:spcBef>
        <a:spcAft>
          <a:spcPct val="0"/>
        </a:spcAft>
        <a:defRPr sz="3000">
          <a:solidFill>
            <a:schemeClr val="tx2"/>
          </a:solidFill>
          <a:latin typeface="Arial" pitchFamily="-106" charset="0"/>
        </a:defRPr>
      </a:lvl7pPr>
      <a:lvl8pPr marL="1371600" algn="l" rtl="0" eaLnBrk="1" fontAlgn="base" hangingPunct="1">
        <a:lnSpc>
          <a:spcPct val="90000"/>
        </a:lnSpc>
        <a:spcBef>
          <a:spcPct val="0"/>
        </a:spcBef>
        <a:spcAft>
          <a:spcPct val="0"/>
        </a:spcAft>
        <a:defRPr sz="3000">
          <a:solidFill>
            <a:schemeClr val="tx2"/>
          </a:solidFill>
          <a:latin typeface="Arial" pitchFamily="-106" charset="0"/>
        </a:defRPr>
      </a:lvl8pPr>
      <a:lvl9pPr marL="1828800" algn="l" rtl="0" eaLnBrk="1" fontAlgn="base" hangingPunct="1">
        <a:lnSpc>
          <a:spcPct val="90000"/>
        </a:lnSpc>
        <a:spcBef>
          <a:spcPct val="0"/>
        </a:spcBef>
        <a:spcAft>
          <a:spcPct val="0"/>
        </a:spcAft>
        <a:defRPr sz="3000">
          <a:solidFill>
            <a:schemeClr val="tx2"/>
          </a:solidFill>
          <a:latin typeface="Arial" pitchFamily="-106" charset="0"/>
        </a:defRPr>
      </a:lvl9pPr>
    </p:titleStyle>
    <p:bodyStyle>
      <a:lvl1pPr marL="285750" indent="-285750" algn="l" rtl="0" eaLnBrk="1" fontAlgn="base" hangingPunct="1">
        <a:lnSpc>
          <a:spcPct val="120000"/>
        </a:lnSpc>
        <a:spcBef>
          <a:spcPct val="50000"/>
        </a:spcBef>
        <a:spcAft>
          <a:spcPct val="0"/>
        </a:spcAft>
        <a:buSzPct val="110000"/>
        <a:buFont typeface="Times" pitchFamily="2" charset="0"/>
        <a:buChar char="•"/>
        <a:defRPr sz="2400">
          <a:solidFill>
            <a:schemeClr val="tx1"/>
          </a:solidFill>
          <a:latin typeface="+mn-lt"/>
          <a:ea typeface="ＭＳ Ｐゴシック" pitchFamily="-106" charset="-128"/>
          <a:cs typeface="ＭＳ Ｐゴシック" pitchFamily="-106" charset="-128"/>
        </a:defRPr>
      </a:lvl1pPr>
      <a:lvl2pPr marL="628650" indent="-228600" algn="l" rtl="0" eaLnBrk="1" fontAlgn="base" hangingPunct="1">
        <a:lnSpc>
          <a:spcPct val="120000"/>
        </a:lnSpc>
        <a:spcBef>
          <a:spcPct val="50000"/>
        </a:spcBef>
        <a:spcAft>
          <a:spcPct val="0"/>
        </a:spcAft>
        <a:buSzPct val="125000"/>
        <a:buFont typeface="B Helvetica Bold" charset="0"/>
        <a:buChar char="-"/>
        <a:defRPr sz="2100">
          <a:solidFill>
            <a:schemeClr val="tx1"/>
          </a:solidFill>
          <a:latin typeface="+mn-lt"/>
          <a:ea typeface="ＭＳ Ｐゴシック" pitchFamily="-106" charset="-128"/>
        </a:defRPr>
      </a:lvl2pPr>
      <a:lvl3pPr marL="10287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3pPr>
      <a:lvl4pPr marL="13716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4pPr>
      <a:lvl5pPr marL="17145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5pPr>
      <a:lvl6pPr marL="21717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6pPr>
      <a:lvl7pPr marL="26289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7pPr>
      <a:lvl8pPr marL="30861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8pPr>
      <a:lvl9pPr marL="3543300" indent="-228600" algn="l" rtl="0" eaLnBrk="1" fontAlgn="base" hangingPunct="1">
        <a:lnSpc>
          <a:spcPct val="120000"/>
        </a:lnSpc>
        <a:spcBef>
          <a:spcPct val="50000"/>
        </a:spcBef>
        <a:spcAft>
          <a:spcPct val="0"/>
        </a:spcAft>
        <a:buSzPct val="125000"/>
        <a:buFont typeface="B Helvetica Bold" charset="0"/>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E4829B87-B34A-FB4E-9486-2EAF24097DD3}"/>
              </a:ext>
            </a:extLst>
          </p:cNvPr>
          <p:cNvSpPr>
            <a:spLocks noGrp="1" noChangeArrowheads="1"/>
          </p:cNvSpPr>
          <p:nvPr>
            <p:ph type="ctrTitle"/>
          </p:nvPr>
        </p:nvSpPr>
        <p:spPr>
          <a:xfrm>
            <a:off x="1539900" y="1370232"/>
            <a:ext cx="7153934" cy="1155700"/>
          </a:xfrm>
        </p:spPr>
        <p:txBody>
          <a:bodyPr/>
          <a:lstStyle/>
          <a:p>
            <a:pPr algn="ctr">
              <a:lnSpc>
                <a:spcPct val="110000"/>
              </a:lnSpc>
            </a:pP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sz="2800" dirty="0">
                <a:ea typeface="ＭＳ Ｐゴシック" panose="020B0600070205080204" pitchFamily="34" charset="-128"/>
              </a:rPr>
              <a:t>Psychedelics: Current General Approaches for Studying as Therapeutic Agents</a:t>
            </a:r>
            <a:br>
              <a:rPr lang="en-US" altLang="en-US" b="1" dirty="0">
                <a:ea typeface="ＭＳ Ｐゴシック" panose="020B0600070205080204" pitchFamily="34" charset="-128"/>
              </a:rPr>
            </a:br>
            <a:endParaRPr lang="en-US" altLang="en-US" sz="2400" dirty="0">
              <a:ea typeface="ＭＳ Ｐゴシック" panose="020B0600070205080204" pitchFamily="34" charset="-128"/>
            </a:endParaRPr>
          </a:p>
        </p:txBody>
      </p:sp>
      <p:sp>
        <p:nvSpPr>
          <p:cNvPr id="4098" name="Text Box 3">
            <a:extLst>
              <a:ext uri="{FF2B5EF4-FFF2-40B4-BE49-F238E27FC236}">
                <a16:creationId xmlns:a16="http://schemas.microsoft.com/office/drawing/2014/main" id="{61C5DAD9-07DF-7545-AE7B-6A188A16C851}"/>
              </a:ext>
            </a:extLst>
          </p:cNvPr>
          <p:cNvSpPr txBox="1">
            <a:spLocks noChangeArrowheads="1"/>
          </p:cNvSpPr>
          <p:nvPr/>
        </p:nvSpPr>
        <p:spPr bwMode="auto">
          <a:xfrm>
            <a:off x="1533883" y="4277336"/>
            <a:ext cx="730062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ＭＳ Ｐゴシック" panose="020B0600070205080204" pitchFamily="34" charset="-128"/>
              </a:defRPr>
            </a:lvl1pPr>
            <a:lvl2pPr marL="37931725" indent="-37474525">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a:r>
              <a:rPr lang="en-US" altLang="en-US" sz="2000" b="0" dirty="0"/>
              <a:t>Roland R. Griffiths</a:t>
            </a:r>
          </a:p>
          <a:p>
            <a:pPr algn="ctr"/>
            <a:r>
              <a:rPr lang="en-US" altLang="en-US" sz="2000" b="0" dirty="0"/>
              <a:t>Center for Psychedelic and Consciousness Research</a:t>
            </a:r>
          </a:p>
          <a:p>
            <a:pPr algn="ctr"/>
            <a:r>
              <a:rPr lang="en-US" altLang="en-US" sz="2000" b="0" dirty="0"/>
              <a:t>Behavioral Pharmacology Research Unit</a:t>
            </a:r>
          </a:p>
          <a:p>
            <a:pPr algn="ctr"/>
            <a:r>
              <a:rPr lang="en-US" altLang="en-US" sz="2000" b="0" dirty="0"/>
              <a:t>Department of Psychiatry and Behavioral Sciences</a:t>
            </a:r>
          </a:p>
          <a:p>
            <a:pPr algn="ctr"/>
            <a:r>
              <a:rPr lang="en-US" altLang="en-US" sz="2000" b="0" dirty="0"/>
              <a:t>Johns Hopkins University School of Medicine</a:t>
            </a:r>
            <a:endParaRPr lang="en-US" altLang="en-US" dirty="0"/>
          </a:p>
          <a:p>
            <a:pPr algn="ctr"/>
            <a:endParaRPr lang="en-US" altLang="en-US" dirty="0"/>
          </a:p>
        </p:txBody>
      </p:sp>
    </p:spTree>
    <p:extLst>
      <p:ext uri="{BB962C8B-B14F-4D97-AF65-F5344CB8AC3E}">
        <p14:creationId xmlns:p14="http://schemas.microsoft.com/office/powerpoint/2010/main" val="101479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1B8DB370-851D-E54A-B5E9-10B60EA1DB70}"/>
              </a:ext>
            </a:extLst>
          </p:cNvPr>
          <p:cNvSpPr>
            <a:spLocks noGrp="1" noChangeArrowheads="1"/>
          </p:cNvSpPr>
          <p:nvPr>
            <p:ph type="title"/>
          </p:nvPr>
        </p:nvSpPr>
        <p:spPr>
          <a:xfrm>
            <a:off x="1079500" y="300038"/>
            <a:ext cx="8412163" cy="533400"/>
          </a:xfrm>
        </p:spPr>
        <p:txBody>
          <a:bodyPr/>
          <a:lstStyle/>
          <a:p>
            <a:r>
              <a:rPr lang="en-US" altLang="en-US" dirty="0">
                <a:solidFill>
                  <a:schemeClr val="hlink"/>
                </a:solidFill>
                <a:ea typeface="ＭＳ Ｐゴシック" panose="020B0600070205080204" pitchFamily="34" charset="-128"/>
              </a:rPr>
              <a:t>Post-session ratings of mystical- and psychologically insightful- types of experience</a:t>
            </a:r>
            <a:endParaRPr lang="en-US" altLang="en-US" b="1" dirty="0">
              <a:solidFill>
                <a:schemeClr val="tx1"/>
              </a:solidFill>
              <a:ea typeface="ＭＳ Ｐゴシック" panose="020B0600070205080204" pitchFamily="34" charset="-128"/>
            </a:endParaRPr>
          </a:p>
        </p:txBody>
      </p:sp>
      <p:sp>
        <p:nvSpPr>
          <p:cNvPr id="51202" name="Rectangle 4">
            <a:extLst>
              <a:ext uri="{FF2B5EF4-FFF2-40B4-BE49-F238E27FC236}">
                <a16:creationId xmlns:a16="http://schemas.microsoft.com/office/drawing/2014/main" id="{C9648294-BC7D-144C-944D-BC870BDA5CE6}"/>
              </a:ext>
            </a:extLst>
          </p:cNvPr>
          <p:cNvSpPr>
            <a:spLocks noGrp="1" noChangeArrowheads="1"/>
          </p:cNvSpPr>
          <p:nvPr>
            <p:ph type="body" idx="1"/>
          </p:nvPr>
        </p:nvSpPr>
        <p:spPr>
          <a:xfrm>
            <a:off x="1128713" y="1100138"/>
            <a:ext cx="7315200" cy="5029200"/>
          </a:xfrm>
        </p:spPr>
        <p:txBody>
          <a:bodyPr/>
          <a:lstStyle/>
          <a:p>
            <a:pPr marL="0" indent="0">
              <a:lnSpc>
                <a:spcPct val="100000"/>
              </a:lnSpc>
              <a:spcBef>
                <a:spcPct val="0"/>
              </a:spcBef>
              <a:buSzTx/>
              <a:buFont typeface="Times" pitchFamily="2" charset="0"/>
              <a:buNone/>
            </a:pPr>
            <a:endParaRPr lang="en-US" altLang="en-US" sz="2000">
              <a:ea typeface="ＭＳ Ｐゴシック" panose="020B0600070205080204" pitchFamily="34" charset="-128"/>
            </a:endParaRPr>
          </a:p>
          <a:p>
            <a:pPr marL="0" indent="0">
              <a:lnSpc>
                <a:spcPct val="100000"/>
              </a:lnSpc>
              <a:spcBef>
                <a:spcPct val="0"/>
              </a:spcBef>
              <a:buSzTx/>
              <a:buFont typeface="Times" pitchFamily="2" charset="0"/>
              <a:buNone/>
            </a:pPr>
            <a:r>
              <a:rPr lang="en-US" altLang="en-US" sz="2000">
                <a:ea typeface="ＭＳ Ｐゴシック" panose="020B0600070205080204" pitchFamily="34" charset="-128"/>
              </a:rPr>
              <a:t> </a:t>
            </a:r>
          </a:p>
        </p:txBody>
      </p:sp>
      <p:sp>
        <p:nvSpPr>
          <p:cNvPr id="51203" name="Rectangle 5">
            <a:extLst>
              <a:ext uri="{FF2B5EF4-FFF2-40B4-BE49-F238E27FC236}">
                <a16:creationId xmlns:a16="http://schemas.microsoft.com/office/drawing/2014/main" id="{DF8C879F-2F5D-FF49-BCAC-3593B1538469}"/>
              </a:ext>
            </a:extLst>
          </p:cNvPr>
          <p:cNvSpPr>
            <a:spLocks noChangeArrowheads="1"/>
          </p:cNvSpPr>
          <p:nvPr/>
        </p:nvSpPr>
        <p:spPr bwMode="auto">
          <a:xfrm>
            <a:off x="5040313"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pic>
        <p:nvPicPr>
          <p:cNvPr id="51205" name="Picture 3" descr="MEQ-Dose Effect - total score.tiff">
            <a:extLst>
              <a:ext uri="{FF2B5EF4-FFF2-40B4-BE49-F238E27FC236}">
                <a16:creationId xmlns:a16="http://schemas.microsoft.com/office/drawing/2014/main" id="{4766FA78-6E07-934F-89B7-C1E6D79DD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07" y="1384300"/>
            <a:ext cx="4435606"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A43DF12-B054-E940-91AC-5398F4515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3" y="1384300"/>
            <a:ext cx="4573588" cy="530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833261F-67DA-A64D-8F57-B1631A67CA75}"/>
              </a:ext>
            </a:extLst>
          </p:cNvPr>
          <p:cNvSpPr txBox="1"/>
          <p:nvPr/>
        </p:nvSpPr>
        <p:spPr>
          <a:xfrm>
            <a:off x="2849228" y="5975492"/>
            <a:ext cx="477837" cy="353943"/>
          </a:xfrm>
          <a:prstGeom prst="rect">
            <a:avLst/>
          </a:prstGeom>
          <a:solidFill>
            <a:schemeClr val="accent1"/>
          </a:solidFill>
        </p:spPr>
        <p:txBody>
          <a:bodyPr wrap="square" rtlCol="0">
            <a:spAutoFit/>
          </a:bodyPr>
          <a:lstStyle/>
          <a:p>
            <a:r>
              <a:rPr lang="en-US" sz="1700" b="0" dirty="0">
                <a:solidFill>
                  <a:schemeClr val="bg2"/>
                </a:solidFill>
              </a:rPr>
              <a:t>10</a:t>
            </a:r>
          </a:p>
        </p:txBody>
      </p:sp>
      <p:sp>
        <p:nvSpPr>
          <p:cNvPr id="9" name="Line 6">
            <a:extLst>
              <a:ext uri="{FF2B5EF4-FFF2-40B4-BE49-F238E27FC236}">
                <a16:creationId xmlns:a16="http://schemas.microsoft.com/office/drawing/2014/main" id="{AE8BFDAE-5890-0B41-BBB3-15F61D9AE805}"/>
              </a:ext>
            </a:extLst>
          </p:cNvPr>
          <p:cNvSpPr>
            <a:spLocks noChangeShapeType="1"/>
          </p:cNvSpPr>
          <p:nvPr/>
        </p:nvSpPr>
        <p:spPr bwMode="auto">
          <a:xfrm>
            <a:off x="1181100" y="1124536"/>
            <a:ext cx="724693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681A9E9D-9593-524E-ABD4-10600E9E35D8}"/>
              </a:ext>
            </a:extLst>
          </p:cNvPr>
          <p:cNvSpPr>
            <a:spLocks noGrp="1" noChangeArrowheads="1"/>
          </p:cNvSpPr>
          <p:nvPr>
            <p:ph type="title"/>
          </p:nvPr>
        </p:nvSpPr>
        <p:spPr>
          <a:xfrm>
            <a:off x="701812" y="225425"/>
            <a:ext cx="8128000" cy="533400"/>
          </a:xfrm>
        </p:spPr>
        <p:txBody>
          <a:bodyPr/>
          <a:lstStyle/>
          <a:p>
            <a:r>
              <a:rPr lang="en-US" altLang="en-US" dirty="0">
                <a:ea typeface="ＭＳ Ｐゴシック" panose="020B0600070205080204" pitchFamily="34" charset="-128"/>
              </a:rPr>
              <a:t>1 Month after the high dose sessions</a:t>
            </a:r>
            <a:endParaRPr lang="en-US" altLang="en-US" b="1" dirty="0">
              <a:ea typeface="ＭＳ Ｐゴシック" panose="020B0600070205080204" pitchFamily="34" charset="-128"/>
            </a:endParaRPr>
          </a:p>
        </p:txBody>
      </p:sp>
      <p:sp>
        <p:nvSpPr>
          <p:cNvPr id="65538" name="Rectangle 3">
            <a:extLst>
              <a:ext uri="{FF2B5EF4-FFF2-40B4-BE49-F238E27FC236}">
                <a16:creationId xmlns:a16="http://schemas.microsoft.com/office/drawing/2014/main" id="{72869BB4-05C5-1241-AB7E-55B7937FF34B}"/>
              </a:ext>
            </a:extLst>
          </p:cNvPr>
          <p:cNvSpPr>
            <a:spLocks noChangeArrowheads="1"/>
          </p:cNvSpPr>
          <p:nvPr/>
        </p:nvSpPr>
        <p:spPr bwMode="auto">
          <a:xfrm>
            <a:off x="5081588"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2" name="TextBox 1">
            <a:extLst>
              <a:ext uri="{FF2B5EF4-FFF2-40B4-BE49-F238E27FC236}">
                <a16:creationId xmlns:a16="http://schemas.microsoft.com/office/drawing/2014/main" id="{3D6B8A08-332C-2641-8B96-8B6A3E0F424C}"/>
              </a:ext>
            </a:extLst>
          </p:cNvPr>
          <p:cNvSpPr txBox="1"/>
          <p:nvPr/>
        </p:nvSpPr>
        <p:spPr>
          <a:xfrm>
            <a:off x="923925" y="802585"/>
            <a:ext cx="8432800" cy="2462213"/>
          </a:xfrm>
          <a:prstGeom prst="rect">
            <a:avLst/>
          </a:prstGeom>
          <a:noFill/>
        </p:spPr>
        <p:txBody>
          <a:bodyPr>
            <a:spAutoFit/>
          </a:bodyPr>
          <a:lstStyle/>
          <a:p>
            <a:pPr marL="457200" indent="-457200">
              <a:buFont typeface="Arial"/>
              <a:buChar char="•"/>
              <a:defRPr/>
            </a:pPr>
            <a:r>
              <a:rPr lang="en-US" sz="2800" b="0" dirty="0"/>
              <a:t>≈ 80% -- among the top five most personally meaningful experiences of their life</a:t>
            </a:r>
          </a:p>
          <a:p>
            <a:pPr>
              <a:defRPr/>
            </a:pPr>
            <a:endParaRPr lang="en-US" sz="1200" b="0" dirty="0"/>
          </a:p>
          <a:p>
            <a:pPr>
              <a:defRPr/>
            </a:pPr>
            <a:endParaRPr lang="en-US" sz="1200" b="0" dirty="0"/>
          </a:p>
          <a:p>
            <a:pPr marL="457200" indent="-457200">
              <a:buFont typeface="Arial"/>
              <a:buChar char="•"/>
              <a:defRPr/>
            </a:pPr>
            <a:r>
              <a:rPr lang="en-US" sz="2800" b="0" dirty="0"/>
              <a:t>≈ 90% -- increased sense of life satisfaction and positive behavior change </a:t>
            </a:r>
          </a:p>
          <a:p>
            <a:pPr>
              <a:defRPr/>
            </a:pPr>
            <a:endParaRPr lang="en-US" dirty="0"/>
          </a:p>
        </p:txBody>
      </p:sp>
      <p:sp>
        <p:nvSpPr>
          <p:cNvPr id="6" name="Rectangle 2">
            <a:extLst>
              <a:ext uri="{FF2B5EF4-FFF2-40B4-BE49-F238E27FC236}">
                <a16:creationId xmlns:a16="http://schemas.microsoft.com/office/drawing/2014/main" id="{C9227D50-5C6E-B743-BC1B-858E2C40AE05}"/>
              </a:ext>
            </a:extLst>
          </p:cNvPr>
          <p:cNvSpPr txBox="1">
            <a:spLocks noChangeArrowheads="1"/>
          </p:cNvSpPr>
          <p:nvPr/>
        </p:nvSpPr>
        <p:spPr bwMode="auto">
          <a:xfrm>
            <a:off x="794576" y="4929946"/>
            <a:ext cx="812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1" fontAlgn="base" hangingPunct="1">
              <a:lnSpc>
                <a:spcPct val="90000"/>
              </a:lnSpc>
              <a:spcBef>
                <a:spcPct val="0"/>
              </a:spcBef>
              <a:spcAft>
                <a:spcPct val="0"/>
              </a:spcAft>
              <a:defRPr sz="3000">
                <a:solidFill>
                  <a:schemeClr val="tx2"/>
                </a:solidFill>
                <a:latin typeface="+mj-lt"/>
                <a:ea typeface="ＭＳ Ｐゴシック" pitchFamily="-106" charset="-128"/>
                <a:cs typeface="ＭＳ Ｐゴシック" pitchFamily="-106" charset="-128"/>
              </a:defRPr>
            </a:lvl1pPr>
            <a:lvl2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2pPr>
            <a:lvl3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3pPr>
            <a:lvl4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4pPr>
            <a:lvl5pPr algn="l" rtl="0" eaLnBrk="1" fontAlgn="base" hangingPunct="1">
              <a:lnSpc>
                <a:spcPct val="90000"/>
              </a:lnSpc>
              <a:spcBef>
                <a:spcPct val="0"/>
              </a:spcBef>
              <a:spcAft>
                <a:spcPct val="0"/>
              </a:spcAft>
              <a:defRPr sz="3000">
                <a:solidFill>
                  <a:schemeClr val="tx2"/>
                </a:solidFill>
                <a:latin typeface="Arial" pitchFamily="-106" charset="0"/>
                <a:ea typeface="ＭＳ Ｐゴシック" pitchFamily="-106" charset="-128"/>
                <a:cs typeface="ＭＳ Ｐゴシック" pitchFamily="-106" charset="-128"/>
              </a:defRPr>
            </a:lvl5pPr>
            <a:lvl6pPr marL="457200" algn="l" rtl="0" eaLnBrk="1" fontAlgn="base" hangingPunct="1">
              <a:lnSpc>
                <a:spcPct val="90000"/>
              </a:lnSpc>
              <a:spcBef>
                <a:spcPct val="0"/>
              </a:spcBef>
              <a:spcAft>
                <a:spcPct val="0"/>
              </a:spcAft>
              <a:defRPr sz="3000">
                <a:solidFill>
                  <a:schemeClr val="tx2"/>
                </a:solidFill>
                <a:latin typeface="Arial" pitchFamily="-106" charset="0"/>
              </a:defRPr>
            </a:lvl6pPr>
            <a:lvl7pPr marL="914400" algn="l" rtl="0" eaLnBrk="1" fontAlgn="base" hangingPunct="1">
              <a:lnSpc>
                <a:spcPct val="90000"/>
              </a:lnSpc>
              <a:spcBef>
                <a:spcPct val="0"/>
              </a:spcBef>
              <a:spcAft>
                <a:spcPct val="0"/>
              </a:spcAft>
              <a:defRPr sz="3000">
                <a:solidFill>
                  <a:schemeClr val="tx2"/>
                </a:solidFill>
                <a:latin typeface="Arial" pitchFamily="-106" charset="0"/>
              </a:defRPr>
            </a:lvl7pPr>
            <a:lvl8pPr marL="1371600" algn="l" rtl="0" eaLnBrk="1" fontAlgn="base" hangingPunct="1">
              <a:lnSpc>
                <a:spcPct val="90000"/>
              </a:lnSpc>
              <a:spcBef>
                <a:spcPct val="0"/>
              </a:spcBef>
              <a:spcAft>
                <a:spcPct val="0"/>
              </a:spcAft>
              <a:defRPr sz="3000">
                <a:solidFill>
                  <a:schemeClr val="tx2"/>
                </a:solidFill>
                <a:latin typeface="Arial" pitchFamily="-106" charset="0"/>
              </a:defRPr>
            </a:lvl8pPr>
            <a:lvl9pPr marL="1828800" algn="l" rtl="0" eaLnBrk="1" fontAlgn="base" hangingPunct="1">
              <a:lnSpc>
                <a:spcPct val="90000"/>
              </a:lnSpc>
              <a:spcBef>
                <a:spcPct val="0"/>
              </a:spcBef>
              <a:spcAft>
                <a:spcPct val="0"/>
              </a:spcAft>
              <a:defRPr sz="3000">
                <a:solidFill>
                  <a:schemeClr val="tx2"/>
                </a:solidFill>
                <a:latin typeface="Arial" pitchFamily="-106" charset="0"/>
              </a:defRPr>
            </a:lvl9pPr>
          </a:lstStyle>
          <a:p>
            <a:r>
              <a:rPr lang="en-US" altLang="en-US" b="0" kern="0" dirty="0">
                <a:ea typeface="ＭＳ Ｐゴシック" panose="020B0600070205080204" pitchFamily="34" charset="-128"/>
              </a:rPr>
              <a:t>Positive attributions are sustained at least 14 months after sessions and confirmed by ratings from community observers (e.g. friends and family members)</a:t>
            </a:r>
            <a:endParaRPr lang="en-US" altLang="en-US" b="1" kern="0" dirty="0">
              <a:ea typeface="ＭＳ Ｐゴシック" panose="020B0600070205080204" pitchFamily="34"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3D10849C-2EA4-524B-ABF3-6ACF51D63ECB}"/>
              </a:ext>
            </a:extLst>
          </p:cNvPr>
          <p:cNvSpPr>
            <a:spLocks noGrp="1" noChangeArrowheads="1"/>
          </p:cNvSpPr>
          <p:nvPr>
            <p:ph type="title"/>
          </p:nvPr>
        </p:nvSpPr>
        <p:spPr>
          <a:xfrm>
            <a:off x="685800" y="521116"/>
            <a:ext cx="9601200" cy="533400"/>
          </a:xfrm>
        </p:spPr>
        <p:txBody>
          <a:bodyPr/>
          <a:lstStyle/>
          <a:p>
            <a:r>
              <a:rPr lang="en-US" altLang="en-US" dirty="0">
                <a:solidFill>
                  <a:schemeClr val="hlink"/>
                </a:solidFill>
                <a:ea typeface="ＭＳ Ｐゴシック" panose="020B0600070205080204" pitchFamily="34" charset="-128"/>
              </a:rPr>
              <a:t>Psilocybin treatment of depression and anxiety in patients with a life-threatening cancer diagnosis (2016)</a:t>
            </a:r>
            <a:endParaRPr lang="en-US" altLang="en-US" b="1" dirty="0">
              <a:solidFill>
                <a:schemeClr val="tx1"/>
              </a:solidFill>
              <a:ea typeface="ＭＳ Ｐゴシック" panose="020B0600070205080204" pitchFamily="34" charset="-128"/>
            </a:endParaRPr>
          </a:p>
        </p:txBody>
      </p:sp>
      <p:sp>
        <p:nvSpPr>
          <p:cNvPr id="135170" name="Rectangle 3">
            <a:extLst>
              <a:ext uri="{FF2B5EF4-FFF2-40B4-BE49-F238E27FC236}">
                <a16:creationId xmlns:a16="http://schemas.microsoft.com/office/drawing/2014/main" id="{FD590BAD-5ED8-9D49-AF48-6377FBE405E1}"/>
              </a:ext>
            </a:extLst>
          </p:cNvPr>
          <p:cNvSpPr>
            <a:spLocks noGrp="1" noChangeArrowheads="1"/>
          </p:cNvSpPr>
          <p:nvPr>
            <p:ph type="body" idx="1"/>
          </p:nvPr>
        </p:nvSpPr>
        <p:spPr>
          <a:xfrm>
            <a:off x="558800" y="1655694"/>
            <a:ext cx="9588499" cy="5029200"/>
          </a:xfrm>
        </p:spPr>
        <p:txBody>
          <a:bodyPr/>
          <a:lstStyle/>
          <a:p>
            <a:pPr>
              <a:lnSpc>
                <a:spcPct val="100000"/>
              </a:lnSpc>
              <a:spcBef>
                <a:spcPts val="0"/>
              </a:spcBef>
              <a:spcAft>
                <a:spcPts val="1800"/>
              </a:spcAft>
              <a:buSzTx/>
            </a:pPr>
            <a:r>
              <a:rPr lang="en-US" altLang="en-US" dirty="0">
                <a:ea typeface="ＭＳ Ｐゴシック" panose="020B0600070205080204" pitchFamily="34" charset="-128"/>
              </a:rPr>
              <a:t>51 cancer patients </a:t>
            </a:r>
          </a:p>
          <a:p>
            <a:pPr>
              <a:lnSpc>
                <a:spcPct val="100000"/>
              </a:lnSpc>
              <a:spcBef>
                <a:spcPts val="0"/>
              </a:spcBef>
              <a:spcAft>
                <a:spcPts val="1800"/>
              </a:spcAft>
              <a:buSzTx/>
            </a:pPr>
            <a:r>
              <a:rPr lang="en-US" altLang="en-US" dirty="0">
                <a:ea typeface="ＭＳ Ｐゴシック" panose="020B0600070205080204" pitchFamily="34" charset="-128"/>
              </a:rPr>
              <a:t>Randomized, double-blind, cross-over design with two sessions about 5 weeks apart comparing a moderate-high psilocybin dose with a very low (placebo-like) dose</a:t>
            </a:r>
          </a:p>
          <a:p>
            <a:pPr>
              <a:lnSpc>
                <a:spcPct val="100000"/>
              </a:lnSpc>
              <a:spcBef>
                <a:spcPct val="0"/>
              </a:spcBef>
              <a:buSzTx/>
            </a:pPr>
            <a:endParaRPr lang="en-US" altLang="en-US" dirty="0">
              <a:ea typeface="ＭＳ Ｐゴシック" panose="020B0600070205080204" pitchFamily="34" charset="-128"/>
            </a:endParaRPr>
          </a:p>
          <a:p>
            <a:pPr>
              <a:lnSpc>
                <a:spcPct val="100000"/>
              </a:lnSpc>
              <a:spcBef>
                <a:spcPct val="0"/>
              </a:spcBef>
              <a:buSzTx/>
            </a:pPr>
            <a:endParaRPr lang="en-US" altLang="en-US" dirty="0">
              <a:ea typeface="ＭＳ Ｐゴシック" panose="020B0600070205080204" pitchFamily="34" charset="-128"/>
            </a:endParaRPr>
          </a:p>
          <a:p>
            <a:pPr>
              <a:lnSpc>
                <a:spcPct val="100000"/>
              </a:lnSpc>
              <a:spcBef>
                <a:spcPct val="0"/>
              </a:spcBef>
              <a:buSzTx/>
            </a:pPr>
            <a:endParaRPr lang="en-US" altLang="en-US" dirty="0">
              <a:ea typeface="ＭＳ Ｐゴシック" panose="020B0600070205080204" pitchFamily="34" charset="-128"/>
            </a:endParaRPr>
          </a:p>
          <a:p>
            <a:pPr>
              <a:lnSpc>
                <a:spcPct val="100000"/>
              </a:lnSpc>
              <a:spcBef>
                <a:spcPct val="0"/>
              </a:spcBef>
              <a:buSzTx/>
              <a:buFont typeface="Times" pitchFamily="2" charset="0"/>
              <a:buNone/>
            </a:pPr>
            <a:endParaRPr lang="en-US" altLang="en-US" sz="2000" dirty="0">
              <a:ea typeface="ＭＳ Ｐゴシック" panose="020B0600070205080204" pitchFamily="34" charset="-128"/>
            </a:endParaRPr>
          </a:p>
          <a:p>
            <a:pPr>
              <a:lnSpc>
                <a:spcPct val="100000"/>
              </a:lnSpc>
              <a:spcBef>
                <a:spcPct val="0"/>
              </a:spcBef>
              <a:buSzTx/>
            </a:pPr>
            <a:endParaRPr lang="en-US" altLang="en-US" sz="2000" dirty="0">
              <a:ea typeface="ＭＳ Ｐゴシック" panose="020B0600070205080204" pitchFamily="34" charset="-128"/>
            </a:endParaRPr>
          </a:p>
          <a:p>
            <a:pPr>
              <a:lnSpc>
                <a:spcPct val="100000"/>
              </a:lnSpc>
              <a:spcBef>
                <a:spcPct val="0"/>
              </a:spcBef>
              <a:buSzTx/>
              <a:buFont typeface="Times" pitchFamily="2" charset="0"/>
              <a:buNone/>
            </a:pPr>
            <a:endParaRPr lang="en-US" altLang="en-US" sz="1000" dirty="0">
              <a:ea typeface="ＭＳ Ｐゴシック" panose="020B0600070205080204" pitchFamily="34" charset="-128"/>
            </a:endParaRPr>
          </a:p>
          <a:p>
            <a:pPr>
              <a:lnSpc>
                <a:spcPct val="100000"/>
              </a:lnSpc>
            </a:pPr>
            <a:endParaRPr lang="en-US" altLang="en-US" sz="1000" dirty="0">
              <a:ea typeface="ＭＳ Ｐゴシック" panose="020B0600070205080204" pitchFamily="34" charset="-128"/>
            </a:endParaRPr>
          </a:p>
          <a:p>
            <a:pPr>
              <a:lnSpc>
                <a:spcPct val="100000"/>
              </a:lnSpc>
            </a:pPr>
            <a:endParaRPr lang="en-US" altLang="en-US" sz="900" dirty="0">
              <a:ea typeface="ＭＳ Ｐゴシック" panose="020B0600070205080204" pitchFamily="34" charset="-128"/>
            </a:endParaRPr>
          </a:p>
          <a:p>
            <a:pPr lvl="1">
              <a:lnSpc>
                <a:spcPct val="100000"/>
              </a:lnSpc>
              <a:spcBef>
                <a:spcPct val="0"/>
              </a:spcBef>
              <a:buSzTx/>
            </a:pPr>
            <a:endParaRPr lang="en-US" altLang="en-US" sz="900" dirty="0">
              <a:ea typeface="ＭＳ Ｐゴシック" panose="020B0600070205080204" pitchFamily="34" charset="-128"/>
            </a:endParaRPr>
          </a:p>
          <a:p>
            <a:pPr>
              <a:lnSpc>
                <a:spcPct val="100000"/>
              </a:lnSpc>
              <a:spcBef>
                <a:spcPct val="0"/>
              </a:spcBef>
              <a:buSzTx/>
              <a:buFont typeface="Times" pitchFamily="2" charset="0"/>
              <a:buNone/>
            </a:pPr>
            <a:endParaRPr lang="en-US" altLang="en-US" sz="900" dirty="0">
              <a:ea typeface="ＭＳ Ｐゴシック" panose="020B0600070205080204" pitchFamily="34" charset="-128"/>
            </a:endParaRPr>
          </a:p>
          <a:p>
            <a:pPr>
              <a:lnSpc>
                <a:spcPct val="80000"/>
              </a:lnSpc>
              <a:spcBef>
                <a:spcPct val="0"/>
              </a:spcBef>
              <a:buSzTx/>
              <a:buFont typeface="Times" pitchFamily="2" charset="0"/>
              <a:buNone/>
            </a:pPr>
            <a:r>
              <a:rPr lang="en-US" altLang="en-US" sz="900" dirty="0">
                <a:ea typeface="ＭＳ Ｐゴシック" panose="020B0600070205080204" pitchFamily="34" charset="-128"/>
              </a:rPr>
              <a:t>  </a:t>
            </a:r>
          </a:p>
          <a:p>
            <a:pPr>
              <a:lnSpc>
                <a:spcPct val="100000"/>
              </a:lnSpc>
              <a:spcBef>
                <a:spcPct val="0"/>
              </a:spcBef>
              <a:buSzTx/>
              <a:buFont typeface="Times" pitchFamily="2" charset="0"/>
              <a:buNone/>
            </a:pPr>
            <a:endParaRPr lang="en-US" altLang="en-US" sz="800" dirty="0">
              <a:ea typeface="ＭＳ Ｐゴシック" panose="020B0600070205080204" pitchFamily="34" charset="-128"/>
            </a:endParaRPr>
          </a:p>
          <a:p>
            <a:pPr>
              <a:lnSpc>
                <a:spcPct val="100000"/>
              </a:lnSpc>
              <a:spcBef>
                <a:spcPct val="0"/>
              </a:spcBef>
              <a:buSzTx/>
              <a:buFont typeface="Times" pitchFamily="2" charset="0"/>
              <a:buNone/>
            </a:pPr>
            <a:r>
              <a:rPr lang="en-US" altLang="en-US" sz="800" dirty="0">
                <a:ea typeface="ＭＳ Ｐゴシック" panose="020B0600070205080204" pitchFamily="34" charset="-128"/>
              </a:rPr>
              <a:t> </a:t>
            </a:r>
          </a:p>
        </p:txBody>
      </p:sp>
      <p:sp>
        <p:nvSpPr>
          <p:cNvPr id="135171" name="Rectangle 4">
            <a:extLst>
              <a:ext uri="{FF2B5EF4-FFF2-40B4-BE49-F238E27FC236}">
                <a16:creationId xmlns:a16="http://schemas.microsoft.com/office/drawing/2014/main" id="{30F5ABB5-D3E7-4745-8864-6BA20520AD1F}"/>
              </a:ext>
            </a:extLst>
          </p:cNvPr>
          <p:cNvSpPr>
            <a:spLocks noChangeArrowheads="1"/>
          </p:cNvSpPr>
          <p:nvPr/>
        </p:nvSpPr>
        <p:spPr bwMode="auto">
          <a:xfrm>
            <a:off x="5081588"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135172" name="Line 5">
            <a:extLst>
              <a:ext uri="{FF2B5EF4-FFF2-40B4-BE49-F238E27FC236}">
                <a16:creationId xmlns:a16="http://schemas.microsoft.com/office/drawing/2014/main" id="{A4E1B4C4-0D7D-1C49-B945-F46B6FE04801}"/>
              </a:ext>
            </a:extLst>
          </p:cNvPr>
          <p:cNvSpPr>
            <a:spLocks noChangeShapeType="1"/>
          </p:cNvSpPr>
          <p:nvPr/>
        </p:nvSpPr>
        <p:spPr bwMode="auto">
          <a:xfrm>
            <a:off x="787400" y="1427025"/>
            <a:ext cx="724693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942730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4">
            <a:extLst>
              <a:ext uri="{FF2B5EF4-FFF2-40B4-BE49-F238E27FC236}">
                <a16:creationId xmlns:a16="http://schemas.microsoft.com/office/drawing/2014/main" id="{9F58D2DC-0F82-B143-930F-3A41952D55C5}"/>
              </a:ext>
            </a:extLst>
          </p:cNvPr>
          <p:cNvSpPr>
            <a:spLocks noGrp="1" noChangeArrowheads="1"/>
          </p:cNvSpPr>
          <p:nvPr>
            <p:ph type="title"/>
          </p:nvPr>
        </p:nvSpPr>
        <p:spPr>
          <a:xfrm>
            <a:off x="571500" y="382588"/>
            <a:ext cx="9144000" cy="685800"/>
          </a:xfrm>
        </p:spPr>
        <p:txBody>
          <a:bodyPr/>
          <a:lstStyle/>
          <a:p>
            <a:r>
              <a:rPr lang="en-US" altLang="en-US">
                <a:ea typeface="ＭＳ Ｐゴシック" panose="020B0600070205080204" pitchFamily="34" charset="-128"/>
              </a:rPr>
              <a:t>Depressed mood – HAM-D</a:t>
            </a:r>
          </a:p>
        </p:txBody>
      </p:sp>
      <p:sp>
        <p:nvSpPr>
          <p:cNvPr id="147458" name="Line 6">
            <a:extLst>
              <a:ext uri="{FF2B5EF4-FFF2-40B4-BE49-F238E27FC236}">
                <a16:creationId xmlns:a16="http://schemas.microsoft.com/office/drawing/2014/main" id="{70417A3A-7262-EA48-97A3-585856842251}"/>
              </a:ext>
            </a:extLst>
          </p:cNvPr>
          <p:cNvSpPr>
            <a:spLocks noChangeShapeType="1"/>
          </p:cNvSpPr>
          <p:nvPr/>
        </p:nvSpPr>
        <p:spPr bwMode="auto">
          <a:xfrm>
            <a:off x="685800" y="1155700"/>
            <a:ext cx="8153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47459" name="Picture 19" descr="Depressed Mood - Remission.tiff">
            <a:extLst>
              <a:ext uri="{FF2B5EF4-FFF2-40B4-BE49-F238E27FC236}">
                <a16:creationId xmlns:a16="http://schemas.microsoft.com/office/drawing/2014/main" id="{1C1A8CE8-260E-184E-84D8-5AE3D2CED9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365250"/>
            <a:ext cx="4043363"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21" descr="Depressed Mood - Clinically Significant.tiff">
            <a:extLst>
              <a:ext uri="{FF2B5EF4-FFF2-40B4-BE49-F238E27FC236}">
                <a16:creationId xmlns:a16="http://schemas.microsoft.com/office/drawing/2014/main" id="{88A20974-99FF-194F-824A-7CDCAA726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422400"/>
            <a:ext cx="39290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DCDA9D02-39ED-654C-9343-3C679346D1D3}"/>
              </a:ext>
            </a:extLst>
          </p:cNvPr>
          <p:cNvSpPr>
            <a:spLocks noGrp="1" noChangeArrowheads="1"/>
          </p:cNvSpPr>
          <p:nvPr>
            <p:ph type="title"/>
          </p:nvPr>
        </p:nvSpPr>
        <p:spPr>
          <a:xfrm>
            <a:off x="690563" y="457200"/>
            <a:ext cx="8902700" cy="533400"/>
          </a:xfrm>
        </p:spPr>
        <p:txBody>
          <a:bodyPr/>
          <a:lstStyle/>
          <a:p>
            <a:pPr>
              <a:lnSpc>
                <a:spcPct val="100000"/>
              </a:lnSpc>
            </a:pPr>
            <a:r>
              <a:rPr lang="en-US" altLang="en-US" dirty="0">
                <a:ea typeface="ＭＳ Ｐゴシック" panose="020B0600070205080204" pitchFamily="34" charset="-128"/>
              </a:rPr>
              <a:t>Psilocybin treatment of Major Depressive Disorder (2019, unpublished)</a:t>
            </a:r>
            <a:endParaRPr lang="en-US" altLang="en-US" sz="2400" dirty="0">
              <a:ea typeface="ＭＳ Ｐゴシック" panose="020B0600070205080204" pitchFamily="34" charset="-128"/>
            </a:endParaRPr>
          </a:p>
        </p:txBody>
      </p:sp>
      <p:sp>
        <p:nvSpPr>
          <p:cNvPr id="151554" name="Rectangle 3">
            <a:extLst>
              <a:ext uri="{FF2B5EF4-FFF2-40B4-BE49-F238E27FC236}">
                <a16:creationId xmlns:a16="http://schemas.microsoft.com/office/drawing/2014/main" id="{111B1C73-EF1A-264B-88E9-570B41D5EB9C}"/>
              </a:ext>
            </a:extLst>
          </p:cNvPr>
          <p:cNvSpPr>
            <a:spLocks noGrp="1" noChangeArrowheads="1"/>
          </p:cNvSpPr>
          <p:nvPr>
            <p:ph type="body" idx="1"/>
          </p:nvPr>
        </p:nvSpPr>
        <p:spPr>
          <a:xfrm>
            <a:off x="690564" y="1605549"/>
            <a:ext cx="8902700" cy="5029200"/>
          </a:xfrm>
        </p:spPr>
        <p:txBody>
          <a:bodyPr/>
          <a:lstStyle/>
          <a:p>
            <a:pPr marL="0" indent="0">
              <a:buNone/>
            </a:pPr>
            <a:r>
              <a:rPr lang="en-US" altLang="en-US" dirty="0">
                <a:ea typeface="ＭＳ Ｐゴシック" panose="020B0600070205080204" pitchFamily="34" charset="-128"/>
              </a:rPr>
              <a:t>Randomized delayed treatment (wait list) control trial examining efficacy of two psilocybin sessions (20 and 30 mg/70 kg respectively) under psychologically supported conditions</a:t>
            </a:r>
            <a:endParaRPr lang="en-US" altLang="en-US" sz="1800" dirty="0">
              <a:ea typeface="ＭＳ Ｐゴシック" panose="020B0600070205080204" pitchFamily="34" charset="-128"/>
            </a:endParaRPr>
          </a:p>
        </p:txBody>
      </p:sp>
      <p:sp>
        <p:nvSpPr>
          <p:cNvPr id="151555" name="Rectangle 4">
            <a:extLst>
              <a:ext uri="{FF2B5EF4-FFF2-40B4-BE49-F238E27FC236}">
                <a16:creationId xmlns:a16="http://schemas.microsoft.com/office/drawing/2014/main" id="{B2B39579-86EC-614A-8A7C-C537C9CBB564}"/>
              </a:ext>
            </a:extLst>
          </p:cNvPr>
          <p:cNvSpPr>
            <a:spLocks noChangeArrowheads="1"/>
          </p:cNvSpPr>
          <p:nvPr/>
        </p:nvSpPr>
        <p:spPr bwMode="auto">
          <a:xfrm>
            <a:off x="5081588"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151556" name="Line 5">
            <a:extLst>
              <a:ext uri="{FF2B5EF4-FFF2-40B4-BE49-F238E27FC236}">
                <a16:creationId xmlns:a16="http://schemas.microsoft.com/office/drawing/2014/main" id="{6D6BB8E8-68BF-A349-8EFF-ECA5E00EA12D}"/>
              </a:ext>
            </a:extLst>
          </p:cNvPr>
          <p:cNvSpPr>
            <a:spLocks noChangeShapeType="1"/>
          </p:cNvSpPr>
          <p:nvPr/>
        </p:nvSpPr>
        <p:spPr bwMode="auto">
          <a:xfrm>
            <a:off x="1181100" y="1374648"/>
            <a:ext cx="724693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30193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37C9328D-4CC5-A640-B12D-7CA453862B1C}"/>
              </a:ext>
            </a:extLst>
          </p:cNvPr>
          <p:cNvSpPr>
            <a:spLocks noGrp="1" noChangeArrowheads="1"/>
          </p:cNvSpPr>
          <p:nvPr>
            <p:ph type="title"/>
          </p:nvPr>
        </p:nvSpPr>
        <p:spPr>
          <a:xfrm>
            <a:off x="571500" y="265113"/>
            <a:ext cx="9144000" cy="533400"/>
          </a:xfrm>
        </p:spPr>
        <p:txBody>
          <a:bodyPr/>
          <a:lstStyle/>
          <a:p>
            <a:r>
              <a:rPr lang="en-US" altLang="en-US" dirty="0">
                <a:solidFill>
                  <a:schemeClr val="hlink"/>
                </a:solidFill>
                <a:ea typeface="ＭＳ Ｐゴシック" panose="020B0600070205080204" pitchFamily="34" charset="-128"/>
              </a:rPr>
              <a:t>Conclusion / Implication</a:t>
            </a:r>
            <a:endParaRPr lang="en-US" altLang="en-US" b="1" dirty="0">
              <a:solidFill>
                <a:schemeClr val="tx1"/>
              </a:solidFill>
              <a:ea typeface="ＭＳ Ｐゴシック" panose="020B0600070205080204" pitchFamily="34" charset="-128"/>
            </a:endParaRPr>
          </a:p>
        </p:txBody>
      </p:sp>
      <p:sp>
        <p:nvSpPr>
          <p:cNvPr id="175106" name="Rectangle 3">
            <a:extLst>
              <a:ext uri="{FF2B5EF4-FFF2-40B4-BE49-F238E27FC236}">
                <a16:creationId xmlns:a16="http://schemas.microsoft.com/office/drawing/2014/main" id="{A42CC5AF-390A-6643-83C3-81E922A74A16}"/>
              </a:ext>
            </a:extLst>
          </p:cNvPr>
          <p:cNvSpPr>
            <a:spLocks noGrp="1" noChangeArrowheads="1"/>
          </p:cNvSpPr>
          <p:nvPr>
            <p:ph type="body" idx="1"/>
          </p:nvPr>
        </p:nvSpPr>
        <p:spPr>
          <a:xfrm>
            <a:off x="758031" y="967329"/>
            <a:ext cx="8770937" cy="5029200"/>
          </a:xfrm>
        </p:spPr>
        <p:txBody>
          <a:bodyPr/>
          <a:lstStyle/>
          <a:p>
            <a:pPr marL="0" indent="0">
              <a:lnSpc>
                <a:spcPct val="100000"/>
              </a:lnSpc>
              <a:spcBef>
                <a:spcPct val="0"/>
              </a:spcBef>
              <a:buSzTx/>
              <a:buFont typeface="Times" pitchFamily="2" charset="0"/>
              <a:buNone/>
            </a:pPr>
            <a:r>
              <a:rPr lang="en-US" altLang="en-US" dirty="0">
                <a:ea typeface="ＭＳ Ｐゴシック" panose="020B0600070205080204" pitchFamily="34" charset="-128"/>
              </a:rPr>
              <a:t>Psilocybin occasioned discrete experiences have marked similarities to classic mystical- and insightful-type experiences. These experiences are associated with enduring positive trait changes in attitudes, mood, and behavior. </a:t>
            </a:r>
          </a:p>
          <a:p>
            <a:pPr marL="0" indent="0">
              <a:lnSpc>
                <a:spcPct val="100000"/>
              </a:lnSpc>
              <a:spcBef>
                <a:spcPct val="0"/>
              </a:spcBef>
              <a:buSzTx/>
              <a:buFont typeface="Times" pitchFamily="2" charset="0"/>
              <a:buNone/>
            </a:pPr>
            <a:endParaRPr lang="en-US" altLang="en-US" dirty="0">
              <a:ea typeface="ＭＳ Ｐゴシック" panose="020B0600070205080204" pitchFamily="34" charset="-128"/>
            </a:endParaRPr>
          </a:p>
          <a:p>
            <a:pPr marL="0" indent="0">
              <a:lnSpc>
                <a:spcPct val="100000"/>
              </a:lnSpc>
              <a:spcBef>
                <a:spcPct val="0"/>
              </a:spcBef>
              <a:buSzTx/>
              <a:buNone/>
            </a:pPr>
            <a:r>
              <a:rPr lang="en-US" altLang="en-US" dirty="0">
                <a:ea typeface="ＭＳ Ｐゴシック" panose="020B0600070205080204" pitchFamily="34" charset="-128"/>
              </a:rPr>
              <a:t>Data suggest possible efficacy in depression (MDD and depression associated with a life-threatening cancer diagnosis. Two companies are pursuing FDA compliant registration trials and FDA has given the Breakthrough Therapy Designation to the trial focusing on treatment resistant depression. </a:t>
            </a:r>
          </a:p>
          <a:p>
            <a:pPr marL="0" indent="0">
              <a:lnSpc>
                <a:spcPct val="100000"/>
              </a:lnSpc>
              <a:spcBef>
                <a:spcPct val="0"/>
              </a:spcBef>
              <a:buSzTx/>
              <a:buFont typeface="Times" pitchFamily="2" charset="0"/>
              <a:buNone/>
            </a:pPr>
            <a:endParaRPr lang="en-US" altLang="en-US" dirty="0">
              <a:ea typeface="ＭＳ Ｐゴシック" panose="020B0600070205080204" pitchFamily="34" charset="-128"/>
            </a:endParaRPr>
          </a:p>
          <a:p>
            <a:pPr marL="0" indent="0">
              <a:lnSpc>
                <a:spcPct val="100000"/>
              </a:lnSpc>
              <a:spcBef>
                <a:spcPct val="0"/>
              </a:spcBef>
              <a:buSzTx/>
              <a:buFont typeface="Times" pitchFamily="2" charset="0"/>
              <a:buNone/>
            </a:pPr>
            <a:r>
              <a:rPr lang="en-US" altLang="en-US" dirty="0">
                <a:ea typeface="ＭＳ Ｐゴシック" panose="020B0600070205080204" pitchFamily="34" charset="-128"/>
              </a:rPr>
              <a:t>It is plausible that the therapeutic efficacy of psychedelics will have </a:t>
            </a:r>
            <a:r>
              <a:rPr lang="en-US" altLang="en-US" dirty="0" err="1">
                <a:ea typeface="ＭＳ Ｐゴシック" panose="020B0600070205080204" pitchFamily="34" charset="-128"/>
              </a:rPr>
              <a:t>transdiagnositic</a:t>
            </a:r>
            <a:r>
              <a:rPr lang="en-US" altLang="en-US" dirty="0">
                <a:ea typeface="ＭＳ Ｐゴシック" panose="020B0600070205080204" pitchFamily="34" charset="-128"/>
              </a:rPr>
              <a:t> </a:t>
            </a:r>
            <a:r>
              <a:rPr lang="en-US" altLang="en-US" dirty="0" err="1">
                <a:ea typeface="ＭＳ Ｐゴシック" panose="020B0600070205080204" pitchFamily="34" charset="-128"/>
              </a:rPr>
              <a:t>generalitiy</a:t>
            </a:r>
            <a:r>
              <a:rPr lang="en-US" altLang="en-US" dirty="0">
                <a:ea typeface="ＭＳ Ｐゴシック" panose="020B0600070205080204" pitchFamily="34" charset="-128"/>
              </a:rPr>
              <a:t>. Matt Johnson will present data suggesting such efficacy in treatment of various Drug Use Disorders.</a:t>
            </a:r>
            <a:endParaRPr lang="en-US" altLang="en-US" sz="1600" dirty="0">
              <a:ea typeface="ＭＳ Ｐゴシック" panose="020B0600070205080204" pitchFamily="34" charset="-128"/>
            </a:endParaRPr>
          </a:p>
          <a:p>
            <a:pPr marL="0" indent="0">
              <a:lnSpc>
                <a:spcPct val="100000"/>
              </a:lnSpc>
              <a:spcBef>
                <a:spcPct val="0"/>
              </a:spcBef>
              <a:buSzTx/>
              <a:buFont typeface="Times" pitchFamily="2" charset="0"/>
              <a:buNone/>
            </a:pPr>
            <a:endParaRPr lang="en-US" altLang="en-US" dirty="0">
              <a:ea typeface="ＭＳ Ｐゴシック" panose="020B0600070205080204" pitchFamily="34" charset="-128"/>
            </a:endParaRPr>
          </a:p>
          <a:p>
            <a:pPr marL="0" indent="0">
              <a:lnSpc>
                <a:spcPct val="100000"/>
              </a:lnSpc>
              <a:spcBef>
                <a:spcPct val="0"/>
              </a:spcBef>
              <a:buSzTx/>
              <a:buFont typeface="Times" pitchFamily="2" charset="0"/>
              <a:buNone/>
            </a:pPr>
            <a:endParaRPr lang="en-US" altLang="en-US" dirty="0">
              <a:ea typeface="ＭＳ Ｐゴシック" panose="020B0600070205080204" pitchFamily="34" charset="-128"/>
            </a:endParaRPr>
          </a:p>
          <a:p>
            <a:pPr marL="0" indent="0">
              <a:lnSpc>
                <a:spcPct val="100000"/>
              </a:lnSpc>
              <a:spcBef>
                <a:spcPct val="0"/>
              </a:spcBef>
              <a:buSzTx/>
              <a:buFont typeface="Times" pitchFamily="2" charset="0"/>
              <a:buNone/>
            </a:pPr>
            <a:endParaRPr lang="en-US" altLang="en-US" dirty="0">
              <a:ea typeface="ＭＳ Ｐゴシック" panose="020B0600070205080204" pitchFamily="34" charset="-128"/>
            </a:endParaRPr>
          </a:p>
          <a:p>
            <a:pPr marL="0" indent="0">
              <a:lnSpc>
                <a:spcPct val="100000"/>
              </a:lnSpc>
              <a:spcBef>
                <a:spcPct val="0"/>
              </a:spcBef>
              <a:buSzTx/>
              <a:buFont typeface="Times" pitchFamily="2" charset="0"/>
              <a:buNone/>
            </a:pPr>
            <a:r>
              <a:rPr lang="en-US" altLang="en-US" dirty="0">
                <a:ea typeface="ＭＳ Ｐゴシック" panose="020B0600070205080204" pitchFamily="34" charset="-128"/>
              </a:rPr>
              <a:t> </a:t>
            </a:r>
          </a:p>
        </p:txBody>
      </p:sp>
      <p:sp>
        <p:nvSpPr>
          <p:cNvPr id="175107" name="Rectangle 4">
            <a:extLst>
              <a:ext uri="{FF2B5EF4-FFF2-40B4-BE49-F238E27FC236}">
                <a16:creationId xmlns:a16="http://schemas.microsoft.com/office/drawing/2014/main" id="{D666E3A3-E881-3445-BADF-018164351355}"/>
              </a:ext>
            </a:extLst>
          </p:cNvPr>
          <p:cNvSpPr>
            <a:spLocks noChangeArrowheads="1"/>
          </p:cNvSpPr>
          <p:nvPr/>
        </p:nvSpPr>
        <p:spPr bwMode="auto">
          <a:xfrm>
            <a:off x="5027613"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120000"/>
              </a:lnSpc>
              <a:spcBef>
                <a:spcPct val="50000"/>
              </a:spcBef>
              <a:buSzPct val="110000"/>
              <a:buFont typeface="Times" pitchFamily="2"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50000"/>
              </a:spcBef>
              <a:buSzPct val="125000"/>
              <a:buFont typeface="B Helvetica Bold" charset="0"/>
              <a:buChar char="-"/>
              <a:defRPr sz="2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50000"/>
              </a:spcBef>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50000"/>
              </a:spcBef>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50000"/>
              </a:spcBef>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buSzTx/>
              <a:buFontTx/>
              <a:buNone/>
            </a:pPr>
            <a:endParaRPr lang="en-AU" altLang="en-US" sz="1800" b="0">
              <a:latin typeface="B Helvetica Bold" charset="0"/>
            </a:endParaRPr>
          </a:p>
        </p:txBody>
      </p:sp>
      <p:sp>
        <p:nvSpPr>
          <p:cNvPr id="175108" name="Line 5">
            <a:extLst>
              <a:ext uri="{FF2B5EF4-FFF2-40B4-BE49-F238E27FC236}">
                <a16:creationId xmlns:a16="http://schemas.microsoft.com/office/drawing/2014/main" id="{20626556-E2F9-8340-BC4F-90A845BDD3A2}"/>
              </a:ext>
            </a:extLst>
          </p:cNvPr>
          <p:cNvSpPr>
            <a:spLocks noChangeShapeType="1"/>
          </p:cNvSpPr>
          <p:nvPr/>
        </p:nvSpPr>
        <p:spPr bwMode="auto">
          <a:xfrm>
            <a:off x="685800" y="857250"/>
            <a:ext cx="8153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801414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D9B8E5C7-C77D-BC4E-B77F-089130D77EFE}"/>
              </a:ext>
            </a:extLst>
          </p:cNvPr>
          <p:cNvSpPr>
            <a:spLocks noGrp="1" noChangeArrowheads="1"/>
          </p:cNvSpPr>
          <p:nvPr>
            <p:ph type="title"/>
          </p:nvPr>
        </p:nvSpPr>
        <p:spPr>
          <a:xfrm>
            <a:off x="1079500" y="444500"/>
            <a:ext cx="8128000" cy="685800"/>
          </a:xfrm>
        </p:spPr>
        <p:txBody>
          <a:bodyPr/>
          <a:lstStyle/>
          <a:p>
            <a:r>
              <a:rPr lang="en-US" altLang="en-US" dirty="0">
                <a:ea typeface="ＭＳ Ｐゴシック" panose="020B0600070205080204" pitchFamily="34" charset="-128"/>
              </a:rPr>
              <a:t>Acknowledgements and Disclosures</a:t>
            </a:r>
          </a:p>
        </p:txBody>
      </p:sp>
      <p:sp>
        <p:nvSpPr>
          <p:cNvPr id="6146" name="Rectangle 3">
            <a:extLst>
              <a:ext uri="{FF2B5EF4-FFF2-40B4-BE49-F238E27FC236}">
                <a16:creationId xmlns:a16="http://schemas.microsoft.com/office/drawing/2014/main" id="{0D54B579-D693-9D42-A363-FC10CC0D46C8}"/>
              </a:ext>
            </a:extLst>
          </p:cNvPr>
          <p:cNvSpPr>
            <a:spLocks noGrp="1" noChangeArrowheads="1"/>
          </p:cNvSpPr>
          <p:nvPr>
            <p:ph type="body" idx="1"/>
          </p:nvPr>
        </p:nvSpPr>
        <p:spPr>
          <a:xfrm>
            <a:off x="944562" y="1355383"/>
            <a:ext cx="8397875" cy="4818063"/>
          </a:xfrm>
        </p:spPr>
        <p:txBody>
          <a:bodyPr/>
          <a:lstStyle/>
          <a:p>
            <a:pPr>
              <a:buNone/>
            </a:pPr>
            <a:r>
              <a:rPr lang="en-US" altLang="en-US" dirty="0">
                <a:ea typeface="ＭＳ Ｐゴシック" panose="020B0600070205080204" pitchFamily="34" charset="-128"/>
              </a:rPr>
              <a:t>	Support has been provided by grants from several different sources including the </a:t>
            </a:r>
            <a:r>
              <a:rPr lang="en-US" altLang="en-US" dirty="0" err="1">
                <a:ea typeface="ＭＳ Ｐゴシック" panose="020B0600070205080204" pitchFamily="34" charset="-128"/>
              </a:rPr>
              <a:t>Heffter</a:t>
            </a:r>
            <a:r>
              <a:rPr lang="en-US" altLang="en-US" dirty="0">
                <a:ea typeface="ＭＳ Ｐゴシック" panose="020B0600070205080204" pitchFamily="34" charset="-128"/>
              </a:rPr>
              <a:t> Research Institute, the </a:t>
            </a:r>
            <a:r>
              <a:rPr lang="en-US" altLang="en-US" dirty="0" err="1">
                <a:ea typeface="ＭＳ Ｐゴシック" panose="020B0600070205080204" pitchFamily="34" charset="-128"/>
              </a:rPr>
              <a:t>Riverstyx</a:t>
            </a:r>
            <a:r>
              <a:rPr lang="en-US" altLang="en-US" dirty="0">
                <a:ea typeface="ＭＳ Ｐゴシック" panose="020B0600070205080204" pitchFamily="34" charset="-128"/>
              </a:rPr>
              <a:t> Foundation, </a:t>
            </a:r>
            <a:r>
              <a:rPr lang="en-US" dirty="0"/>
              <a:t>the Steven and Alexandra Cohen Foundation and </a:t>
            </a:r>
            <a:r>
              <a:rPr lang="en-US" altLang="en-US" dirty="0">
                <a:ea typeface="ＭＳ Ｐゴシック" panose="020B0600070205080204" pitchFamily="34" charset="-128"/>
              </a:rPr>
              <a:t>Tim Ferriss, </a:t>
            </a:r>
            <a:r>
              <a:rPr lang="en-US" dirty="0"/>
              <a:t>Matt Mullenweg, Craig </a:t>
            </a:r>
            <a:r>
              <a:rPr lang="en-US" dirty="0" err="1"/>
              <a:t>Nerenberg</a:t>
            </a:r>
            <a:r>
              <a:rPr lang="en-US" dirty="0"/>
              <a:t>, Blake </a:t>
            </a:r>
            <a:r>
              <a:rPr lang="en-US" dirty="0" err="1"/>
              <a:t>Mycoskie</a:t>
            </a:r>
            <a:endParaRPr lang="en-US" altLang="en-US" dirty="0">
              <a:ea typeface="ＭＳ Ｐゴシック" panose="020B0600070205080204" pitchFamily="34" charset="-128"/>
            </a:endParaRPr>
          </a:p>
          <a:p>
            <a:pPr indent="7938">
              <a:buNone/>
            </a:pPr>
            <a:r>
              <a:rPr lang="en-US" altLang="en-US" dirty="0">
                <a:ea typeface="ＭＳ Ｐゴシック" panose="020B0600070205080204" pitchFamily="34" charset="-128"/>
              </a:rPr>
              <a:t>Roland Griffiths is on the Board of Directors of the </a:t>
            </a:r>
            <a:r>
              <a:rPr lang="en-US" altLang="en-US" dirty="0" err="1">
                <a:ea typeface="ＭＳ Ｐゴシック" panose="020B0600070205080204" pitchFamily="34" charset="-128"/>
              </a:rPr>
              <a:t>Heffter</a:t>
            </a:r>
            <a:r>
              <a:rPr lang="en-US" altLang="en-US" dirty="0">
                <a:ea typeface="ＭＳ Ｐゴシック" panose="020B0600070205080204" pitchFamily="34" charset="-128"/>
              </a:rPr>
              <a:t> Research Institute and he is site PI of a multi-site clinical trial funded by the </a:t>
            </a:r>
            <a:r>
              <a:rPr lang="en-US" altLang="en-US" dirty="0" err="1">
                <a:ea typeface="ＭＳ Ｐゴシック" panose="020B0600070205080204" pitchFamily="34" charset="-128"/>
              </a:rPr>
              <a:t>Usona</a:t>
            </a:r>
            <a:r>
              <a:rPr lang="en-US" altLang="en-US" dirty="0">
                <a:ea typeface="ＭＳ Ｐゴシック" panose="020B0600070205080204" pitchFamily="34" charset="-128"/>
              </a:rPr>
              <a:t> Institute to evaluate psilocybin as a treatment for Major Depressive Disorder	</a:t>
            </a:r>
          </a:p>
          <a:p>
            <a:pPr>
              <a:buFont typeface="Times" pitchFamily="2" charset="0"/>
              <a:buNone/>
            </a:pPr>
            <a:r>
              <a:rPr lang="en-US" altLang="en-US" dirty="0">
                <a:ea typeface="ＭＳ Ｐゴシック" panose="020B0600070205080204" pitchFamily="34" charset="-128"/>
              </a:rPr>
              <a:t>	</a:t>
            </a:r>
          </a:p>
          <a:p>
            <a:pPr>
              <a:buFont typeface="Times" pitchFamily="2" charset="0"/>
              <a:buNone/>
            </a:pPr>
            <a:r>
              <a:rPr lang="en-US" altLang="en-US" dirty="0">
                <a:ea typeface="ＭＳ Ｐゴシック" panose="020B0600070205080204" pitchFamily="34" charset="-128"/>
              </a:rPr>
              <a:t>	</a:t>
            </a:r>
          </a:p>
        </p:txBody>
      </p:sp>
      <p:sp>
        <p:nvSpPr>
          <p:cNvPr id="4" name="Line 5">
            <a:extLst>
              <a:ext uri="{FF2B5EF4-FFF2-40B4-BE49-F238E27FC236}">
                <a16:creationId xmlns:a16="http://schemas.microsoft.com/office/drawing/2014/main" id="{D06F1AF7-6C6C-D84D-BF35-B743DFCF622D}"/>
              </a:ext>
            </a:extLst>
          </p:cNvPr>
          <p:cNvSpPr>
            <a:spLocks noChangeShapeType="1"/>
          </p:cNvSpPr>
          <p:nvPr/>
        </p:nvSpPr>
        <p:spPr bwMode="auto">
          <a:xfrm flipV="1">
            <a:off x="885825" y="1060380"/>
            <a:ext cx="8185150" cy="2381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218014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148BE1D1-92A2-314F-ABD7-593B9D13372E}"/>
              </a:ext>
            </a:extLst>
          </p:cNvPr>
          <p:cNvSpPr>
            <a:spLocks noGrp="1" noChangeArrowheads="1"/>
          </p:cNvSpPr>
          <p:nvPr>
            <p:ph type="title"/>
          </p:nvPr>
        </p:nvSpPr>
        <p:spPr>
          <a:xfrm>
            <a:off x="784225" y="217488"/>
            <a:ext cx="8128000" cy="533400"/>
          </a:xfrm>
        </p:spPr>
        <p:txBody>
          <a:bodyPr/>
          <a:lstStyle/>
          <a:p>
            <a:r>
              <a:rPr lang="en-US" altLang="en-US">
                <a:ea typeface="ＭＳ Ｐゴシック" panose="020B0600070205080204" pitchFamily="34" charset="-128"/>
              </a:rPr>
              <a:t>Background</a:t>
            </a:r>
            <a:endParaRPr lang="en-US" altLang="en-US" b="1">
              <a:latin typeface="Helvetica" pitchFamily="2" charset="0"/>
              <a:ea typeface="ＭＳ Ｐゴシック" panose="020B0600070205080204" pitchFamily="34" charset="-128"/>
            </a:endParaRPr>
          </a:p>
        </p:txBody>
      </p:sp>
      <p:sp>
        <p:nvSpPr>
          <p:cNvPr id="20482" name="Rectangle 3">
            <a:extLst>
              <a:ext uri="{FF2B5EF4-FFF2-40B4-BE49-F238E27FC236}">
                <a16:creationId xmlns:a16="http://schemas.microsoft.com/office/drawing/2014/main" id="{69B41E24-604F-CC48-BCAD-E464201653A5}"/>
              </a:ext>
            </a:extLst>
          </p:cNvPr>
          <p:cNvSpPr>
            <a:spLocks noGrp="1" noChangeArrowheads="1"/>
          </p:cNvSpPr>
          <p:nvPr>
            <p:ph type="body" idx="1"/>
          </p:nvPr>
        </p:nvSpPr>
        <p:spPr>
          <a:xfrm>
            <a:off x="649288" y="1068388"/>
            <a:ext cx="8982075" cy="4343400"/>
          </a:xfrm>
        </p:spPr>
        <p:txBody>
          <a:bodyPr/>
          <a:lstStyle/>
          <a:p>
            <a:pPr marL="349250" indent="-349250" eaLnBrk="1" hangingPunct="1">
              <a:lnSpc>
                <a:spcPct val="110000"/>
              </a:lnSpc>
              <a:spcBef>
                <a:spcPts val="0"/>
              </a:spcBef>
              <a:spcAft>
                <a:spcPts val="1800"/>
              </a:spcAft>
              <a:buFontTx/>
              <a:buChar char="•"/>
              <a:defRPr/>
            </a:pPr>
            <a:r>
              <a:rPr lang="en-US" sz="2200" dirty="0">
                <a:ea typeface="MS Mincho" charset="0"/>
                <a:cs typeface="MS Mincho" charset="0"/>
              </a:rPr>
              <a:t>The classic psychedelics are </a:t>
            </a:r>
            <a:r>
              <a:rPr lang="en-US" sz="2200" dirty="0">
                <a:ea typeface="ＭＳ Ｐゴシック" charset="0"/>
                <a:cs typeface="ＭＳ Ｐゴシック" charset="0"/>
              </a:rPr>
              <a:t>5-HT</a:t>
            </a:r>
            <a:r>
              <a:rPr lang="en-US" sz="2200" baseline="-25000" dirty="0">
                <a:ea typeface="ＭＳ Ｐゴシック" charset="0"/>
                <a:cs typeface="ＭＳ Ｐゴシック" charset="0"/>
              </a:rPr>
              <a:t>2A</a:t>
            </a:r>
            <a:r>
              <a:rPr lang="en-US" sz="2200" dirty="0">
                <a:ea typeface="ＭＳ Ｐゴシック" charset="0"/>
                <a:cs typeface="ＭＳ Ｐゴシック" charset="0"/>
              </a:rPr>
              <a:t> serotonin receptor agonists that</a:t>
            </a:r>
            <a:r>
              <a:rPr lang="en-US" sz="2200" dirty="0">
                <a:ea typeface="MS Mincho" charset="0"/>
                <a:cs typeface="MS Mincho" charset="0"/>
              </a:rPr>
              <a:t> produce a unique profile of changes in thoughts, perceptions and emotions. Classic psychedelics include psilocybin (from </a:t>
            </a:r>
            <a:r>
              <a:rPr lang="en-US" sz="2200" i="1" dirty="0" err="1">
                <a:ea typeface="MS Mincho" charset="0"/>
                <a:cs typeface="MS Mincho" charset="0"/>
              </a:rPr>
              <a:t>Psilocybe</a:t>
            </a:r>
            <a:r>
              <a:rPr lang="en-US" sz="2200" dirty="0">
                <a:ea typeface="MS Mincho" charset="0"/>
                <a:cs typeface="MS Mincho" charset="0"/>
              </a:rPr>
              <a:t> mushrooms), </a:t>
            </a:r>
            <a:r>
              <a:rPr lang="en-US" sz="2200" dirty="0">
                <a:ea typeface="ＭＳ Ｐゴシック" charset="0"/>
                <a:cs typeface="ＭＳ Ｐゴシック" charset="0"/>
              </a:rPr>
              <a:t>mescaline (from peyote cactus), DMT (in ayahuasca), and, LSD.</a:t>
            </a:r>
          </a:p>
          <a:p>
            <a:pPr marL="349250" indent="-349250" eaLnBrk="1" hangingPunct="1">
              <a:lnSpc>
                <a:spcPct val="110000"/>
              </a:lnSpc>
              <a:spcBef>
                <a:spcPts val="0"/>
              </a:spcBef>
              <a:spcAft>
                <a:spcPts val="1800"/>
              </a:spcAft>
              <a:buFontTx/>
              <a:buChar char="•"/>
              <a:defRPr/>
            </a:pPr>
            <a:r>
              <a:rPr lang="en-US" sz="2200" dirty="0">
                <a:ea typeface="ＭＳ Ｐゴシック" charset="0"/>
                <a:cs typeface="ＭＳ Ｐゴシック" charset="0"/>
              </a:rPr>
              <a:t>Historically, considerable human research was conducted with psilocybin and other psychedelics in the 1950s and 1960s</a:t>
            </a:r>
          </a:p>
          <a:p>
            <a:pPr>
              <a:lnSpc>
                <a:spcPct val="110000"/>
              </a:lnSpc>
              <a:spcBef>
                <a:spcPts val="0"/>
              </a:spcBef>
              <a:spcAft>
                <a:spcPts val="1800"/>
              </a:spcAft>
              <a:defRPr/>
            </a:pPr>
            <a:r>
              <a:rPr lang="en-US" sz="2200" dirty="0">
                <a:ea typeface="ＭＳ Ｐゴシック" charset="0"/>
                <a:cs typeface="ＭＳ Ｐゴシック" charset="0"/>
              </a:rPr>
              <a:t>Subsequently, human research with these compounds went dormant for about 3 decades because of safety concerns raised in response to the widespread non-medical use of these compounds in the 1960s, exacerbated by the antics of Timothy Leary which undermined a scientific approach to studying these compounds </a:t>
            </a:r>
          </a:p>
        </p:txBody>
      </p:sp>
      <p:sp>
        <p:nvSpPr>
          <p:cNvPr id="14339" name="Rectangle 4">
            <a:extLst>
              <a:ext uri="{FF2B5EF4-FFF2-40B4-BE49-F238E27FC236}">
                <a16:creationId xmlns:a16="http://schemas.microsoft.com/office/drawing/2014/main" id="{83668DA0-6DA5-7D4A-94D8-76F9304A4B24}"/>
              </a:ext>
            </a:extLst>
          </p:cNvPr>
          <p:cNvSpPr>
            <a:spLocks noChangeArrowheads="1"/>
          </p:cNvSpPr>
          <p:nvPr/>
        </p:nvSpPr>
        <p:spPr bwMode="auto">
          <a:xfrm>
            <a:off x="5040313"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14340" name="Line 5">
            <a:extLst>
              <a:ext uri="{FF2B5EF4-FFF2-40B4-BE49-F238E27FC236}">
                <a16:creationId xmlns:a16="http://schemas.microsoft.com/office/drawing/2014/main" id="{A825949F-7216-5A4A-8E02-819DC6105CD1}"/>
              </a:ext>
            </a:extLst>
          </p:cNvPr>
          <p:cNvSpPr>
            <a:spLocks noChangeShapeType="1"/>
          </p:cNvSpPr>
          <p:nvPr/>
        </p:nvSpPr>
        <p:spPr bwMode="auto">
          <a:xfrm flipV="1">
            <a:off x="885825" y="750888"/>
            <a:ext cx="8185150" cy="2381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4E928AE0-76D4-6C4C-B816-98DD784B4DB1}"/>
              </a:ext>
            </a:extLst>
          </p:cNvPr>
          <p:cNvSpPr>
            <a:spLocks noGrp="1" noChangeArrowheads="1"/>
          </p:cNvSpPr>
          <p:nvPr>
            <p:ph type="title"/>
          </p:nvPr>
        </p:nvSpPr>
        <p:spPr>
          <a:xfrm>
            <a:off x="774412" y="116463"/>
            <a:ext cx="8128000" cy="685800"/>
          </a:xfrm>
        </p:spPr>
        <p:txBody>
          <a:bodyPr/>
          <a:lstStyle/>
          <a:p>
            <a:r>
              <a:rPr lang="en-US" altLang="en-US" dirty="0">
                <a:ea typeface="ＭＳ Ｐゴシック" panose="020B0600070205080204" pitchFamily="34" charset="-128"/>
              </a:rPr>
              <a:t>Abuse and risks of psilocybin</a:t>
            </a:r>
            <a:endParaRPr lang="en-US" altLang="en-US" sz="2800" b="1" dirty="0">
              <a:latin typeface="Helvetica" pitchFamily="2"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7D8A3EE7-4692-804A-9A8F-408CF389EE59}"/>
              </a:ext>
            </a:extLst>
          </p:cNvPr>
          <p:cNvSpPr>
            <a:spLocks noGrp="1" noChangeArrowheads="1"/>
          </p:cNvSpPr>
          <p:nvPr>
            <p:ph type="body" sz="half" idx="1"/>
          </p:nvPr>
        </p:nvSpPr>
        <p:spPr>
          <a:xfrm>
            <a:off x="568037" y="802263"/>
            <a:ext cx="8540750" cy="5021262"/>
          </a:xfrm>
        </p:spPr>
        <p:txBody>
          <a:bodyPr/>
          <a:lstStyle/>
          <a:p>
            <a:pPr>
              <a:lnSpc>
                <a:spcPct val="100000"/>
              </a:lnSpc>
              <a:buFontTx/>
              <a:buChar char="•"/>
            </a:pPr>
            <a:r>
              <a:rPr lang="en-US" altLang="en-US" sz="2200" dirty="0">
                <a:ea typeface="ＭＳ Ｐゴシック" panose="020B0600070205080204" pitchFamily="34" charset="-128"/>
              </a:rPr>
              <a:t>Psilocybin is classified as Schedule I (no medical use)</a:t>
            </a:r>
          </a:p>
          <a:p>
            <a:pPr>
              <a:lnSpc>
                <a:spcPct val="100000"/>
              </a:lnSpc>
              <a:buFontTx/>
              <a:buChar char="•"/>
            </a:pPr>
            <a:r>
              <a:rPr lang="en-US" altLang="en-US" sz="2200" dirty="0">
                <a:ea typeface="ＭＳ Ｐゴシック" panose="020B0600070205080204" pitchFamily="34" charset="-128"/>
              </a:rPr>
              <a:t>Psilocybin is not considered to be a drug of </a:t>
            </a:r>
            <a:r>
              <a:rPr lang="ja-JP" altLang="en-US" sz="2200">
                <a:ea typeface="ＭＳ Ｐゴシック" panose="020B0600070205080204" pitchFamily="34" charset="-128"/>
              </a:rPr>
              <a:t>“</a:t>
            </a:r>
            <a:r>
              <a:rPr lang="en-US" altLang="en-US" sz="2200" dirty="0">
                <a:ea typeface="ＭＳ Ｐゴシック" panose="020B0600070205080204" pitchFamily="34" charset="-128"/>
              </a:rPr>
              <a:t>addiction</a:t>
            </a:r>
            <a:r>
              <a:rPr lang="ja-JP" altLang="en-US" sz="2200">
                <a:ea typeface="ＭＳ Ｐゴシック" panose="020B0600070205080204" pitchFamily="34" charset="-128"/>
              </a:rPr>
              <a:t>”</a:t>
            </a:r>
            <a:r>
              <a:rPr lang="en-US" altLang="en-US" sz="2200" dirty="0">
                <a:ea typeface="ＭＳ Ｐゴシック" panose="020B0600070205080204" pitchFamily="34" charset="-128"/>
              </a:rPr>
              <a:t> because it does not produce compulsive drug-seeking behavior</a:t>
            </a:r>
          </a:p>
          <a:p>
            <a:pPr>
              <a:lnSpc>
                <a:spcPct val="100000"/>
              </a:lnSpc>
              <a:buFontTx/>
              <a:buChar char="•"/>
            </a:pPr>
            <a:r>
              <a:rPr lang="en-US" altLang="en-US" sz="2200" dirty="0">
                <a:ea typeface="ＭＳ Ｐゴシック" panose="020B0600070205080204" pitchFamily="34" charset="-128"/>
              </a:rPr>
              <a:t>Medical emergencies from psilocybin use are very rare </a:t>
            </a:r>
          </a:p>
          <a:p>
            <a:pPr>
              <a:lnSpc>
                <a:spcPct val="100000"/>
              </a:lnSpc>
              <a:buFontTx/>
              <a:buChar char="•"/>
            </a:pPr>
            <a:r>
              <a:rPr lang="en-US" altLang="en-US" sz="2200" dirty="0">
                <a:ea typeface="ＭＳ Ｐゴシック" panose="020B0600070205080204" pitchFamily="34" charset="-128"/>
              </a:rPr>
              <a:t>Concern about potential adverse effects, including panic reactions and possible precipitation of enduring psychiatric conditions</a:t>
            </a:r>
          </a:p>
          <a:p>
            <a:pPr marL="0" indent="0">
              <a:lnSpc>
                <a:spcPct val="100000"/>
              </a:lnSpc>
              <a:spcBef>
                <a:spcPts val="0"/>
              </a:spcBef>
              <a:buNone/>
              <a:defRPr/>
            </a:pPr>
            <a:endParaRPr lang="en-US" altLang="en-US" sz="900" dirty="0">
              <a:ea typeface="ＭＳ Ｐゴシック" panose="020B0600070205080204" pitchFamily="34" charset="-128"/>
            </a:endParaRPr>
          </a:p>
          <a:p>
            <a:pPr>
              <a:lnSpc>
                <a:spcPct val="110000"/>
              </a:lnSpc>
              <a:spcBef>
                <a:spcPts val="1260"/>
              </a:spcBef>
              <a:defRPr/>
            </a:pPr>
            <a:r>
              <a:rPr lang="en-US" altLang="en-US" sz="2200" dirty="0">
                <a:ea typeface="ＭＳ Ｐゴシック" panose="020B0600070205080204" pitchFamily="34" charset="-128"/>
              </a:rPr>
              <a:t>We documented the validity of these concerns in an in a survey of ≈2000 individuals who reported adverse experiences after taking psilocybin. 11% put themselves or others at risk of physical harm; and 10% reported enduring adverse psychological symptoms lasting ≥1 year. Such effects are very uncommon in laboratory studies.</a:t>
            </a:r>
            <a:endParaRPr lang="en-US" altLang="en-US" sz="1500" dirty="0">
              <a:ea typeface="ＭＳ Ｐゴシック" panose="020B0600070205080204" pitchFamily="34" charset="-128"/>
            </a:endParaRPr>
          </a:p>
          <a:p>
            <a:pPr>
              <a:lnSpc>
                <a:spcPct val="100000"/>
              </a:lnSpc>
              <a:buFontTx/>
              <a:buChar char="•"/>
            </a:pPr>
            <a:endParaRPr lang="en-US" altLang="en-US" sz="2200" dirty="0">
              <a:ea typeface="ＭＳ Ｐゴシック" panose="020B0600070205080204" pitchFamily="34" charset="-128"/>
            </a:endParaRPr>
          </a:p>
          <a:p>
            <a:pPr>
              <a:lnSpc>
                <a:spcPct val="100000"/>
              </a:lnSpc>
              <a:buFontTx/>
              <a:buChar char="•"/>
            </a:pPr>
            <a:endParaRPr lang="en-US" altLang="en-US" sz="2800" dirty="0">
              <a:ea typeface="ＭＳ Ｐゴシック" panose="020B0600070205080204" pitchFamily="34" charset="-128"/>
            </a:endParaRPr>
          </a:p>
        </p:txBody>
      </p:sp>
      <p:sp>
        <p:nvSpPr>
          <p:cNvPr id="16387" name="Rectangle 4">
            <a:extLst>
              <a:ext uri="{FF2B5EF4-FFF2-40B4-BE49-F238E27FC236}">
                <a16:creationId xmlns:a16="http://schemas.microsoft.com/office/drawing/2014/main" id="{69406D9B-B32A-A449-9967-483B1B43256F}"/>
              </a:ext>
            </a:extLst>
          </p:cNvPr>
          <p:cNvSpPr>
            <a:spLocks noChangeArrowheads="1"/>
          </p:cNvSpPr>
          <p:nvPr/>
        </p:nvSpPr>
        <p:spPr bwMode="auto">
          <a:xfrm>
            <a:off x="5081588"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5" name="Line 5">
            <a:extLst>
              <a:ext uri="{FF2B5EF4-FFF2-40B4-BE49-F238E27FC236}">
                <a16:creationId xmlns:a16="http://schemas.microsoft.com/office/drawing/2014/main" id="{43634090-DA3F-EA47-8665-069A5CAEECE2}"/>
              </a:ext>
            </a:extLst>
          </p:cNvPr>
          <p:cNvSpPr>
            <a:spLocks noChangeShapeType="1"/>
          </p:cNvSpPr>
          <p:nvPr/>
        </p:nvSpPr>
        <p:spPr bwMode="auto">
          <a:xfrm flipV="1">
            <a:off x="885825" y="750888"/>
            <a:ext cx="8185150" cy="2381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039698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F312EACA-578C-E64B-A2E8-588706743356}"/>
              </a:ext>
            </a:extLst>
          </p:cNvPr>
          <p:cNvSpPr>
            <a:spLocks noGrp="1" noChangeArrowheads="1"/>
          </p:cNvSpPr>
          <p:nvPr>
            <p:ph type="title"/>
          </p:nvPr>
        </p:nvSpPr>
        <p:spPr>
          <a:xfrm>
            <a:off x="860840" y="482600"/>
            <a:ext cx="8128000" cy="474663"/>
          </a:xfrm>
        </p:spPr>
        <p:txBody>
          <a:bodyPr/>
          <a:lstStyle/>
          <a:p>
            <a:r>
              <a:rPr lang="en-US" altLang="en-US" dirty="0">
                <a:solidFill>
                  <a:schemeClr val="hlink"/>
                </a:solidFill>
                <a:ea typeface="ＭＳ Ｐゴシック" panose="020B0600070205080204" pitchFamily="34" charset="-128"/>
              </a:rPr>
              <a:t>Psilocybin research at Johns Hopkins</a:t>
            </a:r>
          </a:p>
        </p:txBody>
      </p:sp>
      <p:sp>
        <p:nvSpPr>
          <p:cNvPr id="12290" name="Rectangle 3">
            <a:extLst>
              <a:ext uri="{FF2B5EF4-FFF2-40B4-BE49-F238E27FC236}">
                <a16:creationId xmlns:a16="http://schemas.microsoft.com/office/drawing/2014/main" id="{A9A524EB-7D21-264E-84A3-E866623951AD}"/>
              </a:ext>
            </a:extLst>
          </p:cNvPr>
          <p:cNvSpPr>
            <a:spLocks noGrp="1" noChangeArrowheads="1"/>
          </p:cNvSpPr>
          <p:nvPr>
            <p:ph type="body" idx="1"/>
          </p:nvPr>
        </p:nvSpPr>
        <p:spPr>
          <a:xfrm>
            <a:off x="1066800" y="1214438"/>
            <a:ext cx="8080375" cy="4470400"/>
          </a:xfrm>
        </p:spPr>
        <p:txBody>
          <a:bodyPr/>
          <a:lstStyle/>
          <a:p>
            <a:pPr>
              <a:lnSpc>
                <a:spcPct val="100000"/>
              </a:lnSpc>
              <a:spcBef>
                <a:spcPct val="0"/>
              </a:spcBef>
              <a:spcAft>
                <a:spcPts val="533"/>
              </a:spcAft>
              <a:buSzTx/>
              <a:defRPr/>
            </a:pPr>
            <a:r>
              <a:rPr lang="en-US" altLang="en-US" dirty="0">
                <a:ea typeface="ＭＳ Ｐゴシック" charset="-128"/>
                <a:cs typeface="ＭＳ Ｐゴシック" charset="-128"/>
              </a:rPr>
              <a:t>1999 – initiated development of our first study in healthy volunteers</a:t>
            </a:r>
          </a:p>
          <a:p>
            <a:pPr>
              <a:lnSpc>
                <a:spcPct val="100000"/>
              </a:lnSpc>
              <a:spcBef>
                <a:spcPct val="0"/>
              </a:spcBef>
              <a:spcAft>
                <a:spcPts val="533"/>
              </a:spcAft>
              <a:buSzTx/>
              <a:defRPr/>
            </a:pPr>
            <a:endParaRPr lang="en-US" altLang="en-US" sz="800" dirty="0">
              <a:ea typeface="ＭＳ Ｐゴシック" charset="-128"/>
              <a:cs typeface="ＭＳ Ｐゴシック" charset="-128"/>
            </a:endParaRPr>
          </a:p>
          <a:p>
            <a:pPr>
              <a:lnSpc>
                <a:spcPct val="100000"/>
              </a:lnSpc>
              <a:spcBef>
                <a:spcPct val="0"/>
              </a:spcBef>
              <a:spcAft>
                <a:spcPts val="533"/>
              </a:spcAft>
              <a:buSzTx/>
              <a:defRPr/>
            </a:pPr>
            <a:r>
              <a:rPr lang="en-US" altLang="en-US" dirty="0">
                <a:ea typeface="ＭＳ Ｐゴシック" charset="-128"/>
                <a:cs typeface="ＭＳ Ｐゴシック" charset="-128"/>
              </a:rPr>
              <a:t>Completed and ongoing studies:</a:t>
            </a:r>
          </a:p>
          <a:p>
            <a:pPr lvl="1">
              <a:lnSpc>
                <a:spcPct val="100000"/>
              </a:lnSpc>
              <a:spcBef>
                <a:spcPct val="0"/>
              </a:spcBef>
              <a:spcAft>
                <a:spcPts val="533"/>
              </a:spcAft>
              <a:buSzTx/>
              <a:defRPr/>
            </a:pPr>
            <a:r>
              <a:rPr lang="en-US" altLang="en-US" sz="2400" dirty="0">
                <a:ea typeface="ＭＳ Ｐゴシック" charset="-128"/>
              </a:rPr>
              <a:t>psychedelic naïve healthy participants</a:t>
            </a:r>
          </a:p>
          <a:p>
            <a:pPr lvl="1">
              <a:lnSpc>
                <a:spcPct val="100000"/>
              </a:lnSpc>
              <a:spcBef>
                <a:spcPct val="0"/>
              </a:spcBef>
              <a:spcAft>
                <a:spcPts val="533"/>
              </a:spcAft>
              <a:buSzTx/>
              <a:defRPr/>
            </a:pPr>
            <a:r>
              <a:rPr lang="en-US" altLang="en-US" sz="2400" dirty="0">
                <a:ea typeface="ＭＳ Ｐゴシック" charset="-128"/>
              </a:rPr>
              <a:t>psychedelic experienced healthy participants</a:t>
            </a:r>
          </a:p>
          <a:p>
            <a:pPr lvl="1">
              <a:lnSpc>
                <a:spcPct val="100000"/>
              </a:lnSpc>
              <a:spcBef>
                <a:spcPct val="0"/>
              </a:spcBef>
              <a:spcAft>
                <a:spcPts val="533"/>
              </a:spcAft>
              <a:buSzTx/>
              <a:buFontTx/>
              <a:buChar char="-"/>
              <a:defRPr/>
            </a:pPr>
            <a:r>
              <a:rPr lang="en-US" altLang="en-US" sz="2400" dirty="0">
                <a:ea typeface="ＭＳ Ｐゴシック" charset="-128"/>
              </a:rPr>
              <a:t>novice and long-term meditators</a:t>
            </a:r>
          </a:p>
          <a:p>
            <a:pPr lvl="1">
              <a:lnSpc>
                <a:spcPct val="100000"/>
              </a:lnSpc>
              <a:spcBef>
                <a:spcPct val="0"/>
              </a:spcBef>
              <a:spcAft>
                <a:spcPts val="533"/>
              </a:spcAft>
              <a:buSzTx/>
              <a:buFontTx/>
              <a:buChar char="-"/>
              <a:defRPr/>
            </a:pPr>
            <a:r>
              <a:rPr lang="en-US" altLang="en-US" sz="2400" dirty="0">
                <a:ea typeface="ＭＳ Ｐゴシック" charset="-128"/>
              </a:rPr>
              <a:t>religious professionals (i.e. clergy) </a:t>
            </a:r>
          </a:p>
          <a:p>
            <a:pPr lvl="1">
              <a:lnSpc>
                <a:spcPct val="100000"/>
              </a:lnSpc>
              <a:spcBef>
                <a:spcPct val="0"/>
              </a:spcBef>
              <a:spcAft>
                <a:spcPts val="533"/>
              </a:spcAft>
              <a:buSzTx/>
              <a:defRPr/>
            </a:pPr>
            <a:r>
              <a:rPr lang="en-US" altLang="en-US" sz="2400" dirty="0">
                <a:ea typeface="ＭＳ Ｐゴシック" charset="-128"/>
              </a:rPr>
              <a:t>depressed and anxious cancer patients </a:t>
            </a:r>
          </a:p>
          <a:p>
            <a:pPr lvl="1">
              <a:lnSpc>
                <a:spcPct val="100000"/>
              </a:lnSpc>
              <a:spcBef>
                <a:spcPct val="0"/>
              </a:spcBef>
              <a:spcAft>
                <a:spcPts val="533"/>
              </a:spcAft>
              <a:buSzTx/>
              <a:defRPr/>
            </a:pPr>
            <a:r>
              <a:rPr lang="en-US" altLang="en-US" sz="2400" dirty="0">
                <a:ea typeface="ＭＳ Ｐゴシック" charset="-128"/>
              </a:rPr>
              <a:t>participants with major depression</a:t>
            </a:r>
          </a:p>
          <a:p>
            <a:pPr lvl="1">
              <a:lnSpc>
                <a:spcPct val="100000"/>
              </a:lnSpc>
              <a:spcBef>
                <a:spcPct val="0"/>
              </a:spcBef>
              <a:spcAft>
                <a:spcPts val="533"/>
              </a:spcAft>
              <a:buSzTx/>
              <a:defRPr/>
            </a:pPr>
            <a:r>
              <a:rPr lang="en-US" altLang="en-US" sz="2400" dirty="0">
                <a:ea typeface="ＭＳ Ｐゴシック" charset="-128"/>
              </a:rPr>
              <a:t>addicted cigarette smokers</a:t>
            </a:r>
          </a:p>
          <a:p>
            <a:pPr lvl="1">
              <a:lnSpc>
                <a:spcPct val="100000"/>
              </a:lnSpc>
              <a:spcBef>
                <a:spcPct val="0"/>
              </a:spcBef>
              <a:spcAft>
                <a:spcPts val="533"/>
              </a:spcAft>
              <a:buSzTx/>
              <a:defRPr/>
            </a:pPr>
            <a:endParaRPr lang="en-US" altLang="en-US" sz="800" dirty="0">
              <a:ea typeface="ＭＳ Ｐゴシック" charset="-128"/>
            </a:endParaRPr>
          </a:p>
          <a:p>
            <a:pPr>
              <a:lnSpc>
                <a:spcPct val="100000"/>
              </a:lnSpc>
              <a:spcBef>
                <a:spcPts val="1067"/>
              </a:spcBef>
              <a:buSzTx/>
              <a:defRPr/>
            </a:pPr>
            <a:r>
              <a:rPr lang="en-US" altLang="en-US" dirty="0">
                <a:ea typeface="ＭＳ Ｐゴシック" charset="-128"/>
                <a:cs typeface="ＭＳ Ｐゴシック" charset="-128"/>
              </a:rPr>
              <a:t>To date:  &gt;370 participants in &gt;700 psilocybin sessions</a:t>
            </a:r>
          </a:p>
          <a:p>
            <a:pPr lvl="1">
              <a:lnSpc>
                <a:spcPct val="100000"/>
              </a:lnSpc>
              <a:spcBef>
                <a:spcPct val="0"/>
              </a:spcBef>
              <a:buSzTx/>
              <a:defRPr/>
            </a:pPr>
            <a:endParaRPr lang="en-US" altLang="en-US" sz="2400" dirty="0">
              <a:ea typeface="ＭＳ Ｐゴシック" charset="-128"/>
            </a:endParaRPr>
          </a:p>
          <a:p>
            <a:pPr lvl="1">
              <a:lnSpc>
                <a:spcPct val="100000"/>
              </a:lnSpc>
              <a:spcBef>
                <a:spcPct val="0"/>
              </a:spcBef>
              <a:buSzTx/>
              <a:defRPr/>
            </a:pPr>
            <a:endParaRPr lang="en-US" altLang="en-US" sz="1156" dirty="0">
              <a:ea typeface="ＭＳ Ｐゴシック" charset="-128"/>
            </a:endParaRPr>
          </a:p>
          <a:p>
            <a:pPr>
              <a:lnSpc>
                <a:spcPct val="100000"/>
              </a:lnSpc>
              <a:spcBef>
                <a:spcPct val="0"/>
              </a:spcBef>
              <a:buSzTx/>
              <a:defRPr/>
            </a:pPr>
            <a:endParaRPr lang="en-US" altLang="en-US" sz="1244" dirty="0">
              <a:ea typeface="ＭＳ Ｐゴシック" charset="-128"/>
              <a:cs typeface="ＭＳ Ｐゴシック" charset="-128"/>
            </a:endParaRPr>
          </a:p>
          <a:p>
            <a:pPr lvl="1">
              <a:lnSpc>
                <a:spcPct val="100000"/>
              </a:lnSpc>
              <a:spcBef>
                <a:spcPct val="0"/>
              </a:spcBef>
              <a:buSzTx/>
              <a:defRPr/>
            </a:pPr>
            <a:endParaRPr lang="en-US" altLang="en-US" sz="533" dirty="0">
              <a:ea typeface="ＭＳ Ｐゴシック" charset="-128"/>
            </a:endParaRPr>
          </a:p>
          <a:p>
            <a:pPr>
              <a:lnSpc>
                <a:spcPct val="100000"/>
              </a:lnSpc>
              <a:spcBef>
                <a:spcPct val="0"/>
              </a:spcBef>
              <a:buSzTx/>
              <a:defRPr/>
            </a:pPr>
            <a:endParaRPr lang="en-US" altLang="en-US" sz="533" dirty="0">
              <a:ea typeface="ＭＳ Ｐゴシック" charset="-128"/>
              <a:cs typeface="ＭＳ Ｐゴシック" charset="-128"/>
            </a:endParaRPr>
          </a:p>
          <a:p>
            <a:pPr>
              <a:lnSpc>
                <a:spcPct val="100000"/>
              </a:lnSpc>
              <a:spcBef>
                <a:spcPct val="0"/>
              </a:spcBef>
              <a:buSzTx/>
              <a:defRPr/>
            </a:pPr>
            <a:endParaRPr lang="en-US" altLang="en-US" sz="533" dirty="0">
              <a:ea typeface="ＭＳ Ｐゴシック" charset="-128"/>
              <a:cs typeface="ＭＳ Ｐゴシック" charset="-128"/>
            </a:endParaRPr>
          </a:p>
          <a:p>
            <a:pPr>
              <a:lnSpc>
                <a:spcPct val="100000"/>
              </a:lnSpc>
              <a:spcBef>
                <a:spcPct val="0"/>
              </a:spcBef>
              <a:buSzTx/>
              <a:buFont typeface="Times" charset="0"/>
              <a:buNone/>
              <a:defRPr/>
            </a:pPr>
            <a:endParaRPr lang="en-US" altLang="en-US" sz="533" dirty="0">
              <a:ea typeface="ＭＳ Ｐゴシック" charset="-128"/>
              <a:cs typeface="ＭＳ Ｐゴシック" charset="-128"/>
            </a:endParaRPr>
          </a:p>
          <a:p>
            <a:pPr>
              <a:lnSpc>
                <a:spcPct val="100000"/>
              </a:lnSpc>
              <a:spcBef>
                <a:spcPct val="0"/>
              </a:spcBef>
              <a:buSzTx/>
              <a:buFont typeface="Times" charset="0"/>
              <a:buNone/>
              <a:defRPr/>
            </a:pPr>
            <a:endParaRPr lang="en-US" altLang="en-US" sz="622" dirty="0">
              <a:ea typeface="ＭＳ Ｐゴシック" charset="-128"/>
              <a:cs typeface="ＭＳ Ｐゴシック" charset="-128"/>
            </a:endParaRPr>
          </a:p>
          <a:p>
            <a:pPr>
              <a:lnSpc>
                <a:spcPct val="100000"/>
              </a:lnSpc>
              <a:spcBef>
                <a:spcPct val="0"/>
              </a:spcBef>
              <a:buSzTx/>
              <a:buFont typeface="Times" charset="0"/>
              <a:buNone/>
              <a:defRPr/>
            </a:pPr>
            <a:endParaRPr lang="en-US" altLang="en-US" sz="622" dirty="0">
              <a:ea typeface="ＭＳ Ｐゴシック" charset="-128"/>
              <a:cs typeface="ＭＳ Ｐゴシック" charset="-128"/>
            </a:endParaRPr>
          </a:p>
        </p:txBody>
      </p:sp>
      <p:sp>
        <p:nvSpPr>
          <p:cNvPr id="32771" name="Rectangle 4">
            <a:extLst>
              <a:ext uri="{FF2B5EF4-FFF2-40B4-BE49-F238E27FC236}">
                <a16:creationId xmlns:a16="http://schemas.microsoft.com/office/drawing/2014/main" id="{54F0DACF-2844-3E44-8151-9F018DBCA8EC}"/>
              </a:ext>
            </a:extLst>
          </p:cNvPr>
          <p:cNvSpPr>
            <a:spLocks noChangeArrowheads="1"/>
          </p:cNvSpPr>
          <p:nvPr/>
        </p:nvSpPr>
        <p:spPr bwMode="auto">
          <a:xfrm>
            <a:off x="5081588" y="595947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120000"/>
              </a:lnSpc>
              <a:spcBef>
                <a:spcPct val="50000"/>
              </a:spcBef>
              <a:buSzPct val="110000"/>
              <a:buFont typeface="Times" pitchFamily="2"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50000"/>
              </a:spcBef>
              <a:buSzPct val="125000"/>
              <a:buFont typeface="B Helvetica Bold" charset="0"/>
              <a:buChar char="-"/>
              <a:defRPr sz="2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50000"/>
              </a:spcBef>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50000"/>
              </a:spcBef>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50000"/>
              </a:spcBef>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50000"/>
              </a:spcBef>
              <a:spcAft>
                <a:spcPct val="0"/>
              </a:spcAft>
              <a:buSzPct val="125000"/>
              <a:buFont typeface="B Helvetica Bold" charset="0"/>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buSzTx/>
              <a:buFontTx/>
              <a:buNone/>
            </a:pPr>
            <a:endParaRPr lang="en-AU" altLang="en-US" sz="1600">
              <a:latin typeface="B Helvetica Bold" charset="0"/>
            </a:endParaRPr>
          </a:p>
        </p:txBody>
      </p:sp>
      <p:sp>
        <p:nvSpPr>
          <p:cNvPr id="32772" name="Line 5">
            <a:extLst>
              <a:ext uri="{FF2B5EF4-FFF2-40B4-BE49-F238E27FC236}">
                <a16:creationId xmlns:a16="http://schemas.microsoft.com/office/drawing/2014/main" id="{EC81B284-3A4A-AA40-A149-AEC43FFF4A74}"/>
              </a:ext>
            </a:extLst>
          </p:cNvPr>
          <p:cNvSpPr>
            <a:spLocks noChangeShapeType="1"/>
          </p:cNvSpPr>
          <p:nvPr/>
        </p:nvSpPr>
        <p:spPr bwMode="auto">
          <a:xfrm>
            <a:off x="962440" y="993775"/>
            <a:ext cx="724693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6007425F-5629-7B46-9A03-6B17CB0335FF}"/>
              </a:ext>
            </a:extLst>
          </p:cNvPr>
          <p:cNvSpPr>
            <a:spLocks noGrp="1" noChangeArrowheads="1"/>
          </p:cNvSpPr>
          <p:nvPr>
            <p:ph type="title" idx="4294967295"/>
          </p:nvPr>
        </p:nvSpPr>
        <p:spPr>
          <a:xfrm>
            <a:off x="681038" y="382588"/>
            <a:ext cx="8128000" cy="533400"/>
          </a:xfrm>
        </p:spPr>
        <p:txBody>
          <a:bodyPr/>
          <a:lstStyle/>
          <a:p>
            <a:r>
              <a:rPr lang="en-US" altLang="en-US" dirty="0">
                <a:ea typeface="ＭＳ Ｐゴシック" panose="020B0600070205080204" pitchFamily="34" charset="-128"/>
              </a:rPr>
              <a:t>Studies in healthy participants</a:t>
            </a:r>
            <a:endParaRPr lang="en-US" altLang="en-US" b="1" dirty="0">
              <a:latin typeface="Helvetica" pitchFamily="2" charset="0"/>
              <a:ea typeface="ＭＳ Ｐゴシック" panose="020B0600070205080204" pitchFamily="34" charset="-128"/>
            </a:endParaRPr>
          </a:p>
        </p:txBody>
      </p:sp>
      <p:sp>
        <p:nvSpPr>
          <p:cNvPr id="34818" name="Rectangle 3">
            <a:extLst>
              <a:ext uri="{FF2B5EF4-FFF2-40B4-BE49-F238E27FC236}">
                <a16:creationId xmlns:a16="http://schemas.microsoft.com/office/drawing/2014/main" id="{AA167C95-066F-5B42-A729-37E959290899}"/>
              </a:ext>
            </a:extLst>
          </p:cNvPr>
          <p:cNvSpPr>
            <a:spLocks noGrp="1" noChangeArrowheads="1"/>
          </p:cNvSpPr>
          <p:nvPr>
            <p:ph type="body" idx="4294967295"/>
          </p:nvPr>
        </p:nvSpPr>
        <p:spPr>
          <a:xfrm>
            <a:off x="708025" y="1266825"/>
            <a:ext cx="8656638" cy="4343400"/>
          </a:xfrm>
        </p:spPr>
        <p:txBody>
          <a:bodyPr/>
          <a:lstStyle/>
          <a:p>
            <a:pPr>
              <a:lnSpc>
                <a:spcPct val="110000"/>
              </a:lnSpc>
              <a:spcBef>
                <a:spcPts val="2638"/>
              </a:spcBef>
            </a:pPr>
            <a:r>
              <a:rPr lang="en-US" altLang="en-US" dirty="0">
                <a:ea typeface="ＭＳ Ｐゴシック" panose="020B0600070205080204" pitchFamily="34" charset="-128"/>
              </a:rPr>
              <a:t>Rigorous double-blind experimental designs</a:t>
            </a:r>
          </a:p>
          <a:p>
            <a:pPr>
              <a:lnSpc>
                <a:spcPct val="110000"/>
              </a:lnSpc>
              <a:spcBef>
                <a:spcPts val="2638"/>
              </a:spcBef>
            </a:pPr>
            <a:r>
              <a:rPr lang="en-US" altLang="en-US" dirty="0">
                <a:ea typeface="ＭＳ Ｐゴシック" panose="020B0600070205080204" pitchFamily="34" charset="-128"/>
              </a:rPr>
              <a:t>Participants were medically and psychiatrically healthy, and most were without histories of psychedelic use</a:t>
            </a:r>
          </a:p>
          <a:p>
            <a:pPr>
              <a:spcBef>
                <a:spcPts val="1200"/>
              </a:spcBef>
            </a:pPr>
            <a:r>
              <a:rPr lang="en-US" altLang="en-US" dirty="0">
                <a:ea typeface="ＭＳ Ｐゴシック" panose="020B0600070205080204" pitchFamily="34" charset="-128"/>
              </a:rPr>
              <a:t>Participants met with the session monitors on several  occasions before the first session to develop rapport and trust to minimize the risk of adverse reactions to psilocybin </a:t>
            </a:r>
          </a:p>
          <a:p>
            <a:pPr>
              <a:spcBef>
                <a:spcPts val="1200"/>
              </a:spcBef>
            </a:pPr>
            <a:r>
              <a:rPr lang="en-US" altLang="en-US" dirty="0">
                <a:ea typeface="ＭＳ Ｐゴシック" panose="020B0600070205080204" pitchFamily="34" charset="-128"/>
              </a:rPr>
              <a:t>Experimental conditions were designed to minimize expectancy bias </a:t>
            </a:r>
          </a:p>
          <a:p>
            <a:pPr>
              <a:lnSpc>
                <a:spcPct val="110000"/>
              </a:lnSpc>
              <a:spcBef>
                <a:spcPts val="2638"/>
              </a:spcBef>
            </a:pPr>
            <a:endParaRPr lang="en-US" altLang="en-US" dirty="0">
              <a:ea typeface="ＭＳ Ｐゴシック" panose="020B0600070205080204" pitchFamily="34" charset="-128"/>
            </a:endParaRPr>
          </a:p>
          <a:p>
            <a:pPr>
              <a:lnSpc>
                <a:spcPct val="110000"/>
              </a:lnSpc>
              <a:spcBef>
                <a:spcPts val="2638"/>
              </a:spcBef>
            </a:pPr>
            <a:endParaRPr lang="en-US" altLang="en-US" dirty="0">
              <a:ea typeface="ＭＳ Ｐゴシック" panose="020B0600070205080204" pitchFamily="34" charset="-128"/>
            </a:endParaRPr>
          </a:p>
          <a:p>
            <a:pPr>
              <a:lnSpc>
                <a:spcPct val="110000"/>
              </a:lnSpc>
            </a:pPr>
            <a:endParaRPr lang="en-US" altLang="en-US" sz="1400" b="1" dirty="0">
              <a:latin typeface="Helvetica" pitchFamily="2" charset="0"/>
              <a:ea typeface="ＭＳ Ｐゴシック" panose="020B0600070205080204" pitchFamily="34" charset="-128"/>
            </a:endParaRPr>
          </a:p>
          <a:p>
            <a:pPr>
              <a:lnSpc>
                <a:spcPct val="110000"/>
              </a:lnSpc>
              <a:buFont typeface="Times" pitchFamily="2" charset="0"/>
              <a:buNone/>
            </a:pPr>
            <a:endParaRPr lang="en-US" altLang="en-US" sz="900" dirty="0">
              <a:ea typeface="ＭＳ Ｐゴシック" panose="020B0600070205080204" pitchFamily="34" charset="-128"/>
            </a:endParaRPr>
          </a:p>
        </p:txBody>
      </p:sp>
      <p:sp>
        <p:nvSpPr>
          <p:cNvPr id="34819" name="Rectangle 4">
            <a:extLst>
              <a:ext uri="{FF2B5EF4-FFF2-40B4-BE49-F238E27FC236}">
                <a16:creationId xmlns:a16="http://schemas.microsoft.com/office/drawing/2014/main" id="{E8930C96-73A2-DC44-9BEC-1A077C0E9189}"/>
              </a:ext>
            </a:extLst>
          </p:cNvPr>
          <p:cNvSpPr>
            <a:spLocks noChangeArrowheads="1"/>
          </p:cNvSpPr>
          <p:nvPr/>
        </p:nvSpPr>
        <p:spPr bwMode="auto">
          <a:xfrm>
            <a:off x="5040313"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34820" name="Line 5">
            <a:extLst>
              <a:ext uri="{FF2B5EF4-FFF2-40B4-BE49-F238E27FC236}">
                <a16:creationId xmlns:a16="http://schemas.microsoft.com/office/drawing/2014/main" id="{49F2A6DB-AFFA-2943-A57C-0BEED41D5F78}"/>
              </a:ext>
            </a:extLst>
          </p:cNvPr>
          <p:cNvSpPr>
            <a:spLocks noChangeShapeType="1"/>
          </p:cNvSpPr>
          <p:nvPr/>
        </p:nvSpPr>
        <p:spPr bwMode="auto">
          <a:xfrm flipV="1">
            <a:off x="885825" y="946150"/>
            <a:ext cx="8124825" cy="904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a:extLst>
              <a:ext uri="{FF2B5EF4-FFF2-40B4-BE49-F238E27FC236}">
                <a16:creationId xmlns:a16="http://schemas.microsoft.com/office/drawing/2014/main" id="{44C5BD32-B288-C14C-8DB5-7EF9934B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0"/>
            <a:ext cx="8170863"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a:extLst>
              <a:ext uri="{FF2B5EF4-FFF2-40B4-BE49-F238E27FC236}">
                <a16:creationId xmlns:a16="http://schemas.microsoft.com/office/drawing/2014/main" id="{00BD50DA-6BD8-074A-AC18-A9F4AD8CD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0"/>
            <a:ext cx="8167687"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6DA7EB9F-4462-924C-A3CF-DDDAEB9DCF92}"/>
              </a:ext>
            </a:extLst>
          </p:cNvPr>
          <p:cNvSpPr>
            <a:spLocks noChangeArrowheads="1"/>
          </p:cNvSpPr>
          <p:nvPr/>
        </p:nvSpPr>
        <p:spPr bwMode="auto">
          <a:xfrm>
            <a:off x="1852613" y="1246188"/>
            <a:ext cx="6545262" cy="5334000"/>
          </a:xfrm>
          <a:prstGeom prst="rect">
            <a:avLst/>
          </a:prstGeom>
          <a:solidFill>
            <a:schemeClr val="accent2"/>
          </a:solidFill>
          <a:ln w="12700">
            <a:solidFill>
              <a:schemeClr val="accent2"/>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06" name="Rectangle 3">
            <a:extLst>
              <a:ext uri="{FF2B5EF4-FFF2-40B4-BE49-F238E27FC236}">
                <a16:creationId xmlns:a16="http://schemas.microsoft.com/office/drawing/2014/main" id="{E46C60CB-5B90-3E4E-98C1-821ABF5924B1}"/>
              </a:ext>
            </a:extLst>
          </p:cNvPr>
          <p:cNvSpPr>
            <a:spLocks noGrp="1" noChangeArrowheads="1"/>
          </p:cNvSpPr>
          <p:nvPr>
            <p:ph type="title"/>
          </p:nvPr>
        </p:nvSpPr>
        <p:spPr>
          <a:xfrm>
            <a:off x="1079500" y="300038"/>
            <a:ext cx="8128000" cy="533400"/>
          </a:xfrm>
        </p:spPr>
        <p:txBody>
          <a:bodyPr/>
          <a:lstStyle/>
          <a:p>
            <a:r>
              <a:rPr lang="en-US" altLang="en-US">
                <a:solidFill>
                  <a:schemeClr val="hlink"/>
                </a:solidFill>
                <a:ea typeface="ＭＳ Ｐゴシック" panose="020B0600070205080204" pitchFamily="34" charset="-128"/>
              </a:rPr>
              <a:t>Time-course of monitor ratings</a:t>
            </a:r>
            <a:endParaRPr lang="en-US" altLang="en-US" b="1">
              <a:solidFill>
                <a:schemeClr val="tx1"/>
              </a:solidFill>
              <a:ea typeface="ＭＳ Ｐゴシック" panose="020B0600070205080204" pitchFamily="34" charset="-128"/>
            </a:endParaRPr>
          </a:p>
        </p:txBody>
      </p:sp>
      <p:sp>
        <p:nvSpPr>
          <p:cNvPr id="47107" name="Rectangle 4">
            <a:extLst>
              <a:ext uri="{FF2B5EF4-FFF2-40B4-BE49-F238E27FC236}">
                <a16:creationId xmlns:a16="http://schemas.microsoft.com/office/drawing/2014/main" id="{063B61AB-E487-5E4F-9848-8A04DE2E1592}"/>
              </a:ext>
            </a:extLst>
          </p:cNvPr>
          <p:cNvSpPr>
            <a:spLocks noGrp="1" noChangeArrowheads="1"/>
          </p:cNvSpPr>
          <p:nvPr>
            <p:ph type="body" idx="1"/>
          </p:nvPr>
        </p:nvSpPr>
        <p:spPr>
          <a:xfrm>
            <a:off x="1128713" y="1100138"/>
            <a:ext cx="7315200" cy="5029200"/>
          </a:xfrm>
        </p:spPr>
        <p:txBody>
          <a:bodyPr/>
          <a:lstStyle/>
          <a:p>
            <a:pPr marL="0" indent="0">
              <a:lnSpc>
                <a:spcPct val="100000"/>
              </a:lnSpc>
              <a:spcBef>
                <a:spcPct val="0"/>
              </a:spcBef>
              <a:buSzTx/>
              <a:buFont typeface="Times" pitchFamily="2" charset="0"/>
              <a:buNone/>
            </a:pPr>
            <a:endParaRPr lang="en-US" altLang="en-US" sz="2000">
              <a:ea typeface="ＭＳ Ｐゴシック" panose="020B0600070205080204" pitchFamily="34" charset="-128"/>
            </a:endParaRPr>
          </a:p>
          <a:p>
            <a:pPr marL="0" indent="0">
              <a:lnSpc>
                <a:spcPct val="100000"/>
              </a:lnSpc>
              <a:spcBef>
                <a:spcPct val="0"/>
              </a:spcBef>
              <a:buSzTx/>
              <a:buFont typeface="Times" pitchFamily="2" charset="0"/>
              <a:buNone/>
            </a:pPr>
            <a:r>
              <a:rPr lang="en-US" altLang="en-US" sz="2000">
                <a:ea typeface="ＭＳ Ｐゴシック" panose="020B0600070205080204" pitchFamily="34" charset="-128"/>
              </a:rPr>
              <a:t> </a:t>
            </a:r>
          </a:p>
        </p:txBody>
      </p:sp>
      <p:sp>
        <p:nvSpPr>
          <p:cNvPr id="47108" name="Rectangle 5">
            <a:extLst>
              <a:ext uri="{FF2B5EF4-FFF2-40B4-BE49-F238E27FC236}">
                <a16:creationId xmlns:a16="http://schemas.microsoft.com/office/drawing/2014/main" id="{9E2D5D0D-8A0C-C843-AB58-4742F7B1A342}"/>
              </a:ext>
            </a:extLst>
          </p:cNvPr>
          <p:cNvSpPr>
            <a:spLocks noChangeArrowheads="1"/>
          </p:cNvSpPr>
          <p:nvPr/>
        </p:nvSpPr>
        <p:spPr bwMode="auto">
          <a:xfrm>
            <a:off x="5040313" y="6275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en-AU" altLang="en-US" b="0">
              <a:latin typeface="B Helvetica Bold" charset="0"/>
            </a:endParaRPr>
          </a:p>
        </p:txBody>
      </p:sp>
      <p:sp>
        <p:nvSpPr>
          <p:cNvPr id="47109" name="Line 6">
            <a:extLst>
              <a:ext uri="{FF2B5EF4-FFF2-40B4-BE49-F238E27FC236}">
                <a16:creationId xmlns:a16="http://schemas.microsoft.com/office/drawing/2014/main" id="{C1060F29-A1A4-7644-8587-7A1CEAF5A570}"/>
              </a:ext>
            </a:extLst>
          </p:cNvPr>
          <p:cNvSpPr>
            <a:spLocks noChangeShapeType="1"/>
          </p:cNvSpPr>
          <p:nvPr/>
        </p:nvSpPr>
        <p:spPr bwMode="auto">
          <a:xfrm>
            <a:off x="1181100" y="857250"/>
            <a:ext cx="7246938"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7110" name="Picture 7">
            <a:extLst>
              <a:ext uri="{FF2B5EF4-FFF2-40B4-BE49-F238E27FC236}">
                <a16:creationId xmlns:a16="http://schemas.microsoft.com/office/drawing/2014/main" id="{05B21B2A-B508-5045-9F7F-FE6CE86AA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393825"/>
            <a:ext cx="592455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BPRU slide template.ppt8">
  <a:themeElements>
    <a:clrScheme name="">
      <a:dk1>
        <a:srgbClr val="000000"/>
      </a:dk1>
      <a:lt1>
        <a:srgbClr val="FFFFFF"/>
      </a:lt1>
      <a:dk2>
        <a:srgbClr val="063DE8"/>
      </a:dk2>
      <a:lt2>
        <a:srgbClr val="FAFD00"/>
      </a:lt2>
      <a:accent1>
        <a:srgbClr val="FFFFFF"/>
      </a:accent1>
      <a:accent2>
        <a:srgbClr val="FFFFFF"/>
      </a:accent2>
      <a:accent3>
        <a:srgbClr val="AAAFF2"/>
      </a:accent3>
      <a:accent4>
        <a:srgbClr val="DADADA"/>
      </a:accent4>
      <a:accent5>
        <a:srgbClr val="FFFFFF"/>
      </a:accent5>
      <a:accent6>
        <a:srgbClr val="E7E7E7"/>
      </a:accent6>
      <a:hlink>
        <a:srgbClr val="FAFD00"/>
      </a:hlink>
      <a:folHlink>
        <a:srgbClr val="FAFD00"/>
      </a:folHlink>
    </a:clrScheme>
    <a:fontScheme name="BPRU slide template.ppt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06" charset="0"/>
          </a:defRPr>
        </a:defPPr>
      </a:lstStyle>
    </a:lnDef>
  </a:objectDefaults>
  <a:extraClrSchemeLst>
    <a:extraClrScheme>
      <a:clrScheme name="BPRU slide template.ppt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PRU slide template.ppt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PRU slide template.ppt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PRU slide template.ppt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PRU slide template.ppt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PRU slide template.ppt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PRU slide template.ppt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 -Neuors&amp;Society March 2019_#4" id="{92240861-7816-F042-8389-6A5676348E43}" vid="{345013A5-CA7A-5846-AA4F-9FF27F8709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BPRU slide template</Template>
  <TotalTime>2770</TotalTime>
  <Words>956</Words>
  <Application>Microsoft Macintosh PowerPoint</Application>
  <PresentationFormat>35mm Slides</PresentationFormat>
  <Paragraphs>106</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Mincho</vt:lpstr>
      <vt:lpstr>ＭＳ Ｐゴシック</vt:lpstr>
      <vt:lpstr>Arial</vt:lpstr>
      <vt:lpstr>B Helvetica Bold</vt:lpstr>
      <vt:lpstr>Helvetica</vt:lpstr>
      <vt:lpstr>Times</vt:lpstr>
      <vt:lpstr>BPRU slide template.ppt8</vt:lpstr>
      <vt:lpstr>  Psychedelics: Current General Approaches for Studying as Therapeutic Agents </vt:lpstr>
      <vt:lpstr>Acknowledgements and Disclosures</vt:lpstr>
      <vt:lpstr>Background</vt:lpstr>
      <vt:lpstr>Abuse and risks of psilocybin</vt:lpstr>
      <vt:lpstr>Psilocybin research at Johns Hopkins</vt:lpstr>
      <vt:lpstr>Studies in healthy participants</vt:lpstr>
      <vt:lpstr>PowerPoint Presentation</vt:lpstr>
      <vt:lpstr>PowerPoint Presentation</vt:lpstr>
      <vt:lpstr>Time-course of monitor ratings</vt:lpstr>
      <vt:lpstr>Post-session ratings of mystical- and psychologically insightful- types of experience</vt:lpstr>
      <vt:lpstr>1 Month after the high dose sessions</vt:lpstr>
      <vt:lpstr>Psilocybin treatment of depression and anxiety in patients with a life-threatening cancer diagnosis (2016)</vt:lpstr>
      <vt:lpstr>Depressed mood – HAM-D</vt:lpstr>
      <vt:lpstr>Psilocybin treatment of Major Depressive Disorder (2019, unpublished)</vt:lpstr>
      <vt:lpstr>Conclusion / Implication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Psilocybin: Implications for Healthy Psychological Functioning and Therapeutics </dc:title>
  <dc:creator>Roland Griffiths</dc:creator>
  <cp:lastModifiedBy>Roland Griffiths</cp:lastModifiedBy>
  <cp:revision>133</cp:revision>
  <cp:lastPrinted>2019-10-07T23:51:29Z</cp:lastPrinted>
  <dcterms:created xsi:type="dcterms:W3CDTF">2019-05-11T12:27:53Z</dcterms:created>
  <dcterms:modified xsi:type="dcterms:W3CDTF">2019-11-25T13:21:20Z</dcterms:modified>
</cp:coreProperties>
</file>